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2287"/>
  </p:normalViewPr>
  <p:slideViewPr>
    <p:cSldViewPr snapToGrid="0" snapToObjects="1">
      <p:cViewPr varScale="1">
        <p:scale>
          <a:sx n="116" d="100"/>
          <a:sy n="116" d="100"/>
        </p:scale>
        <p:origin x="60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0ACC9A-C8EC-5F4E-9F8E-DBC4A5E031BA}"/>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3" name="Date Placeholder 2">
            <a:extLst>
              <a:ext uri="{FF2B5EF4-FFF2-40B4-BE49-F238E27FC236}">
                <a16:creationId xmlns:a16="http://schemas.microsoft.com/office/drawing/2014/main" id="{F8B85A5D-3F35-B643-BF8A-F4A99B0CD8E1}"/>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4" name="Footer Placeholder 3">
            <a:extLst>
              <a:ext uri="{FF2B5EF4-FFF2-40B4-BE49-F238E27FC236}">
                <a16:creationId xmlns:a16="http://schemas.microsoft.com/office/drawing/2014/main" id="{1B2E4AC1-818A-2E4E-BD77-ADAF9B075A92}"/>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5" name="Slide Number Placeholder 4">
            <a:extLst>
              <a:ext uri="{FF2B5EF4-FFF2-40B4-BE49-F238E27FC236}">
                <a16:creationId xmlns:a16="http://schemas.microsoft.com/office/drawing/2014/main" id="{BD870F62-C00C-7B40-A46B-F16173D29CD2}"/>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9E286145-D9C8-CF48-BBFE-99F75C3E1D86}" type="slidenum">
              <a:t>‹#›</a:t>
            </a:fld>
            <a:endParaRPr lang="en-US" sz="1400" b="0" i="0" u="none" strike="noStrike" kern="1200" cap="none">
              <a:ln>
                <a:noFill/>
              </a:ln>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3056293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3B9FB-95EC-BF42-992A-5451F8093AD2}"/>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7D9449AE-66EA-7D43-9A92-267312F1B344}"/>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E329AE34-4166-264C-B3BC-447BA39FDBB3}"/>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0C3D8C6D-2E97-4244-A7FA-0B57965A748D}"/>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7EC2270E-92E7-334F-84F0-7F0737B8DF4E}"/>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6371FA9D-5ECF-FD48-A4A7-D039417B8F07}"/>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A622EA32-DE32-7D41-B1D4-3ED8B7C5373E}" type="slidenum">
              <a:t>‹#›</a:t>
            </a:fld>
            <a:endParaRPr lang="en-US"/>
          </a:p>
        </p:txBody>
      </p:sp>
    </p:spTree>
    <p:extLst>
      <p:ext uri="{BB962C8B-B14F-4D97-AF65-F5344CB8AC3E}">
        <p14:creationId xmlns:p14="http://schemas.microsoft.com/office/powerpoint/2010/main" val="423516287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EA0EF4-F99A-054C-B243-D1BFD985947C}"/>
              </a:ext>
            </a:extLst>
          </p:cNvPr>
          <p:cNvSpPr txBox="1">
            <a:spLocks noGrp="1"/>
          </p:cNvSpPr>
          <p:nvPr>
            <p:ph type="sldNum" sz="quarter" idx="5"/>
          </p:nvPr>
        </p:nvSpPr>
        <p:spPr>
          <a:ln/>
        </p:spPr>
        <p:txBody>
          <a:bodyPr lIns="0" tIns="0" rIns="0" bIns="0" anchor="b" anchorCtr="0">
            <a:noAutofit/>
          </a:bodyPr>
          <a:lstStyle/>
          <a:p>
            <a:pPr lvl="0"/>
            <a:fld id="{4888506A-FA2A-7845-887A-E26386B4AD48}" type="slidenum">
              <a:t>1</a:t>
            </a:fld>
            <a:endParaRPr lang="en-US"/>
          </a:p>
        </p:txBody>
      </p:sp>
      <p:sp>
        <p:nvSpPr>
          <p:cNvPr id="2" name="Slide Image Placeholder 1">
            <a:extLst>
              <a:ext uri="{FF2B5EF4-FFF2-40B4-BE49-F238E27FC236}">
                <a16:creationId xmlns:a16="http://schemas.microsoft.com/office/drawing/2014/main" id="{9E7C8667-1AED-FB44-B0FF-705D714C0831}"/>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B184697-A866-A04C-AE29-900CB5CB7A9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117CFE-A95E-404F-A32A-53E04E425620}"/>
              </a:ext>
            </a:extLst>
          </p:cNvPr>
          <p:cNvSpPr txBox="1">
            <a:spLocks noGrp="1"/>
          </p:cNvSpPr>
          <p:nvPr>
            <p:ph type="sldNum" sz="quarter" idx="5"/>
          </p:nvPr>
        </p:nvSpPr>
        <p:spPr>
          <a:ln/>
        </p:spPr>
        <p:txBody>
          <a:bodyPr lIns="0" tIns="0" rIns="0" bIns="0" anchor="b" anchorCtr="0">
            <a:noAutofit/>
          </a:bodyPr>
          <a:lstStyle/>
          <a:p>
            <a:pPr lvl="0"/>
            <a:fld id="{150CC187-FDBD-2B44-984D-969C49A9992D}" type="slidenum">
              <a:t>10</a:t>
            </a:fld>
            <a:endParaRPr lang="en-US"/>
          </a:p>
        </p:txBody>
      </p:sp>
      <p:sp>
        <p:nvSpPr>
          <p:cNvPr id="2" name="Slide Image Placeholder 1">
            <a:extLst>
              <a:ext uri="{FF2B5EF4-FFF2-40B4-BE49-F238E27FC236}">
                <a16:creationId xmlns:a16="http://schemas.microsoft.com/office/drawing/2014/main" id="{3B1C2719-D614-F34F-8EFF-22DD3F8634D5}"/>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276FDE5-52AA-F147-908F-B76F2617028D}"/>
              </a:ext>
            </a:extLst>
          </p:cNvPr>
          <p:cNvSpPr txBox="1">
            <a:spLocks noGrp="1"/>
          </p:cNvSpPr>
          <p:nvPr>
            <p:ph type="body" sz="quarter" idx="1"/>
          </p:nvPr>
        </p:nvSpPr>
        <p:spPr>
          <a:xfrm>
            <a:off x="777239" y="4777560"/>
            <a:ext cx="6217560" cy="5100120"/>
          </a:xfrm>
        </p:spPr>
        <p:txBody>
          <a:bodyPr/>
          <a:lstStyle/>
          <a:p>
            <a:pPr lvl="0"/>
            <a:r>
              <a:rPr lang="en-US"/>
              <a:t>79 devices, tested on 27</a:t>
            </a:r>
          </a:p>
          <a:p>
            <a:pPr lvl="0"/>
            <a:r>
              <a:rPr lang="en-US"/>
              <a:t>AC1450 D6220 D6300 D6400 D7000v2 D8500 DC112A DGN2200 DGN2200M DGN2200v4 DGND3700 EX3700 EX3800 EX3920 EX6000 EX6100 EX6120 EX6130 EX6150 EX6200 EX6920 EX7000 LG2200D MBM621 MBR1200 MBR1515 MBR1516 MBR624GU MBRN3000 MVBR1210C R4500 R6200 R6200v2 R6250 R6300 R6300v2 R6400 R6400v2 R6700 R6700v3 R6900 R6900P R7000 R7000P R7100LG R7300 R7850 R7900 R8000 R8300 R8500 RS400 WGR614v10 WGR614v8 WGR614v9 WGT624v4 WN2500RP WN2500RPv2 WN3000RP WN3100RP WN3500RP WNCE3001 WNDR3300 WNDR3300v2 WNDR3400 WNDR3400v2 WNDR3400v3 WNDR3700v3 WNDR4000 WNDR4500 WNDR4500v2 WNR1000v3 WNR2000v2 WNR3500 WNR3500L WNR3500Lv2 WNR3500v2 WNR834Bv2 XR300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F5C009-4EF0-6741-BD93-BC3367000EF5}"/>
              </a:ext>
            </a:extLst>
          </p:cNvPr>
          <p:cNvSpPr txBox="1">
            <a:spLocks noGrp="1"/>
          </p:cNvSpPr>
          <p:nvPr>
            <p:ph type="sldNum" sz="quarter" idx="5"/>
          </p:nvPr>
        </p:nvSpPr>
        <p:spPr>
          <a:ln/>
        </p:spPr>
        <p:txBody>
          <a:bodyPr lIns="0" tIns="0" rIns="0" bIns="0" anchor="b" anchorCtr="0">
            <a:noAutofit/>
          </a:bodyPr>
          <a:lstStyle/>
          <a:p>
            <a:pPr lvl="0"/>
            <a:fld id="{FD12FA14-3725-724B-8F88-D911E23FD270}" type="slidenum">
              <a:t>11</a:t>
            </a:fld>
            <a:endParaRPr lang="en-US"/>
          </a:p>
        </p:txBody>
      </p:sp>
      <p:sp>
        <p:nvSpPr>
          <p:cNvPr id="2" name="Slide Image Placeholder 1">
            <a:extLst>
              <a:ext uri="{FF2B5EF4-FFF2-40B4-BE49-F238E27FC236}">
                <a16:creationId xmlns:a16="http://schemas.microsoft.com/office/drawing/2014/main" id="{EF40D688-CE95-3246-8FC9-C4FC9E1EB084}"/>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2057154-C1A0-5C46-919F-7688C7ADFDC5}"/>
              </a:ext>
            </a:extLst>
          </p:cNvPr>
          <p:cNvSpPr txBox="1">
            <a:spLocks noGrp="1"/>
          </p:cNvSpPr>
          <p:nvPr>
            <p:ph type="body" sz="quarter"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F3B29AE-A3F9-1640-A49B-1CD5206ABA06}"/>
              </a:ext>
            </a:extLst>
          </p:cNvPr>
          <p:cNvSpPr txBox="1">
            <a:spLocks noGrp="1"/>
          </p:cNvSpPr>
          <p:nvPr>
            <p:ph type="sldNum" sz="quarter" idx="5"/>
          </p:nvPr>
        </p:nvSpPr>
        <p:spPr>
          <a:ln/>
        </p:spPr>
        <p:txBody>
          <a:bodyPr lIns="0" tIns="0" rIns="0" bIns="0" anchor="b" anchorCtr="0">
            <a:noAutofit/>
          </a:bodyPr>
          <a:lstStyle/>
          <a:p>
            <a:pPr lvl="0"/>
            <a:fld id="{7535893E-E541-7F49-88F6-7F5E9D0E4AA9}" type="slidenum">
              <a:t>12</a:t>
            </a:fld>
            <a:endParaRPr lang="en-US"/>
          </a:p>
        </p:txBody>
      </p:sp>
      <p:sp>
        <p:nvSpPr>
          <p:cNvPr id="2" name="Slide Image Placeholder 1">
            <a:extLst>
              <a:ext uri="{FF2B5EF4-FFF2-40B4-BE49-F238E27FC236}">
                <a16:creationId xmlns:a16="http://schemas.microsoft.com/office/drawing/2014/main" id="{8FD6CE44-6BA2-8045-A6B0-A908A0096252}"/>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24EE6DE-2AB4-C643-9E05-99B588870C5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73F152-1314-4041-8F80-AFE3409ADF01}"/>
              </a:ext>
            </a:extLst>
          </p:cNvPr>
          <p:cNvSpPr txBox="1">
            <a:spLocks noGrp="1"/>
          </p:cNvSpPr>
          <p:nvPr>
            <p:ph type="sldNum" sz="quarter" idx="5"/>
          </p:nvPr>
        </p:nvSpPr>
        <p:spPr>
          <a:ln/>
        </p:spPr>
        <p:txBody>
          <a:bodyPr lIns="0" tIns="0" rIns="0" bIns="0" anchor="b" anchorCtr="0">
            <a:noAutofit/>
          </a:bodyPr>
          <a:lstStyle/>
          <a:p>
            <a:pPr lvl="0"/>
            <a:fld id="{CD7D541D-1B95-7E4B-A3C2-C51AD7B7C834}" type="slidenum">
              <a:t>13</a:t>
            </a:fld>
            <a:endParaRPr lang="en-US"/>
          </a:p>
        </p:txBody>
      </p:sp>
      <p:sp>
        <p:nvSpPr>
          <p:cNvPr id="2" name="Slide Image Placeholder 1">
            <a:extLst>
              <a:ext uri="{FF2B5EF4-FFF2-40B4-BE49-F238E27FC236}">
                <a16:creationId xmlns:a16="http://schemas.microsoft.com/office/drawing/2014/main" id="{EBB93D43-B091-F34B-9954-ABCD47731AA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3488F9A-64C7-E541-95FE-0995F31D747E}"/>
              </a:ext>
            </a:extLst>
          </p:cNvPr>
          <p:cNvSpPr txBox="1">
            <a:spLocks noGrp="1"/>
          </p:cNvSpPr>
          <p:nvPr>
            <p:ph type="body" sz="quarter" idx="1"/>
          </p:nvPr>
        </p:nvSpPr>
        <p:spPr/>
        <p:txBody>
          <a:bodyPr/>
          <a:lstStyle/>
          <a:p>
            <a:r>
              <a:rPr lang="en-US" dirty="0"/>
              <a:t>No instance system being called with command from stack buffer.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69F649A-32E9-E24E-897A-DA90F5F660F9}"/>
              </a:ext>
            </a:extLst>
          </p:cNvPr>
          <p:cNvSpPr txBox="1">
            <a:spLocks noGrp="1"/>
          </p:cNvSpPr>
          <p:nvPr>
            <p:ph type="sldNum" sz="quarter" idx="5"/>
          </p:nvPr>
        </p:nvSpPr>
        <p:spPr>
          <a:ln/>
        </p:spPr>
        <p:txBody>
          <a:bodyPr lIns="0" tIns="0" rIns="0" bIns="0" anchor="b" anchorCtr="0">
            <a:noAutofit/>
          </a:bodyPr>
          <a:lstStyle/>
          <a:p>
            <a:pPr lvl="0"/>
            <a:fld id="{D37BC975-1B50-2B4B-A349-7069670E051F}" type="slidenum">
              <a:t>14</a:t>
            </a:fld>
            <a:endParaRPr lang="en-US"/>
          </a:p>
        </p:txBody>
      </p:sp>
      <p:sp>
        <p:nvSpPr>
          <p:cNvPr id="2" name="Slide Image Placeholder 1">
            <a:extLst>
              <a:ext uri="{FF2B5EF4-FFF2-40B4-BE49-F238E27FC236}">
                <a16:creationId xmlns:a16="http://schemas.microsoft.com/office/drawing/2014/main" id="{2FDF70EC-A3AB-A840-BD5F-FF39CD009540}"/>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4593FEC-1BB6-B945-890D-4761ABD8D0DD}"/>
              </a:ext>
            </a:extLst>
          </p:cNvPr>
          <p:cNvSpPr txBox="1">
            <a:spLocks noGrp="1"/>
          </p:cNvSpPr>
          <p:nvPr>
            <p:ph type="body" sz="quarter" idx="1"/>
          </p:nvPr>
        </p:nvSpPr>
        <p:spPr/>
        <p:txBody>
          <a:bodyPr/>
          <a:lstStyle/>
          <a:p>
            <a:r>
              <a:rPr lang="en-US" dirty="0"/>
              <a:t>How calls are done on MIPS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988B092-C6CE-884D-A94F-7DC042C5A705}"/>
              </a:ext>
            </a:extLst>
          </p:cNvPr>
          <p:cNvSpPr txBox="1">
            <a:spLocks noGrp="1"/>
          </p:cNvSpPr>
          <p:nvPr>
            <p:ph type="sldNum" sz="quarter" idx="5"/>
          </p:nvPr>
        </p:nvSpPr>
        <p:spPr>
          <a:ln/>
        </p:spPr>
        <p:txBody>
          <a:bodyPr lIns="0" tIns="0" rIns="0" bIns="0" anchor="b" anchorCtr="0">
            <a:noAutofit/>
          </a:bodyPr>
          <a:lstStyle/>
          <a:p>
            <a:pPr lvl="0"/>
            <a:fld id="{6CB93EDA-2E31-F94A-9D0B-8C1F98EC6CDD}" type="slidenum">
              <a:t>15</a:t>
            </a:fld>
            <a:endParaRPr lang="en-US"/>
          </a:p>
        </p:txBody>
      </p:sp>
      <p:sp>
        <p:nvSpPr>
          <p:cNvPr id="2" name="Slide Image Placeholder 1">
            <a:extLst>
              <a:ext uri="{FF2B5EF4-FFF2-40B4-BE49-F238E27FC236}">
                <a16:creationId xmlns:a16="http://schemas.microsoft.com/office/drawing/2014/main" id="{B46B7EB2-1D98-8B48-936B-2D1A25DB020D}"/>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0B3A829-BDF5-3F40-9372-CFCF7A91B6B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B8348E-5A14-9345-8691-A365C0946A33}"/>
              </a:ext>
            </a:extLst>
          </p:cNvPr>
          <p:cNvSpPr txBox="1">
            <a:spLocks noGrp="1"/>
          </p:cNvSpPr>
          <p:nvPr>
            <p:ph type="sldNum" sz="quarter" idx="5"/>
          </p:nvPr>
        </p:nvSpPr>
        <p:spPr>
          <a:ln/>
        </p:spPr>
        <p:txBody>
          <a:bodyPr lIns="0" tIns="0" rIns="0" bIns="0" anchor="b" anchorCtr="0">
            <a:noAutofit/>
          </a:bodyPr>
          <a:lstStyle/>
          <a:p>
            <a:pPr lvl="0"/>
            <a:fld id="{C6D0FFC5-2966-654A-ADAB-8D0FE74380F9}" type="slidenum">
              <a:t>16</a:t>
            </a:fld>
            <a:endParaRPr lang="en-US"/>
          </a:p>
        </p:txBody>
      </p:sp>
      <p:sp>
        <p:nvSpPr>
          <p:cNvPr id="2" name="Slide Image Placeholder 1">
            <a:extLst>
              <a:ext uri="{FF2B5EF4-FFF2-40B4-BE49-F238E27FC236}">
                <a16:creationId xmlns:a16="http://schemas.microsoft.com/office/drawing/2014/main" id="{A9A88C28-8E37-8245-95B7-2402A2A44666}"/>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BFA858B-F364-C744-8D49-5ED67DB19AE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2CE6AC-853F-CB4C-9E43-D37715B9FCED}"/>
              </a:ext>
            </a:extLst>
          </p:cNvPr>
          <p:cNvSpPr txBox="1">
            <a:spLocks noGrp="1"/>
          </p:cNvSpPr>
          <p:nvPr>
            <p:ph type="sldNum" sz="quarter" idx="5"/>
          </p:nvPr>
        </p:nvSpPr>
        <p:spPr>
          <a:ln/>
        </p:spPr>
        <p:txBody>
          <a:bodyPr lIns="0" tIns="0" rIns="0" bIns="0" anchor="b" anchorCtr="0">
            <a:noAutofit/>
          </a:bodyPr>
          <a:lstStyle/>
          <a:p>
            <a:pPr lvl="0"/>
            <a:fld id="{E9BB3406-A317-7B45-BB11-65F45AC66C00}" type="slidenum">
              <a:t>17</a:t>
            </a:fld>
            <a:endParaRPr lang="en-US"/>
          </a:p>
        </p:txBody>
      </p:sp>
      <p:sp>
        <p:nvSpPr>
          <p:cNvPr id="2" name="Slide Image Placeholder 1">
            <a:extLst>
              <a:ext uri="{FF2B5EF4-FFF2-40B4-BE49-F238E27FC236}">
                <a16:creationId xmlns:a16="http://schemas.microsoft.com/office/drawing/2014/main" id="{6C72795B-B4A5-984D-8A99-037746DB7FAD}"/>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0958E7F-F19F-D24F-AEDE-88313C07C627}"/>
              </a:ext>
            </a:extLst>
          </p:cNvPr>
          <p:cNvSpPr txBox="1">
            <a:spLocks noGrp="1"/>
          </p:cNvSpPr>
          <p:nvPr>
            <p:ph type="body" sz="quarter"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B46437-AE9E-4E42-BA7C-5B5355E1C443}"/>
              </a:ext>
            </a:extLst>
          </p:cNvPr>
          <p:cNvSpPr txBox="1">
            <a:spLocks noGrp="1"/>
          </p:cNvSpPr>
          <p:nvPr>
            <p:ph type="sldNum" sz="quarter" idx="5"/>
          </p:nvPr>
        </p:nvSpPr>
        <p:spPr>
          <a:ln/>
        </p:spPr>
        <p:txBody>
          <a:bodyPr lIns="0" tIns="0" rIns="0" bIns="0" anchor="b" anchorCtr="0">
            <a:noAutofit/>
          </a:bodyPr>
          <a:lstStyle/>
          <a:p>
            <a:pPr lvl="0"/>
            <a:fld id="{87460ABF-2358-CE4F-94F5-6926B97BC348}" type="slidenum">
              <a:t>18</a:t>
            </a:fld>
            <a:endParaRPr lang="en-US"/>
          </a:p>
        </p:txBody>
      </p:sp>
      <p:sp>
        <p:nvSpPr>
          <p:cNvPr id="2" name="Slide Image Placeholder 1">
            <a:extLst>
              <a:ext uri="{FF2B5EF4-FFF2-40B4-BE49-F238E27FC236}">
                <a16:creationId xmlns:a16="http://schemas.microsoft.com/office/drawing/2014/main" id="{99F41E24-A4C0-7442-8802-A73606B4F733}"/>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65DEE5F-DD44-2D4F-B488-594EEAB5B1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5EED49-EF18-CA4C-B88C-BDA69C6C08DB}"/>
              </a:ext>
            </a:extLst>
          </p:cNvPr>
          <p:cNvSpPr txBox="1">
            <a:spLocks noGrp="1"/>
          </p:cNvSpPr>
          <p:nvPr>
            <p:ph type="sldNum" sz="quarter" idx="5"/>
          </p:nvPr>
        </p:nvSpPr>
        <p:spPr>
          <a:ln/>
        </p:spPr>
        <p:txBody>
          <a:bodyPr lIns="0" tIns="0" rIns="0" bIns="0" anchor="b" anchorCtr="0">
            <a:noAutofit/>
          </a:bodyPr>
          <a:lstStyle/>
          <a:p>
            <a:pPr lvl="0"/>
            <a:fld id="{B53594C4-4352-8043-8FEC-C70205465066}" type="slidenum">
              <a:t>2</a:t>
            </a:fld>
            <a:endParaRPr lang="en-US"/>
          </a:p>
        </p:txBody>
      </p:sp>
      <p:sp>
        <p:nvSpPr>
          <p:cNvPr id="2" name="Slide Image Placeholder 1">
            <a:extLst>
              <a:ext uri="{FF2B5EF4-FFF2-40B4-BE49-F238E27FC236}">
                <a16:creationId xmlns:a16="http://schemas.microsoft.com/office/drawing/2014/main" id="{D2509109-61D2-4A45-8C12-9FF4B781A670}"/>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EB51F40-9EE9-6B4E-B93A-185E4597B51D}"/>
              </a:ext>
            </a:extLst>
          </p:cNvPr>
          <p:cNvSpPr txBox="1">
            <a:spLocks noGrp="1"/>
          </p:cNvSpPr>
          <p:nvPr>
            <p:ph type="body" sz="quarter"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103C16-AC77-604B-BE95-14271565FEB4}"/>
              </a:ext>
            </a:extLst>
          </p:cNvPr>
          <p:cNvSpPr txBox="1">
            <a:spLocks noGrp="1"/>
          </p:cNvSpPr>
          <p:nvPr>
            <p:ph type="sldNum" sz="quarter" idx="5"/>
          </p:nvPr>
        </p:nvSpPr>
        <p:spPr>
          <a:ln/>
        </p:spPr>
        <p:txBody>
          <a:bodyPr lIns="0" tIns="0" rIns="0" bIns="0" anchor="b" anchorCtr="0">
            <a:noAutofit/>
          </a:bodyPr>
          <a:lstStyle/>
          <a:p>
            <a:pPr lvl="0"/>
            <a:fld id="{70BD3BE9-9500-154D-8140-B7FB9DBB2298}" type="slidenum">
              <a:t>3</a:t>
            </a:fld>
            <a:endParaRPr lang="en-US"/>
          </a:p>
        </p:txBody>
      </p:sp>
      <p:sp>
        <p:nvSpPr>
          <p:cNvPr id="2" name="Slide Image Placeholder 1">
            <a:extLst>
              <a:ext uri="{FF2B5EF4-FFF2-40B4-BE49-F238E27FC236}">
                <a16:creationId xmlns:a16="http://schemas.microsoft.com/office/drawing/2014/main" id="{84AC40FE-7834-8A43-913E-319F1CA00786}"/>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3B374FB-D49D-9F4E-9F17-6601A01E1A8E}"/>
              </a:ext>
            </a:extLst>
          </p:cNvPr>
          <p:cNvSpPr txBox="1">
            <a:spLocks noGrp="1"/>
          </p:cNvSpPr>
          <p:nvPr>
            <p:ph type="body" sz="quarter" idx="1"/>
          </p:nvPr>
        </p:nvSpPr>
        <p:spPr/>
        <p:txBody>
          <a:bodyPr/>
          <a:lstStyle/>
          <a:p>
            <a:pPr lvl="0"/>
            <a:r>
              <a:rPr lang="en-US" dirty="0"/>
              <a:t>Complex ROP chains make writing multi-device exploits annoying.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DFBD2A5-A568-3D44-886E-8BAC5451D054}"/>
              </a:ext>
            </a:extLst>
          </p:cNvPr>
          <p:cNvSpPr txBox="1">
            <a:spLocks noGrp="1"/>
          </p:cNvSpPr>
          <p:nvPr>
            <p:ph type="sldNum" sz="quarter" idx="5"/>
          </p:nvPr>
        </p:nvSpPr>
        <p:spPr>
          <a:ln/>
        </p:spPr>
        <p:txBody>
          <a:bodyPr lIns="0" tIns="0" rIns="0" bIns="0" anchor="b" anchorCtr="0">
            <a:noAutofit/>
          </a:bodyPr>
          <a:lstStyle/>
          <a:p>
            <a:pPr lvl="0"/>
            <a:fld id="{0EC11F4E-9148-C743-ABF7-EF4C35E12631}" type="slidenum">
              <a:t>4</a:t>
            </a:fld>
            <a:endParaRPr lang="en-US"/>
          </a:p>
        </p:txBody>
      </p:sp>
      <p:sp>
        <p:nvSpPr>
          <p:cNvPr id="2" name="Slide Image Placeholder 1">
            <a:extLst>
              <a:ext uri="{FF2B5EF4-FFF2-40B4-BE49-F238E27FC236}">
                <a16:creationId xmlns:a16="http://schemas.microsoft.com/office/drawing/2014/main" id="{D5CD6838-F1A4-B44C-938E-94064D97FEEF}"/>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A2B5C6E-E9CF-4148-AA74-6960A204806F}"/>
              </a:ext>
            </a:extLst>
          </p:cNvPr>
          <p:cNvSpPr txBox="1">
            <a:spLocks noGrp="1"/>
          </p:cNvSpPr>
          <p:nvPr>
            <p:ph type="body" sz="quarter" idx="1"/>
          </p:nvPr>
        </p:nvSpPr>
        <p:spPr/>
        <p:txBody>
          <a:bodyPr/>
          <a:lstStyle/>
          <a:p>
            <a:pPr lvl="0"/>
            <a:r>
              <a:rPr lang="en-US"/>
              <a:t>The R7000 is one of netgear’s $100 routers. It works with Alexa, and has some generally nice hardware. Supports 802.11ac (gigabit wifi) and has a pretty decent range.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C4D21C-BF24-D745-9AF0-D7A3BD9439C2}"/>
              </a:ext>
            </a:extLst>
          </p:cNvPr>
          <p:cNvSpPr txBox="1">
            <a:spLocks noGrp="1"/>
          </p:cNvSpPr>
          <p:nvPr>
            <p:ph type="sldNum" sz="quarter" idx="5"/>
          </p:nvPr>
        </p:nvSpPr>
        <p:spPr>
          <a:ln/>
        </p:spPr>
        <p:txBody>
          <a:bodyPr lIns="0" tIns="0" rIns="0" bIns="0" anchor="b" anchorCtr="0">
            <a:noAutofit/>
          </a:bodyPr>
          <a:lstStyle/>
          <a:p>
            <a:pPr lvl="0"/>
            <a:fld id="{B76CDEC7-E339-B54B-9DDF-CC869F6D16DD}" type="slidenum">
              <a:t>5</a:t>
            </a:fld>
            <a:endParaRPr lang="en-US"/>
          </a:p>
        </p:txBody>
      </p:sp>
      <p:sp>
        <p:nvSpPr>
          <p:cNvPr id="2" name="Slide Image Placeholder 1">
            <a:extLst>
              <a:ext uri="{FF2B5EF4-FFF2-40B4-BE49-F238E27FC236}">
                <a16:creationId xmlns:a16="http://schemas.microsoft.com/office/drawing/2014/main" id="{DEDDF59B-DD8E-E34E-BCE2-1D7BBE76903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DF550EB-29B2-FD44-8188-C70250E2976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DBDD9A-FA62-1D41-BAEA-253AC2C3C401}"/>
              </a:ext>
            </a:extLst>
          </p:cNvPr>
          <p:cNvSpPr txBox="1">
            <a:spLocks noGrp="1"/>
          </p:cNvSpPr>
          <p:nvPr>
            <p:ph type="sldNum" sz="quarter" idx="5"/>
          </p:nvPr>
        </p:nvSpPr>
        <p:spPr>
          <a:ln/>
        </p:spPr>
        <p:txBody>
          <a:bodyPr lIns="0" tIns="0" rIns="0" bIns="0" anchor="b" anchorCtr="0">
            <a:noAutofit/>
          </a:bodyPr>
          <a:lstStyle/>
          <a:p>
            <a:pPr lvl="0"/>
            <a:fld id="{FA89FFDB-3997-6249-A0C6-E7522A9F501F}" type="slidenum">
              <a:t>6</a:t>
            </a:fld>
            <a:endParaRPr lang="en-US"/>
          </a:p>
        </p:txBody>
      </p:sp>
      <p:sp>
        <p:nvSpPr>
          <p:cNvPr id="2" name="Slide Image Placeholder 1">
            <a:extLst>
              <a:ext uri="{FF2B5EF4-FFF2-40B4-BE49-F238E27FC236}">
                <a16:creationId xmlns:a16="http://schemas.microsoft.com/office/drawing/2014/main" id="{690DA63A-6707-434F-9986-304E55A252A7}"/>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9436F18-A618-7746-BA53-69981BEFE91B}"/>
              </a:ext>
            </a:extLst>
          </p:cNvPr>
          <p:cNvSpPr txBox="1">
            <a:spLocks noGrp="1"/>
          </p:cNvSpPr>
          <p:nvPr>
            <p:ph type="body" sz="quarter"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F1CD6E-1497-5041-ACE5-2735EEA8A3C1}"/>
              </a:ext>
            </a:extLst>
          </p:cNvPr>
          <p:cNvSpPr txBox="1">
            <a:spLocks noGrp="1"/>
          </p:cNvSpPr>
          <p:nvPr>
            <p:ph type="sldNum" sz="quarter" idx="5"/>
          </p:nvPr>
        </p:nvSpPr>
        <p:spPr>
          <a:ln/>
        </p:spPr>
        <p:txBody>
          <a:bodyPr lIns="0" tIns="0" rIns="0" bIns="0" anchor="b" anchorCtr="0">
            <a:noAutofit/>
          </a:bodyPr>
          <a:lstStyle/>
          <a:p>
            <a:pPr lvl="0"/>
            <a:fld id="{19E6437E-DB89-454E-B009-DB5829B1A10A}" type="slidenum">
              <a:t>7</a:t>
            </a:fld>
            <a:endParaRPr lang="en-US"/>
          </a:p>
        </p:txBody>
      </p:sp>
      <p:sp>
        <p:nvSpPr>
          <p:cNvPr id="2" name="Slide Image Placeholder 1">
            <a:extLst>
              <a:ext uri="{FF2B5EF4-FFF2-40B4-BE49-F238E27FC236}">
                <a16:creationId xmlns:a16="http://schemas.microsoft.com/office/drawing/2014/main" id="{D89BB59C-1419-7044-B921-E3EB4FA9986A}"/>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7F79BA0-5C37-754C-B0AE-DAD5D5F63BA3}"/>
              </a:ext>
            </a:extLst>
          </p:cNvPr>
          <p:cNvSpPr txBox="1">
            <a:spLocks noGrp="1"/>
          </p:cNvSpPr>
          <p:nvPr>
            <p:ph type="body" sz="quarter" idx="1"/>
          </p:nvPr>
        </p:nvSpPr>
        <p:spPr/>
        <p:txBody>
          <a:bodyPr/>
          <a:lstStyle/>
          <a:p>
            <a:r>
              <a:rPr lang="en-US" dirty="0"/>
              <a:t>No stack cookies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352123-EF32-1A4B-AF95-3767405A5D87}"/>
              </a:ext>
            </a:extLst>
          </p:cNvPr>
          <p:cNvSpPr txBox="1">
            <a:spLocks noGrp="1"/>
          </p:cNvSpPr>
          <p:nvPr>
            <p:ph type="sldNum" sz="quarter" idx="5"/>
          </p:nvPr>
        </p:nvSpPr>
        <p:spPr>
          <a:ln/>
        </p:spPr>
        <p:txBody>
          <a:bodyPr lIns="0" tIns="0" rIns="0" bIns="0" anchor="b" anchorCtr="0">
            <a:noAutofit/>
          </a:bodyPr>
          <a:lstStyle/>
          <a:p>
            <a:pPr lvl="0"/>
            <a:fld id="{D0665F72-6668-0443-8283-7521BC4AEC64}" type="slidenum">
              <a:t>8</a:t>
            </a:fld>
            <a:endParaRPr lang="en-US"/>
          </a:p>
        </p:txBody>
      </p:sp>
      <p:sp>
        <p:nvSpPr>
          <p:cNvPr id="2" name="Slide Image Placeholder 1">
            <a:extLst>
              <a:ext uri="{FF2B5EF4-FFF2-40B4-BE49-F238E27FC236}">
                <a16:creationId xmlns:a16="http://schemas.microsoft.com/office/drawing/2014/main" id="{F1925005-74AB-3E49-B7A8-15F69A243FF1}"/>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812E63E-DB16-854C-B60B-96215EA84C92}"/>
              </a:ext>
            </a:extLst>
          </p:cNvPr>
          <p:cNvSpPr txBox="1">
            <a:spLocks noGrp="1"/>
          </p:cNvSpPr>
          <p:nvPr>
            <p:ph type="body" sz="quarter" idx="1"/>
          </p:nvPr>
        </p:nvSpPr>
        <p:spPr/>
        <p:txBody>
          <a:bodyPr/>
          <a:lstStyle/>
          <a:p>
            <a:r>
              <a:rPr lang="en-US" dirty="0"/>
              <a:t>No PIE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02AE1AA-9A73-564B-BC18-8EF698194FDC}"/>
              </a:ext>
            </a:extLst>
          </p:cNvPr>
          <p:cNvSpPr txBox="1">
            <a:spLocks noGrp="1"/>
          </p:cNvSpPr>
          <p:nvPr>
            <p:ph type="sldNum" sz="quarter" idx="5"/>
          </p:nvPr>
        </p:nvSpPr>
        <p:spPr>
          <a:ln/>
        </p:spPr>
        <p:txBody>
          <a:bodyPr lIns="0" tIns="0" rIns="0" bIns="0" anchor="b" anchorCtr="0">
            <a:noAutofit/>
          </a:bodyPr>
          <a:lstStyle/>
          <a:p>
            <a:pPr lvl="0"/>
            <a:fld id="{5BB1050D-C712-4A4F-A2C0-4B7F969BCED0}" type="slidenum">
              <a:t>9</a:t>
            </a:fld>
            <a:endParaRPr lang="en-US"/>
          </a:p>
        </p:txBody>
      </p:sp>
      <p:sp>
        <p:nvSpPr>
          <p:cNvPr id="2" name="Slide Image Placeholder 1">
            <a:extLst>
              <a:ext uri="{FF2B5EF4-FFF2-40B4-BE49-F238E27FC236}">
                <a16:creationId xmlns:a16="http://schemas.microsoft.com/office/drawing/2014/main" id="{FCFE8B51-8BB1-B043-86AE-BA240E1C9218}"/>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28D1BDD-8D7F-9349-A318-E5BD145E9A16}"/>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82CA-AE57-2B42-B385-D7E160F90418}"/>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7807E9-0729-EB4F-95C9-9D1D42C80776}"/>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5E8D4B-585A-E94E-9E42-C004BC8BEB9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D303526-7B8D-FA4A-B778-48F2C386B36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EAE20DB-A92F-564A-AFFF-B0CF41CFFA4E}"/>
              </a:ext>
            </a:extLst>
          </p:cNvPr>
          <p:cNvSpPr>
            <a:spLocks noGrp="1"/>
          </p:cNvSpPr>
          <p:nvPr>
            <p:ph type="sldNum" sz="quarter" idx="12"/>
          </p:nvPr>
        </p:nvSpPr>
        <p:spPr/>
        <p:txBody>
          <a:bodyPr/>
          <a:lstStyle/>
          <a:p>
            <a:pPr lvl="0"/>
            <a:fld id="{0FDCBF8D-7491-6945-92CD-16680A4B45E1}" type="slidenum">
              <a:t>‹#›</a:t>
            </a:fld>
            <a:endParaRPr lang="en-US"/>
          </a:p>
        </p:txBody>
      </p:sp>
    </p:spTree>
    <p:extLst>
      <p:ext uri="{BB962C8B-B14F-4D97-AF65-F5344CB8AC3E}">
        <p14:creationId xmlns:p14="http://schemas.microsoft.com/office/powerpoint/2010/main" val="24568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336B-8F96-5245-920C-986EFB378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B30C5B-4C6A-E947-BB1B-8860163AB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EE311-B80A-114B-8344-B33666D5179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CE6E08E-0E3C-CD49-B0A0-42D79AD548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67420FF-5F58-4546-AB91-86265B802198}"/>
              </a:ext>
            </a:extLst>
          </p:cNvPr>
          <p:cNvSpPr>
            <a:spLocks noGrp="1"/>
          </p:cNvSpPr>
          <p:nvPr>
            <p:ph type="sldNum" sz="quarter" idx="12"/>
          </p:nvPr>
        </p:nvSpPr>
        <p:spPr/>
        <p:txBody>
          <a:bodyPr/>
          <a:lstStyle/>
          <a:p>
            <a:pPr lvl="0"/>
            <a:fld id="{4E0B5E87-8999-BD46-B0BD-FDD4434A91E2}" type="slidenum">
              <a:t>‹#›</a:t>
            </a:fld>
            <a:endParaRPr lang="en-US"/>
          </a:p>
        </p:txBody>
      </p:sp>
    </p:spTree>
    <p:extLst>
      <p:ext uri="{BB962C8B-B14F-4D97-AF65-F5344CB8AC3E}">
        <p14:creationId xmlns:p14="http://schemas.microsoft.com/office/powerpoint/2010/main" val="103764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F8888-9CCC-364F-BE80-FC65EEC4676F}"/>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662D15-D434-D64B-8444-59184E920B2E}"/>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B1499-EC4B-4E45-BC09-FE803CDB4B4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F95A0C9-269C-BD42-8E9D-06BE5E45572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FACB4A2-14C9-0543-81E6-502AA1E3E384}"/>
              </a:ext>
            </a:extLst>
          </p:cNvPr>
          <p:cNvSpPr>
            <a:spLocks noGrp="1"/>
          </p:cNvSpPr>
          <p:nvPr>
            <p:ph type="sldNum" sz="quarter" idx="12"/>
          </p:nvPr>
        </p:nvSpPr>
        <p:spPr/>
        <p:txBody>
          <a:bodyPr/>
          <a:lstStyle/>
          <a:p>
            <a:pPr lvl="0"/>
            <a:fld id="{94899B2A-CDF5-F241-A210-4ED669EA8C27}" type="slidenum">
              <a:t>‹#›</a:t>
            </a:fld>
            <a:endParaRPr lang="en-US"/>
          </a:p>
        </p:txBody>
      </p:sp>
    </p:spTree>
    <p:extLst>
      <p:ext uri="{BB962C8B-B14F-4D97-AF65-F5344CB8AC3E}">
        <p14:creationId xmlns:p14="http://schemas.microsoft.com/office/powerpoint/2010/main" val="44367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6070-CEDC-AE45-8DA5-E5D16D57D3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7D136-4FF3-0F4B-9B96-1431B48CF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15720-F7E8-784C-ACF3-0C0949CADBE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7836749-9CBA-BF4C-A7DA-1037AF04724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F06B7C7-CBDE-F64F-BDCC-D76004402568}"/>
              </a:ext>
            </a:extLst>
          </p:cNvPr>
          <p:cNvSpPr>
            <a:spLocks noGrp="1"/>
          </p:cNvSpPr>
          <p:nvPr>
            <p:ph type="sldNum" sz="quarter" idx="12"/>
          </p:nvPr>
        </p:nvSpPr>
        <p:spPr/>
        <p:txBody>
          <a:bodyPr/>
          <a:lstStyle/>
          <a:p>
            <a:pPr lvl="0"/>
            <a:fld id="{3B465403-9C57-5748-A59D-E202B8DE15B1}" type="slidenum">
              <a:t>‹#›</a:t>
            </a:fld>
            <a:endParaRPr lang="en-US"/>
          </a:p>
        </p:txBody>
      </p:sp>
    </p:spTree>
    <p:extLst>
      <p:ext uri="{BB962C8B-B14F-4D97-AF65-F5344CB8AC3E}">
        <p14:creationId xmlns:p14="http://schemas.microsoft.com/office/powerpoint/2010/main" val="273633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1A05-6D4E-A443-93B0-A10DD66E7014}"/>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2FD746-5B83-9E4B-9010-B05A802050C0}"/>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9A816A-15E2-9042-A2DA-F2BC8DD88C8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2A69182-16EC-2543-A8A7-BEBE9F82E3C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45F0A7B-C948-C742-862F-6DA2F68BA17D}"/>
              </a:ext>
            </a:extLst>
          </p:cNvPr>
          <p:cNvSpPr>
            <a:spLocks noGrp="1"/>
          </p:cNvSpPr>
          <p:nvPr>
            <p:ph type="sldNum" sz="quarter" idx="12"/>
          </p:nvPr>
        </p:nvSpPr>
        <p:spPr/>
        <p:txBody>
          <a:bodyPr/>
          <a:lstStyle/>
          <a:p>
            <a:pPr lvl="0"/>
            <a:fld id="{95D95124-88E3-4549-83E6-31247E928EB5}" type="slidenum">
              <a:t>‹#›</a:t>
            </a:fld>
            <a:endParaRPr lang="en-US"/>
          </a:p>
        </p:txBody>
      </p:sp>
    </p:spTree>
    <p:extLst>
      <p:ext uri="{BB962C8B-B14F-4D97-AF65-F5344CB8AC3E}">
        <p14:creationId xmlns:p14="http://schemas.microsoft.com/office/powerpoint/2010/main" val="399532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9C26-98E6-864A-AE4F-F067B2D83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B38D0-7FCE-2D43-9C5E-8EE6E93582FA}"/>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528267-A514-AB41-B435-9BABE31CD31C}"/>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F89227-DF9F-A141-90C2-35C23C6113F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9B3C2A4-89FA-904F-B7A0-152D656F34FF}"/>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D79242A-15BC-974B-9BDF-1398449A1E64}"/>
              </a:ext>
            </a:extLst>
          </p:cNvPr>
          <p:cNvSpPr>
            <a:spLocks noGrp="1"/>
          </p:cNvSpPr>
          <p:nvPr>
            <p:ph type="sldNum" sz="quarter" idx="12"/>
          </p:nvPr>
        </p:nvSpPr>
        <p:spPr/>
        <p:txBody>
          <a:bodyPr/>
          <a:lstStyle/>
          <a:p>
            <a:pPr lvl="0"/>
            <a:fld id="{319DC758-4A34-C143-BB51-5031DCD7B24A}" type="slidenum">
              <a:t>‹#›</a:t>
            </a:fld>
            <a:endParaRPr lang="en-US"/>
          </a:p>
        </p:txBody>
      </p:sp>
    </p:spTree>
    <p:extLst>
      <p:ext uri="{BB962C8B-B14F-4D97-AF65-F5344CB8AC3E}">
        <p14:creationId xmlns:p14="http://schemas.microsoft.com/office/powerpoint/2010/main" val="183004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37D3-0607-3540-9CB7-D180D31792C3}"/>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915F97-8C62-B547-97D4-F2C8CEC309A9}"/>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3588F-EB74-EA45-BDC3-CC4AC1F6B12E}"/>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0F6333-CD5E-F444-8B71-E43EE5A33196}"/>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52774-E249-0043-80B1-BF6AD05620B5}"/>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7AD16A-882C-874D-92A7-1AA6322E1BD6}"/>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91BBBAB-478D-2C46-A30E-C9318445D1E9}"/>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6B9487DA-55D6-FD46-B9F2-194757B11278}"/>
              </a:ext>
            </a:extLst>
          </p:cNvPr>
          <p:cNvSpPr>
            <a:spLocks noGrp="1"/>
          </p:cNvSpPr>
          <p:nvPr>
            <p:ph type="sldNum" sz="quarter" idx="12"/>
          </p:nvPr>
        </p:nvSpPr>
        <p:spPr/>
        <p:txBody>
          <a:bodyPr/>
          <a:lstStyle/>
          <a:p>
            <a:pPr lvl="0"/>
            <a:fld id="{D95F137B-AB05-5240-8A2F-815037E905C3}" type="slidenum">
              <a:t>‹#›</a:t>
            </a:fld>
            <a:endParaRPr lang="en-US"/>
          </a:p>
        </p:txBody>
      </p:sp>
    </p:spTree>
    <p:extLst>
      <p:ext uri="{BB962C8B-B14F-4D97-AF65-F5344CB8AC3E}">
        <p14:creationId xmlns:p14="http://schemas.microsoft.com/office/powerpoint/2010/main" val="265896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BA76-784F-EC4E-9F2B-BF196A1C79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9E0086-7C2D-AE4D-926F-F9582AE58DF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391E036-1692-E247-9E2A-410E39297213}"/>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30E10CE2-FFBD-324C-A16F-C941D4657CF0}"/>
              </a:ext>
            </a:extLst>
          </p:cNvPr>
          <p:cNvSpPr>
            <a:spLocks noGrp="1"/>
          </p:cNvSpPr>
          <p:nvPr>
            <p:ph type="sldNum" sz="quarter" idx="12"/>
          </p:nvPr>
        </p:nvSpPr>
        <p:spPr/>
        <p:txBody>
          <a:bodyPr/>
          <a:lstStyle/>
          <a:p>
            <a:pPr lvl="0"/>
            <a:fld id="{5365BE97-FD50-794E-8BC2-6A60E8ED632B}" type="slidenum">
              <a:t>‹#›</a:t>
            </a:fld>
            <a:endParaRPr lang="en-US"/>
          </a:p>
        </p:txBody>
      </p:sp>
    </p:spTree>
    <p:extLst>
      <p:ext uri="{BB962C8B-B14F-4D97-AF65-F5344CB8AC3E}">
        <p14:creationId xmlns:p14="http://schemas.microsoft.com/office/powerpoint/2010/main" val="408252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C0A26-4ADC-C644-A2A2-E213B911D025}"/>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FAA3872F-0E6F-D441-8809-187AF4EDB888}"/>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B1D43C8E-C27D-EE41-BB36-B688C3A0369B}"/>
              </a:ext>
            </a:extLst>
          </p:cNvPr>
          <p:cNvSpPr>
            <a:spLocks noGrp="1"/>
          </p:cNvSpPr>
          <p:nvPr>
            <p:ph type="sldNum" sz="quarter" idx="12"/>
          </p:nvPr>
        </p:nvSpPr>
        <p:spPr/>
        <p:txBody>
          <a:bodyPr/>
          <a:lstStyle/>
          <a:p>
            <a:pPr lvl="0"/>
            <a:fld id="{A631BA8F-1A70-5F42-8DA5-C658C1E39C4A}" type="slidenum">
              <a:t>‹#›</a:t>
            </a:fld>
            <a:endParaRPr lang="en-US"/>
          </a:p>
        </p:txBody>
      </p:sp>
    </p:spTree>
    <p:extLst>
      <p:ext uri="{BB962C8B-B14F-4D97-AF65-F5344CB8AC3E}">
        <p14:creationId xmlns:p14="http://schemas.microsoft.com/office/powerpoint/2010/main" val="141708606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6F6E-C0FE-4E40-A9E4-4C4EA96B8FEB}"/>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89160B-940F-994F-9CD3-7B1518EE2DDE}"/>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489F12-559B-C248-BE17-C77A47A648E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9AA71-E12C-F949-9634-9E3E24128BD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CFD28F3F-D9DF-F743-B36D-0D382ED0590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602673D-8BDD-2A4F-A3F2-CAB66CA7DA18}"/>
              </a:ext>
            </a:extLst>
          </p:cNvPr>
          <p:cNvSpPr>
            <a:spLocks noGrp="1"/>
          </p:cNvSpPr>
          <p:nvPr>
            <p:ph type="sldNum" sz="quarter" idx="12"/>
          </p:nvPr>
        </p:nvSpPr>
        <p:spPr/>
        <p:txBody>
          <a:bodyPr/>
          <a:lstStyle/>
          <a:p>
            <a:pPr lvl="0"/>
            <a:fld id="{8D375DAB-E998-AF4B-BB79-4443CE462376}" type="slidenum">
              <a:t>‹#›</a:t>
            </a:fld>
            <a:endParaRPr lang="en-US"/>
          </a:p>
        </p:txBody>
      </p:sp>
    </p:spTree>
    <p:extLst>
      <p:ext uri="{BB962C8B-B14F-4D97-AF65-F5344CB8AC3E}">
        <p14:creationId xmlns:p14="http://schemas.microsoft.com/office/powerpoint/2010/main" val="317244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9A40-39EF-1B45-A99C-DEA577E189F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EB2592-16E8-6443-A3B1-E6ED5AD8EF85}"/>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69E514-42B4-E24C-B796-61425C7DB93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1F1DE-7CCF-F34A-BBC4-444D41EEA27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627E3D9-2AF6-FF41-811F-1B979BC05A5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11C442D-6B11-0C45-98BF-807F56A1AD77}"/>
              </a:ext>
            </a:extLst>
          </p:cNvPr>
          <p:cNvSpPr>
            <a:spLocks noGrp="1"/>
          </p:cNvSpPr>
          <p:nvPr>
            <p:ph type="sldNum" sz="quarter" idx="12"/>
          </p:nvPr>
        </p:nvSpPr>
        <p:spPr/>
        <p:txBody>
          <a:bodyPr/>
          <a:lstStyle/>
          <a:p>
            <a:pPr lvl="0"/>
            <a:fld id="{EA974FC4-D5BB-8F47-A955-1B435599F9BE}" type="slidenum">
              <a:t>‹#›</a:t>
            </a:fld>
            <a:endParaRPr lang="en-US"/>
          </a:p>
        </p:txBody>
      </p:sp>
    </p:spTree>
    <p:extLst>
      <p:ext uri="{BB962C8B-B14F-4D97-AF65-F5344CB8AC3E}">
        <p14:creationId xmlns:p14="http://schemas.microsoft.com/office/powerpoint/2010/main" val="309421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A3D1A-0DE7-AA44-B076-E6F4F04DED4A}"/>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0A414524-78EF-A94F-9D9C-D94A32475095}"/>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50444-89D7-F64F-BAB9-E01D7AB381CD}"/>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BFB063BC-7705-854C-ACAB-D5858BBD1DC9}"/>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49837C6E-EB02-B24F-B2AF-B977F681422E}"/>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0B6426E1-F9DC-224F-9144-161D1FEE7DD1}"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hyperlink" Target="https://blog.grimm-co.com/2020/06/soho-device-exploitation.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github.com/grimm-co/NotQuite0DayFriday/tree/master/2020.06.15-netgea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C25D-86EC-ED41-A0C4-944700B43E9E}"/>
              </a:ext>
            </a:extLst>
          </p:cNvPr>
          <p:cNvSpPr txBox="1">
            <a:spLocks noGrp="1"/>
          </p:cNvSpPr>
          <p:nvPr>
            <p:ph type="title" idx="4294967295"/>
          </p:nvPr>
        </p:nvSpPr>
        <p:spPr/>
        <p:txBody>
          <a:bodyPr/>
          <a:lstStyle/>
          <a:p>
            <a:pPr lvl="0"/>
            <a:r>
              <a:rPr lang="en-US" dirty="0"/>
              <a:t>Embedded Device ROP Tips and Tricks - </a:t>
            </a:r>
            <a:r>
              <a:rPr lang="en-US" dirty="0" err="1"/>
              <a:t>Netgear</a:t>
            </a:r>
            <a:endParaRPr lang="en-US" dirty="0"/>
          </a:p>
        </p:txBody>
      </p:sp>
      <p:sp>
        <p:nvSpPr>
          <p:cNvPr id="3" name="Subtitle 2">
            <a:extLst>
              <a:ext uri="{FF2B5EF4-FFF2-40B4-BE49-F238E27FC236}">
                <a16:creationId xmlns:a16="http://schemas.microsoft.com/office/drawing/2014/main" id="{69C4301A-7046-EB4A-A41E-71BD7A6C7F06}"/>
              </a:ext>
            </a:extLst>
          </p:cNvPr>
          <p:cNvSpPr txBox="1">
            <a:spLocks noGrp="1"/>
          </p:cNvSpPr>
          <p:nvPr>
            <p:ph type="subTitle" idx="4294967295"/>
          </p:nvPr>
        </p:nvSpPr>
        <p:spPr/>
        <p:txBody>
          <a:bodyPr anchor="ctr"/>
          <a:lstStyle/>
          <a:p>
            <a:pPr lvl="0" algn="ctr"/>
            <a:r>
              <a:rPr lang="en-US" dirty="0"/>
              <a:t>Jeffball</a:t>
            </a:r>
          </a:p>
        </p:txBody>
      </p:sp>
      <p:pic>
        <p:nvPicPr>
          <p:cNvPr id="1026" name="Picture 2">
            <a:extLst>
              <a:ext uri="{FF2B5EF4-FFF2-40B4-BE49-F238E27FC236}">
                <a16:creationId xmlns:a16="http://schemas.microsoft.com/office/drawing/2014/main" id="{94C5E0BD-7332-284D-B1CF-968BCE3B5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33" y="4811830"/>
            <a:ext cx="4960505" cy="21702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CBDD021-A112-C342-B572-7C2CCEF80D6F}"/>
              </a:ext>
            </a:extLst>
          </p:cNvPr>
          <p:cNvSpPr/>
          <p:nvPr/>
        </p:nvSpPr>
        <p:spPr>
          <a:xfrm>
            <a:off x="2817833" y="6884776"/>
            <a:ext cx="4960505" cy="338554"/>
          </a:xfrm>
          <a:prstGeom prst="rect">
            <a:avLst/>
          </a:prstGeom>
        </p:spPr>
        <p:txBody>
          <a:bodyPr wrap="square">
            <a:spAutoFit/>
          </a:bodyPr>
          <a:lstStyle/>
          <a:p>
            <a:r>
              <a:rPr lang="en-US" sz="1600" b="1" dirty="0">
                <a:solidFill>
                  <a:srgbClr val="000000"/>
                </a:solidFill>
                <a:latin typeface="Arial" panose="020B0604020202020204" pitchFamily="34" charset="0"/>
              </a:rPr>
              <a:t>Innovation | Passion | Humility | Capacity | Agility</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9A77-CFED-CD4F-B4DD-4CC9EFEDD69C}"/>
              </a:ext>
            </a:extLst>
          </p:cNvPr>
          <p:cNvSpPr txBox="1">
            <a:spLocks noGrp="1"/>
          </p:cNvSpPr>
          <p:nvPr>
            <p:ph type="title" idx="4294967295"/>
          </p:nvPr>
        </p:nvSpPr>
        <p:spPr/>
        <p:txBody>
          <a:bodyPr/>
          <a:lstStyle/>
          <a:p>
            <a:pPr lvl="0"/>
            <a:r>
              <a:rPr lang="en-US"/>
              <a:t>Finding Other Devices</a:t>
            </a:r>
          </a:p>
        </p:txBody>
      </p:sp>
      <p:sp>
        <p:nvSpPr>
          <p:cNvPr id="3" name="Text Placeholder 2">
            <a:extLst>
              <a:ext uri="{FF2B5EF4-FFF2-40B4-BE49-F238E27FC236}">
                <a16:creationId xmlns:a16="http://schemas.microsoft.com/office/drawing/2014/main" id="{47EC930D-28DA-BF4F-AB04-C9464937FE87}"/>
              </a:ext>
            </a:extLst>
          </p:cNvPr>
          <p:cNvSpPr txBox="1">
            <a:spLocks noGrp="1"/>
          </p:cNvSpPr>
          <p:nvPr>
            <p:ph type="body" idx="4294967295"/>
          </p:nvPr>
        </p:nvSpPr>
        <p:spPr>
          <a:xfrm>
            <a:off x="504359" y="1769400"/>
            <a:ext cx="9462599" cy="4384440"/>
          </a:xfrm>
        </p:spPr>
        <p:txBody>
          <a:bodyPr/>
          <a:lstStyle/>
          <a:p>
            <a:pPr lvl="0">
              <a:buSzPct val="45000"/>
            </a:pPr>
            <a:r>
              <a:rPr lang="en-US" dirty="0"/>
              <a:t>Download and unpack other firmware</a:t>
            </a:r>
          </a:p>
          <a:p>
            <a:pPr lvl="0">
              <a:buSzPct val="45000"/>
            </a:pPr>
            <a:r>
              <a:rPr lang="en-US" dirty="0"/>
              <a:t>Run find and grep</a:t>
            </a:r>
          </a:p>
          <a:p>
            <a:pPr lvl="1" hangingPunct="0">
              <a:spcBef>
                <a:spcPts val="1417"/>
              </a:spcBef>
              <a:buSzPct val="75000"/>
              <a:buFont typeface="StarSymbol"/>
              <a:buChar char="–"/>
            </a:pPr>
            <a:r>
              <a:rPr lang="en-US" sz="2800" dirty="0">
                <a:highlight>
                  <a:scrgbClr r="0" g="0" b="0">
                    <a:alpha val="0"/>
                  </a:scrgbClr>
                </a:highlight>
                <a:latin typeface="Courier" pitchFamily="49"/>
              </a:rPr>
              <a:t>find -name httpd -exec grep '*#$^' {} \;</a:t>
            </a:r>
          </a:p>
        </p:txBody>
      </p:sp>
      <p:pic>
        <p:nvPicPr>
          <p:cNvPr id="4" name="Picture 3">
            <a:extLst>
              <a:ext uri="{FF2B5EF4-FFF2-40B4-BE49-F238E27FC236}">
                <a16:creationId xmlns:a16="http://schemas.microsoft.com/office/drawing/2014/main" id="{1F15A1EB-2E3F-1340-A3BC-BDF313E8A8EA}"/>
              </a:ext>
            </a:extLst>
          </p:cNvPr>
          <p:cNvPicPr>
            <a:picLocks noChangeAspect="1"/>
          </p:cNvPicPr>
          <p:nvPr/>
        </p:nvPicPr>
        <p:blipFill>
          <a:blip r:embed="rId3">
            <a:lum/>
            <a:alphaModFix/>
          </a:blip>
          <a:srcRect/>
          <a:stretch>
            <a:fillRect/>
          </a:stretch>
        </p:blipFill>
        <p:spPr>
          <a:xfrm>
            <a:off x="-2160" y="4078800"/>
            <a:ext cx="11182680" cy="27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BFEF-E2D5-0942-B68A-1C3EB63986E2}"/>
              </a:ext>
            </a:extLst>
          </p:cNvPr>
          <p:cNvSpPr txBox="1">
            <a:spLocks noGrp="1"/>
          </p:cNvSpPr>
          <p:nvPr>
            <p:ph type="title" idx="4294967295"/>
          </p:nvPr>
        </p:nvSpPr>
        <p:spPr/>
        <p:txBody>
          <a:bodyPr/>
          <a:lstStyle/>
          <a:p>
            <a:pPr lvl="0"/>
            <a:r>
              <a:rPr lang="en-US"/>
              <a:t>Fingerprinting Devices</a:t>
            </a:r>
          </a:p>
        </p:txBody>
      </p:sp>
      <p:pic>
        <p:nvPicPr>
          <p:cNvPr id="3" name="Picture 2">
            <a:extLst>
              <a:ext uri="{FF2B5EF4-FFF2-40B4-BE49-F238E27FC236}">
                <a16:creationId xmlns:a16="http://schemas.microsoft.com/office/drawing/2014/main" id="{C6D5339C-84D7-7C43-BF35-93494712F484}"/>
              </a:ext>
            </a:extLst>
          </p:cNvPr>
          <p:cNvPicPr>
            <a:picLocks noChangeAspect="1"/>
          </p:cNvPicPr>
          <p:nvPr/>
        </p:nvPicPr>
        <p:blipFill>
          <a:blip r:embed="rId3">
            <a:lum/>
            <a:alphaModFix/>
          </a:blip>
          <a:srcRect/>
          <a:stretch>
            <a:fillRect/>
          </a:stretch>
        </p:blipFill>
        <p:spPr>
          <a:xfrm>
            <a:off x="426779" y="1669517"/>
            <a:ext cx="9226080" cy="42206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2DEA-B361-D842-89BD-2E475B6538D3}"/>
              </a:ext>
            </a:extLst>
          </p:cNvPr>
          <p:cNvSpPr txBox="1">
            <a:spLocks noGrp="1"/>
          </p:cNvSpPr>
          <p:nvPr>
            <p:ph type="title" idx="4294967295"/>
          </p:nvPr>
        </p:nvSpPr>
        <p:spPr/>
        <p:txBody>
          <a:bodyPr/>
          <a:lstStyle/>
          <a:p>
            <a:pPr lvl="0"/>
            <a:r>
              <a:rPr lang="en-US"/>
              <a:t>WGR614v9</a:t>
            </a:r>
          </a:p>
        </p:txBody>
      </p:sp>
      <p:pic>
        <p:nvPicPr>
          <p:cNvPr id="3" name="Picture 2">
            <a:extLst>
              <a:ext uri="{FF2B5EF4-FFF2-40B4-BE49-F238E27FC236}">
                <a16:creationId xmlns:a16="http://schemas.microsoft.com/office/drawing/2014/main" id="{D527F261-A49B-974A-9F07-1DA344C18E6F}"/>
              </a:ext>
            </a:extLst>
          </p:cNvPr>
          <p:cNvPicPr>
            <a:picLocks noChangeAspect="1"/>
          </p:cNvPicPr>
          <p:nvPr/>
        </p:nvPicPr>
        <p:blipFill>
          <a:blip r:embed="rId3">
            <a:lum/>
            <a:alphaModFix/>
          </a:blip>
          <a:srcRect/>
          <a:stretch>
            <a:fillRect/>
          </a:stretch>
        </p:blipFill>
        <p:spPr>
          <a:xfrm>
            <a:off x="7502400" y="259560"/>
            <a:ext cx="2190240" cy="1294920"/>
          </a:xfrm>
          <a:prstGeom prst="rect">
            <a:avLst/>
          </a:prstGeom>
          <a:noFill/>
          <a:ln>
            <a:noFill/>
          </a:ln>
        </p:spPr>
      </p:pic>
      <p:pic>
        <p:nvPicPr>
          <p:cNvPr id="4" name="Picture 3">
            <a:extLst>
              <a:ext uri="{FF2B5EF4-FFF2-40B4-BE49-F238E27FC236}">
                <a16:creationId xmlns:a16="http://schemas.microsoft.com/office/drawing/2014/main" id="{366D06D0-65AB-6E4C-B3EA-28A25271BA84}"/>
              </a:ext>
            </a:extLst>
          </p:cNvPr>
          <p:cNvPicPr>
            <a:picLocks noChangeAspect="1"/>
          </p:cNvPicPr>
          <p:nvPr/>
        </p:nvPicPr>
        <p:blipFill>
          <a:blip r:embed="rId4">
            <a:lum/>
            <a:alphaModFix/>
          </a:blip>
          <a:srcRect/>
          <a:stretch>
            <a:fillRect/>
          </a:stretch>
        </p:blipFill>
        <p:spPr>
          <a:xfrm>
            <a:off x="23750" y="1964520"/>
            <a:ext cx="4441680" cy="2175840"/>
          </a:xfrm>
          <a:prstGeom prst="rect">
            <a:avLst/>
          </a:prstGeom>
          <a:noFill/>
          <a:ln>
            <a:noFill/>
          </a:ln>
        </p:spPr>
      </p:pic>
      <p:pic>
        <p:nvPicPr>
          <p:cNvPr id="5" name="Picture 4">
            <a:extLst>
              <a:ext uri="{FF2B5EF4-FFF2-40B4-BE49-F238E27FC236}">
                <a16:creationId xmlns:a16="http://schemas.microsoft.com/office/drawing/2014/main" id="{05CA272A-F4A8-D941-A301-D8AD8144AB2D}"/>
              </a:ext>
            </a:extLst>
          </p:cNvPr>
          <p:cNvPicPr>
            <a:picLocks noChangeAspect="1"/>
          </p:cNvPicPr>
          <p:nvPr/>
        </p:nvPicPr>
        <p:blipFill>
          <a:blip r:embed="rId5">
            <a:lum/>
            <a:alphaModFix/>
          </a:blip>
          <a:srcRect/>
          <a:stretch>
            <a:fillRect/>
          </a:stretch>
        </p:blipFill>
        <p:spPr>
          <a:xfrm>
            <a:off x="4663440" y="1964520"/>
            <a:ext cx="5424840" cy="2094840"/>
          </a:xfrm>
          <a:prstGeom prst="rect">
            <a:avLst/>
          </a:prstGeom>
          <a:noFill/>
          <a:ln>
            <a:noFill/>
          </a:ln>
        </p:spPr>
      </p:pic>
      <p:pic>
        <p:nvPicPr>
          <p:cNvPr id="6" name="Picture 5">
            <a:extLst>
              <a:ext uri="{FF2B5EF4-FFF2-40B4-BE49-F238E27FC236}">
                <a16:creationId xmlns:a16="http://schemas.microsoft.com/office/drawing/2014/main" id="{6456E84D-48B8-7746-9034-0DEB5150F712}"/>
              </a:ext>
            </a:extLst>
          </p:cNvPr>
          <p:cNvPicPr>
            <a:picLocks noChangeAspect="1"/>
          </p:cNvPicPr>
          <p:nvPr/>
        </p:nvPicPr>
        <p:blipFill>
          <a:blip r:embed="rId6">
            <a:lum/>
            <a:alphaModFix/>
          </a:blip>
          <a:srcRect/>
          <a:stretch>
            <a:fillRect/>
          </a:stretch>
        </p:blipFill>
        <p:spPr>
          <a:xfrm>
            <a:off x="280439" y="4834444"/>
            <a:ext cx="9518760"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39E2-F19C-C84C-B5E9-7B51D2D63D0F}"/>
              </a:ext>
            </a:extLst>
          </p:cNvPr>
          <p:cNvSpPr txBox="1">
            <a:spLocks noGrp="1"/>
          </p:cNvSpPr>
          <p:nvPr>
            <p:ph type="title" idx="4294967295"/>
          </p:nvPr>
        </p:nvSpPr>
        <p:spPr/>
        <p:txBody>
          <a:bodyPr/>
          <a:lstStyle/>
          <a:p>
            <a:pPr lvl="0"/>
            <a:r>
              <a:rPr lang="en-US"/>
              <a:t>DGN2200M</a:t>
            </a:r>
          </a:p>
        </p:txBody>
      </p:sp>
      <p:pic>
        <p:nvPicPr>
          <p:cNvPr id="3" name="Picture 2">
            <a:extLst>
              <a:ext uri="{FF2B5EF4-FFF2-40B4-BE49-F238E27FC236}">
                <a16:creationId xmlns:a16="http://schemas.microsoft.com/office/drawing/2014/main" id="{13717444-3002-6A44-BB8F-BAB972970240}"/>
              </a:ext>
            </a:extLst>
          </p:cNvPr>
          <p:cNvPicPr>
            <a:picLocks noChangeAspect="1"/>
          </p:cNvPicPr>
          <p:nvPr/>
        </p:nvPicPr>
        <p:blipFill>
          <a:blip r:embed="rId3">
            <a:lum/>
            <a:alphaModFix/>
          </a:blip>
          <a:srcRect/>
          <a:stretch>
            <a:fillRect/>
          </a:stretch>
        </p:blipFill>
        <p:spPr>
          <a:xfrm>
            <a:off x="7572600" y="84240"/>
            <a:ext cx="2394360" cy="1561680"/>
          </a:xfrm>
          <a:prstGeom prst="rect">
            <a:avLst/>
          </a:prstGeom>
          <a:noFill/>
          <a:ln>
            <a:noFill/>
          </a:ln>
        </p:spPr>
      </p:pic>
      <p:pic>
        <p:nvPicPr>
          <p:cNvPr id="4" name="Picture 3">
            <a:extLst>
              <a:ext uri="{FF2B5EF4-FFF2-40B4-BE49-F238E27FC236}">
                <a16:creationId xmlns:a16="http://schemas.microsoft.com/office/drawing/2014/main" id="{A6E637AF-7F15-CB4D-8484-76EA3D9CAC67}"/>
              </a:ext>
            </a:extLst>
          </p:cNvPr>
          <p:cNvPicPr>
            <a:picLocks noChangeAspect="1"/>
          </p:cNvPicPr>
          <p:nvPr/>
        </p:nvPicPr>
        <p:blipFill>
          <a:blip r:embed="rId4">
            <a:lum/>
            <a:alphaModFix/>
          </a:blip>
          <a:srcRect/>
          <a:stretch>
            <a:fillRect/>
          </a:stretch>
        </p:blipFill>
        <p:spPr>
          <a:xfrm>
            <a:off x="4117681" y="2852452"/>
            <a:ext cx="5849279" cy="2834640"/>
          </a:xfrm>
          <a:prstGeom prst="rect">
            <a:avLst/>
          </a:prstGeom>
          <a:noFill/>
          <a:ln>
            <a:noFill/>
          </a:ln>
        </p:spPr>
      </p:pic>
      <p:pic>
        <p:nvPicPr>
          <p:cNvPr id="5" name="Picture 4">
            <a:extLst>
              <a:ext uri="{FF2B5EF4-FFF2-40B4-BE49-F238E27FC236}">
                <a16:creationId xmlns:a16="http://schemas.microsoft.com/office/drawing/2014/main" id="{BFA7CD2D-4D1D-D44D-B913-DB09C9EE3ED5}"/>
              </a:ext>
            </a:extLst>
          </p:cNvPr>
          <p:cNvPicPr>
            <a:picLocks noChangeAspect="1"/>
          </p:cNvPicPr>
          <p:nvPr/>
        </p:nvPicPr>
        <p:blipFill>
          <a:blip r:embed="rId5">
            <a:lum/>
            <a:alphaModFix/>
          </a:blip>
          <a:srcRect/>
          <a:stretch>
            <a:fillRect/>
          </a:stretch>
        </p:blipFill>
        <p:spPr>
          <a:xfrm>
            <a:off x="0" y="2852452"/>
            <a:ext cx="3675240" cy="27709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CCA3-796C-4548-A855-68915145011C}"/>
              </a:ext>
            </a:extLst>
          </p:cNvPr>
          <p:cNvSpPr txBox="1">
            <a:spLocks noGrp="1"/>
          </p:cNvSpPr>
          <p:nvPr>
            <p:ph type="title" idx="4294967295"/>
          </p:nvPr>
        </p:nvSpPr>
        <p:spPr/>
        <p:txBody>
          <a:bodyPr/>
          <a:lstStyle/>
          <a:p>
            <a:pPr lvl="0"/>
            <a:r>
              <a:rPr lang="en-US"/>
              <a:t>system to the rescue</a:t>
            </a:r>
          </a:p>
        </p:txBody>
      </p:sp>
      <p:pic>
        <p:nvPicPr>
          <p:cNvPr id="3" name="Picture 2">
            <a:extLst>
              <a:ext uri="{FF2B5EF4-FFF2-40B4-BE49-F238E27FC236}">
                <a16:creationId xmlns:a16="http://schemas.microsoft.com/office/drawing/2014/main" id="{0346CC3F-DF77-8B46-A3C4-24639E246EF7}"/>
              </a:ext>
            </a:extLst>
          </p:cNvPr>
          <p:cNvPicPr>
            <a:picLocks noChangeAspect="1"/>
          </p:cNvPicPr>
          <p:nvPr/>
        </p:nvPicPr>
        <p:blipFill>
          <a:blip r:embed="rId3">
            <a:lum/>
            <a:alphaModFix/>
          </a:blip>
          <a:srcRect/>
          <a:stretch>
            <a:fillRect/>
          </a:stretch>
        </p:blipFill>
        <p:spPr>
          <a:xfrm>
            <a:off x="569519" y="5713544"/>
            <a:ext cx="8940600" cy="1097280"/>
          </a:xfrm>
          <a:prstGeom prst="rect">
            <a:avLst/>
          </a:prstGeom>
          <a:noFill/>
          <a:ln>
            <a:noFill/>
          </a:ln>
        </p:spPr>
      </p:pic>
      <p:pic>
        <p:nvPicPr>
          <p:cNvPr id="4" name="Picture 3">
            <a:extLst>
              <a:ext uri="{FF2B5EF4-FFF2-40B4-BE49-F238E27FC236}">
                <a16:creationId xmlns:a16="http://schemas.microsoft.com/office/drawing/2014/main" id="{C3BA9585-F1E8-1F46-8A53-C6101919C831}"/>
              </a:ext>
            </a:extLst>
          </p:cNvPr>
          <p:cNvPicPr>
            <a:picLocks noChangeAspect="1"/>
          </p:cNvPicPr>
          <p:nvPr/>
        </p:nvPicPr>
        <p:blipFill>
          <a:blip r:embed="rId4">
            <a:lum/>
            <a:alphaModFix/>
          </a:blip>
          <a:srcRect/>
          <a:stretch>
            <a:fillRect/>
          </a:stretch>
        </p:blipFill>
        <p:spPr>
          <a:xfrm>
            <a:off x="852299" y="1846131"/>
            <a:ext cx="8375040" cy="3326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FF38-15CD-A444-8F68-6D47CCA2880D}"/>
              </a:ext>
            </a:extLst>
          </p:cNvPr>
          <p:cNvSpPr txBox="1">
            <a:spLocks noGrp="1"/>
          </p:cNvSpPr>
          <p:nvPr>
            <p:ph type="title" idx="4294967295"/>
          </p:nvPr>
        </p:nvSpPr>
        <p:spPr/>
        <p:txBody>
          <a:bodyPr/>
          <a:lstStyle/>
          <a:p>
            <a:pPr lvl="0"/>
            <a:r>
              <a:rPr lang="en-US"/>
              <a:t>WNDR3700v3</a:t>
            </a:r>
          </a:p>
        </p:txBody>
      </p:sp>
      <p:pic>
        <p:nvPicPr>
          <p:cNvPr id="3" name="Picture 2">
            <a:extLst>
              <a:ext uri="{FF2B5EF4-FFF2-40B4-BE49-F238E27FC236}">
                <a16:creationId xmlns:a16="http://schemas.microsoft.com/office/drawing/2014/main" id="{9736BD2A-DE36-F349-8EBA-829F9753AB41}"/>
              </a:ext>
            </a:extLst>
          </p:cNvPr>
          <p:cNvPicPr>
            <a:picLocks noChangeAspect="1"/>
          </p:cNvPicPr>
          <p:nvPr/>
        </p:nvPicPr>
        <p:blipFill>
          <a:blip r:embed="rId3">
            <a:lum/>
            <a:alphaModFix/>
          </a:blip>
          <a:srcRect/>
          <a:stretch>
            <a:fillRect/>
          </a:stretch>
        </p:blipFill>
        <p:spPr>
          <a:xfrm>
            <a:off x="8412480" y="58320"/>
            <a:ext cx="1630440" cy="1630440"/>
          </a:xfrm>
          <a:prstGeom prst="rect">
            <a:avLst/>
          </a:prstGeom>
          <a:noFill/>
          <a:ln>
            <a:noFill/>
          </a:ln>
        </p:spPr>
      </p:pic>
      <p:pic>
        <p:nvPicPr>
          <p:cNvPr id="4" name="Picture 3">
            <a:extLst>
              <a:ext uri="{FF2B5EF4-FFF2-40B4-BE49-F238E27FC236}">
                <a16:creationId xmlns:a16="http://schemas.microsoft.com/office/drawing/2014/main" id="{8282A2DC-A638-5F48-A841-88669DDC22C6}"/>
              </a:ext>
            </a:extLst>
          </p:cNvPr>
          <p:cNvPicPr>
            <a:picLocks noChangeAspect="1"/>
          </p:cNvPicPr>
          <p:nvPr/>
        </p:nvPicPr>
        <p:blipFill>
          <a:blip r:embed="rId4">
            <a:lum/>
            <a:alphaModFix/>
          </a:blip>
          <a:srcRect/>
          <a:stretch>
            <a:fillRect/>
          </a:stretch>
        </p:blipFill>
        <p:spPr>
          <a:xfrm>
            <a:off x="0" y="2106720"/>
            <a:ext cx="5062680" cy="1902960"/>
          </a:xfrm>
          <a:prstGeom prst="rect">
            <a:avLst/>
          </a:prstGeom>
          <a:noFill/>
          <a:ln>
            <a:noFill/>
          </a:ln>
        </p:spPr>
      </p:pic>
      <p:pic>
        <p:nvPicPr>
          <p:cNvPr id="5" name="Picture 4">
            <a:extLst>
              <a:ext uri="{FF2B5EF4-FFF2-40B4-BE49-F238E27FC236}">
                <a16:creationId xmlns:a16="http://schemas.microsoft.com/office/drawing/2014/main" id="{B7079911-A585-D54A-A379-7EE6C9A1BF8E}"/>
              </a:ext>
            </a:extLst>
          </p:cNvPr>
          <p:cNvPicPr>
            <a:picLocks noChangeAspect="1"/>
          </p:cNvPicPr>
          <p:nvPr/>
        </p:nvPicPr>
        <p:blipFill>
          <a:blip r:embed="rId5">
            <a:lum/>
            <a:alphaModFix/>
          </a:blip>
          <a:srcRect/>
          <a:stretch>
            <a:fillRect/>
          </a:stretch>
        </p:blipFill>
        <p:spPr>
          <a:xfrm>
            <a:off x="5029200" y="2008080"/>
            <a:ext cx="5048640" cy="2032919"/>
          </a:xfrm>
          <a:prstGeom prst="rect">
            <a:avLst/>
          </a:prstGeom>
          <a:noFill/>
          <a:ln>
            <a:noFill/>
          </a:ln>
        </p:spPr>
      </p:pic>
      <p:pic>
        <p:nvPicPr>
          <p:cNvPr id="6" name="Picture 5">
            <a:extLst>
              <a:ext uri="{FF2B5EF4-FFF2-40B4-BE49-F238E27FC236}">
                <a16:creationId xmlns:a16="http://schemas.microsoft.com/office/drawing/2014/main" id="{54DF4775-9ED7-0046-B90A-C67B0142E9AF}"/>
              </a:ext>
            </a:extLst>
          </p:cNvPr>
          <p:cNvPicPr>
            <a:picLocks noChangeAspect="1"/>
          </p:cNvPicPr>
          <p:nvPr/>
        </p:nvPicPr>
        <p:blipFill>
          <a:blip r:embed="rId6">
            <a:lum/>
            <a:alphaModFix/>
          </a:blip>
          <a:srcRect/>
          <a:stretch>
            <a:fillRect/>
          </a:stretch>
        </p:blipFill>
        <p:spPr>
          <a:xfrm>
            <a:off x="91440" y="4481279"/>
            <a:ext cx="7589519" cy="3023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4DFA-CFEC-314D-BC82-9E4E4DB6EEA2}"/>
              </a:ext>
            </a:extLst>
          </p:cNvPr>
          <p:cNvSpPr txBox="1">
            <a:spLocks noGrp="1"/>
          </p:cNvSpPr>
          <p:nvPr>
            <p:ph type="title" idx="4294967295"/>
          </p:nvPr>
        </p:nvSpPr>
        <p:spPr/>
        <p:txBody>
          <a:bodyPr/>
          <a:lstStyle/>
          <a:p>
            <a:pPr lvl="0"/>
            <a:r>
              <a:rPr lang="en-US"/>
              <a:t>Fixing the Frame Pointer</a:t>
            </a:r>
          </a:p>
        </p:txBody>
      </p:sp>
      <p:pic>
        <p:nvPicPr>
          <p:cNvPr id="3" name="Picture 2">
            <a:extLst>
              <a:ext uri="{FF2B5EF4-FFF2-40B4-BE49-F238E27FC236}">
                <a16:creationId xmlns:a16="http://schemas.microsoft.com/office/drawing/2014/main" id="{33BBCE27-E9A2-EC4A-84CE-042F85A1EEE7}"/>
              </a:ext>
            </a:extLst>
          </p:cNvPr>
          <p:cNvPicPr>
            <a:picLocks noChangeAspect="1"/>
          </p:cNvPicPr>
          <p:nvPr/>
        </p:nvPicPr>
        <p:blipFill>
          <a:blip r:embed="rId3">
            <a:lum/>
            <a:alphaModFix/>
          </a:blip>
          <a:srcRect/>
          <a:stretch>
            <a:fillRect/>
          </a:stretch>
        </p:blipFill>
        <p:spPr>
          <a:xfrm>
            <a:off x="346320" y="1518480"/>
            <a:ext cx="9418320" cy="59000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A22B-B66B-0649-B906-F0BCF69AE56B}"/>
              </a:ext>
            </a:extLst>
          </p:cNvPr>
          <p:cNvSpPr txBox="1">
            <a:spLocks noGrp="1"/>
          </p:cNvSpPr>
          <p:nvPr>
            <p:ph type="title" idx="4294967295"/>
          </p:nvPr>
        </p:nvSpPr>
        <p:spPr/>
        <p:txBody>
          <a:bodyPr/>
          <a:lstStyle/>
          <a:p>
            <a:pPr lvl="0"/>
            <a:r>
              <a:rPr lang="en-US"/>
              <a:t>MIPS Library Calls</a:t>
            </a:r>
          </a:p>
        </p:txBody>
      </p:sp>
      <p:sp>
        <p:nvSpPr>
          <p:cNvPr id="3" name="Text Placeholder 2">
            <a:extLst>
              <a:ext uri="{FF2B5EF4-FFF2-40B4-BE49-F238E27FC236}">
                <a16:creationId xmlns:a16="http://schemas.microsoft.com/office/drawing/2014/main" id="{D189720D-A41C-8B40-9ABA-48349508A88E}"/>
              </a:ext>
            </a:extLst>
          </p:cNvPr>
          <p:cNvSpPr txBox="1">
            <a:spLocks noGrp="1"/>
          </p:cNvSpPr>
          <p:nvPr>
            <p:ph type="body" idx="4294967295"/>
          </p:nvPr>
        </p:nvSpPr>
        <p:spPr>
          <a:xfrm>
            <a:off x="503999" y="1697790"/>
            <a:ext cx="9071640" cy="4384440"/>
          </a:xfrm>
        </p:spPr>
        <p:txBody>
          <a:bodyPr/>
          <a:lstStyle/>
          <a:p>
            <a:pPr lvl="0">
              <a:buSzPct val="45000"/>
            </a:pPr>
            <a:r>
              <a:rPr lang="en-US" dirty="0"/>
              <a:t>IDA abstracts function pointer loading away, but it’s actually a load from the </a:t>
            </a:r>
            <a:r>
              <a:rPr lang="en-US" dirty="0">
                <a:latin typeface="Courier" pitchFamily="49"/>
              </a:rPr>
              <a:t>$</a:t>
            </a:r>
            <a:r>
              <a:rPr lang="en-US" dirty="0" err="1">
                <a:latin typeface="Courier" pitchFamily="49"/>
              </a:rPr>
              <a:t>gp</a:t>
            </a:r>
            <a:r>
              <a:rPr lang="en-US" dirty="0"/>
              <a:t> register</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8D791743-DB82-CC4A-81E4-36DB2B54F0CA}"/>
              </a:ext>
            </a:extLst>
          </p:cNvPr>
          <p:cNvPicPr>
            <a:picLocks noChangeAspect="1"/>
          </p:cNvPicPr>
          <p:nvPr/>
        </p:nvPicPr>
        <p:blipFill>
          <a:blip r:embed="rId3">
            <a:lum/>
            <a:alphaModFix/>
          </a:blip>
          <a:srcRect/>
          <a:stretch>
            <a:fillRect/>
          </a:stretch>
        </p:blipFill>
        <p:spPr>
          <a:xfrm>
            <a:off x="91440" y="2885708"/>
            <a:ext cx="5577840" cy="2222280"/>
          </a:xfrm>
          <a:prstGeom prst="rect">
            <a:avLst/>
          </a:prstGeom>
          <a:noFill/>
          <a:ln>
            <a:noFill/>
          </a:ln>
        </p:spPr>
      </p:pic>
      <p:pic>
        <p:nvPicPr>
          <p:cNvPr id="5" name="Picture 4">
            <a:extLst>
              <a:ext uri="{FF2B5EF4-FFF2-40B4-BE49-F238E27FC236}">
                <a16:creationId xmlns:a16="http://schemas.microsoft.com/office/drawing/2014/main" id="{CD6F1EA2-9247-F441-B764-A3841B7F111F}"/>
              </a:ext>
            </a:extLst>
          </p:cNvPr>
          <p:cNvPicPr>
            <a:picLocks noChangeAspect="1"/>
          </p:cNvPicPr>
          <p:nvPr/>
        </p:nvPicPr>
        <p:blipFill>
          <a:blip r:embed="rId4">
            <a:lum/>
            <a:alphaModFix/>
          </a:blip>
          <a:srcRect/>
          <a:stretch>
            <a:fillRect/>
          </a:stretch>
        </p:blipFill>
        <p:spPr>
          <a:xfrm>
            <a:off x="5681155" y="2885709"/>
            <a:ext cx="4311720" cy="2719440"/>
          </a:xfrm>
          <a:prstGeom prst="rect">
            <a:avLst/>
          </a:prstGeom>
          <a:noFill/>
          <a:ln>
            <a:noFill/>
          </a:ln>
        </p:spPr>
      </p:pic>
      <p:pic>
        <p:nvPicPr>
          <p:cNvPr id="9" name="Picture 8" descr="A screenshot of a cell phone&#10;&#10;Description automatically generated">
            <a:extLst>
              <a:ext uri="{FF2B5EF4-FFF2-40B4-BE49-F238E27FC236}">
                <a16:creationId xmlns:a16="http://schemas.microsoft.com/office/drawing/2014/main" id="{24DEF66A-3486-C24A-94B1-481BF12C0E46}"/>
              </a:ext>
            </a:extLst>
          </p:cNvPr>
          <p:cNvPicPr>
            <a:picLocks noChangeAspect="1"/>
          </p:cNvPicPr>
          <p:nvPr/>
        </p:nvPicPr>
        <p:blipFill>
          <a:blip r:embed="rId5"/>
          <a:stretch>
            <a:fillRect/>
          </a:stretch>
        </p:blipFill>
        <p:spPr>
          <a:xfrm>
            <a:off x="55818" y="5698509"/>
            <a:ext cx="4718066" cy="1846200"/>
          </a:xfrm>
          <a:prstGeom prst="rect">
            <a:avLst/>
          </a:prstGeom>
        </p:spPr>
      </p:pic>
      <p:cxnSp>
        <p:nvCxnSpPr>
          <p:cNvPr id="8" name="Straight Connector 7">
            <a:extLst>
              <a:ext uri="{FF2B5EF4-FFF2-40B4-BE49-F238E27FC236}">
                <a16:creationId xmlns:a16="http://schemas.microsoft.com/office/drawing/2014/main" id="{7AE9C129-0639-7442-920F-D07C569F4642}"/>
              </a:ext>
            </a:extLst>
          </p:cNvPr>
          <p:cNvCxnSpPr>
            <a:cxnSpLocks/>
          </p:cNvCxnSpPr>
          <p:nvPr/>
        </p:nvCxnSpPr>
        <p:spPr>
          <a:xfrm>
            <a:off x="0" y="5605149"/>
            <a:ext cx="524889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6B44FF1-DCD6-514E-BBDF-15E267EF2749}"/>
              </a:ext>
            </a:extLst>
          </p:cNvPr>
          <p:cNvCxnSpPr>
            <a:cxnSpLocks/>
          </p:cNvCxnSpPr>
          <p:nvPr/>
        </p:nvCxnSpPr>
        <p:spPr>
          <a:xfrm flipV="1">
            <a:off x="5248894" y="5605149"/>
            <a:ext cx="0" cy="1954526"/>
          </a:xfrm>
          <a:prstGeom prst="line">
            <a:avLst/>
          </a:prstGeom>
          <a:ln w="3810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C1F8-EE0D-DC4F-B1B8-7EF859434BA2}"/>
              </a:ext>
            </a:extLst>
          </p:cNvPr>
          <p:cNvSpPr txBox="1">
            <a:spLocks noGrp="1"/>
          </p:cNvSpPr>
          <p:nvPr>
            <p:ph type="title" idx="4294967295"/>
          </p:nvPr>
        </p:nvSpPr>
        <p:spPr/>
        <p:txBody>
          <a:bodyPr/>
          <a:lstStyle/>
          <a:p>
            <a:pPr lvl="0"/>
            <a:r>
              <a:rPr lang="en-US"/>
              <a:t>Fin</a:t>
            </a:r>
          </a:p>
        </p:txBody>
      </p:sp>
      <p:sp>
        <p:nvSpPr>
          <p:cNvPr id="3" name="Text Placeholder 2">
            <a:extLst>
              <a:ext uri="{FF2B5EF4-FFF2-40B4-BE49-F238E27FC236}">
                <a16:creationId xmlns:a16="http://schemas.microsoft.com/office/drawing/2014/main" id="{EFF7384E-2C99-814A-BBD7-9F3841ADC7AA}"/>
              </a:ext>
            </a:extLst>
          </p:cNvPr>
          <p:cNvSpPr txBox="1">
            <a:spLocks noGrp="1"/>
          </p:cNvSpPr>
          <p:nvPr>
            <p:ph type="body" idx="4294967295"/>
          </p:nvPr>
        </p:nvSpPr>
        <p:spPr/>
        <p:txBody>
          <a:bodyPr/>
          <a:lstStyle/>
          <a:p>
            <a:pPr lvl="0">
              <a:buSzPct val="45000"/>
            </a:pPr>
            <a:r>
              <a:rPr lang="en-US" dirty="0"/>
              <a:t>Questions?</a:t>
            </a:r>
          </a:p>
          <a:p>
            <a:pPr lvl="0">
              <a:buSzPct val="45000"/>
            </a:pPr>
            <a:endParaRPr lang="en-US" dirty="0"/>
          </a:p>
          <a:p>
            <a:pPr lvl="0">
              <a:buSzPct val="45000"/>
            </a:pPr>
            <a:r>
              <a:rPr lang="en-US" dirty="0"/>
              <a:t>More Info:</a:t>
            </a:r>
          </a:p>
          <a:p>
            <a:pPr lvl="0">
              <a:buSzPct val="45000"/>
            </a:pPr>
            <a:r>
              <a:rPr lang="en-US" sz="1800" dirty="0">
                <a:hlinkClick r:id="rId3"/>
              </a:rPr>
              <a:t>https://blog.grimm-co.com/2020/06/soho-device-exploitation.html</a:t>
            </a:r>
            <a:endParaRPr lang="en-US" sz="1800" dirty="0"/>
          </a:p>
          <a:p>
            <a:pPr lvl="0">
              <a:buSzPct val="45000"/>
            </a:pPr>
            <a:r>
              <a:rPr lang="en-US" sz="1800" dirty="0">
                <a:hlinkClick r:id="rId4"/>
              </a:rPr>
              <a:t>https://github.com/grimm-co/NotQuite0DayFriday/tree/master/2020.06.15-netgear</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E934-501C-7D40-89BB-3B5589310E00}"/>
              </a:ext>
            </a:extLst>
          </p:cNvPr>
          <p:cNvSpPr txBox="1">
            <a:spLocks noGrp="1"/>
          </p:cNvSpPr>
          <p:nvPr>
            <p:ph type="title" idx="4294967295"/>
          </p:nvPr>
        </p:nvSpPr>
        <p:spPr/>
        <p:txBody>
          <a:bodyPr/>
          <a:lstStyle/>
          <a:p>
            <a:pPr lvl="0"/>
            <a:r>
              <a:rPr lang="en-US" dirty="0"/>
              <a:t>Intro</a:t>
            </a:r>
          </a:p>
        </p:txBody>
      </p:sp>
      <p:sp>
        <p:nvSpPr>
          <p:cNvPr id="3" name="Text Placeholder 2">
            <a:extLst>
              <a:ext uri="{FF2B5EF4-FFF2-40B4-BE49-F238E27FC236}">
                <a16:creationId xmlns:a16="http://schemas.microsoft.com/office/drawing/2014/main" id="{B8682B63-E952-364E-B993-40D5FEA8C23F}"/>
              </a:ext>
            </a:extLst>
          </p:cNvPr>
          <p:cNvSpPr txBox="1">
            <a:spLocks noGrp="1"/>
          </p:cNvSpPr>
          <p:nvPr>
            <p:ph type="body" idx="4294967295"/>
          </p:nvPr>
        </p:nvSpPr>
        <p:spPr/>
        <p:txBody>
          <a:bodyPr/>
          <a:lstStyle/>
          <a:p>
            <a:pPr lvl="0">
              <a:buSzPct val="45000"/>
            </a:pPr>
            <a:r>
              <a:rPr lang="en-US" dirty="0" err="1"/>
              <a:t>jeffball</a:t>
            </a:r>
            <a:endParaRPr lang="en-US" dirty="0"/>
          </a:p>
          <a:p>
            <a:pPr lvl="1" hangingPunct="0">
              <a:spcBef>
                <a:spcPts val="1417"/>
              </a:spcBef>
              <a:buSzPct val="75000"/>
              <a:buFont typeface="StarSymbol"/>
              <a:buChar char="–"/>
            </a:pPr>
            <a:r>
              <a:rPr lang="en-US" sz="3200" dirty="0">
                <a:highlight>
                  <a:scrgbClr r="0" g="0" b="0">
                    <a:alpha val="0"/>
                  </a:scrgbClr>
                </a:highlight>
                <a:latin typeface="Liberation Sans" pitchFamily="18"/>
              </a:rPr>
              <a:t>@jeffball55</a:t>
            </a:r>
          </a:p>
          <a:p>
            <a:pPr lvl="1" hangingPunct="0">
              <a:spcBef>
                <a:spcPts val="1417"/>
              </a:spcBef>
              <a:buSzPct val="75000"/>
              <a:buFont typeface="StarSymbol"/>
              <a:buChar char="–"/>
            </a:pPr>
            <a:r>
              <a:rPr lang="en-US" sz="3200" dirty="0">
                <a:highlight>
                  <a:scrgbClr r="0" g="0" b="0">
                    <a:alpha val="0"/>
                  </a:scrgbClr>
                </a:highlight>
                <a:latin typeface="Liberation Sans" pitchFamily="18"/>
              </a:rPr>
              <a:t>https://</a:t>
            </a:r>
            <a:r>
              <a:rPr lang="en-US" sz="3200" dirty="0" err="1">
                <a:highlight>
                  <a:scrgbClr r="0" g="0" b="0">
                    <a:alpha val="0"/>
                  </a:scrgbClr>
                </a:highlight>
                <a:latin typeface="Liberation Sans" pitchFamily="18"/>
              </a:rPr>
              <a:t>github.com</a:t>
            </a:r>
            <a:r>
              <a:rPr lang="en-US" sz="3200" dirty="0">
                <a:highlight>
                  <a:scrgbClr r="0" g="0" b="0">
                    <a:alpha val="0"/>
                  </a:scrgbClr>
                </a:highlight>
                <a:latin typeface="Liberation Sans" pitchFamily="18"/>
              </a:rPr>
              <a:t>/jeffball55</a:t>
            </a:r>
          </a:p>
          <a:p>
            <a:pPr lvl="1" hangingPunct="0">
              <a:spcBef>
                <a:spcPts val="1417"/>
              </a:spcBef>
              <a:buSzPct val="75000"/>
              <a:buFont typeface="StarSymbol"/>
              <a:buChar char="–"/>
            </a:pPr>
            <a:r>
              <a:rPr lang="en-US" sz="3200" dirty="0">
                <a:highlight>
                  <a:scrgbClr r="0" g="0" b="0">
                    <a:alpha val="0"/>
                  </a:scrgbClr>
                </a:highlight>
                <a:latin typeface="Liberation Sans" pitchFamily="18"/>
              </a:rPr>
              <a:t>DC949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E3C7-5E30-0348-8FC4-83EEE139AC38}"/>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8C60F133-0F8C-D549-9FC5-24A8D627FF8C}"/>
              </a:ext>
            </a:extLst>
          </p:cNvPr>
          <p:cNvSpPr txBox="1">
            <a:spLocks noGrp="1"/>
          </p:cNvSpPr>
          <p:nvPr>
            <p:ph type="body" idx="4294967295"/>
          </p:nvPr>
        </p:nvSpPr>
        <p:spPr/>
        <p:txBody>
          <a:bodyPr/>
          <a:lstStyle/>
          <a:p>
            <a:pPr lvl="0">
              <a:buSzPct val="45000"/>
            </a:pPr>
            <a:r>
              <a:rPr lang="en-US" dirty="0"/>
              <a:t>Why IOT? - It’s easy and I’m lazy</a:t>
            </a:r>
          </a:p>
          <a:p>
            <a:pPr lvl="1" hangingPunct="0">
              <a:spcBef>
                <a:spcPts val="1417"/>
              </a:spcBef>
              <a:buSzPct val="75000"/>
              <a:buFont typeface="StarSymbol"/>
              <a:buChar char="–"/>
            </a:pPr>
            <a:r>
              <a:rPr lang="en-US" sz="3200" dirty="0">
                <a:highlight>
                  <a:scrgbClr r="0" g="0" b="0">
                    <a:alpha val="0"/>
                  </a:scrgbClr>
                </a:highlight>
                <a:latin typeface="Liberation Sans" pitchFamily="18"/>
              </a:rPr>
              <a:t>Stack Cookies?</a:t>
            </a:r>
          </a:p>
          <a:p>
            <a:pPr lvl="1" hangingPunct="0">
              <a:spcBef>
                <a:spcPts val="1417"/>
              </a:spcBef>
              <a:buSzPct val="75000"/>
              <a:buFont typeface="StarSymbol"/>
              <a:buChar char="–"/>
            </a:pPr>
            <a:r>
              <a:rPr lang="en-US" sz="3200" dirty="0">
                <a:highlight>
                  <a:scrgbClr r="0" g="0" b="0">
                    <a:alpha val="0"/>
                  </a:scrgbClr>
                </a:highlight>
                <a:latin typeface="Liberation Sans" pitchFamily="18"/>
              </a:rPr>
              <a:t>No W^X (sometimes)</a:t>
            </a:r>
          </a:p>
          <a:p>
            <a:pPr lvl="1" hangingPunct="0">
              <a:spcBef>
                <a:spcPts val="1417"/>
              </a:spcBef>
              <a:buSzPct val="75000"/>
              <a:buFont typeface="StarSymbol"/>
              <a:buChar char="–"/>
            </a:pPr>
            <a:r>
              <a:rPr lang="en-US" sz="3200" dirty="0">
                <a:highlight>
                  <a:scrgbClr r="0" g="0" b="0">
                    <a:alpha val="0"/>
                  </a:scrgbClr>
                </a:highlight>
                <a:latin typeface="Liberation Sans" pitchFamily="18"/>
              </a:rPr>
              <a:t>Bad/No ASLR</a:t>
            </a:r>
          </a:p>
          <a:p>
            <a:pPr lvl="1" hangingPunct="0">
              <a:spcBef>
                <a:spcPts val="1417"/>
              </a:spcBef>
              <a:buSzPct val="75000"/>
              <a:buFont typeface="StarSymbol"/>
              <a:buChar char="–"/>
            </a:pPr>
            <a:r>
              <a:rPr lang="en-US" sz="3200" dirty="0">
                <a:highlight>
                  <a:scrgbClr r="0" g="0" b="0">
                    <a:alpha val="0"/>
                  </a:scrgbClr>
                </a:highlight>
                <a:latin typeface="Liberation Sans" pitchFamily="18"/>
              </a:rPr>
              <a:t>Lots of easily exploited bugs</a:t>
            </a:r>
          </a:p>
          <a:p>
            <a:pPr lvl="0">
              <a:buSzPct val="45000"/>
            </a:pPr>
            <a:r>
              <a:rPr lang="en-US" dirty="0"/>
              <a:t>Why this talk?</a:t>
            </a:r>
          </a:p>
          <a:p>
            <a:pPr lvl="1" hangingPunct="0">
              <a:spcBef>
                <a:spcPts val="1417"/>
              </a:spcBef>
              <a:buSzPct val="75000"/>
              <a:buFont typeface="StarSymbol"/>
              <a:buChar char="–"/>
            </a:pPr>
            <a:r>
              <a:rPr lang="en-US" sz="3200" dirty="0">
                <a:highlight>
                  <a:scrgbClr r="0" g="0" b="0">
                    <a:alpha val="0"/>
                  </a:scrgbClr>
                </a:highlight>
                <a:latin typeface="Liberation Sans" pitchFamily="18"/>
              </a:rPr>
              <a:t>Multi-device vulnerabilities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91E5-FDA9-BF4C-87DE-EC0B0220CFCD}"/>
              </a:ext>
            </a:extLst>
          </p:cNvPr>
          <p:cNvSpPr txBox="1">
            <a:spLocks noGrp="1"/>
          </p:cNvSpPr>
          <p:nvPr>
            <p:ph type="title" idx="4294967295"/>
          </p:nvPr>
        </p:nvSpPr>
        <p:spPr/>
        <p:txBody>
          <a:bodyPr/>
          <a:lstStyle/>
          <a:p>
            <a:pPr lvl="0"/>
            <a:r>
              <a:rPr lang="en-US"/>
              <a:t>Netgear R7000</a:t>
            </a:r>
          </a:p>
        </p:txBody>
      </p:sp>
      <p:sp>
        <p:nvSpPr>
          <p:cNvPr id="3" name="Text Placeholder 2">
            <a:extLst>
              <a:ext uri="{FF2B5EF4-FFF2-40B4-BE49-F238E27FC236}">
                <a16:creationId xmlns:a16="http://schemas.microsoft.com/office/drawing/2014/main" id="{3C945521-9853-6B4B-BDAD-84DCD2F7BB2D}"/>
              </a:ext>
            </a:extLst>
          </p:cNvPr>
          <p:cNvSpPr txBox="1">
            <a:spLocks noGrp="1"/>
          </p:cNvSpPr>
          <p:nvPr>
            <p:ph type="body" idx="4294967295"/>
          </p:nvPr>
        </p:nvSpPr>
        <p:spPr>
          <a:xfrm>
            <a:off x="216000" y="1769040"/>
            <a:ext cx="9371520" cy="4384440"/>
          </a:xfrm>
        </p:spPr>
        <p:txBody>
          <a:bodyPr/>
          <a:lstStyle/>
          <a:p>
            <a:pPr lvl="0"/>
            <a:endParaRPr lang="en-US"/>
          </a:p>
          <a:p>
            <a:pPr lvl="0"/>
            <a:r>
              <a:rPr lang="en-US"/>
              <a:t>https://www.netgear.com/support/product/R7000</a:t>
            </a:r>
          </a:p>
        </p:txBody>
      </p:sp>
      <p:pic>
        <p:nvPicPr>
          <p:cNvPr id="4" name="Picture 3">
            <a:extLst>
              <a:ext uri="{FF2B5EF4-FFF2-40B4-BE49-F238E27FC236}">
                <a16:creationId xmlns:a16="http://schemas.microsoft.com/office/drawing/2014/main" id="{941FD254-D7B3-474F-8448-B4A3C1A7B02D}"/>
              </a:ext>
            </a:extLst>
          </p:cNvPr>
          <p:cNvPicPr>
            <a:picLocks noChangeAspect="1"/>
          </p:cNvPicPr>
          <p:nvPr/>
        </p:nvPicPr>
        <p:blipFill>
          <a:blip r:embed="rId3">
            <a:lum/>
            <a:alphaModFix/>
          </a:blip>
          <a:srcRect/>
          <a:stretch>
            <a:fillRect/>
          </a:stretch>
        </p:blipFill>
        <p:spPr>
          <a:xfrm>
            <a:off x="7772400" y="182880"/>
            <a:ext cx="2198160" cy="1463760"/>
          </a:xfrm>
          <a:prstGeom prst="rect">
            <a:avLst/>
          </a:prstGeom>
          <a:noFill/>
          <a:ln>
            <a:noFill/>
          </a:ln>
        </p:spPr>
      </p:pic>
      <p:pic>
        <p:nvPicPr>
          <p:cNvPr id="5" name="Picture 4">
            <a:extLst>
              <a:ext uri="{FF2B5EF4-FFF2-40B4-BE49-F238E27FC236}">
                <a16:creationId xmlns:a16="http://schemas.microsoft.com/office/drawing/2014/main" id="{2734A9CB-CE2B-EA48-98F4-60F4389A153F}"/>
              </a:ext>
            </a:extLst>
          </p:cNvPr>
          <p:cNvPicPr>
            <a:picLocks noChangeAspect="1"/>
          </p:cNvPicPr>
          <p:nvPr/>
        </p:nvPicPr>
        <p:blipFill>
          <a:blip r:embed="rId4">
            <a:lum/>
            <a:alphaModFix/>
          </a:blip>
          <a:srcRect/>
          <a:stretch>
            <a:fillRect/>
          </a:stretch>
        </p:blipFill>
        <p:spPr>
          <a:xfrm>
            <a:off x="360" y="3724560"/>
            <a:ext cx="10079640" cy="23738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name="page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331E40-1B3B-9F42-B811-6BA2E7B19234}"/>
              </a:ext>
            </a:extLst>
          </p:cNvPr>
          <p:cNvPicPr>
            <a:picLocks noChangeAspect="1"/>
          </p:cNvPicPr>
          <p:nvPr/>
        </p:nvPicPr>
        <p:blipFill>
          <a:blip r:embed="rId3">
            <a:lum/>
            <a:alphaModFix/>
          </a:blip>
          <a:srcRect/>
          <a:stretch>
            <a:fillRect/>
          </a:stretch>
        </p:blipFill>
        <p:spPr>
          <a:xfrm>
            <a:off x="963834" y="29289"/>
            <a:ext cx="8200455" cy="75303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27F66C-3E4D-2646-A825-A1D42BF3FD36}"/>
              </a:ext>
            </a:extLst>
          </p:cNvPr>
          <p:cNvPicPr>
            <a:picLocks noChangeAspect="1"/>
          </p:cNvPicPr>
          <p:nvPr/>
        </p:nvPicPr>
        <p:blipFill>
          <a:blip r:embed="rId3">
            <a:lum/>
            <a:alphaModFix/>
          </a:blip>
          <a:srcRect/>
          <a:stretch>
            <a:fillRect/>
          </a:stretch>
        </p:blipFill>
        <p:spPr>
          <a:xfrm>
            <a:off x="966756" y="20378"/>
            <a:ext cx="8212871" cy="7539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017DCB-371B-9249-8071-603C73B6D28C}"/>
              </a:ext>
            </a:extLst>
          </p:cNvPr>
          <p:cNvPicPr>
            <a:picLocks noChangeAspect="1"/>
          </p:cNvPicPr>
          <p:nvPr/>
        </p:nvPicPr>
        <p:blipFill>
          <a:blip r:embed="rId3">
            <a:lum/>
            <a:alphaModFix/>
          </a:blip>
          <a:srcRect/>
          <a:stretch>
            <a:fillRect/>
          </a:stretch>
        </p:blipFill>
        <p:spPr>
          <a:xfrm>
            <a:off x="605472" y="218717"/>
            <a:ext cx="8869680" cy="3561120"/>
          </a:xfrm>
          <a:prstGeom prst="rect">
            <a:avLst/>
          </a:prstGeom>
          <a:noFill/>
          <a:ln>
            <a:noFill/>
          </a:ln>
        </p:spPr>
      </p:pic>
      <p:pic>
        <p:nvPicPr>
          <p:cNvPr id="3" name="Picture 2">
            <a:extLst>
              <a:ext uri="{FF2B5EF4-FFF2-40B4-BE49-F238E27FC236}">
                <a16:creationId xmlns:a16="http://schemas.microsoft.com/office/drawing/2014/main" id="{6C621793-85E0-FB4C-8633-F717E4273B8B}"/>
              </a:ext>
            </a:extLst>
          </p:cNvPr>
          <p:cNvPicPr>
            <a:picLocks noChangeAspect="1"/>
          </p:cNvPicPr>
          <p:nvPr/>
        </p:nvPicPr>
        <p:blipFill>
          <a:blip r:embed="rId4">
            <a:lum/>
            <a:alphaModFix/>
          </a:blip>
          <a:srcRect/>
          <a:stretch>
            <a:fillRect/>
          </a:stretch>
        </p:blipFill>
        <p:spPr>
          <a:xfrm>
            <a:off x="605472" y="3905675"/>
            <a:ext cx="6858000" cy="365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78B1-1B5B-E245-A6C8-E3E5386AE537}"/>
              </a:ext>
            </a:extLst>
          </p:cNvPr>
          <p:cNvSpPr txBox="1">
            <a:spLocks noGrp="1"/>
          </p:cNvSpPr>
          <p:nvPr>
            <p:ph type="title" idx="4294967295"/>
          </p:nvPr>
        </p:nvSpPr>
        <p:spPr/>
        <p:txBody>
          <a:bodyPr/>
          <a:lstStyle/>
          <a:p>
            <a:pPr lvl="0"/>
            <a:r>
              <a:rPr lang="en-US"/>
              <a:t>ARM ROP – Easy Case</a:t>
            </a:r>
          </a:p>
        </p:txBody>
      </p:sp>
      <p:pic>
        <p:nvPicPr>
          <p:cNvPr id="3" name="Picture 2">
            <a:extLst>
              <a:ext uri="{FF2B5EF4-FFF2-40B4-BE49-F238E27FC236}">
                <a16:creationId xmlns:a16="http://schemas.microsoft.com/office/drawing/2014/main" id="{A9100A52-2192-7344-B092-B19AB8EE9F6B}"/>
              </a:ext>
            </a:extLst>
          </p:cNvPr>
          <p:cNvPicPr>
            <a:picLocks noChangeAspect="1"/>
          </p:cNvPicPr>
          <p:nvPr/>
        </p:nvPicPr>
        <p:blipFill>
          <a:blip r:embed="rId3">
            <a:lum/>
            <a:alphaModFix/>
          </a:blip>
          <a:srcRect/>
          <a:stretch>
            <a:fillRect/>
          </a:stretch>
        </p:blipFill>
        <p:spPr>
          <a:xfrm>
            <a:off x="129959" y="2753888"/>
            <a:ext cx="9819720" cy="1645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F4B7-8AC5-7444-93D9-D756C1622034}"/>
              </a:ext>
            </a:extLst>
          </p:cNvPr>
          <p:cNvSpPr txBox="1">
            <a:spLocks noGrp="1"/>
          </p:cNvSpPr>
          <p:nvPr>
            <p:ph type="title" idx="4294967295"/>
          </p:nvPr>
        </p:nvSpPr>
        <p:spPr/>
        <p:txBody>
          <a:bodyPr/>
          <a:lstStyle/>
          <a:p>
            <a:pPr lvl="0"/>
            <a:r>
              <a:rPr lang="en-US"/>
              <a:t>Automating ARM ROP Gadget Selection</a:t>
            </a:r>
          </a:p>
        </p:txBody>
      </p:sp>
      <p:pic>
        <p:nvPicPr>
          <p:cNvPr id="3" name="Picture 2">
            <a:extLst>
              <a:ext uri="{FF2B5EF4-FFF2-40B4-BE49-F238E27FC236}">
                <a16:creationId xmlns:a16="http://schemas.microsoft.com/office/drawing/2014/main" id="{061A3551-B204-F444-89BB-2391CE5F2860}"/>
              </a:ext>
            </a:extLst>
          </p:cNvPr>
          <p:cNvPicPr>
            <a:picLocks noChangeAspect="1"/>
          </p:cNvPicPr>
          <p:nvPr/>
        </p:nvPicPr>
        <p:blipFill>
          <a:blip r:embed="rId3">
            <a:lum/>
            <a:alphaModFix/>
          </a:blip>
          <a:srcRect/>
          <a:stretch>
            <a:fillRect/>
          </a:stretch>
        </p:blipFill>
        <p:spPr>
          <a:xfrm>
            <a:off x="160560" y="1690919"/>
            <a:ext cx="9770040" cy="5773680"/>
          </a:xfrm>
          <a:prstGeom prst="rect">
            <a:avLst/>
          </a:prstGeom>
          <a:noFill/>
          <a:ln>
            <a:noFill/>
          </a:ln>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348</Words>
  <Application>Microsoft Macintosh PowerPoint</Application>
  <PresentationFormat>Custom</PresentationFormat>
  <Paragraphs>65</Paragraphs>
  <Slides>18</Slides>
  <Notes>18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vt:lpstr>
      <vt:lpstr>Liberation Sans</vt:lpstr>
      <vt:lpstr>Liberation Serif</vt:lpstr>
      <vt:lpstr>StarSymbol</vt:lpstr>
      <vt:lpstr>Default</vt:lpstr>
      <vt:lpstr>Embedded Device ROP Tips and Tricks - Netgear</vt:lpstr>
      <vt:lpstr>Intro</vt:lpstr>
      <vt:lpstr>Motivation</vt:lpstr>
      <vt:lpstr>Netgear R7000</vt:lpstr>
      <vt:lpstr>PowerPoint Presentation</vt:lpstr>
      <vt:lpstr>PowerPoint Presentation</vt:lpstr>
      <vt:lpstr>PowerPoint Presentation</vt:lpstr>
      <vt:lpstr>ARM ROP – Easy Case</vt:lpstr>
      <vt:lpstr>Automating ARM ROP Gadget Selection</vt:lpstr>
      <vt:lpstr>Finding Other Devices</vt:lpstr>
      <vt:lpstr>Fingerprinting Devices</vt:lpstr>
      <vt:lpstr>WGR614v9</vt:lpstr>
      <vt:lpstr>DGN2200M</vt:lpstr>
      <vt:lpstr>system to the rescue</vt:lpstr>
      <vt:lpstr>WNDR3700v3</vt:lpstr>
      <vt:lpstr>Fixing the Frame Pointer</vt:lpstr>
      <vt:lpstr>MIPS Library Calls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Exploit Tips and Tricks</dc:title>
  <cp:lastModifiedBy>Jeff Stewart</cp:lastModifiedBy>
  <cp:revision>26</cp:revision>
  <dcterms:created xsi:type="dcterms:W3CDTF">2019-09-22T23:26:10Z</dcterms:created>
  <dcterms:modified xsi:type="dcterms:W3CDTF">2020-07-15T16:15:15Z</dcterms:modified>
</cp:coreProperties>
</file>