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6" r:id="rId4"/>
    <p:sldId id="260" r:id="rId5"/>
    <p:sldId id="288" r:id="rId6"/>
    <p:sldId id="287" r:id="rId7"/>
    <p:sldId id="296" r:id="rId8"/>
    <p:sldId id="295" r:id="rId9"/>
    <p:sldId id="294" r:id="rId10"/>
    <p:sldId id="289" r:id="rId11"/>
    <p:sldId id="261" r:id="rId12"/>
    <p:sldId id="273" r:id="rId13"/>
    <p:sldId id="274" r:id="rId14"/>
    <p:sldId id="275" r:id="rId15"/>
    <p:sldId id="272" r:id="rId16"/>
    <p:sldId id="290" r:id="rId17"/>
    <p:sldId id="269" r:id="rId18"/>
    <p:sldId id="259" r:id="rId19"/>
    <p:sldId id="270" r:id="rId20"/>
    <p:sldId id="271" r:id="rId21"/>
    <p:sldId id="291" r:id="rId22"/>
    <p:sldId id="263" r:id="rId23"/>
    <p:sldId id="277" r:id="rId24"/>
    <p:sldId id="292" r:id="rId25"/>
    <p:sldId id="280" r:id="rId26"/>
    <p:sldId id="262" r:id="rId27"/>
    <p:sldId id="282" r:id="rId28"/>
    <p:sldId id="279" r:id="rId29"/>
    <p:sldId id="283" r:id="rId30"/>
    <p:sldId id="285" r:id="rId31"/>
    <p:sldId id="278" r:id="rId32"/>
    <p:sldId id="286" r:id="rId33"/>
    <p:sldId id="293" r:id="rId34"/>
    <p:sldId id="264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81731"/>
  </p:normalViewPr>
  <p:slideViewPr>
    <p:cSldViewPr snapToGrid="0" snapToObjects="1">
      <p:cViewPr varScale="1">
        <p:scale>
          <a:sx n="102" d="100"/>
          <a:sy n="102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E0D3E-FC96-E747-9F77-2FBCAB4679F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FC2F5-426C-3647-9D53-8E101F9F6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500+ syscalls, countless drivers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0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of detecting SMEP: </a:t>
            </a: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machdep.cpu.leaf7_features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5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of detecting SMAP: </a:t>
            </a:r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machdep.cpu.leaf7_features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2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Originally called rootless, but Apple backed away on this name since it’s misleading.  There’s still a root user, just they can do less.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Try to copy a file to /bin/ with SIP 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Open up </a:t>
            </a:r>
            <a:r>
              <a:rPr lang="en-US" dirty="0" err="1"/>
              <a:t>mac_policy.h</a:t>
            </a:r>
            <a:r>
              <a:rPr lang="en-US" dirty="0"/>
              <a:t> and show the </a:t>
            </a:r>
            <a:r>
              <a:rPr lang="en-US" dirty="0" err="1"/>
              <a:t>mac_policy_ops</a:t>
            </a:r>
            <a:r>
              <a:rPr lang="en-US" dirty="0"/>
              <a:t> struct.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DEMO: show the command: </a:t>
            </a:r>
            <a:r>
              <a:rPr lang="en-US" dirty="0" err="1"/>
              <a:t>csrutil</a:t>
            </a:r>
            <a:r>
              <a:rPr lang="en-US" dirty="0"/>
              <a:t> status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SIP configuration policy is placed at /System/Library/Sandbox/</a:t>
            </a:r>
            <a:r>
              <a:rPr lang="en-US" dirty="0" err="1"/>
              <a:t>rootless.conf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2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kextstat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|grep AVEBridge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/System//Library/Extensions/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AVEBridge.kext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/Contents/MacOS/AVEBridge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40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helping bypass KASLR, memory spraying can be useful to help dealing with the inherent uncertainty of the kernel heap.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dirty="0" err="1"/>
              <a:t>mmap</a:t>
            </a:r>
            <a:r>
              <a:rPr lang="en-US" dirty="0"/>
              <a:t> based spray, you can actually spray more memory than the system 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1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helping bypass KASLR, memory spraying can be useful to help dealing with the inherent uncertainty of the kernel heap.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example, the address 0xffffff9258000000 can be used with a 2GB spray on a 16GB MBP.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we’re only given the ability to control a single function call, we’ll need to find a way to pivot the stack.  By switching the stack to point to our payload buffer,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2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to the exploit in VIM and show off this portion of the ROP chain</a:t>
            </a:r>
          </a:p>
          <a:p>
            <a:endParaRPr lang="en-US" dirty="0"/>
          </a:p>
          <a:p>
            <a:r>
              <a:rPr lang="en-US" dirty="0"/>
              <a:t>current_proc = get the current process struct</a:t>
            </a:r>
          </a:p>
          <a:p>
            <a:r>
              <a:rPr lang="en-US" dirty="0"/>
              <a:t>proc_ucred = returns the cred struct associated with a process</a:t>
            </a:r>
          </a:p>
          <a:p>
            <a:r>
              <a:rPr lang="en-US" dirty="0"/>
              <a:t>posix_cred_get = get the </a:t>
            </a:r>
            <a:r>
              <a:rPr lang="en-US" dirty="0" err="1"/>
              <a:t>posix</a:t>
            </a:r>
            <a:r>
              <a:rPr lang="en-US" dirty="0"/>
              <a:t> creds structure (the one with all of the user Id’s in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2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realhost</a:t>
            </a:r>
            <a:r>
              <a:rPr lang="en-US" dirty="0"/>
              <a:t> symbol in the kernel contains an array of ports.  These ports are used for talking to system services, such as automount daemon (</a:t>
            </a:r>
            <a:r>
              <a:rPr lang="en-US" dirty="0" err="1"/>
              <a:t>automountd</a:t>
            </a:r>
            <a:r>
              <a:rPr lang="en-US" dirty="0"/>
              <a:t>) or the sandboxing daemon (</a:t>
            </a:r>
            <a:r>
              <a:rPr lang="en-US" dirty="0" err="1"/>
              <a:t>sandboxd</a:t>
            </a:r>
            <a:r>
              <a:rPr lang="en-US" dirty="0"/>
              <a:t>), and can be retrieved by a users.  We’ll copy a kernel task port to the 4th slot of the </a:t>
            </a:r>
            <a:r>
              <a:rPr lang="en-US" dirty="0" err="1"/>
              <a:t>realhost</a:t>
            </a:r>
            <a:r>
              <a:rPr lang="en-US" dirty="0"/>
              <a:t> array, such that when we ask for the 4th port we’ll get our kernel task port back.  This is one of the ways iOS/macOS exploiters and jailbreakers use to standardize access to the kernel task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Microkernels focus on providing the minimum amount of functionality in the kernel to provide an OS.  Then each service that is needed will be run as a separate task inside userland that other services can send/receive messages from.</a:t>
            </a:r>
          </a:p>
          <a:p>
            <a:endParaRPr lang="en-US" dirty="0"/>
          </a:p>
          <a:p>
            <a:r>
              <a:rPr lang="en-US" dirty="0"/>
              <a:t>BSD – Networking, Processes, POSIX Syscalls</a:t>
            </a:r>
          </a:p>
          <a:p>
            <a:r>
              <a:rPr lang="en-US" dirty="0"/>
              <a:t>Mach – Kernel threads, interrupts, memory management, message passing,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opensource.apple.com</a:t>
            </a:r>
            <a:r>
              <a:rPr lang="en-US" dirty="0"/>
              <a:t>/source/</a:t>
            </a:r>
            <a:r>
              <a:rPr lang="en-US" dirty="0" err="1"/>
              <a:t>xnu</a:t>
            </a:r>
            <a:r>
              <a:rPr lang="en-US" dirty="0"/>
              <a:t>/xnu-4570.71.2/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47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off the code that disables the mac polices in our exploit.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0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6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Userland uses </a:t>
            </a:r>
            <a:r>
              <a:rPr lang="en-US" dirty="0" err="1"/>
              <a:t>mach</a:t>
            </a:r>
            <a:r>
              <a:rPr lang="en-US" dirty="0"/>
              <a:t> messages to the IOKit master port in order to .</a:t>
            </a:r>
          </a:p>
          <a:p>
            <a:endParaRPr lang="en-US" dirty="0"/>
          </a:p>
          <a:p>
            <a:r>
              <a:rPr lang="en-US" dirty="0"/>
              <a:t>Demo: show off the registry with the </a:t>
            </a:r>
            <a:r>
              <a:rPr lang="en-US" dirty="0" err="1"/>
              <a:t>ioreg</a:t>
            </a:r>
            <a:r>
              <a:rPr lang="en-US" dirty="0"/>
              <a:t> command.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500+ syscalls. The syscalls are opensource, so they’re easily audited.</a:t>
            </a:r>
          </a:p>
          <a:p>
            <a:r>
              <a:rPr lang="en-US" dirty="0"/>
              <a:t>Mach Traps – Similar to syscalls, but for the Mach half of the kernel.</a:t>
            </a:r>
          </a:p>
          <a:p>
            <a:r>
              <a:rPr lang="en-US" dirty="0"/>
              <a:t>Kernel Extensions (device drivers) will often add new devices to the system, which may have their own ioctls.</a:t>
            </a:r>
          </a:p>
          <a:p>
            <a:r>
              <a:rPr lang="en-US" dirty="0"/>
              <a:t>Networking vulnerabilities can be especially damning, as they can allow for remote exploitation.</a:t>
            </a:r>
          </a:p>
          <a:p>
            <a:r>
              <a:rPr lang="en-US" dirty="0"/>
              <a:t>	For instance, the recent Apple ICMP ERROR packet parsing vulnerability allows a remote attacker to cause a heap overflow.</a:t>
            </a:r>
          </a:p>
          <a:p>
            <a:r>
              <a:rPr lang="en-US" dirty="0"/>
              <a:t>	https://</a:t>
            </a:r>
            <a:r>
              <a:rPr lang="en-US" dirty="0" err="1"/>
              <a:t>lgtm.com</a:t>
            </a:r>
            <a:r>
              <a:rPr lang="en-US" dirty="0"/>
              <a:t>/blog/apple_xnu_icmp_error_CVE-2018-4407 found by LGTM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default, the kernel refuses to print kernel pointers in the dmesg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show log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sudo watch -d zprint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kalloc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7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DEMO: Show off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kmem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8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an example of kernel debugging: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guest: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sudo nvram boot-</a:t>
            </a:r>
            <a:r>
              <a:rPr lang="en-US" dirty="0" err="1"/>
              <a:t>args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</a:t>
            </a:r>
            <a:r>
              <a:rPr lang="en-US" dirty="0" err="1"/>
              <a:t>ifconfig</a:t>
            </a:r>
            <a:br>
              <a:rPr lang="en-US" dirty="0"/>
            </a:br>
            <a:r>
              <a:rPr lang="en-US" dirty="0"/>
              <a:t>Press NMI key in guest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Switch to host: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 lldb</a:t>
            </a:r>
            <a:br>
              <a:rPr lang="en-US" dirty="0"/>
            </a:br>
            <a:r>
              <a:rPr lang="en-US" dirty="0"/>
              <a:t>(lldb)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-remote 172.16.242.162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(lldb)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create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kernel.dSYM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/Contents/Resources/DWARF/kernel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0x14e: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0x100 - Disable the graphical panic screen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0x40 Allows the kernel debugger nub to use ARP and thus support debugging across subnets.</a:t>
            </a:r>
            <a:br>
              <a:rPr lang="en-US" dirty="0"/>
            </a:br>
            <a:r>
              <a:rPr lang="en-US" dirty="0"/>
              <a:t>0x8 Send </a:t>
            </a:r>
            <a:r>
              <a:rPr lang="en-US" dirty="0" err="1"/>
              <a:t>kprintf</a:t>
            </a:r>
            <a:r>
              <a:rPr lang="en-US" dirty="0"/>
              <a:t>() output to remote console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0x4 Activates the kernel debugging facility, including support for NMI</a:t>
            </a:r>
            <a:br>
              <a:rPr lang="en-US" dirty="0"/>
            </a:br>
            <a:r>
              <a:rPr lang="en-US" dirty="0"/>
              <a:t>0x2 Send </a:t>
            </a:r>
            <a:r>
              <a:rPr lang="en-US" dirty="0" err="1"/>
              <a:t>printf</a:t>
            </a:r>
            <a:r>
              <a:rPr lang="en-US" dirty="0"/>
              <a:t>() output to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FC2F5-426C-3647-9D53-8E101F9F6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1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E459-9C99-3E47-9C79-563FFBAF3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8B91B-C2C4-6646-BE40-17D15F9D9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F77A5-8624-D544-B6DB-E6EEA595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D35A-BAC3-C44A-A5B0-1E93DA45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D971-B48E-9C47-95FD-2C046D4E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6BAF-D44E-C84B-A5CC-6D712CD6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BB49-CA82-D940-B2F9-D70D32D8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91FC9-8048-4941-B422-1F213C7D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924B3-5740-764A-9606-A60F82EC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157E-5E58-5A45-955C-98D2F72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F5ADE-DF2E-1944-B170-0BA25CD13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DC9F-CE75-904F-A004-B8CF80FB0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0359-71C4-FF4D-A68A-30A9F995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2C75-C992-A840-BE7D-BEEE6B09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982E-521C-D845-B364-BC65D03D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87DB-C9B8-8B4E-9EE5-F2B097EF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D911-59AC-9F40-A323-26233CF2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9FD5-BEFE-F043-BD44-EE17DF2D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ABF-4A93-164C-9DBD-886023A7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B32C-919A-864D-B3BE-E8B928FC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9B3A-91FD-E243-AC14-A754A74C1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DF9F-E1F9-7F44-96EC-5B440B2C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6FDD-F221-7449-86D6-16F3EE37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7868-04D9-724D-9601-B57336C4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9FA3-AF60-1E4D-BF52-09F37C8A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0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AE57-7A72-5146-AA2F-7FA1F246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57586-CA7E-D34A-824E-A43990E16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7507-B7E7-A944-87CF-69C25B88E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FE123-076B-8042-9A96-F4256B1A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B1D01-EC1B-4D41-ADB1-C85BCFE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CC04B-4F27-2C41-B5A6-133BB9A2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15A8-D0B1-614C-BA4A-F671E052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C312-66CC-6144-AB55-8E678120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22C6B-2FC5-D041-8CC2-75986924B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639A4-1FE2-9849-A0BF-329407A46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D30A5-80B1-8544-B6B0-0EC672F73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47CC-BFA6-DA42-9574-4772BE18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4E94F-37AC-8E4A-ADE0-0084017A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5D18D-F7CD-2E4A-A582-DDF5D7F4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97C6-9F91-8D44-AB19-9802BAE9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57B17-C99D-FA4E-896C-51B16A4A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0D274-43E7-3449-94C4-AE4D6E88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E4892-F104-D347-9D05-92D2F0CE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DECD5-8C76-AC4E-BB45-F786CA60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75693-6AB7-7A40-BBAA-9F91FE2C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C594-8B7C-4843-80BE-87914057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6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3C7E-02CB-8F4D-9ACA-556587D7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FF63-8970-8546-B435-031B223E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24A5A-E36E-2746-A5FE-88BE468A5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2CDF2-64F9-DB43-917B-97E108BC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9933D-2A37-7F4C-A726-1E23732D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914F-F3F0-BD47-B0DE-E737BEC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9372-3471-B542-8E52-1520B06B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FDB7A-01EF-9846-83FC-B71AA074D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DAE5-0042-4340-9F93-B8B522C07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9D439-F889-954F-BAC8-79C21886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62E43-D813-884A-9FB1-C9574D07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5F8BD-D09F-9B4F-B23B-35FF3777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335B7-6893-A143-AC49-5A53DBAC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70260-AAFD-6C44-B087-FE997DC8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79A3-7A5F-6643-8BBE-EDCFB9F22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99401-FFFD-D740-9EAB-51FBD38A72F6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8457-060B-5847-916C-EA31416E4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0AB7-4767-B440-9C97-9670D911F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FBF2-605A-DE46-849C-7B28CFE8C0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9F9F9-49B3-5942-B94F-2C356003E44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28147" y="-723"/>
            <a:ext cx="1063853" cy="7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uza/ios-kern-uti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mwrinfosecurity.com/assets/BlogFiles/mwri-apple-AVEBridge-invalid-read-advisory-2018-01-19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guza.github.io/IOHIDeou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chromium.org/p/project-zero/issues/detail?id=14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5AF62A-8ED3-B14C-9911-E7C01EA35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macOS Kernel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436E13-5C27-684E-8750-BE6C4F52B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Jeffball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BSides Charleston 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48B1E-8F8E-684D-8724-6B284AA8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" y="5349626"/>
            <a:ext cx="2499591" cy="15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4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Introduction</a:t>
            </a:r>
          </a:p>
          <a:p>
            <a:r>
              <a:rPr lang="en-US" dirty="0"/>
              <a:t>XNU Testing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Mitigations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Vulnerability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Exploit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11624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  <a:p>
            <a:pPr lvl="1"/>
            <a:r>
              <a:rPr lang="en-US" dirty="0"/>
              <a:t>XNU is open source and can be compiled and installed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/System/Library/Kernel/kernel</a:t>
            </a:r>
            <a:r>
              <a:rPr lang="en-US" dirty="0"/>
              <a:t> is the current kernel</a:t>
            </a:r>
          </a:p>
          <a:p>
            <a:pPr lvl="1"/>
            <a:r>
              <a:rPr lang="en-US" dirty="0"/>
              <a:t>Adding print statements is a simple way to debug the kernel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sudo dmesg</a:t>
            </a:r>
            <a:r>
              <a:rPr lang="en-US" dirty="0"/>
              <a:t> to view log</a:t>
            </a:r>
          </a:p>
        </p:txBody>
      </p:sp>
    </p:spTree>
    <p:extLst>
      <p:ext uri="{BB962C8B-B14F-4D97-AF65-F5344CB8AC3E}">
        <p14:creationId xmlns:p14="http://schemas.microsoft.com/office/powerpoint/2010/main" val="39925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  <a:p>
            <a:r>
              <a:rPr lang="en-US" dirty="0"/>
              <a:t>System logs</a:t>
            </a:r>
          </a:p>
          <a:p>
            <a:pPr lvl="1"/>
            <a:r>
              <a:rPr lang="en-US" dirty="0"/>
              <a:t>After a kernel crash, the OS will write a log file with panic information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/Library/Logs/DiagnosticReports/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Console.app</a:t>
            </a:r>
            <a:r>
              <a:rPr lang="en-US" dirty="0"/>
              <a:t> application can be used to view panic logs</a:t>
            </a:r>
          </a:p>
        </p:txBody>
      </p:sp>
    </p:spTree>
    <p:extLst>
      <p:ext uri="{BB962C8B-B14F-4D97-AF65-F5344CB8AC3E}">
        <p14:creationId xmlns:p14="http://schemas.microsoft.com/office/powerpoint/2010/main" val="37401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  <a:p>
            <a:r>
              <a:rPr lang="en-US" dirty="0"/>
              <a:t>System logs</a:t>
            </a:r>
          </a:p>
          <a:p>
            <a:r>
              <a:rPr lang="en-US" dirty="0"/>
              <a:t>zprint</a:t>
            </a:r>
          </a:p>
          <a:p>
            <a:pPr lvl="1"/>
            <a:r>
              <a:rPr lang="en-US" dirty="0"/>
              <a:t>Prints information about the kernel’s zone allocation</a:t>
            </a:r>
          </a:p>
          <a:p>
            <a:pPr lvl="1"/>
            <a:r>
              <a:rPr lang="en-US" dirty="0"/>
              <a:t>Very useful when spraying the kernel allocator</a:t>
            </a:r>
          </a:p>
          <a:p>
            <a:pPr lvl="1"/>
            <a:r>
              <a:rPr lang="en-US" dirty="0"/>
              <a:t>Requires root</a:t>
            </a:r>
          </a:p>
        </p:txBody>
      </p:sp>
    </p:spTree>
    <p:extLst>
      <p:ext uri="{BB962C8B-B14F-4D97-AF65-F5344CB8AC3E}">
        <p14:creationId xmlns:p14="http://schemas.microsoft.com/office/powerpoint/2010/main" val="261845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statements</a:t>
            </a:r>
          </a:p>
          <a:p>
            <a:r>
              <a:rPr lang="en-US" dirty="0"/>
              <a:t>System logs</a:t>
            </a:r>
          </a:p>
          <a:p>
            <a:r>
              <a:rPr lang="en-US" dirty="0"/>
              <a:t>zprint</a:t>
            </a:r>
          </a:p>
          <a:p>
            <a:r>
              <a:rPr lang="en-US" dirty="0" err="1"/>
              <a:t>ios</a:t>
            </a:r>
            <a:r>
              <a:rPr lang="en-US" dirty="0"/>
              <a:t>-kern-tools</a:t>
            </a:r>
          </a:p>
          <a:p>
            <a:pPr lvl="1"/>
            <a:r>
              <a:rPr lang="en-US" dirty="0"/>
              <a:t>Small utilities for determining the kernel slide, dumping the kernel memory map, and reading/writing kernel memory</a:t>
            </a:r>
          </a:p>
          <a:p>
            <a:pPr lvl="1"/>
            <a:r>
              <a:rPr lang="en-US" dirty="0"/>
              <a:t>Require a root and a kernel task port</a:t>
            </a:r>
          </a:p>
          <a:p>
            <a:pPr lvl="1"/>
            <a:r>
              <a:rPr lang="en-US" dirty="0">
                <a:hlinkClick r:id="rId3"/>
              </a:rPr>
              <a:t>https://github.com/Siguza/ios-kern-utils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8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339"/>
          </a:xfrm>
        </p:spPr>
        <p:txBody>
          <a:bodyPr>
            <a:normAutofit/>
          </a:bodyPr>
          <a:lstStyle/>
          <a:p>
            <a:r>
              <a:rPr lang="en-US" dirty="0"/>
              <a:t>Print statements</a:t>
            </a:r>
          </a:p>
          <a:p>
            <a:r>
              <a:rPr lang="en-US" dirty="0"/>
              <a:t>System logs</a:t>
            </a:r>
          </a:p>
          <a:p>
            <a:r>
              <a:rPr lang="en-US" dirty="0"/>
              <a:t>zprint</a:t>
            </a:r>
          </a:p>
          <a:p>
            <a:r>
              <a:rPr lang="en-US" dirty="0"/>
              <a:t>ios-kern-tools</a:t>
            </a:r>
          </a:p>
          <a:p>
            <a:r>
              <a:rPr lang="en-US" dirty="0"/>
              <a:t>Kernel debugging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lldb</a:t>
            </a:r>
            <a:r>
              <a:rPr lang="en-US" dirty="0"/>
              <a:t> can be used to debug the kernel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sudo nvram boot-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=debug=0x14e</a:t>
            </a:r>
          </a:p>
          <a:p>
            <a:pPr lvl="1"/>
            <a:r>
              <a:rPr lang="en-US" dirty="0"/>
              <a:t>Press the non-maskable-interrupt key combination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 + Option + Ctrl + Shift + Esc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Symbols available via Kernel Debug Kits provided by Apple</a:t>
            </a:r>
          </a:p>
        </p:txBody>
      </p:sp>
    </p:spTree>
    <p:extLst>
      <p:ext uri="{BB962C8B-B14F-4D97-AF65-F5344CB8AC3E}">
        <p14:creationId xmlns:p14="http://schemas.microsoft.com/office/powerpoint/2010/main" val="293240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Testing</a:t>
            </a:r>
          </a:p>
          <a:p>
            <a:r>
              <a:rPr lang="en-US" dirty="0"/>
              <a:t>Mitigations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Vulnerability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Exploit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75809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115EC-D90A-9347-8018-2EB5374A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90" y="2267279"/>
            <a:ext cx="3505200" cy="450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A1100-D697-0E4B-90C6-5E4900F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- KASLR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7C3D-3C0E-334A-8216-93EB9B2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Address Space Layout Randomization (KASLR)</a:t>
            </a:r>
          </a:p>
          <a:p>
            <a:pPr lvl="1"/>
            <a:r>
              <a:rPr lang="en-US" dirty="0"/>
              <a:t>On boot, the kernel load address is adjusted by a</a:t>
            </a:r>
            <a:br>
              <a:rPr lang="en-US" dirty="0"/>
            </a:br>
            <a:r>
              <a:rPr lang="en-US" dirty="0"/>
              <a:t>random slide</a:t>
            </a:r>
          </a:p>
          <a:p>
            <a:pPr lvl="2"/>
            <a:r>
              <a:rPr lang="en-US" dirty="0"/>
              <a:t>Slide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rand(0,0xff) &lt;&lt; 21</a:t>
            </a:r>
          </a:p>
          <a:p>
            <a:pPr lvl="2"/>
            <a:r>
              <a:rPr lang="en-US" dirty="0"/>
              <a:t>Max slide = 510MB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kas_info</a:t>
            </a:r>
            <a:r>
              <a:rPr lang="en-US" dirty="0"/>
              <a:t> syscall can be used to determine</a:t>
            </a:r>
            <a:br>
              <a:rPr lang="en-US" dirty="0"/>
            </a:br>
            <a:r>
              <a:rPr lang="en-US" dirty="0"/>
              <a:t>kernel slide</a:t>
            </a:r>
          </a:p>
          <a:p>
            <a:pPr lvl="1"/>
            <a:r>
              <a:rPr lang="en-US" dirty="0"/>
              <a:t>Requires root access and SIP disabled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3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05E80F-3662-7D48-8C37-0E771186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150" y="2796062"/>
            <a:ext cx="2743200" cy="394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A1100-D697-0E4B-90C6-5E4900F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- SMEP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7C3D-3C0E-334A-8216-93EB9B2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Address Space Layout Randomization (KASLR)</a:t>
            </a:r>
          </a:p>
          <a:p>
            <a:r>
              <a:rPr lang="en-US" dirty="0"/>
              <a:t>Supervisor Mode Execution Protection (SMEP)</a:t>
            </a:r>
          </a:p>
          <a:p>
            <a:pPr lvl="1"/>
            <a:r>
              <a:rPr lang="en-US" dirty="0"/>
              <a:t>Prevents the processor from running any code in userland memory</a:t>
            </a:r>
          </a:p>
          <a:p>
            <a:pPr lvl="1"/>
            <a:r>
              <a:rPr lang="en-US" dirty="0"/>
              <a:t>Stops exploits from hosting shellcode in userland memory</a:t>
            </a:r>
          </a:p>
        </p:txBody>
      </p:sp>
    </p:spTree>
    <p:extLst>
      <p:ext uri="{BB962C8B-B14F-4D97-AF65-F5344CB8AC3E}">
        <p14:creationId xmlns:p14="http://schemas.microsoft.com/office/powerpoint/2010/main" val="1813489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21EBAC-0554-574B-B7BA-029DD7F77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819" y="2933699"/>
            <a:ext cx="2908055" cy="3832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A1100-D697-0E4B-90C6-5E4900F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- SMAP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7C3D-3C0E-334A-8216-93EB9B2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Address Space Layout Randomization (KASLR)</a:t>
            </a:r>
          </a:p>
          <a:p>
            <a:r>
              <a:rPr lang="en-US" dirty="0"/>
              <a:t>Supervisor Mode Execution Protection (SMEP)</a:t>
            </a:r>
          </a:p>
          <a:p>
            <a:r>
              <a:rPr lang="en-US" dirty="0"/>
              <a:t>Supervisor Mode Access Protection (SMAP)</a:t>
            </a:r>
          </a:p>
          <a:p>
            <a:pPr lvl="1"/>
            <a:r>
              <a:rPr lang="en-US" dirty="0"/>
              <a:t>Prevents the processor from reading/writing userland memory</a:t>
            </a:r>
          </a:p>
          <a:p>
            <a:pPr lvl="1"/>
            <a:r>
              <a:rPr lang="en-US" dirty="0"/>
              <a:t>Stops exploits from hosting objects in userland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7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62E9-7348-6C40-81DF-B91C3683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E406-99BD-E84C-AF4E-EBAB3267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@jeffball55</a:t>
            </a:r>
          </a:p>
          <a:p>
            <a:r>
              <a:rPr lang="en-US" dirty="0"/>
              <a:t>DC949</a:t>
            </a:r>
          </a:p>
          <a:p>
            <a:r>
              <a:rPr lang="en-US" dirty="0"/>
              <a:t>Senior Security Researcher at GRIMM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96197-4308-A44D-8678-A3133A17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5" y="5276887"/>
            <a:ext cx="3241675" cy="1387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746B2-A4B1-FB40-8A17-8F8BC46BD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4952514"/>
            <a:ext cx="1946564" cy="18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12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1100-D697-0E4B-90C6-5E4900FF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- SIP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7C3D-3C0E-334A-8216-93EB9B26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Address Space Layout Randomization (KASLR)</a:t>
            </a:r>
          </a:p>
          <a:p>
            <a:r>
              <a:rPr lang="en-US" dirty="0"/>
              <a:t>Supervisor Mode Execution Protection (SMEP)</a:t>
            </a:r>
          </a:p>
          <a:p>
            <a:r>
              <a:rPr lang="en-US" dirty="0"/>
              <a:t>Supervisor Mode Access Protection (SMAP)</a:t>
            </a:r>
          </a:p>
          <a:p>
            <a:r>
              <a:rPr lang="en-US" dirty="0"/>
              <a:t>System Integrity Protection (SIP)</a:t>
            </a:r>
          </a:p>
          <a:p>
            <a:pPr lvl="1"/>
            <a:r>
              <a:rPr lang="en-US" dirty="0"/>
              <a:t>Restricts the ability to modify the system</a:t>
            </a:r>
          </a:p>
          <a:p>
            <a:pPr lvl="2"/>
            <a:r>
              <a:rPr lang="en-US" dirty="0"/>
              <a:t>No write access to system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/System</a:t>
            </a:r>
            <a:r>
              <a:rPr lang="en-US" dirty="0"/>
              <a:t>, etc.)</a:t>
            </a:r>
          </a:p>
          <a:p>
            <a:pPr lvl="2"/>
            <a:r>
              <a:rPr lang="en-US" dirty="0"/>
              <a:t>Cannot debug Apple processes</a:t>
            </a:r>
          </a:p>
          <a:p>
            <a:pPr lvl="2"/>
            <a:r>
              <a:rPr lang="en-US" dirty="0"/>
              <a:t>Cannot load unsigned kernel extensions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Implemented via Mandatory Access Control Framework and kernel hooks</a:t>
            </a:r>
          </a:p>
        </p:txBody>
      </p:sp>
    </p:spTree>
    <p:extLst>
      <p:ext uri="{BB962C8B-B14F-4D97-AF65-F5344CB8AC3E}">
        <p14:creationId xmlns:p14="http://schemas.microsoft.com/office/powerpoint/2010/main" val="3762535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Testing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Mitigations</a:t>
            </a:r>
          </a:p>
          <a:p>
            <a:r>
              <a:rPr lang="en-US" dirty="0"/>
              <a:t>Vulnerability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Exploit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 and Conclusion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3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BE42-C4C0-4349-A11D-01C1B842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Case Study - CVE-2017-13848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2639-53EC-A245-9AF3-E586B5C6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CVE-2017-13848 originally discovered by Alex Plaskett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An array out of bounds error when calling a C++ object’s method inside of the AVEBridge IOKit driver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CFFDE-26C5-BB4B-9A99-6CF41DC40A94}"/>
              </a:ext>
            </a:extLst>
          </p:cNvPr>
          <p:cNvSpPr/>
          <p:nvPr/>
        </p:nvSpPr>
        <p:spPr>
          <a:xfrm>
            <a:off x="86591" y="6488690"/>
            <a:ext cx="83404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1: </a:t>
            </a:r>
            <a:r>
              <a:rPr lang="en-US" sz="1200" dirty="0">
                <a:hlinkClick r:id="rId3"/>
              </a:rPr>
              <a:t>https://labs.mwrinfosecurity.com/assets/BlogFiles/mwri-apple-AVEBridge-invalid-read-advisory-2018-01-19.pdf</a:t>
            </a:r>
            <a:r>
              <a:rPr lang="en-US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E48BE-6D6B-D146-A1DC-24366E694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1223"/>
            <a:ext cx="12192000" cy="21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D4E17B-204A-734A-92D5-D7AAD8D9F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1223"/>
            <a:ext cx="12192000" cy="212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D235C-9705-2C4A-BA47-8E2C26E9D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83" y="42040"/>
            <a:ext cx="8566235" cy="42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01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Testing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Mitigations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Vulnerability Case Study</a:t>
            </a:r>
          </a:p>
          <a:p>
            <a:r>
              <a:rPr lang="en-US" dirty="0"/>
              <a:t>Exploit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1012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B14BFE-A3A6-DA41-BA20-78D0B1F596C0}"/>
              </a:ext>
            </a:extLst>
          </p:cNvPr>
          <p:cNvGrpSpPr/>
          <p:nvPr/>
        </p:nvGrpSpPr>
        <p:grpSpPr>
          <a:xfrm>
            <a:off x="2661118" y="3594538"/>
            <a:ext cx="6892785" cy="3221419"/>
            <a:chOff x="345916" y="3192782"/>
            <a:chExt cx="8211089" cy="3665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B199EE-E886-6446-B29E-DD3356476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8796" y="3192782"/>
              <a:ext cx="2828209" cy="36652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4AFF191-BD25-EA4C-9608-18AA7610D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916" y="3192782"/>
              <a:ext cx="2828209" cy="36652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844176-8EF4-5749-9C15-B7E53AD2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6522" y="4415791"/>
              <a:ext cx="2032000" cy="6096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Memory Spray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6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Spray</a:t>
            </a:r>
          </a:p>
          <a:p>
            <a:pPr lvl="1"/>
            <a:r>
              <a:rPr lang="en-US" dirty="0"/>
              <a:t>The KASLR slide can move the base address up to 510MB</a:t>
            </a:r>
          </a:p>
          <a:p>
            <a:pPr lvl="1"/>
            <a:r>
              <a:rPr lang="en-US" dirty="0"/>
              <a:t>However, spraying greater than that amount of memory can bypass KASLR</a:t>
            </a:r>
          </a:p>
          <a:p>
            <a:pPr lvl="1"/>
            <a:r>
              <a:rPr lang="en-US" dirty="0"/>
              <a:t>Using duplicate memory mapped regions allows the kernel to duplicate without using additional memory</a:t>
            </a:r>
          </a:p>
        </p:txBody>
      </p:sp>
    </p:spTree>
    <p:extLst>
      <p:ext uri="{BB962C8B-B14F-4D97-AF65-F5344CB8AC3E}">
        <p14:creationId xmlns:p14="http://schemas.microsoft.com/office/powerpoint/2010/main" val="363203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F29E524-23CE-404F-B61E-E7B865F9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39189"/>
            <a:ext cx="12192000" cy="2128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C06097-4D6A-374C-ACE4-AB3DD0F6C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551" y="0"/>
            <a:ext cx="231044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Memory Spray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8426C5-8E6D-3A42-85F6-4BDB712D8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58" y="1354713"/>
            <a:ext cx="5686534" cy="319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8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0835" cy="1325563"/>
          </a:xfrm>
        </p:spPr>
        <p:txBody>
          <a:bodyPr/>
          <a:lstStyle/>
          <a:p>
            <a:r>
              <a:rPr lang="en-US" dirty="0"/>
              <a:t>XNU Exploit Techniques – Kernel Memory Spray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051"/>
          </a:xfrm>
        </p:spPr>
        <p:txBody>
          <a:bodyPr>
            <a:normAutofit/>
          </a:bodyPr>
          <a:lstStyle/>
          <a:p>
            <a:r>
              <a:rPr lang="en-US" dirty="0"/>
              <a:t>Kernel Memory Spray</a:t>
            </a:r>
          </a:p>
          <a:p>
            <a:pPr lvl="1"/>
            <a:r>
              <a:rPr lang="en-US" dirty="0"/>
              <a:t>SMAP prevents the kernel from directly accessing userland memory</a:t>
            </a:r>
          </a:p>
          <a:p>
            <a:pPr lvl="1"/>
            <a:r>
              <a:rPr lang="en-US" dirty="0"/>
              <a:t>When SMAP is enabled, we’ll need to spray kernel memory instead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OSString</a:t>
            </a:r>
            <a:r>
              <a:rPr lang="en-US" dirty="0"/>
              <a:t> objects of arbitrary size can be</a:t>
            </a:r>
            <a:br>
              <a:rPr lang="en-US" dirty="0"/>
            </a:br>
            <a:r>
              <a:rPr lang="en-US" dirty="0"/>
              <a:t>created, deleted, and retrieved from userland</a:t>
            </a:r>
          </a:p>
          <a:p>
            <a:pPr lvl="1"/>
            <a:r>
              <a:rPr lang="en-US" dirty="0"/>
              <a:t>With a large enough spray, a hardcoded</a:t>
            </a:r>
            <a:br>
              <a:rPr lang="en-US" dirty="0"/>
            </a:br>
            <a:r>
              <a:rPr lang="en-US" dirty="0"/>
              <a:t>address or offset can still be used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E6ABE-16B7-3F43-87C0-485F9356E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32" y="3049362"/>
            <a:ext cx="4351283" cy="37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C121D-193B-BE47-9F14-F1D8CF6E2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425" y="1429409"/>
            <a:ext cx="3511710" cy="5355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Oriented Programming (ROP)</a:t>
            </a:r>
          </a:p>
          <a:p>
            <a:pPr lvl="1"/>
            <a:r>
              <a:rPr lang="en-US" dirty="0"/>
              <a:t>SMEP prevents the kernel from executing code in</a:t>
            </a:r>
            <a:br>
              <a:rPr lang="en-US" dirty="0"/>
            </a:br>
            <a:r>
              <a:rPr lang="en-US" dirty="0"/>
              <a:t>userland memory</a:t>
            </a:r>
          </a:p>
          <a:p>
            <a:pPr lvl="1"/>
            <a:r>
              <a:rPr lang="en-US" dirty="0"/>
              <a:t>In order to execute code, we’ll need to perform a</a:t>
            </a:r>
            <a:br>
              <a:rPr lang="en-US" dirty="0"/>
            </a:br>
            <a:r>
              <a:rPr lang="en-US" dirty="0"/>
              <a:t>ROP gadget chain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thread_exception_return</a:t>
            </a:r>
          </a:p>
          <a:p>
            <a:pPr lvl="1"/>
            <a:r>
              <a:rPr lang="en-US" dirty="0"/>
              <a:t>This function returns back to userland and can be used</a:t>
            </a:r>
            <a:br>
              <a:rPr lang="en-US" dirty="0"/>
            </a:br>
            <a:r>
              <a:rPr lang="en-US" dirty="0"/>
              <a:t>to safely end our ROP chain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4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6C258D-1A86-D44F-B00F-39BE8C1A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9189"/>
            <a:ext cx="12192000" cy="2128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ROP Gadget pivots the stack to point to RAX: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RAX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 RSP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RAX points to our Payload Buffer (where we can store the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ROP gadgets)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F4195-B44A-004F-AAEA-B98B7C09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700" y="0"/>
            <a:ext cx="27813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Testing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Mitigations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Vulnerability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Exploit Case Study</a:t>
            </a:r>
          </a:p>
        </p:txBody>
      </p:sp>
    </p:spTree>
    <p:extLst>
      <p:ext uri="{BB962C8B-B14F-4D97-AF65-F5344CB8AC3E}">
        <p14:creationId xmlns:p14="http://schemas.microsoft.com/office/powerpoint/2010/main" val="3037656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Becoming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obvious first task our exploit must accomplish is to become root:</a:t>
            </a:r>
            <a:br>
              <a:rPr lang="en-US" dirty="0"/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 = current_proc()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posix_cred_get(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proc_ucred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(proc))-&gt;cr_svuid = 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After changing our saved UID to 0, we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seteuid/setuid</a:t>
            </a:r>
            <a:r>
              <a:rPr lang="en-US" dirty="0"/>
              <a:t> to become root: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seteuid(0);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setuid(0);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4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Kernel Task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has a task just like any other process.</a:t>
            </a:r>
          </a:p>
          <a:p>
            <a:pPr lvl="1"/>
            <a:r>
              <a:rPr lang="en-US" dirty="0"/>
              <a:t>The kernel task is assigned PID 0.</a:t>
            </a:r>
          </a:p>
          <a:p>
            <a:r>
              <a:rPr lang="en-US" dirty="0"/>
              <a:t>With a kernel task port, you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vm_read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vm_write</a:t>
            </a:r>
            <a:r>
              <a:rPr lang="en-US" dirty="0"/>
              <a:t> macOS API functions to read/write kernel memory.</a:t>
            </a:r>
          </a:p>
          <a:p>
            <a:pPr lvl="1"/>
            <a:r>
              <a:rPr lang="en-US" dirty="0"/>
              <a:t>Much more convenient than using a complex ROP chain and continually re-exploiting</a:t>
            </a:r>
          </a:p>
          <a:p>
            <a:r>
              <a:rPr lang="en-US" dirty="0"/>
              <a:t>Our exploit will copy a kernel task port to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realhost</a:t>
            </a:r>
            <a:r>
              <a:rPr lang="en-US" dirty="0"/>
              <a:t>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1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58B-BB0D-F34F-8C9A-FEBAC253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Exploit Techniques – Disabling SIP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9165-591D-8D49-8A1D-C48FEE0F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ability to read/write kernel memory, disable SIP is trivial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mac_policy_list</a:t>
            </a:r>
            <a:r>
              <a:rPr lang="en-US" dirty="0"/>
              <a:t> symbol contains the list of installed MAC Policies and their hooks.</a:t>
            </a:r>
          </a:p>
        </p:txBody>
      </p:sp>
    </p:spTree>
    <p:extLst>
      <p:ext uri="{BB962C8B-B14F-4D97-AF65-F5344CB8AC3E}">
        <p14:creationId xmlns:p14="http://schemas.microsoft.com/office/powerpoint/2010/main" val="1978010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Testing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Mitigations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Vulnerability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Exploit Case Study</a:t>
            </a:r>
          </a:p>
          <a:p>
            <a:r>
              <a:rPr lang="en-US" dirty="0"/>
              <a:t>Demo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40996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03EA-DCC6-3348-B2DE-9A4F65E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7E04-6469-2C4D-8469-FB368D3A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https://github.com/jeffball55/</a:t>
            </a:r>
            <a:r>
              <a:rPr lang="en-US" dirty="0" err="1"/>
              <a:t>intro_to_xnu_exploitation</a:t>
            </a:r>
            <a:endParaRPr lang="en-US" dirty="0"/>
          </a:p>
          <a:p>
            <a:r>
              <a:rPr lang="en-US" dirty="0"/>
              <a:t>@jeffball55</a:t>
            </a:r>
          </a:p>
          <a:p>
            <a:r>
              <a:rPr lang="en-US" dirty="0"/>
              <a:t>jeffball@dc949.org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B8327-B59A-C340-A3F1-CE38C1AA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25" y="5276887"/>
            <a:ext cx="3241675" cy="1387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89BCA-CD97-9F49-B91E-6FB655D76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4952514"/>
            <a:ext cx="1946564" cy="18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1217-5920-E24A-8EF8-AA0941C9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IOHIDeous Exploit (CVE-2018-4098)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C48C-1B95-A649-9770-D4D12B2A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548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IOHIDeous exploit by Siguza exploits an IOKit driver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IOHIDSystem</a:t>
            </a:r>
            <a:r>
              <a:rPr lang="en-US" dirty="0"/>
              <a:t>)</a:t>
            </a:r>
          </a:p>
          <a:p>
            <a:r>
              <a:rPr lang="en-US" dirty="0"/>
              <a:t>A race condition exists in the driver that allows an attacker to incorrectly set a pointer to memory out of bounds, which can then be used to read or write memory at an arbitrary offset.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EvOffsets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shmem_addr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evGlobalsOffset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EvOffsets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evShmemOffset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evGlobalsOffset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EvGlobals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EvGlobals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*)((char 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shmem_addr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evGlobalsOffset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very good technical writeup is available at </a:t>
            </a:r>
            <a:r>
              <a:rPr lang="en-US" dirty="0">
                <a:hlinkClick r:id="rId3"/>
              </a:rPr>
              <a:t>https://siguza.github.io/IOHIDeous/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5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1217-5920-E24A-8EF8-AA0941C9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1353801" cy="1325563"/>
          </a:xfrm>
        </p:spPr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Wake Exploit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C48C-1B95-A649-9770-D4D12B2A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61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AsyncWake</a:t>
            </a:r>
            <a:r>
              <a:rPr lang="en-US" dirty="0"/>
              <a:t> exploit by Ian Beer exploits that uses two vulnerabilities to obtain a kernel task port</a:t>
            </a:r>
          </a:p>
          <a:p>
            <a:r>
              <a:rPr lang="en-US" dirty="0"/>
              <a:t>CVE-2017-13861</a:t>
            </a:r>
          </a:p>
          <a:p>
            <a:pPr lvl="1"/>
            <a:r>
              <a:rPr lang="en-US" dirty="0"/>
              <a:t>An incorrect reference count can lead to a Use after Free situation on a Mach port</a:t>
            </a:r>
          </a:p>
          <a:p>
            <a:r>
              <a:rPr lang="en-US" dirty="0"/>
              <a:t>CVE-2017-13865</a:t>
            </a:r>
          </a:p>
          <a:p>
            <a:pPr lvl="1"/>
            <a:r>
              <a:rPr lang="en-US" dirty="0"/>
              <a:t>An kernel heap buffer is returned to copied to userland without being fully initialized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well-commented exploit is available at </a:t>
            </a:r>
            <a:r>
              <a:rPr lang="en-US" dirty="0">
                <a:hlinkClick r:id="rId2"/>
              </a:rPr>
              <a:t>https://bugs.chromium.org/p/project-zero/issues/detail?id=1417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4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provides authorization checks and prevents system modifications</a:t>
            </a:r>
          </a:p>
          <a:p>
            <a:pPr lvl="1"/>
            <a:r>
              <a:rPr lang="en-US" dirty="0"/>
              <a:t>Exploiting the kernel provides the ability to bypass these restrictions</a:t>
            </a:r>
          </a:p>
          <a:p>
            <a:r>
              <a:rPr lang="en-US" dirty="0"/>
              <a:t>Kernel exploits can be used to escape sandboxes</a:t>
            </a:r>
          </a:p>
          <a:p>
            <a:pPr lvl="1"/>
            <a:r>
              <a:rPr lang="en-US" dirty="0"/>
              <a:t>The kernel has a wide attack surface and is often accessible inside of sandboxes.</a:t>
            </a:r>
          </a:p>
        </p:txBody>
      </p:sp>
    </p:spTree>
    <p:extLst>
      <p:ext uri="{BB962C8B-B14F-4D97-AF65-F5344CB8AC3E}">
        <p14:creationId xmlns:p14="http://schemas.microsoft.com/office/powerpoint/2010/main" val="12445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5B42-F617-134B-A495-8C389802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444-D323-D744-8B89-3AD470C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Motivation</a:t>
            </a:r>
          </a:p>
          <a:p>
            <a:r>
              <a:rPr lang="en-US" dirty="0"/>
              <a:t>XNU Introduction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XNU Testing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Mitigations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Vulnerability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Exploit Case Study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7291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XNU kernel is a combination of the Mach and BSD kernels</a:t>
            </a:r>
          </a:p>
          <a:p>
            <a:pPr lvl="1"/>
            <a:r>
              <a:rPr lang="en-US" dirty="0"/>
              <a:t>BSD is a monolithic kernel</a:t>
            </a:r>
          </a:p>
          <a:p>
            <a:pPr lvl="1"/>
            <a:r>
              <a:rPr lang="en-US" dirty="0"/>
              <a:t>Mach is a microkernel</a:t>
            </a:r>
          </a:p>
          <a:p>
            <a:r>
              <a:rPr lang="en-US" dirty="0"/>
              <a:t>XNU is open source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719276-5F6F-8949-B50E-1DA2FE32E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9578" y="2652448"/>
            <a:ext cx="7669460" cy="40940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93C8F8-93A0-5A48-BA8C-B4DD291ED68A}"/>
              </a:ext>
            </a:extLst>
          </p:cNvPr>
          <p:cNvSpPr/>
          <p:nvPr/>
        </p:nvSpPr>
        <p:spPr>
          <a:xfrm>
            <a:off x="8964376" y="6621774"/>
            <a:ext cx="33419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upload.wikimedia.org</a:t>
            </a:r>
            <a:r>
              <a:rPr lang="en-US" sz="800" dirty="0"/>
              <a:t>/</a:t>
            </a:r>
            <a:r>
              <a:rPr lang="en-US" sz="800" dirty="0" err="1"/>
              <a:t>wikipedia</a:t>
            </a:r>
            <a:r>
              <a:rPr lang="en-US" sz="800" dirty="0"/>
              <a:t>/commons/6/67/OS-</a:t>
            </a:r>
            <a:r>
              <a:rPr lang="en-US" sz="800" dirty="0" err="1"/>
              <a:t>structure.svg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585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62A7-498D-C744-963D-E81C98CC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Introduction – Mach Ports and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7B28-7500-4D4D-AFE6-AA86F1CA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Mach portion of the XNU is heavily focused on IPC messaging</a:t>
            </a:r>
          </a:p>
          <a:p>
            <a:r>
              <a:rPr lang="en-US" dirty="0"/>
              <a:t>Mach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en-US" dirty="0"/>
              <a:t> are an endpoint to receive unidirectional messages</a:t>
            </a:r>
          </a:p>
          <a:p>
            <a:pPr lvl="1"/>
            <a:r>
              <a:rPr lang="en-US" dirty="0"/>
              <a:t>Ports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port rights</a:t>
            </a:r>
            <a:r>
              <a:rPr lang="en-US" dirty="0"/>
              <a:t>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SEND_ONCE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Port rights can be transferred between tasks via Mach messages</a:t>
            </a:r>
          </a:p>
          <a:p>
            <a:r>
              <a:rPr lang="en-US" dirty="0">
                <a:cs typeface="Courier New" panose="02070309020205020404" pitchFamily="49" charset="0"/>
              </a:rPr>
              <a:t>Many services in macOS are exposed via ports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Both in kernel and userland processes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Reboot the system, manage auditing and logging, graphics management, etc.</a:t>
            </a:r>
          </a:p>
          <a:p>
            <a:r>
              <a:rPr lang="en-US" dirty="0">
                <a:cs typeface="Courier New" panose="02070309020205020404" pitchFamily="49" charset="0"/>
              </a:rPr>
              <a:t>Task Ports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Allow for control over another task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Fork, terminate, thread creation, read/write memory, etc.</a:t>
            </a:r>
          </a:p>
        </p:txBody>
      </p:sp>
    </p:spTree>
    <p:extLst>
      <p:ext uri="{BB962C8B-B14F-4D97-AF65-F5344CB8AC3E}">
        <p14:creationId xmlns:p14="http://schemas.microsoft.com/office/powerpoint/2010/main" val="63621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Introduction - IOKit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34"/>
            <a:ext cx="10515600" cy="4351338"/>
          </a:xfrm>
        </p:spPr>
        <p:txBody>
          <a:bodyPr/>
          <a:lstStyle/>
          <a:p>
            <a:r>
              <a:rPr lang="en-US" dirty="0"/>
              <a:t>The macOS device driver framework</a:t>
            </a:r>
          </a:p>
          <a:p>
            <a:pPr lvl="1"/>
            <a:r>
              <a:rPr lang="en-US" dirty="0"/>
              <a:t>Allows drivers to be written based on a set of predefined base C++ classes</a:t>
            </a:r>
          </a:p>
          <a:p>
            <a:r>
              <a:rPr lang="en-US" dirty="0"/>
              <a:t>Handles communication with device drivers via a unique pattern</a:t>
            </a:r>
          </a:p>
          <a:p>
            <a:pPr lvl="1"/>
            <a:r>
              <a:rPr lang="en-US" dirty="0"/>
              <a:t>User processes then look up the driver through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IORegistry</a:t>
            </a:r>
          </a:p>
          <a:p>
            <a:pPr lvl="1"/>
            <a:r>
              <a:rPr lang="en-US" dirty="0"/>
              <a:t>Drivers provide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IOUserClient</a:t>
            </a:r>
            <a:r>
              <a:rPr lang="en-US" dirty="0"/>
              <a:t> which defines how userland can call specific functions in the driver</a:t>
            </a:r>
          </a:p>
          <a:p>
            <a:pPr lvl="1"/>
            <a:r>
              <a:rPr lang="en-US" dirty="0"/>
              <a:t>The IOKit framework provides userland with an API to call the defined functions</a:t>
            </a:r>
          </a:p>
          <a:p>
            <a:pPr lvl="2"/>
            <a:r>
              <a:rPr lang="en-US" dirty="0"/>
              <a:t>Internally the IOKit framework uses Mach messaging to the IOKit master port</a:t>
            </a:r>
          </a:p>
        </p:txBody>
      </p:sp>
    </p:spTree>
    <p:extLst>
      <p:ext uri="{BB962C8B-B14F-4D97-AF65-F5344CB8AC3E}">
        <p14:creationId xmlns:p14="http://schemas.microsoft.com/office/powerpoint/2010/main" val="244678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9D8-5AEF-A443-A593-0E4C00D4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XNU Attack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546-EE83-1543-AFF7-BFDF849F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BSD Syscalls</a:t>
            </a:r>
          </a:p>
          <a:p>
            <a:r>
              <a:rPr lang="en-US" dirty="0"/>
              <a:t>Mach Traps</a:t>
            </a:r>
          </a:p>
          <a:p>
            <a:r>
              <a:rPr lang="en-US" dirty="0"/>
              <a:t>Device ioctls</a:t>
            </a:r>
          </a:p>
          <a:p>
            <a:r>
              <a:rPr lang="en-US" dirty="0"/>
              <a:t>Networking Protocols	</a:t>
            </a:r>
          </a:p>
          <a:p>
            <a:pPr lvl="1"/>
            <a:r>
              <a:rPr lang="en-US" dirty="0"/>
              <a:t>CVE-2018-4407</a:t>
            </a:r>
          </a:p>
          <a:p>
            <a:r>
              <a:rPr lang="en-US" dirty="0"/>
              <a:t>IOKit Drivers</a:t>
            </a:r>
          </a:p>
        </p:txBody>
      </p:sp>
    </p:spTree>
    <p:extLst>
      <p:ext uri="{BB962C8B-B14F-4D97-AF65-F5344CB8AC3E}">
        <p14:creationId xmlns:p14="http://schemas.microsoft.com/office/powerpoint/2010/main" val="33181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1975</Words>
  <Application>Microsoft Macintosh PowerPoint</Application>
  <PresentationFormat>Widescreen</PresentationFormat>
  <Paragraphs>309</Paragraphs>
  <Slides>36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An Introduction to macOS Kernel Exploitation</vt:lpstr>
      <vt:lpstr>Who am I?</vt:lpstr>
      <vt:lpstr>Agenda</vt:lpstr>
      <vt:lpstr>Motivation</vt:lpstr>
      <vt:lpstr>Agenda</vt:lpstr>
      <vt:lpstr>XNU Introduction</vt:lpstr>
      <vt:lpstr>XNU Introduction – Mach Ports and Messages</vt:lpstr>
      <vt:lpstr>XNU Introduction - IOKit</vt:lpstr>
      <vt:lpstr>XNU Attack Surface</vt:lpstr>
      <vt:lpstr>Agenda</vt:lpstr>
      <vt:lpstr>XNU Testing</vt:lpstr>
      <vt:lpstr>XNU Testing</vt:lpstr>
      <vt:lpstr>XNU Testing</vt:lpstr>
      <vt:lpstr>XNU Testing</vt:lpstr>
      <vt:lpstr>XNU Testing</vt:lpstr>
      <vt:lpstr>Agenda</vt:lpstr>
      <vt:lpstr>Mitigations - KASLR</vt:lpstr>
      <vt:lpstr>Mitigations - SMEP</vt:lpstr>
      <vt:lpstr>Mitigations - SMAP</vt:lpstr>
      <vt:lpstr>Mitigations - SIP</vt:lpstr>
      <vt:lpstr>Agenda</vt:lpstr>
      <vt:lpstr>Vulnerability Case Study - CVE-2017-13848</vt:lpstr>
      <vt:lpstr>PowerPoint Presentation</vt:lpstr>
      <vt:lpstr>Agenda</vt:lpstr>
      <vt:lpstr>XNU Exploit Techniques – Memory Spray</vt:lpstr>
      <vt:lpstr>XNU Exploit Techniques – Memory Spray</vt:lpstr>
      <vt:lpstr>XNU Exploit Techniques – Kernel Memory Spray</vt:lpstr>
      <vt:lpstr>XNU Exploit Techniques – ROP</vt:lpstr>
      <vt:lpstr>XNU Exploit Techniques – ROP</vt:lpstr>
      <vt:lpstr>XNU Exploit Techniques – Becoming Root</vt:lpstr>
      <vt:lpstr>XNU Exploit Techniques – Kernel Task Port</vt:lpstr>
      <vt:lpstr>XNU Exploit Techniques – Disabling SIP</vt:lpstr>
      <vt:lpstr>Agenda</vt:lpstr>
      <vt:lpstr>Questions?</vt:lpstr>
      <vt:lpstr>IOHIDeous Exploit (CVE-2018-4098)</vt:lpstr>
      <vt:lpstr>Async Wake Exploit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macOS Kernel Exploitation</dc:title>
  <dc:creator>Jeff Stewart</dc:creator>
  <cp:lastModifiedBy>Jeff Stewart</cp:lastModifiedBy>
  <cp:revision>238</cp:revision>
  <dcterms:created xsi:type="dcterms:W3CDTF">2018-10-15T05:46:46Z</dcterms:created>
  <dcterms:modified xsi:type="dcterms:W3CDTF">2018-11-10T11:57:36Z</dcterms:modified>
</cp:coreProperties>
</file>