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74" r:id="rId13"/>
    <p:sldId id="269" r:id="rId14"/>
    <p:sldId id="267" r:id="rId15"/>
    <p:sldId id="268" r:id="rId16"/>
    <p:sldId id="275" r:id="rId17"/>
    <p:sldId id="270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8F64D85-06CC-4EA6-9354-0BBAB41DE41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Pursuit of Happiness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Jeffrey Baron</a:t>
            </a:r>
          </a:p>
          <a:p>
            <a:r>
              <a:rPr lang="en-US" dirty="0" smtClean="0"/>
              <a:t>DSC 530</a:t>
            </a:r>
            <a:br>
              <a:rPr lang="en-US" dirty="0" smtClean="0"/>
            </a:br>
            <a:r>
              <a:rPr lang="en-US" dirty="0" smtClean="0"/>
              <a:t>Prof. </a:t>
            </a:r>
            <a:r>
              <a:rPr lang="en-US" dirty="0" err="1" smtClean="0"/>
              <a:t>Fadi</a:t>
            </a:r>
            <a:r>
              <a:rPr lang="en-US" dirty="0" smtClean="0"/>
              <a:t> </a:t>
            </a:r>
            <a:r>
              <a:rPr lang="en-US" dirty="0" err="1" smtClean="0"/>
              <a:t>Alsaleem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2209799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Faith-correlates are all over the map, but unlike the others, while the mean has stayed constant over the past four years, the mode has dropped from 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5 </a:t>
            </a:r>
            <a:r>
              <a:rPr lang="en-US" dirty="0" smtClean="0"/>
              <a:t>during that </a:t>
            </a:r>
            <a:r>
              <a:rPr lang="en-US" dirty="0" smtClean="0"/>
              <a:t>period.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953511"/>
            <a:ext cx="6034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key	n	mean	mode	</a:t>
            </a:r>
            <a:r>
              <a:rPr lang="en-US" sz="800" dirty="0" err="1"/>
              <a:t>var</a:t>
            </a:r>
            <a:r>
              <a:rPr lang="en-US" sz="800" dirty="0"/>
              <a:t>	</a:t>
            </a:r>
            <a:r>
              <a:rPr lang="en-US" sz="800" dirty="0" err="1"/>
              <a:t>std</a:t>
            </a:r>
            <a:r>
              <a:rPr lang="en-US" sz="800" dirty="0"/>
              <a:t>	cv</a:t>
            </a:r>
          </a:p>
          <a:p>
            <a:r>
              <a:rPr lang="en-US" sz="800" dirty="0"/>
              <a:t>All </a:t>
            </a:r>
            <a:r>
              <a:rPr lang="en-US" sz="800" dirty="0" err="1"/>
              <a:t>Yrs</a:t>
            </a:r>
            <a:r>
              <a:rPr lang="en-US" sz="800" dirty="0"/>
              <a:t>	201216	12.28	5.00	21.78	4.67	0.3801</a:t>
            </a:r>
          </a:p>
          <a:p>
            <a:r>
              <a:rPr lang="en-US" sz="800" dirty="0"/>
              <a:t>2021	23964	12.16	8.00	17.97	4.24	0.3485</a:t>
            </a:r>
          </a:p>
          <a:p>
            <a:r>
              <a:rPr lang="en-US" sz="800" dirty="0"/>
              <a:t>2022	48668	12.25	5.00	22.78	4.77	0.3896</a:t>
            </a:r>
          </a:p>
          <a:p>
            <a:r>
              <a:rPr lang="en-US" sz="800" dirty="0"/>
              <a:t>2023	51409	12.24	5.00	22.33	4.73	0.3862</a:t>
            </a:r>
          </a:p>
          <a:p>
            <a:r>
              <a:rPr lang="en-US" sz="800" dirty="0"/>
              <a:t>2024	51480	12.33	5.00	22.00	4.69	0.3806</a:t>
            </a:r>
          </a:p>
          <a:p>
            <a:r>
              <a:rPr lang="en-US" sz="800" dirty="0"/>
              <a:t>Skew:  -0.01872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33325"/>
            <a:ext cx="4191000" cy="26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10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87192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1234" y="2209800"/>
            <a:ext cx="2605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people agree</a:t>
            </a:r>
          </a:p>
          <a:p>
            <a:r>
              <a:rPr lang="en-US" dirty="0" smtClean="0"/>
              <a:t>that they are happy</a:t>
            </a:r>
          </a:p>
          <a:p>
            <a:r>
              <a:rPr lang="en-US" dirty="0" smtClean="0"/>
              <a:t>with their standard of</a:t>
            </a:r>
          </a:p>
          <a:p>
            <a:r>
              <a:rPr lang="en-US" dirty="0" smtClean="0"/>
              <a:t>living.  Their scores</a:t>
            </a:r>
          </a:p>
          <a:p>
            <a:r>
              <a:rPr lang="en-US" dirty="0" smtClean="0"/>
              <a:t>have been consistent</a:t>
            </a:r>
          </a:p>
          <a:p>
            <a:r>
              <a:rPr lang="en-US" dirty="0" smtClean="0"/>
              <a:t>for years.  But why?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3252" y="5029200"/>
            <a:ext cx="61125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key	n	mean	mode	</a:t>
            </a:r>
            <a:r>
              <a:rPr lang="en-US" sz="1000" dirty="0" err="1" smtClean="0"/>
              <a:t>var</a:t>
            </a:r>
            <a:r>
              <a:rPr lang="en-US" sz="1000" dirty="0" smtClean="0"/>
              <a:t>	</a:t>
            </a:r>
            <a:r>
              <a:rPr lang="en-US" sz="1000" dirty="0" err="1" smtClean="0"/>
              <a:t>std</a:t>
            </a:r>
            <a:r>
              <a:rPr lang="en-US" sz="1000" dirty="0" smtClean="0"/>
              <a:t>	cv</a:t>
            </a:r>
          </a:p>
          <a:p>
            <a:r>
              <a:rPr lang="en-US" sz="1000" dirty="0" smtClean="0"/>
              <a:t>All </a:t>
            </a:r>
            <a:r>
              <a:rPr lang="en-US" sz="1000" dirty="0" err="1" smtClean="0"/>
              <a:t>Yrs</a:t>
            </a:r>
            <a:r>
              <a:rPr lang="en-US" sz="1000" dirty="0" smtClean="0"/>
              <a:t>	201216	3.07	3.00	0.64	0.80	0.2609</a:t>
            </a:r>
          </a:p>
          <a:p>
            <a:r>
              <a:rPr lang="en-US" sz="1000" dirty="0" smtClean="0"/>
              <a:t>2021	23964	3.13	3.00	0.56	0.75	0.2392</a:t>
            </a:r>
          </a:p>
          <a:p>
            <a:r>
              <a:rPr lang="en-US" sz="1000" dirty="0" smtClean="0"/>
              <a:t>2022	48668	3.12	3.00	0.60	0.77	0.2478</a:t>
            </a:r>
          </a:p>
          <a:p>
            <a:r>
              <a:rPr lang="en-US" sz="1000" dirty="0" smtClean="0"/>
              <a:t>2023	51409	3.06	3.00	0.66	0.81	0.2660</a:t>
            </a:r>
          </a:p>
          <a:p>
            <a:r>
              <a:rPr lang="en-US" sz="1000" dirty="0" smtClean="0"/>
              <a:t>2024	51480</a:t>
            </a:r>
            <a:r>
              <a:rPr lang="en-US" sz="1000" dirty="0" smtClean="0"/>
              <a:t>	3.03	3.00	0.67	0.82	</a:t>
            </a:r>
            <a:r>
              <a:rPr lang="en-US" sz="1000" dirty="0" smtClean="0"/>
              <a:t>0.2704</a:t>
            </a:r>
          </a:p>
          <a:p>
            <a:endParaRPr lang="en-US" sz="1000" dirty="0" smtClean="0"/>
          </a:p>
          <a:p>
            <a:r>
              <a:rPr lang="en-US" sz="1000" dirty="0"/>
              <a:t>Skew: -</a:t>
            </a:r>
            <a:r>
              <a:rPr lang="en-US" sz="1000" dirty="0" smtClean="0"/>
              <a:t>0.6242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882430" y="396412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What makes a person</a:t>
            </a:r>
          </a:p>
          <a:p>
            <a:pPr algn="ctr"/>
            <a:r>
              <a:rPr lang="en-US" b="1" dirty="0" smtClean="0"/>
              <a:t>“Happy”?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9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1"/>
            <a:ext cx="485200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2362200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next few slides,</a:t>
            </a:r>
          </a:p>
          <a:p>
            <a:r>
              <a:rPr lang="en-US" dirty="0" smtClean="0"/>
              <a:t>we’ll look at the four</a:t>
            </a:r>
          </a:p>
          <a:p>
            <a:r>
              <a:rPr lang="en-US" dirty="0" smtClean="0"/>
              <a:t>factors consolidated</a:t>
            </a:r>
          </a:p>
          <a:p>
            <a:r>
              <a:rPr lang="en-US" dirty="0" smtClean="0"/>
              <a:t>into a single measure,</a:t>
            </a:r>
          </a:p>
          <a:p>
            <a:r>
              <a:rPr lang="en-US" dirty="0" smtClean="0"/>
              <a:t>which will be referred</a:t>
            </a:r>
          </a:p>
          <a:p>
            <a:r>
              <a:rPr lang="en-US" dirty="0" smtClean="0"/>
              <a:t>to as “Strength”.  This</a:t>
            </a:r>
          </a:p>
          <a:p>
            <a:r>
              <a:rPr lang="en-US" dirty="0" smtClean="0"/>
              <a:t>score has declined</a:t>
            </a:r>
          </a:p>
          <a:p>
            <a:r>
              <a:rPr lang="en-US" dirty="0" smtClean="0"/>
              <a:t>slightly in recent years.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876800"/>
            <a:ext cx="6034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key	n	mean	mode	</a:t>
            </a:r>
            <a:r>
              <a:rPr lang="en-US" sz="800" dirty="0" err="1"/>
              <a:t>var</a:t>
            </a:r>
            <a:r>
              <a:rPr lang="en-US" sz="800" dirty="0"/>
              <a:t>	</a:t>
            </a:r>
            <a:r>
              <a:rPr lang="en-US" sz="800" dirty="0" err="1"/>
              <a:t>std</a:t>
            </a:r>
            <a:r>
              <a:rPr lang="en-US" sz="800" dirty="0"/>
              <a:t>	cv</a:t>
            </a:r>
          </a:p>
          <a:p>
            <a:r>
              <a:rPr lang="en-US" sz="800" dirty="0"/>
              <a:t>All </a:t>
            </a:r>
            <a:r>
              <a:rPr lang="en-US" sz="800" dirty="0" err="1"/>
              <a:t>Yrs</a:t>
            </a:r>
            <a:r>
              <a:rPr lang="en-US" sz="800" dirty="0"/>
              <a:t>	201216	51.08	50.00	68.18	8.26	0.1616</a:t>
            </a:r>
          </a:p>
          <a:p>
            <a:r>
              <a:rPr lang="en-US" sz="800" dirty="0"/>
              <a:t>2021	23964	51.31	51.00	49.78	7.06	0.1375</a:t>
            </a:r>
          </a:p>
          <a:p>
            <a:r>
              <a:rPr lang="en-US" sz="800" dirty="0"/>
              <a:t>2022	48668	51.13	51.00	68.10	8.25	0.1614</a:t>
            </a:r>
          </a:p>
          <a:p>
            <a:r>
              <a:rPr lang="en-US" sz="800" dirty="0"/>
              <a:t>2023	51409	51.01	51.00	71.41	8.45	0.1657</a:t>
            </a:r>
          </a:p>
          <a:p>
            <a:r>
              <a:rPr lang="en-US" sz="800" dirty="0"/>
              <a:t>2024	51480	50.96	50.00	70.99	8.43	0.1653</a:t>
            </a:r>
          </a:p>
          <a:p>
            <a:r>
              <a:rPr lang="en-US" sz="800" dirty="0"/>
              <a:t>Skew: -</a:t>
            </a:r>
            <a:r>
              <a:rPr lang="en-US" sz="800" dirty="0" smtClean="0"/>
              <a:t>0.0685</a:t>
            </a:r>
          </a:p>
          <a:p>
            <a:r>
              <a:rPr lang="en-US" sz="800" dirty="0" smtClean="0"/>
              <a:t>Kurtosis</a:t>
            </a:r>
            <a:r>
              <a:rPr lang="en-US" sz="800" dirty="0"/>
              <a:t>: </a:t>
            </a:r>
            <a:r>
              <a:rPr lang="en-US" sz="800" dirty="0" smtClean="0"/>
              <a:t>0.2464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784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1"/>
            <a:ext cx="447742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36220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</a:t>
            </a:r>
            <a:r>
              <a:rPr lang="en-US" sz="1400" dirty="0" smtClean="0"/>
              <a:t>probability plot shows </a:t>
            </a:r>
            <a:r>
              <a:rPr lang="en-US" sz="1400" dirty="0" smtClean="0"/>
              <a:t>that “strength”, being the sum of a person’s health, wealth, love, and faith scores, is an almost perfectly normal </a:t>
            </a:r>
            <a:r>
              <a:rPr lang="en-US" sz="1400" dirty="0" smtClean="0"/>
              <a:t>distribution.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7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0729" y="2209800"/>
            <a:ext cx="24128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There’s been a lot of focus on politics recently, so let’s compare Democrats and Republicans:</a:t>
            </a:r>
          </a:p>
          <a:p>
            <a:endParaRPr lang="en-US" sz="1400" dirty="0"/>
          </a:p>
          <a:p>
            <a:r>
              <a:rPr lang="en-US" sz="1400" dirty="0" smtClean="0"/>
              <a:t>Conservatives appear to have a slight strength advantage, but…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2" y="2200594"/>
            <a:ext cx="5446158" cy="320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87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2239" y="23622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…When it comes to happiness, the difference between liberals and conservatives is negligible.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4" y="2362200"/>
            <a:ext cx="498785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64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Politics?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469014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2438400"/>
            <a:ext cx="319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pretty clear that liberals</a:t>
            </a:r>
          </a:p>
          <a:p>
            <a:r>
              <a:rPr lang="en-US" dirty="0" smtClean="0"/>
              <a:t>and conservatives are not</a:t>
            </a:r>
          </a:p>
          <a:p>
            <a:r>
              <a:rPr lang="en-US" dirty="0" smtClean="0"/>
              <a:t>all that different in terms of</a:t>
            </a:r>
          </a:p>
          <a:p>
            <a:r>
              <a:rPr lang="en-US" dirty="0" smtClean="0"/>
              <a:t>the these attitudes.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514600"/>
            <a:ext cx="2794355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Plotting the Strength</a:t>
            </a:r>
          </a:p>
          <a:p>
            <a:r>
              <a:rPr lang="en-US" dirty="0" smtClean="0"/>
              <a:t>variable shown before</a:t>
            </a:r>
          </a:p>
          <a:p>
            <a:r>
              <a:rPr lang="en-US" dirty="0" smtClean="0"/>
              <a:t>vs. happiness, it’s clear</a:t>
            </a:r>
          </a:p>
          <a:p>
            <a:r>
              <a:rPr lang="en-US" dirty="0" smtClean="0"/>
              <a:t>that there isn’t much of</a:t>
            </a:r>
          </a:p>
          <a:p>
            <a:r>
              <a:rPr lang="en-US" dirty="0" smtClean="0"/>
              <a:t>a correlation between</a:t>
            </a:r>
          </a:p>
          <a:p>
            <a:r>
              <a:rPr lang="en-US" dirty="0" smtClean="0"/>
              <a:t>these two general</a:t>
            </a:r>
          </a:p>
          <a:p>
            <a:r>
              <a:rPr lang="en-US" dirty="0" smtClean="0"/>
              <a:t>measures.</a:t>
            </a:r>
          </a:p>
          <a:p>
            <a:endParaRPr lang="en-US" dirty="0"/>
          </a:p>
          <a:p>
            <a:r>
              <a:rPr lang="en-US" sz="1050" dirty="0"/>
              <a:t>Correlation: </a:t>
            </a:r>
            <a:r>
              <a:rPr lang="en-US" sz="1050" dirty="0" smtClean="0"/>
              <a:t>0.1505 </a:t>
            </a:r>
            <a:endParaRPr lang="en-US" sz="1050" dirty="0" smtClean="0"/>
          </a:p>
          <a:p>
            <a:r>
              <a:rPr lang="en-US" sz="1050" dirty="0" err="1" smtClean="0"/>
              <a:t>Spearmans</a:t>
            </a:r>
            <a:r>
              <a:rPr lang="en-US" sz="1050" dirty="0" smtClean="0"/>
              <a:t> </a:t>
            </a:r>
            <a:r>
              <a:rPr lang="en-US" sz="1050" dirty="0" err="1"/>
              <a:t>Corr</a:t>
            </a:r>
            <a:r>
              <a:rPr lang="en-US" sz="1050" dirty="0"/>
              <a:t>: </a:t>
            </a:r>
            <a:r>
              <a:rPr lang="en-US" sz="1050" dirty="0" smtClean="0"/>
              <a:t>0.1292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47196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8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Our 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2438400"/>
            <a:ext cx="2590800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As an aside, it’s clear (for a .002 p-value) that the mean faith score has been dropping </a:t>
            </a:r>
            <a:r>
              <a:rPr lang="en-US" sz="1800" dirty="0" smtClean="0"/>
              <a:t>between </a:t>
            </a:r>
            <a:r>
              <a:rPr lang="en-US" sz="1800" dirty="0" smtClean="0"/>
              <a:t>2021and 2024.</a:t>
            </a:r>
            <a:endParaRPr lang="en-US" sz="1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9" y="2209800"/>
            <a:ext cx="495873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4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Overthinking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957508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Looking </a:t>
            </a:r>
            <a:r>
              <a:rPr lang="en-US" sz="2000" dirty="0" smtClean="0"/>
              <a:t>at the regression </a:t>
            </a:r>
            <a:r>
              <a:rPr lang="en-US" sz="2000" dirty="0" smtClean="0"/>
              <a:t>analysis, it’s clear that general attitudes don’t correlate well with happiness: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59317"/>
              </p:ext>
            </p:extLst>
          </p:nvPr>
        </p:nvGraphicFramePr>
        <p:xfrm>
          <a:off x="1524000" y="327660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Coefficient (R</a:t>
                      </a:r>
                      <a:r>
                        <a:rPr lang="en-US" sz="1800" dirty="0" smtClean="0"/>
                        <a:t>²)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0.011130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Wealth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0.033594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0.003166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0.012808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957" y="5840295"/>
            <a:ext cx="7473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All P-Values = 0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6802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Happiness?</a:t>
            </a:r>
            <a:endParaRPr lang="en-US" dirty="0"/>
          </a:p>
        </p:txBody>
      </p:sp>
      <p:pic>
        <p:nvPicPr>
          <p:cNvPr id="1026" name="Picture 2" descr="Is Happiness An Emotion And Does It Matter? - Not Quite Ze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53613"/>
            <a:ext cx="5262562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2209798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MRI-Simmons’ “Survey of the American Consumer”</a:t>
            </a:r>
          </a:p>
          <a:p>
            <a:pPr algn="ctr"/>
            <a:r>
              <a:rPr lang="en-US" dirty="0" smtClean="0"/>
              <a:t>asks this question: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352800"/>
            <a:ext cx="2730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am happy with my</a:t>
            </a:r>
          </a:p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tandard of living: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Agree Strongly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Agree Somewhat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Disagree Somewhat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Disagree Strongly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8337" y="563880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what is the root of happiness?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3059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Overthinking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In contrast, a few specific attitudinal questions correlate very well, and come closer to answering our question: What makes us happy?</a:t>
            </a:r>
          </a:p>
          <a:p>
            <a:pPr marL="6858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60894"/>
              </p:ext>
            </p:extLst>
          </p:nvPr>
        </p:nvGraphicFramePr>
        <p:xfrm>
          <a:off x="1219200" y="3505200"/>
          <a:ext cx="6477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1905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Coefficient (R</a:t>
                      </a:r>
                      <a:r>
                        <a:rPr lang="en-US" sz="1800" dirty="0" smtClean="0"/>
                        <a:t>²)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It is important to continue learning new things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0.222244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often do things on the spur of the moment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0.148704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the whole, people get what they deserve in life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0.104581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am an optimist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0.090982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enjoy entertaining people in my 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0.082823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847455"/>
            <a:ext cx="7473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All P-Values = 0</a:t>
            </a:r>
            <a:endParaRPr lang="en-US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436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93411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257800"/>
            <a:ext cx="603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key	n	mean	mode	</a:t>
            </a:r>
            <a:r>
              <a:rPr lang="en-US" sz="800" dirty="0" err="1"/>
              <a:t>var</a:t>
            </a:r>
            <a:r>
              <a:rPr lang="en-US" sz="800" dirty="0"/>
              <a:t>	</a:t>
            </a:r>
            <a:r>
              <a:rPr lang="en-US" sz="800" dirty="0" err="1"/>
              <a:t>std</a:t>
            </a:r>
            <a:r>
              <a:rPr lang="en-US" sz="800" dirty="0"/>
              <a:t>	cv</a:t>
            </a:r>
          </a:p>
          <a:p>
            <a:r>
              <a:rPr lang="en-US" sz="800" dirty="0"/>
              <a:t>All </a:t>
            </a:r>
            <a:r>
              <a:rPr lang="en-US" sz="800" dirty="0" err="1"/>
              <a:t>Yrs</a:t>
            </a:r>
            <a:r>
              <a:rPr lang="en-US" sz="800" dirty="0"/>
              <a:t>	201216	14.41	15.00	5.42	2.33	0.1616</a:t>
            </a:r>
          </a:p>
          <a:p>
            <a:r>
              <a:rPr lang="en-US" sz="800" dirty="0"/>
              <a:t>2021	23964	14.49	15.00	4.83	2.20	0.1517</a:t>
            </a:r>
          </a:p>
          <a:p>
            <a:r>
              <a:rPr lang="en-US" sz="800" dirty="0"/>
              <a:t>2022	48668	14.48	15.00	5.04	2.25	0.1551</a:t>
            </a:r>
          </a:p>
          <a:p>
            <a:r>
              <a:rPr lang="en-US" sz="800" dirty="0"/>
              <a:t>2023	51409	14.38	15.00	5.57	2.36	0.1642</a:t>
            </a:r>
          </a:p>
          <a:p>
            <a:r>
              <a:rPr lang="en-US" sz="800" dirty="0"/>
              <a:t>2024	51480	14.36	15.00	5.67	2.38	0.1659</a:t>
            </a:r>
          </a:p>
          <a:p>
            <a:endParaRPr lang="en-US" sz="800" dirty="0" smtClean="0"/>
          </a:p>
          <a:p>
            <a:r>
              <a:rPr lang="en-US" sz="800" dirty="0" smtClean="0"/>
              <a:t>Skew</a:t>
            </a:r>
            <a:r>
              <a:rPr lang="en-US" sz="800" dirty="0"/>
              <a:t>: -0.33384306226253624</a:t>
            </a:r>
          </a:p>
          <a:p>
            <a:r>
              <a:rPr lang="en-US" sz="800" dirty="0"/>
              <a:t>Kurtosis: 1.0775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2362200"/>
            <a:ext cx="29450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Happiness is an elusive</a:t>
            </a:r>
          </a:p>
          <a:p>
            <a:r>
              <a:rPr lang="en-US" dirty="0" smtClean="0"/>
              <a:t>trait.  You’ll find it, not in</a:t>
            </a:r>
          </a:p>
          <a:p>
            <a:r>
              <a:rPr lang="en-US" dirty="0" smtClean="0"/>
              <a:t>the grand measures of</a:t>
            </a:r>
          </a:p>
          <a:p>
            <a:r>
              <a:rPr lang="en-US" dirty="0" smtClean="0"/>
              <a:t>health, wealth, love, or</a:t>
            </a:r>
          </a:p>
          <a:p>
            <a:r>
              <a:rPr lang="en-US" dirty="0" smtClean="0"/>
              <a:t>faith, but in the small</a:t>
            </a:r>
          </a:p>
          <a:p>
            <a:r>
              <a:rPr lang="en-US" dirty="0" smtClean="0"/>
              <a:t>measurements that only </a:t>
            </a:r>
          </a:p>
          <a:p>
            <a:r>
              <a:rPr lang="en-US" dirty="0" smtClean="0"/>
              <a:t>become apparent with</a:t>
            </a:r>
          </a:p>
          <a:p>
            <a:r>
              <a:rPr lang="en-US" dirty="0" smtClean="0"/>
              <a:t>detailed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Health</a:t>
            </a:r>
          </a:p>
          <a:p>
            <a:pPr marL="68580" indent="0">
              <a:buNone/>
            </a:pPr>
            <a:r>
              <a:rPr lang="en-US" sz="1800" dirty="0" smtClean="0"/>
              <a:t>Correlate </a:t>
            </a:r>
            <a:r>
              <a:rPr lang="en-US" sz="1800" dirty="0"/>
              <a:t>with </a:t>
            </a:r>
            <a:r>
              <a:rPr lang="en-US" sz="1800" dirty="0" smtClean="0"/>
              <a:t>“I am Satisfied </a:t>
            </a:r>
            <a:r>
              <a:rPr lang="en-US" sz="1800" dirty="0"/>
              <a:t>with my </a:t>
            </a:r>
            <a:r>
              <a:rPr lang="en-US" sz="1800" dirty="0" smtClean="0"/>
              <a:t>Weight”</a:t>
            </a:r>
          </a:p>
          <a:p>
            <a:pPr lvl="1"/>
            <a:r>
              <a:rPr lang="en-US" sz="1800" dirty="0"/>
              <a:t>I make sure I take time for myself each </a:t>
            </a:r>
            <a:r>
              <a:rPr lang="en-US" sz="1800" dirty="0" smtClean="0"/>
              <a:t>day</a:t>
            </a:r>
          </a:p>
          <a:p>
            <a:pPr lvl="1"/>
            <a:r>
              <a:rPr lang="en-US" sz="1800" dirty="0"/>
              <a:t>Keeping a </a:t>
            </a:r>
            <a:r>
              <a:rPr lang="en-US" sz="1800" dirty="0" smtClean="0"/>
              <a:t>neat, </a:t>
            </a:r>
            <a:r>
              <a:rPr lang="en-US" sz="1800" dirty="0"/>
              <a:t>organized home is a top </a:t>
            </a:r>
            <a:r>
              <a:rPr lang="en-US" sz="1800" dirty="0" smtClean="0"/>
              <a:t>priority</a:t>
            </a:r>
          </a:p>
          <a:p>
            <a:pPr lvl="1"/>
            <a:r>
              <a:rPr lang="en-US" sz="1800" dirty="0"/>
              <a:t>I have a better fashion sense than most </a:t>
            </a:r>
            <a:r>
              <a:rPr lang="en-US" sz="1800" dirty="0" smtClean="0"/>
              <a:t>people</a:t>
            </a:r>
          </a:p>
          <a:p>
            <a:pPr lvl="1"/>
            <a:r>
              <a:rPr lang="en-US" sz="1800" dirty="0"/>
              <a:t>I feel I am more environmentally conscious </a:t>
            </a:r>
            <a:r>
              <a:rPr lang="en-US" sz="1800" dirty="0" smtClean="0"/>
              <a:t>than most people</a:t>
            </a:r>
          </a:p>
          <a:p>
            <a:pPr lvl="1"/>
            <a:r>
              <a:rPr lang="en-US" sz="1800" dirty="0"/>
              <a:t>I often choose methods of transportation </a:t>
            </a:r>
            <a:r>
              <a:rPr lang="en-US" sz="1800" dirty="0" smtClean="0"/>
              <a:t>that are friendlier to the environment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Wealth</a:t>
            </a:r>
          </a:p>
          <a:p>
            <a:pPr marL="68580" indent="0">
              <a:buNone/>
            </a:pPr>
            <a:r>
              <a:rPr lang="en-US" sz="1800" dirty="0" smtClean="0"/>
              <a:t>Correlate with Annual Household Income </a:t>
            </a:r>
          </a:p>
          <a:p>
            <a:pPr lvl="1"/>
            <a:r>
              <a:rPr lang="en-US" sz="1800" dirty="0"/>
              <a:t>I consider my work to be a </a:t>
            </a:r>
            <a:r>
              <a:rPr lang="en-US" sz="1800" dirty="0" smtClean="0"/>
              <a:t>career, </a:t>
            </a:r>
            <a:r>
              <a:rPr lang="en-US" sz="1800" dirty="0"/>
              <a:t>not just </a:t>
            </a:r>
            <a:r>
              <a:rPr lang="en-US" sz="1800" dirty="0" smtClean="0"/>
              <a:t>a job</a:t>
            </a:r>
          </a:p>
          <a:p>
            <a:pPr lvl="1"/>
            <a:r>
              <a:rPr lang="en-US" sz="1800" dirty="0"/>
              <a:t>I am more capable than most </a:t>
            </a:r>
            <a:r>
              <a:rPr lang="en-US" sz="1800" dirty="0" err="1"/>
              <a:t>peopleority</a:t>
            </a:r>
            <a:endParaRPr lang="en-US" sz="1800" dirty="0" smtClean="0"/>
          </a:p>
          <a:p>
            <a:pPr lvl="1"/>
            <a:r>
              <a:rPr lang="en-US" sz="1800" dirty="0"/>
              <a:t>I enjoy entertaining people in my </a:t>
            </a:r>
            <a:r>
              <a:rPr lang="en-US" sz="1800" dirty="0" smtClean="0"/>
              <a:t>home</a:t>
            </a:r>
          </a:p>
          <a:p>
            <a:pPr lvl="1"/>
            <a:r>
              <a:rPr lang="en-US" sz="1800" dirty="0"/>
              <a:t>My friends and acquaintances look to me to </a:t>
            </a:r>
            <a:r>
              <a:rPr lang="en-US" sz="1800" dirty="0" smtClean="0"/>
              <a:t>organize our activities</a:t>
            </a:r>
          </a:p>
          <a:p>
            <a:pPr lvl="1"/>
            <a:r>
              <a:rPr lang="en-US" sz="1800" dirty="0"/>
              <a:t>I often find myself in a leadership 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3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Love</a:t>
            </a:r>
          </a:p>
          <a:p>
            <a:pPr marL="68580" indent="0">
              <a:buNone/>
            </a:pPr>
            <a:r>
              <a:rPr lang="en-US" sz="1600" dirty="0"/>
              <a:t>Correlate with </a:t>
            </a:r>
            <a:r>
              <a:rPr lang="en-US" sz="1600" dirty="0" smtClean="0"/>
              <a:t>“Spending </a:t>
            </a:r>
            <a:r>
              <a:rPr lang="en-US" sz="1600" dirty="0"/>
              <a:t>time with my family is my top </a:t>
            </a:r>
            <a:r>
              <a:rPr lang="en-US" sz="1600" dirty="0" smtClean="0"/>
              <a:t>priority”</a:t>
            </a:r>
          </a:p>
          <a:p>
            <a:pPr lvl="1"/>
            <a:r>
              <a:rPr lang="en-US" sz="1800" dirty="0"/>
              <a:t>I frequently wish I had more time to spend </a:t>
            </a:r>
            <a:r>
              <a:rPr lang="en-US" sz="1800" dirty="0" smtClean="0"/>
              <a:t>with family</a:t>
            </a:r>
          </a:p>
          <a:p>
            <a:pPr lvl="1"/>
            <a:r>
              <a:rPr lang="en-US" sz="1800" dirty="0"/>
              <a:t>I often indulge my children with little </a:t>
            </a:r>
            <a:r>
              <a:rPr lang="en-US" sz="1800" dirty="0" smtClean="0"/>
              <a:t>extras</a:t>
            </a:r>
          </a:p>
          <a:p>
            <a:pPr lvl="1"/>
            <a:r>
              <a:rPr lang="en-US" sz="1800" dirty="0"/>
              <a:t>It's important to me that my children </a:t>
            </a:r>
            <a:r>
              <a:rPr lang="en-US" sz="1800" dirty="0" smtClean="0"/>
              <a:t>continue family cultural traditions</a:t>
            </a:r>
          </a:p>
          <a:p>
            <a:pPr lvl="1"/>
            <a:r>
              <a:rPr lang="en-US" sz="1800" dirty="0"/>
              <a:t>I enjoy maintaining </a:t>
            </a:r>
            <a:r>
              <a:rPr lang="en-US" sz="1800" dirty="0" smtClean="0"/>
              <a:t>traditions</a:t>
            </a:r>
          </a:p>
          <a:p>
            <a:pPr lvl="1"/>
            <a:r>
              <a:rPr lang="en-US" sz="1800" dirty="0"/>
              <a:t>I prefer a set routine in my daily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3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Faith</a:t>
            </a:r>
          </a:p>
          <a:p>
            <a:pPr marL="68580" indent="0">
              <a:buNone/>
            </a:pPr>
            <a:r>
              <a:rPr lang="en-US" sz="1800" dirty="0" smtClean="0"/>
              <a:t>Correlate with “Hold to Religious Belief”</a:t>
            </a:r>
          </a:p>
          <a:p>
            <a:pPr lvl="1"/>
            <a:r>
              <a:rPr lang="en-US" sz="1800" dirty="0"/>
              <a:t>Prayer is a part of my daily </a:t>
            </a:r>
            <a:r>
              <a:rPr lang="en-US" sz="1800" dirty="0" smtClean="0"/>
              <a:t>life</a:t>
            </a:r>
          </a:p>
          <a:p>
            <a:pPr lvl="1"/>
            <a:r>
              <a:rPr lang="en-US" sz="1800" dirty="0"/>
              <a:t>Religion should be the pillar of our </a:t>
            </a:r>
            <a:r>
              <a:rPr lang="en-US" sz="1800" dirty="0" smtClean="0"/>
              <a:t>society</a:t>
            </a:r>
          </a:p>
          <a:p>
            <a:pPr lvl="1"/>
            <a:r>
              <a:rPr lang="en-US" sz="1800" dirty="0"/>
              <a:t>I believe in the biblical teaching that God </a:t>
            </a:r>
            <a:r>
              <a:rPr lang="en-US" sz="1800" dirty="0" smtClean="0"/>
              <a:t>created the world in six days</a:t>
            </a:r>
          </a:p>
          <a:p>
            <a:pPr lvl="1"/>
            <a:r>
              <a:rPr lang="en-US" sz="1800" dirty="0"/>
              <a:t>I consider myself a spiritual </a:t>
            </a:r>
            <a:r>
              <a:rPr lang="en-US" sz="1800" dirty="0" smtClean="0"/>
              <a:t>person</a:t>
            </a:r>
          </a:p>
          <a:p>
            <a:pPr lvl="1"/>
            <a:r>
              <a:rPr lang="en-US" sz="1800" dirty="0"/>
              <a:t>I attend religious services regularly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33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2209800"/>
            <a:ext cx="259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sum of the answers to the health questions produces a normal </a:t>
            </a:r>
            <a:r>
              <a:rPr lang="en-US" sz="1600" dirty="0" smtClean="0"/>
              <a:t>distribution with a positive right skew, </a:t>
            </a:r>
            <a:r>
              <a:rPr lang="en-US" sz="1600" dirty="0" smtClean="0"/>
              <a:t>with outliers at the high end who are particularly health conscious</a:t>
            </a:r>
            <a:r>
              <a:rPr lang="en-US" sz="1600" dirty="0" smtClean="0"/>
              <a:t>.  Based on this, more people are less healthy.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029200"/>
            <a:ext cx="6231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key	n	mean	mode	</a:t>
            </a:r>
            <a:r>
              <a:rPr lang="en-US" sz="700" dirty="0" err="1"/>
              <a:t>var</a:t>
            </a:r>
            <a:r>
              <a:rPr lang="en-US" sz="700" dirty="0"/>
              <a:t>	</a:t>
            </a:r>
            <a:r>
              <a:rPr lang="en-US" sz="700" dirty="0" err="1"/>
              <a:t>std</a:t>
            </a:r>
            <a:r>
              <a:rPr lang="en-US" sz="700" dirty="0"/>
              <a:t>	cv</a:t>
            </a:r>
          </a:p>
          <a:p>
            <a:r>
              <a:rPr lang="en-US" sz="700" dirty="0"/>
              <a:t>All </a:t>
            </a:r>
            <a:r>
              <a:rPr lang="en-US" sz="700" dirty="0" err="1"/>
              <a:t>Yrs</a:t>
            </a:r>
            <a:r>
              <a:rPr lang="en-US" sz="700" dirty="0"/>
              <a:t>	201216	12.52	12.00	6.32	2.51	0.2009</a:t>
            </a:r>
          </a:p>
          <a:p>
            <a:r>
              <a:rPr lang="en-US" sz="700" dirty="0"/>
              <a:t>2021	23964	12.59	13.00	4.88	2.21	0.1754</a:t>
            </a:r>
          </a:p>
          <a:p>
            <a:r>
              <a:rPr lang="en-US" sz="700" dirty="0"/>
              <a:t>2022	48668	12.50	12.00	6.25	2.50	0.2000</a:t>
            </a:r>
          </a:p>
          <a:p>
            <a:r>
              <a:rPr lang="en-US" sz="700" dirty="0"/>
              <a:t>2023	51409	12.55	12.00	6.54	2.56	0.2038</a:t>
            </a:r>
          </a:p>
          <a:p>
            <a:r>
              <a:rPr lang="en-US" sz="700" dirty="0"/>
              <a:t>2024	51480	12.47	12.00	6.68	2.58	0.2072</a:t>
            </a:r>
          </a:p>
          <a:p>
            <a:endParaRPr lang="en-US" sz="700" dirty="0" smtClean="0"/>
          </a:p>
          <a:p>
            <a:r>
              <a:rPr lang="en-US" sz="700" dirty="0" smtClean="0"/>
              <a:t>Skew</a:t>
            </a:r>
            <a:r>
              <a:rPr lang="en-US" sz="700" dirty="0"/>
              <a:t>:  </a:t>
            </a:r>
            <a:r>
              <a:rPr lang="en-US" sz="700" dirty="0" smtClean="0"/>
              <a:t>0.0451</a:t>
            </a:r>
            <a:endParaRPr 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1"/>
            <a:ext cx="482680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8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Wealth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22860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Answers to wealth-correlated questions produce a </a:t>
            </a:r>
            <a:r>
              <a:rPr lang="en-US" dirty="0" smtClean="0"/>
              <a:t>negatively skewed distribution.  More people are making more money.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86478"/>
            <a:ext cx="6034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key	n	mean	mode	</a:t>
            </a:r>
            <a:r>
              <a:rPr lang="en-US" sz="800" dirty="0" err="1"/>
              <a:t>var</a:t>
            </a:r>
            <a:r>
              <a:rPr lang="en-US" sz="800" dirty="0"/>
              <a:t>	</a:t>
            </a:r>
            <a:r>
              <a:rPr lang="en-US" sz="800" dirty="0" err="1"/>
              <a:t>std</a:t>
            </a:r>
            <a:r>
              <a:rPr lang="en-US" sz="800" dirty="0"/>
              <a:t>	cv</a:t>
            </a:r>
          </a:p>
          <a:p>
            <a:r>
              <a:rPr lang="en-US" sz="800" dirty="0"/>
              <a:t>All </a:t>
            </a:r>
            <a:r>
              <a:rPr lang="en-US" sz="800" dirty="0" err="1"/>
              <a:t>Yrs</a:t>
            </a:r>
            <a:r>
              <a:rPr lang="en-US" sz="800" dirty="0"/>
              <a:t>	201216	12.49	13.00	9.13	3.02	0.2419</a:t>
            </a:r>
          </a:p>
          <a:p>
            <a:r>
              <a:rPr lang="en-US" sz="800" dirty="0"/>
              <a:t>2021	23964	12.71	12.00	7.68	2.77	0.2181</a:t>
            </a:r>
          </a:p>
          <a:p>
            <a:r>
              <a:rPr lang="en-US" sz="800" dirty="0"/>
              <a:t>2022	48668	12.57	12.00	9.06	3.01	0.2395</a:t>
            </a:r>
          </a:p>
          <a:p>
            <a:r>
              <a:rPr lang="en-US" sz="800" dirty="0"/>
              <a:t>2023	51409	12.46	12.00	9.36	3.06	0.2456</a:t>
            </a:r>
          </a:p>
          <a:p>
            <a:r>
              <a:rPr lang="en-US" sz="800" dirty="0"/>
              <a:t>2024	51480	12.38	13.00	9.32	3.05	0.2466</a:t>
            </a:r>
          </a:p>
          <a:p>
            <a:endParaRPr lang="en-US" sz="800" dirty="0" smtClean="0"/>
          </a:p>
          <a:p>
            <a:r>
              <a:rPr lang="en-US" sz="800" dirty="0" smtClean="0"/>
              <a:t>Skew</a:t>
            </a:r>
            <a:r>
              <a:rPr lang="en-US" sz="800" dirty="0"/>
              <a:t>:  -0.1280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0" y="2209801"/>
            <a:ext cx="494327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92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2438399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mode of love-correlated questions</a:t>
            </a:r>
          </a:p>
          <a:p>
            <a:r>
              <a:rPr lang="en-US" dirty="0" smtClean="0"/>
              <a:t>is higher than the others, but </a:t>
            </a:r>
            <a:r>
              <a:rPr lang="en-US" dirty="0" smtClean="0"/>
              <a:t>with a more negative skew, more people report less love in their lives.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876800"/>
            <a:ext cx="6077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key	n	mean	mode	</a:t>
            </a:r>
            <a:r>
              <a:rPr lang="en-US" sz="900" dirty="0" err="1"/>
              <a:t>var</a:t>
            </a:r>
            <a:r>
              <a:rPr lang="en-US" sz="900" dirty="0"/>
              <a:t>	</a:t>
            </a:r>
            <a:r>
              <a:rPr lang="en-US" sz="900" dirty="0" err="1"/>
              <a:t>std</a:t>
            </a:r>
            <a:r>
              <a:rPr lang="en-US" sz="900" dirty="0"/>
              <a:t>	cv</a:t>
            </a:r>
          </a:p>
          <a:p>
            <a:r>
              <a:rPr lang="en-US" sz="900" dirty="0"/>
              <a:t>All </a:t>
            </a:r>
            <a:r>
              <a:rPr lang="en-US" sz="900" dirty="0" err="1"/>
              <a:t>Yrs</a:t>
            </a:r>
            <a:r>
              <a:rPr lang="en-US" sz="900" dirty="0"/>
              <a:t>	201216	13.79	15.00	7.49	2.74	0.1984</a:t>
            </a:r>
          </a:p>
          <a:p>
            <a:r>
              <a:rPr lang="en-US" sz="900" dirty="0"/>
              <a:t>2021	23964	13.85	15.00	6.53	2.56	0.1845</a:t>
            </a:r>
          </a:p>
          <a:p>
            <a:r>
              <a:rPr lang="en-US" sz="900" dirty="0"/>
              <a:t>2022	48668	13.80	15.00	7.34	2.71	0.1962</a:t>
            </a:r>
          </a:p>
          <a:p>
            <a:r>
              <a:rPr lang="en-US" sz="900" dirty="0"/>
              <a:t>2023	51409	13.77	15.00	7.74	2.78	0.2020</a:t>
            </a:r>
          </a:p>
          <a:p>
            <a:r>
              <a:rPr lang="en-US" sz="900" dirty="0"/>
              <a:t>2024	51480	13.79	15.00	7.63	2.76	0.2004</a:t>
            </a:r>
          </a:p>
          <a:p>
            <a:endParaRPr lang="en-US" sz="900" dirty="0" smtClean="0"/>
          </a:p>
          <a:p>
            <a:r>
              <a:rPr lang="en-US" sz="900" dirty="0" smtClean="0"/>
              <a:t>Skew</a:t>
            </a:r>
            <a:r>
              <a:rPr lang="en-US" sz="900" dirty="0"/>
              <a:t>:  -0.2626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4419600" cy="257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12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2471</TotalTime>
  <Words>883</Words>
  <Application>Microsoft Office PowerPoint</Application>
  <PresentationFormat>On-screen Show (4:3)</PresentationFormat>
  <Paragraphs>210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The Pursuit of Happiness</vt:lpstr>
      <vt:lpstr>What is Happiness?</vt:lpstr>
      <vt:lpstr>The Contenders</vt:lpstr>
      <vt:lpstr>The Contenders</vt:lpstr>
      <vt:lpstr>The Contenders</vt:lpstr>
      <vt:lpstr>The Contenders</vt:lpstr>
      <vt:lpstr>Health</vt:lpstr>
      <vt:lpstr>Wealth</vt:lpstr>
      <vt:lpstr>Love</vt:lpstr>
      <vt:lpstr>Faith</vt:lpstr>
      <vt:lpstr>Happiness</vt:lpstr>
      <vt:lpstr>“Strength”</vt:lpstr>
      <vt:lpstr>“Strength”</vt:lpstr>
      <vt:lpstr>Politics?</vt:lpstr>
      <vt:lpstr>Politics?</vt:lpstr>
      <vt:lpstr>Politics?</vt:lpstr>
      <vt:lpstr>Correlation</vt:lpstr>
      <vt:lpstr>Losing Our Religion</vt:lpstr>
      <vt:lpstr>Overthinking It…</vt:lpstr>
      <vt:lpstr>Overthinking It…</vt:lpstr>
      <vt:lpstr>Putting It All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Pursuit of Happiness</dc:title>
  <dc:creator>Jeffrey Baron</dc:creator>
  <cp:lastModifiedBy>Jeffrey Baron</cp:lastModifiedBy>
  <cp:revision>33</cp:revision>
  <dcterms:created xsi:type="dcterms:W3CDTF">2025-02-27T03:26:49Z</dcterms:created>
  <dcterms:modified xsi:type="dcterms:W3CDTF">2025-03-01T16:56:06Z</dcterms:modified>
</cp:coreProperties>
</file>