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2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8F64D85-06CC-4EA6-9354-0BBAB41DE41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E0D517A-0FCE-4CD4-A60C-4BAF14DF60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Pursuit of Happiness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Jeffrey Baron</a:t>
            </a:r>
          </a:p>
          <a:p>
            <a:r>
              <a:rPr lang="en-US" dirty="0" smtClean="0"/>
              <a:t>DSC </a:t>
            </a:r>
            <a:r>
              <a:rPr lang="en-US" dirty="0" smtClean="0"/>
              <a:t>530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Prof. </a:t>
            </a:r>
            <a:r>
              <a:rPr lang="en-US" dirty="0" err="1" smtClean="0"/>
              <a:t>Fadi</a:t>
            </a:r>
            <a:r>
              <a:rPr lang="en-US" dirty="0" smtClean="0"/>
              <a:t> </a:t>
            </a:r>
            <a:r>
              <a:rPr lang="en-US" dirty="0" err="1" smtClean="0"/>
              <a:t>Alsaleem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831449" cy="2737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1200" y="22098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Faith-correlates are all over the map, but unlike the others, while the mean has stayed constant over the past four years, the mode has dropped from 9 to 3 during that period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953511"/>
            <a:ext cx="603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key	n	mean	mode	</a:t>
            </a:r>
            <a:r>
              <a:rPr lang="en-US" sz="800" dirty="0" err="1" smtClean="0"/>
              <a:t>var</a:t>
            </a:r>
            <a:r>
              <a:rPr lang="en-US" sz="800" dirty="0" smtClean="0"/>
              <a:t>	</a:t>
            </a:r>
            <a:r>
              <a:rPr lang="en-US" sz="800" dirty="0" err="1" smtClean="0"/>
              <a:t>std</a:t>
            </a:r>
            <a:r>
              <a:rPr lang="en-US" sz="800" dirty="0" smtClean="0"/>
              <a:t>	cv</a:t>
            </a:r>
          </a:p>
          <a:p>
            <a:r>
              <a:rPr lang="en-US" sz="800" dirty="0" smtClean="0"/>
              <a:t>All </a:t>
            </a:r>
            <a:r>
              <a:rPr lang="en-US" sz="800" dirty="0" err="1" smtClean="0"/>
              <a:t>Yrs</a:t>
            </a:r>
            <a:r>
              <a:rPr lang="en-US" sz="800" dirty="0" smtClean="0"/>
              <a:t>	201216	7.32	9.00	7.73	2.78	0.3802</a:t>
            </a:r>
          </a:p>
          <a:p>
            <a:r>
              <a:rPr lang="en-US" sz="800" dirty="0" smtClean="0"/>
              <a:t>2021	23964	7.28	6.00	5.86	2.42	0.3324</a:t>
            </a:r>
          </a:p>
          <a:p>
            <a:r>
              <a:rPr lang="en-US" sz="800" dirty="0" smtClean="0"/>
              <a:t>2022	48668	7.29	3.00	8.15	2.85	0.3915</a:t>
            </a:r>
          </a:p>
          <a:p>
            <a:r>
              <a:rPr lang="en-US" sz="800" dirty="0" smtClean="0"/>
              <a:t>2023	51409	7.28	3.00	7.99	2.83	0.3883</a:t>
            </a:r>
          </a:p>
          <a:p>
            <a:r>
              <a:rPr lang="en-US" sz="800" dirty="0" smtClean="0"/>
              <a:t>2024	51480	7.35	3.00	7.90	2.81	0.3827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010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Happiness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871924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1234" y="2209800"/>
            <a:ext cx="2605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people agree</a:t>
            </a:r>
          </a:p>
          <a:p>
            <a:r>
              <a:rPr lang="en-US" dirty="0" smtClean="0"/>
              <a:t>that they are happy</a:t>
            </a:r>
          </a:p>
          <a:p>
            <a:r>
              <a:rPr lang="en-US" dirty="0" smtClean="0"/>
              <a:t>with their standard of</a:t>
            </a:r>
          </a:p>
          <a:p>
            <a:r>
              <a:rPr lang="en-US" dirty="0" smtClean="0"/>
              <a:t>living.  Their scores</a:t>
            </a:r>
          </a:p>
          <a:p>
            <a:r>
              <a:rPr lang="en-US" dirty="0" smtClean="0"/>
              <a:t>have been consistent</a:t>
            </a:r>
          </a:p>
          <a:p>
            <a:r>
              <a:rPr lang="en-US" dirty="0" smtClean="0"/>
              <a:t>for years.  But why?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23252" y="5029200"/>
            <a:ext cx="61125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key	n	mean	mode	</a:t>
            </a:r>
            <a:r>
              <a:rPr lang="en-US" sz="1000" dirty="0" err="1" smtClean="0"/>
              <a:t>var</a:t>
            </a:r>
            <a:r>
              <a:rPr lang="en-US" sz="1000" dirty="0" smtClean="0"/>
              <a:t>	</a:t>
            </a:r>
            <a:r>
              <a:rPr lang="en-US" sz="1000" dirty="0" err="1" smtClean="0"/>
              <a:t>std</a:t>
            </a:r>
            <a:r>
              <a:rPr lang="en-US" sz="1000" dirty="0" smtClean="0"/>
              <a:t>	cv</a:t>
            </a:r>
          </a:p>
          <a:p>
            <a:r>
              <a:rPr lang="en-US" sz="1000" dirty="0" smtClean="0"/>
              <a:t>All </a:t>
            </a:r>
            <a:r>
              <a:rPr lang="en-US" sz="1000" dirty="0" err="1" smtClean="0"/>
              <a:t>Yrs</a:t>
            </a:r>
            <a:r>
              <a:rPr lang="en-US" sz="1000" dirty="0" smtClean="0"/>
              <a:t>	201216	3.07	3.00	0.64	0.80	0.2609</a:t>
            </a:r>
          </a:p>
          <a:p>
            <a:r>
              <a:rPr lang="en-US" sz="1000" dirty="0" smtClean="0"/>
              <a:t>2021	23964	3.13	3.00	0.56	0.75	0.2392</a:t>
            </a:r>
          </a:p>
          <a:p>
            <a:r>
              <a:rPr lang="en-US" sz="1000" dirty="0" smtClean="0"/>
              <a:t>2022	48668	3.12	3.00	0.60	0.77	0.2478</a:t>
            </a:r>
          </a:p>
          <a:p>
            <a:r>
              <a:rPr lang="en-US" sz="1000" dirty="0" smtClean="0"/>
              <a:t>2023	51409	3.06	3.00	0.66	0.81	0.2660</a:t>
            </a:r>
          </a:p>
          <a:p>
            <a:r>
              <a:rPr lang="en-US" sz="1000" dirty="0" smtClean="0"/>
              <a:t>2024	51480	3.03	3.00	0.67	0.82	0.2704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882430" y="3964126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What makes a person</a:t>
            </a:r>
          </a:p>
          <a:p>
            <a:pPr algn="ctr"/>
            <a:r>
              <a:rPr lang="en-US" b="1" dirty="0" smtClean="0"/>
              <a:t>“Happy”?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59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5334000"/>
            <a:ext cx="5537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is happier, Liberals or Conservatives?  </a:t>
            </a:r>
          </a:p>
          <a:p>
            <a:r>
              <a:rPr lang="en-US" dirty="0" smtClean="0"/>
              <a:t>Overall, conservatives have a slight advantage.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327605"/>
            <a:ext cx="6777037" cy="293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487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Politics?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4623325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28336" y="2329934"/>
            <a:ext cx="2853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While conservatives tend to be happier than liberals, they tend to have lower total scores in health, wealth, love, and faith.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64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“Strength”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4477422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5000" y="2362200"/>
            <a:ext cx="2667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This shows that “strength”, being the sum of a person’s health, wealth, love, and faith scores, is an almost perfectly normal distribution, indicating that, if there was a difference between conservatives and liberals when it comes to happiness, we would’ve seen it by now.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7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461936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8800" y="2514600"/>
            <a:ext cx="28119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Plotting the Strength</a:t>
            </a:r>
          </a:p>
          <a:p>
            <a:r>
              <a:rPr lang="en-US" dirty="0" smtClean="0"/>
              <a:t>variable shown before</a:t>
            </a:r>
          </a:p>
          <a:p>
            <a:r>
              <a:rPr lang="en-US" dirty="0" smtClean="0"/>
              <a:t>vs. happiness, it’s clear</a:t>
            </a:r>
          </a:p>
          <a:p>
            <a:r>
              <a:rPr lang="en-US" dirty="0" smtClean="0"/>
              <a:t>that there isn’t much of</a:t>
            </a:r>
          </a:p>
          <a:p>
            <a:r>
              <a:rPr lang="en-US" dirty="0" smtClean="0"/>
              <a:t>a correlation between</a:t>
            </a:r>
          </a:p>
          <a:p>
            <a:r>
              <a:rPr lang="en-US" dirty="0" smtClean="0"/>
              <a:t>these two general</a:t>
            </a:r>
          </a:p>
          <a:p>
            <a:r>
              <a:rPr lang="en-US" dirty="0" smtClean="0"/>
              <a:t>measures.</a:t>
            </a:r>
          </a:p>
          <a:p>
            <a:endParaRPr lang="en-US" dirty="0"/>
          </a:p>
          <a:p>
            <a:r>
              <a:rPr lang="en-US" dirty="0"/>
              <a:t>Correlation: 0.1506 </a:t>
            </a:r>
            <a:endParaRPr lang="en-US" dirty="0" smtClean="0"/>
          </a:p>
          <a:p>
            <a:r>
              <a:rPr lang="en-US" dirty="0" err="1" smtClean="0"/>
              <a:t>Spearmans</a:t>
            </a:r>
            <a:r>
              <a:rPr lang="en-US" dirty="0" smtClean="0"/>
              <a:t> </a:t>
            </a:r>
            <a:r>
              <a:rPr lang="en-US" dirty="0" err="1"/>
              <a:t>Corr</a:t>
            </a:r>
            <a:r>
              <a:rPr lang="en-US" dirty="0"/>
              <a:t>: 0.1298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48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Faith Dropping?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2438400"/>
            <a:ext cx="2590800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smtClean="0"/>
              <a:t>As an aside, it’s clear (for a .002 p-value) that the mean faith score has been dropping over between 2021and 2024.</a:t>
            </a:r>
            <a:endParaRPr lang="en-US" sz="1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59" y="2209800"/>
            <a:ext cx="495873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84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Overthinking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Looking regression analysis, it’s clear that general attitudes don’t correlate well with happiness: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02955"/>
              </p:ext>
            </p:extLst>
          </p:nvPr>
        </p:nvGraphicFramePr>
        <p:xfrm>
          <a:off x="1524000" y="3276600"/>
          <a:ext cx="6096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Coefficient (R</a:t>
                      </a:r>
                      <a:r>
                        <a:rPr lang="en-US" sz="1800" dirty="0" smtClean="0"/>
                        <a:t>²)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Health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-0.016752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Wealth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0.071035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0.016953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0.016567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97957" y="5840295"/>
            <a:ext cx="7473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All P-Values = 0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68028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Overthinking It…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000" dirty="0" smtClean="0"/>
              <a:t>In contrast, a few specific attitudinal questions correlate very well, and come closer to answering our question: What makes us happy?</a:t>
            </a:r>
          </a:p>
          <a:p>
            <a:pPr marL="6858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60894"/>
              </p:ext>
            </p:extLst>
          </p:nvPr>
        </p:nvGraphicFramePr>
        <p:xfrm>
          <a:off x="1219200" y="3505200"/>
          <a:ext cx="647700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19050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Question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Coefficient (R</a:t>
                      </a:r>
                      <a:r>
                        <a:rPr lang="en-US" sz="1800" dirty="0" smtClean="0"/>
                        <a:t>²)</a:t>
                      </a:r>
                      <a:endParaRPr lang="en-US" sz="18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It is important to continue learning new things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0.222244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often do things on the spur of the moment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0.148704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 the whole, people get what they deserve in life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0.104581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am an optimist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0.090982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 enjoy entertaining people in my home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0.082823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5847455"/>
            <a:ext cx="7473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All P-Values = 0</a:t>
            </a:r>
            <a:endParaRPr lang="en-US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43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Happiness?</a:t>
            </a:r>
            <a:endParaRPr lang="en-US" dirty="0"/>
          </a:p>
        </p:txBody>
      </p:sp>
      <p:pic>
        <p:nvPicPr>
          <p:cNvPr id="1026" name="Picture 2" descr="Is Happiness An Emotion And Does It Matter? - Not Quite Zen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53613"/>
            <a:ext cx="5262562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2209798"/>
            <a:ext cx="579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MRI-Simmons’ “Survey </a:t>
            </a:r>
            <a:r>
              <a:rPr lang="en-US" dirty="0" smtClean="0"/>
              <a:t>of the American </a:t>
            </a:r>
            <a:r>
              <a:rPr lang="en-US" dirty="0" smtClean="0"/>
              <a:t>Consumer”</a:t>
            </a:r>
            <a:endParaRPr lang="en-US" dirty="0" smtClean="0"/>
          </a:p>
          <a:p>
            <a:pPr algn="ctr"/>
            <a:r>
              <a:rPr lang="en-US" dirty="0" smtClean="0"/>
              <a:t>asks this question: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352800"/>
            <a:ext cx="2730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 am happy with my</a:t>
            </a:r>
          </a:p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tandard of living: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Agree Strongly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Agree Somewhat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Disagree Somewhat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Disagree Strongly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8337" y="563880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what is the root of happiness?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305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Health</a:t>
            </a:r>
          </a:p>
          <a:p>
            <a:pPr marL="68580" indent="0">
              <a:buNone/>
            </a:pPr>
            <a:r>
              <a:rPr lang="en-US" sz="1800" dirty="0" smtClean="0"/>
              <a:t>Correlate </a:t>
            </a:r>
            <a:r>
              <a:rPr lang="en-US" sz="1800" dirty="0"/>
              <a:t>with </a:t>
            </a:r>
            <a:r>
              <a:rPr lang="en-US" sz="1800" dirty="0" smtClean="0"/>
              <a:t>“I am Satisfied </a:t>
            </a:r>
            <a:r>
              <a:rPr lang="en-US" sz="1800" dirty="0"/>
              <a:t>with my </a:t>
            </a:r>
            <a:r>
              <a:rPr lang="en-US" sz="1800" dirty="0" smtClean="0"/>
              <a:t>Weight”</a:t>
            </a:r>
          </a:p>
          <a:p>
            <a:pPr lvl="1"/>
            <a:r>
              <a:rPr lang="en-US" sz="1800" dirty="0"/>
              <a:t>I make sure I take time for myself each </a:t>
            </a:r>
            <a:r>
              <a:rPr lang="en-US" sz="1800" dirty="0" smtClean="0"/>
              <a:t>day</a:t>
            </a:r>
          </a:p>
          <a:p>
            <a:pPr lvl="1"/>
            <a:r>
              <a:rPr lang="en-US" sz="1800" dirty="0"/>
              <a:t>Keeping a </a:t>
            </a:r>
            <a:r>
              <a:rPr lang="en-US" sz="1800" dirty="0" smtClean="0"/>
              <a:t>neat, </a:t>
            </a:r>
            <a:r>
              <a:rPr lang="en-US" sz="1800" dirty="0"/>
              <a:t>organized home is a top </a:t>
            </a:r>
            <a:r>
              <a:rPr lang="en-US" sz="1800" dirty="0" smtClean="0"/>
              <a:t>priority</a:t>
            </a:r>
          </a:p>
          <a:p>
            <a:pPr lvl="1"/>
            <a:r>
              <a:rPr lang="en-US" sz="1800" dirty="0"/>
              <a:t>I have a better fashion sense than most </a:t>
            </a:r>
            <a:r>
              <a:rPr lang="en-US" sz="1800" dirty="0" smtClean="0"/>
              <a:t>people</a:t>
            </a:r>
          </a:p>
          <a:p>
            <a:pPr lvl="1"/>
            <a:r>
              <a:rPr lang="en-US" sz="1800" dirty="0"/>
              <a:t>I feel I am more environmentally conscious </a:t>
            </a:r>
            <a:r>
              <a:rPr lang="en-US" sz="1800" dirty="0" smtClean="0"/>
              <a:t>than most people</a:t>
            </a:r>
          </a:p>
          <a:p>
            <a:pPr lvl="1"/>
            <a:r>
              <a:rPr lang="en-US" sz="1800" dirty="0"/>
              <a:t>I often choose methods of transportation </a:t>
            </a:r>
            <a:r>
              <a:rPr lang="en-US" sz="1800" dirty="0" smtClean="0"/>
              <a:t>that are friendlier to the environment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968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Wealth</a:t>
            </a:r>
          </a:p>
          <a:p>
            <a:pPr marL="68580" indent="0">
              <a:buNone/>
            </a:pPr>
            <a:r>
              <a:rPr lang="en-US" sz="1800" dirty="0" smtClean="0"/>
              <a:t>Correlate with Annual Household Income </a:t>
            </a:r>
          </a:p>
          <a:p>
            <a:pPr lvl="1"/>
            <a:r>
              <a:rPr lang="en-US" sz="1800" dirty="0"/>
              <a:t>I consider my work to be a </a:t>
            </a:r>
            <a:r>
              <a:rPr lang="en-US" sz="1800" dirty="0" smtClean="0"/>
              <a:t>career, </a:t>
            </a:r>
            <a:r>
              <a:rPr lang="en-US" sz="1800" dirty="0"/>
              <a:t>not just </a:t>
            </a:r>
            <a:r>
              <a:rPr lang="en-US" sz="1800" dirty="0" smtClean="0"/>
              <a:t>a job</a:t>
            </a:r>
          </a:p>
          <a:p>
            <a:pPr lvl="1"/>
            <a:r>
              <a:rPr lang="en-US" sz="1800" dirty="0"/>
              <a:t>I am more capable than most </a:t>
            </a:r>
            <a:r>
              <a:rPr lang="en-US" sz="1800" dirty="0" err="1"/>
              <a:t>peopleority</a:t>
            </a:r>
            <a:endParaRPr lang="en-US" sz="1800" dirty="0" smtClean="0"/>
          </a:p>
          <a:p>
            <a:pPr lvl="1"/>
            <a:r>
              <a:rPr lang="en-US" sz="1800" dirty="0"/>
              <a:t>I enjoy entertaining people in my </a:t>
            </a:r>
            <a:r>
              <a:rPr lang="en-US" sz="1800" dirty="0" smtClean="0"/>
              <a:t>home</a:t>
            </a:r>
          </a:p>
          <a:p>
            <a:pPr lvl="1"/>
            <a:r>
              <a:rPr lang="en-US" sz="1800" dirty="0"/>
              <a:t>My friends and acquaintances look to me to </a:t>
            </a:r>
            <a:r>
              <a:rPr lang="en-US" sz="1800" dirty="0" smtClean="0"/>
              <a:t>organize our activities</a:t>
            </a:r>
          </a:p>
          <a:p>
            <a:pPr lvl="1"/>
            <a:r>
              <a:rPr lang="en-US" sz="1800" dirty="0"/>
              <a:t>I often find myself in a leadership 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3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Love</a:t>
            </a:r>
          </a:p>
          <a:p>
            <a:pPr marL="68580" indent="0">
              <a:buNone/>
            </a:pPr>
            <a:r>
              <a:rPr lang="en-US" sz="1600" dirty="0"/>
              <a:t>Correlate with </a:t>
            </a:r>
            <a:r>
              <a:rPr lang="en-US" sz="1600" dirty="0" smtClean="0"/>
              <a:t>“Spending </a:t>
            </a:r>
            <a:r>
              <a:rPr lang="en-US" sz="1600" dirty="0"/>
              <a:t>time with my family is my top </a:t>
            </a:r>
            <a:r>
              <a:rPr lang="en-US" sz="1600" dirty="0" smtClean="0"/>
              <a:t>priority”</a:t>
            </a:r>
          </a:p>
          <a:p>
            <a:pPr lvl="1"/>
            <a:r>
              <a:rPr lang="en-US" sz="1800" dirty="0"/>
              <a:t>I frequently wish I had more time to spend </a:t>
            </a:r>
            <a:r>
              <a:rPr lang="en-US" sz="1800" dirty="0" smtClean="0"/>
              <a:t>with family</a:t>
            </a:r>
          </a:p>
          <a:p>
            <a:pPr lvl="1"/>
            <a:r>
              <a:rPr lang="en-US" sz="1800" dirty="0"/>
              <a:t>I often indulge my children with little </a:t>
            </a:r>
            <a:r>
              <a:rPr lang="en-US" sz="1800" dirty="0" smtClean="0"/>
              <a:t>extras</a:t>
            </a:r>
          </a:p>
          <a:p>
            <a:pPr lvl="1"/>
            <a:r>
              <a:rPr lang="en-US" sz="1800" dirty="0"/>
              <a:t>It's important to me that my children </a:t>
            </a:r>
            <a:r>
              <a:rPr lang="en-US" sz="1800" dirty="0" smtClean="0"/>
              <a:t>continue family cultural traditions</a:t>
            </a:r>
          </a:p>
          <a:p>
            <a:pPr lvl="1"/>
            <a:r>
              <a:rPr lang="en-US" sz="1800" dirty="0"/>
              <a:t>I enjoy maintaining </a:t>
            </a:r>
            <a:r>
              <a:rPr lang="en-US" sz="1800" dirty="0" smtClean="0"/>
              <a:t>traditions</a:t>
            </a:r>
          </a:p>
          <a:p>
            <a:pPr lvl="1"/>
            <a:r>
              <a:rPr lang="en-US" sz="1800" dirty="0"/>
              <a:t>I prefer a set routine in my daily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33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Contenders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Faith</a:t>
            </a:r>
          </a:p>
          <a:p>
            <a:pPr marL="68580" indent="0">
              <a:buNone/>
            </a:pPr>
            <a:r>
              <a:rPr lang="en-US" sz="1800" dirty="0" smtClean="0"/>
              <a:t>Correlate with “Hold to Religious Belief”</a:t>
            </a:r>
          </a:p>
          <a:p>
            <a:pPr lvl="1"/>
            <a:r>
              <a:rPr lang="en-US" sz="1800" dirty="0"/>
              <a:t>Prayer is a part of my daily </a:t>
            </a:r>
            <a:r>
              <a:rPr lang="en-US" sz="1800" dirty="0" smtClean="0"/>
              <a:t>life</a:t>
            </a:r>
          </a:p>
          <a:p>
            <a:pPr lvl="1"/>
            <a:r>
              <a:rPr lang="en-US" sz="1800" dirty="0"/>
              <a:t>Religion should be the pillar of our </a:t>
            </a:r>
            <a:r>
              <a:rPr lang="en-US" sz="1800" dirty="0" smtClean="0"/>
              <a:t>society</a:t>
            </a:r>
          </a:p>
          <a:p>
            <a:pPr lvl="1"/>
            <a:r>
              <a:rPr lang="en-US" sz="1800" dirty="0"/>
              <a:t>I believe in the biblical teaching that God </a:t>
            </a:r>
            <a:r>
              <a:rPr lang="en-US" sz="1800" dirty="0" smtClean="0"/>
              <a:t>created the world in six days</a:t>
            </a:r>
          </a:p>
          <a:p>
            <a:pPr lvl="1"/>
            <a:r>
              <a:rPr lang="en-US" sz="1800" dirty="0"/>
              <a:t>I consider myself a spiritual </a:t>
            </a:r>
            <a:r>
              <a:rPr lang="en-US" sz="1800" dirty="0" smtClean="0"/>
              <a:t>person</a:t>
            </a:r>
          </a:p>
          <a:p>
            <a:pPr lvl="1"/>
            <a:r>
              <a:rPr lang="en-US" sz="1800" dirty="0"/>
              <a:t>I attend religious services regularly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133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1"/>
            <a:ext cx="505175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43600" y="2209800"/>
            <a:ext cx="251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sum of the answers to the health questions produces a normal distribution, with outliers at the high end who are particularly health conscious.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5029200"/>
            <a:ext cx="62315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smtClean="0"/>
              <a:t>key	n	mean	mode	</a:t>
            </a:r>
            <a:r>
              <a:rPr lang="en-US" sz="700" dirty="0" err="1" smtClean="0"/>
              <a:t>var</a:t>
            </a:r>
            <a:r>
              <a:rPr lang="en-US" sz="700" dirty="0" smtClean="0"/>
              <a:t>	</a:t>
            </a:r>
            <a:r>
              <a:rPr lang="en-US" sz="700" dirty="0" err="1" smtClean="0"/>
              <a:t>std</a:t>
            </a:r>
            <a:r>
              <a:rPr lang="en-US" sz="700" dirty="0" smtClean="0"/>
              <a:t>	cv</a:t>
            </a:r>
          </a:p>
          <a:p>
            <a:r>
              <a:rPr lang="en-US" sz="700" dirty="0" smtClean="0"/>
              <a:t>All </a:t>
            </a:r>
            <a:r>
              <a:rPr lang="en-US" sz="700" dirty="0" err="1" smtClean="0"/>
              <a:t>Yrs</a:t>
            </a:r>
            <a:r>
              <a:rPr lang="en-US" sz="700" dirty="0" smtClean="0"/>
              <a:t>	201216	6.64	6.00	3.59	1.90	0.2855</a:t>
            </a:r>
          </a:p>
          <a:p>
            <a:r>
              <a:rPr lang="en-US" sz="700" dirty="0" smtClean="0"/>
              <a:t>2021	23964	6.76	7.00	2.58	1.61	0.2377</a:t>
            </a:r>
          </a:p>
          <a:p>
            <a:r>
              <a:rPr lang="en-US" sz="700" dirty="0" smtClean="0"/>
              <a:t>2022	48668	6.61	6.00	3.58	1.89	0.2859</a:t>
            </a:r>
          </a:p>
          <a:p>
            <a:r>
              <a:rPr lang="en-US" sz="700" dirty="0" smtClean="0"/>
              <a:t>2023	51409	6.64	6.00	3.75	1.94	0.2914</a:t>
            </a:r>
          </a:p>
          <a:p>
            <a:r>
              <a:rPr lang="en-US" sz="700" dirty="0" smtClean="0"/>
              <a:t>2024	51480	6.60	6.00	3.80	1.95	0.2954</a:t>
            </a:r>
            <a:endParaRPr lang="en-US" sz="7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182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Wealth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1"/>
            <a:ext cx="488933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24384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Answers to wealth-correlated questions produce a nearly perfect normal distribution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5086478"/>
            <a:ext cx="6034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key	n	mean	mode	</a:t>
            </a:r>
            <a:r>
              <a:rPr lang="en-US" sz="800" dirty="0" err="1" smtClean="0"/>
              <a:t>var</a:t>
            </a:r>
            <a:r>
              <a:rPr lang="en-US" sz="800" dirty="0" smtClean="0"/>
              <a:t>	</a:t>
            </a:r>
            <a:r>
              <a:rPr lang="en-US" sz="800" dirty="0" err="1" smtClean="0"/>
              <a:t>std</a:t>
            </a:r>
            <a:r>
              <a:rPr lang="en-US" sz="800" dirty="0" smtClean="0"/>
              <a:t>	cv</a:t>
            </a:r>
          </a:p>
          <a:p>
            <a:r>
              <a:rPr lang="en-US" sz="800" dirty="0" smtClean="0"/>
              <a:t>All </a:t>
            </a:r>
            <a:r>
              <a:rPr lang="en-US" sz="800" dirty="0" err="1" smtClean="0"/>
              <a:t>Yrs</a:t>
            </a:r>
            <a:r>
              <a:rPr lang="en-US" sz="800" dirty="0" smtClean="0"/>
              <a:t>	201216	7.72	8.00	3.77	1.94	0.2513</a:t>
            </a:r>
          </a:p>
          <a:p>
            <a:r>
              <a:rPr lang="en-US" sz="800" dirty="0" smtClean="0"/>
              <a:t>2021	23964	7.86	8.00	2.99	1.73	0.2201</a:t>
            </a:r>
          </a:p>
          <a:p>
            <a:r>
              <a:rPr lang="en-US" sz="800" dirty="0" smtClean="0"/>
              <a:t>2022	48668	7.78	8.00	3.73	1.93	0.2485</a:t>
            </a:r>
          </a:p>
          <a:p>
            <a:r>
              <a:rPr lang="en-US" sz="800" dirty="0" smtClean="0"/>
              <a:t>2023	51409	7.68	8.00	3.94	1.98	0.2585</a:t>
            </a:r>
          </a:p>
          <a:p>
            <a:r>
              <a:rPr lang="en-US" sz="800" dirty="0" smtClean="0"/>
              <a:t>2024	51480	7.64	8.00	3.85	1.96	0.2566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8929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Love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1"/>
            <a:ext cx="479625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7400" y="2438400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mode of love-correlated questions</a:t>
            </a:r>
          </a:p>
          <a:p>
            <a:r>
              <a:rPr lang="en-US" dirty="0" smtClean="0"/>
              <a:t>is higher than the others, but there are fewer people at the high end, so the median is lower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4876800"/>
            <a:ext cx="6077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key	n	mean	mode	</a:t>
            </a:r>
            <a:r>
              <a:rPr lang="en-US" sz="900" dirty="0" err="1" smtClean="0"/>
              <a:t>var</a:t>
            </a:r>
            <a:r>
              <a:rPr lang="en-US" sz="900" dirty="0" smtClean="0"/>
              <a:t>	</a:t>
            </a:r>
            <a:r>
              <a:rPr lang="en-US" sz="900" dirty="0" err="1" smtClean="0"/>
              <a:t>std</a:t>
            </a:r>
            <a:r>
              <a:rPr lang="en-US" sz="900" dirty="0" smtClean="0"/>
              <a:t>	cv</a:t>
            </a:r>
          </a:p>
          <a:p>
            <a:r>
              <a:rPr lang="en-US" sz="900" dirty="0" smtClean="0"/>
              <a:t>All </a:t>
            </a:r>
            <a:r>
              <a:rPr lang="en-US" sz="900" dirty="0" err="1" smtClean="0"/>
              <a:t>Yrs</a:t>
            </a:r>
            <a:r>
              <a:rPr lang="en-US" sz="900" dirty="0" smtClean="0"/>
              <a:t>	201216	8.45	9.00	3.30	1.82	0.2152</a:t>
            </a:r>
          </a:p>
          <a:p>
            <a:r>
              <a:rPr lang="en-US" sz="900" dirty="0" smtClean="0"/>
              <a:t>2021	23964	8.47	9.00	3.13	1.77	0.2089</a:t>
            </a:r>
          </a:p>
          <a:p>
            <a:r>
              <a:rPr lang="en-US" sz="900" dirty="0" smtClean="0"/>
              <a:t>2022	48668	8.48	9.00	3.22	1.80	0.2117</a:t>
            </a:r>
          </a:p>
          <a:p>
            <a:r>
              <a:rPr lang="en-US" sz="900" dirty="0" smtClean="0"/>
              <a:t>2023	51409	8.44	9.00	3.37	1.84	0.2175</a:t>
            </a:r>
          </a:p>
          <a:p>
            <a:r>
              <a:rPr lang="en-US" sz="900" dirty="0" smtClean="0"/>
              <a:t>2024	51480	8.42	9.00	3.34	1.83	0.2169</a:t>
            </a:r>
            <a:endParaRPr 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5029200" y="76200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Pursuit of Happiness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812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2194</TotalTime>
  <Words>769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Austin</vt:lpstr>
      <vt:lpstr>The Pursuit of Happiness</vt:lpstr>
      <vt:lpstr>What is Happiness?</vt:lpstr>
      <vt:lpstr>The Contenders</vt:lpstr>
      <vt:lpstr>The Contenders</vt:lpstr>
      <vt:lpstr>The Contenders</vt:lpstr>
      <vt:lpstr>The Contenders</vt:lpstr>
      <vt:lpstr>Health</vt:lpstr>
      <vt:lpstr>Wealth</vt:lpstr>
      <vt:lpstr>Love</vt:lpstr>
      <vt:lpstr>Faith</vt:lpstr>
      <vt:lpstr>Happiness</vt:lpstr>
      <vt:lpstr>Politics?</vt:lpstr>
      <vt:lpstr>More Politics?</vt:lpstr>
      <vt:lpstr>“Strength”</vt:lpstr>
      <vt:lpstr>Correlation</vt:lpstr>
      <vt:lpstr>Faith Dropping?</vt:lpstr>
      <vt:lpstr>Overthinking It…</vt:lpstr>
      <vt:lpstr>Overthinking It…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Pursuit of Happiness</dc:title>
  <dc:creator>Jeffrey Baron</dc:creator>
  <cp:lastModifiedBy>Jeffrey Baron</cp:lastModifiedBy>
  <cp:revision>23</cp:revision>
  <dcterms:created xsi:type="dcterms:W3CDTF">2025-02-27T03:26:49Z</dcterms:created>
  <dcterms:modified xsi:type="dcterms:W3CDTF">2025-02-28T23:34:56Z</dcterms:modified>
</cp:coreProperties>
</file>