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52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9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5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1ADD-2ED5-4217-ABA4-C4F7873E2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71" y="887117"/>
            <a:ext cx="9387282" cy="1646302"/>
          </a:xfrm>
        </p:spPr>
        <p:txBody>
          <a:bodyPr/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IS-456: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74955-BB59-42F3-8BD8-70901613D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745" y="2880550"/>
            <a:ext cx="6350466" cy="1230056"/>
          </a:xfrm>
        </p:spPr>
        <p:txBody>
          <a:bodyPr>
            <a:normAutofit/>
          </a:bodyPr>
          <a:lstStyle/>
          <a:p>
            <a:r>
              <a:rPr lang="en-US" dirty="0"/>
              <a:t>Module 1: Enterprise Database Management Systems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Fall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228234-D672-4D23-9D20-68606215CCCB}"/>
              </a:ext>
            </a:extLst>
          </p:cNvPr>
          <p:cNvSpPr txBox="1">
            <a:spLocks/>
          </p:cNvSpPr>
          <p:nvPr/>
        </p:nvSpPr>
        <p:spPr>
          <a:xfrm>
            <a:off x="3271706" y="5422433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C8298D-3895-4DDD-8039-507050CBDAAA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5A6-9B9E-4F8B-8E4C-05867E37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 Cont.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13E0E-4F02-4DAC-85A5-7BCB3AEAB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5854"/>
            <a:ext cx="8676391" cy="3766656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C08584-CBD3-4DFA-9C80-923CD50EE3B9}"/>
              </a:ext>
            </a:extLst>
          </p:cNvPr>
          <p:cNvSpPr txBox="1">
            <a:spLocks/>
          </p:cNvSpPr>
          <p:nvPr/>
        </p:nvSpPr>
        <p:spPr>
          <a:xfrm>
            <a:off x="3624044" y="5872294"/>
            <a:ext cx="4082616" cy="9857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AF82269-4E45-43F9-A7EF-21B97CC29908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818E-0DA4-46D1-8A64-C73F624F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File System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A041-6E8A-4D6C-9BDB-5F07C54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2" y="1585519"/>
            <a:ext cx="8858776" cy="5150841"/>
          </a:xfrm>
        </p:spPr>
        <p:txBody>
          <a:bodyPr/>
          <a:lstStyle/>
          <a:p>
            <a:r>
              <a:rPr lang="en-US" dirty="0"/>
              <a:t>Manual File Systems</a:t>
            </a:r>
          </a:p>
          <a:p>
            <a:r>
              <a:rPr lang="en-US" dirty="0"/>
              <a:t>Computerized File Systems </a:t>
            </a:r>
            <a:r>
              <a:rPr lang="en-US" dirty="0">
                <a:sym typeface="Wingdings" panose="05000000000000000000" pitchFamily="2" charset="2"/>
              </a:rPr>
              <a:t> DP Specialist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D846B-8C4E-4326-84E3-F2070BFEC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3550" y="-50437"/>
            <a:ext cx="3339020" cy="885877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AFCD744-F43C-4BC9-9FF0-95C5A6B700C9}"/>
              </a:ext>
            </a:extLst>
          </p:cNvPr>
          <p:cNvSpPr txBox="1">
            <a:spLocks/>
          </p:cNvSpPr>
          <p:nvPr/>
        </p:nvSpPr>
        <p:spPr>
          <a:xfrm>
            <a:off x="3724712" y="6169017"/>
            <a:ext cx="3864502" cy="6889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5264DC-5DFF-40EE-9764-3B81528D2CA6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9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B499-EE24-40B7-9DA7-1BF3CBB8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1215-2F49-4675-803B-D5B33A12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/>
          <a:lstStyle/>
          <a:p>
            <a:r>
              <a:rPr lang="en-US" dirty="0"/>
              <a:t>DBMS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Centralized &amp; Decentralized</a:t>
            </a:r>
          </a:p>
          <a:p>
            <a:r>
              <a:rPr lang="en-US" dirty="0"/>
              <a:t>Unstructured, Structured &amp; Semi-Structured data</a:t>
            </a:r>
          </a:p>
          <a:p>
            <a:r>
              <a:rPr lang="en-US" dirty="0"/>
              <a:t>File Systems Data 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C7A3F2-F8D3-4B6B-BF85-399C2B5F0A31}"/>
              </a:ext>
            </a:extLst>
          </p:cNvPr>
          <p:cNvSpPr txBox="1">
            <a:spLocks/>
          </p:cNvSpPr>
          <p:nvPr/>
        </p:nvSpPr>
        <p:spPr>
          <a:xfrm>
            <a:off x="3313651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8FB39B-1634-4C2B-8519-C4A72DC6E9EB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DE893-9C29-41EB-BB83-B917A4364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79" y="1893365"/>
            <a:ext cx="4622334" cy="2699377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04FF49-B809-4224-862B-566FBAA6C82C}"/>
              </a:ext>
            </a:extLst>
          </p:cNvPr>
          <p:cNvSpPr txBox="1">
            <a:spLocks/>
          </p:cNvSpPr>
          <p:nvPr/>
        </p:nvSpPr>
        <p:spPr>
          <a:xfrm>
            <a:off x="338915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6D36B9-9AD2-44AF-BCB9-1F1C4F817D6E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1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23CA-778F-45BB-994B-7EE6109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3031"/>
          </a:xfrm>
        </p:spPr>
        <p:txBody>
          <a:bodyPr/>
          <a:lstStyle/>
          <a:p>
            <a:r>
              <a:rPr lang="en-US" dirty="0">
                <a:solidFill>
                  <a:srgbClr val="757575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17EC-0AE8-4C00-AA14-9D867D05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Mukesh Negi, (2019): Fundamental of Database Management System</a:t>
            </a:r>
          </a:p>
          <a:p>
            <a:r>
              <a:rPr lang="en-US" dirty="0"/>
              <a:t>Coronel C., Morris S., (2019): Database Systems, Design, Implementation, &amp; Management</a:t>
            </a:r>
          </a:p>
          <a:p>
            <a:r>
              <a:rPr lang="en-US" dirty="0" err="1"/>
              <a:t>Adham</a:t>
            </a:r>
            <a:r>
              <a:rPr lang="en-US" dirty="0"/>
              <a:t> Saeed, (2017): Role of Database Management Systems in Supporting Information Technology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AF5A8A-6688-48FA-A59F-C86F9B3820B0}"/>
              </a:ext>
            </a:extLst>
          </p:cNvPr>
          <p:cNvSpPr txBox="1">
            <a:spLocks/>
          </p:cNvSpPr>
          <p:nvPr/>
        </p:nvSpPr>
        <p:spPr>
          <a:xfrm>
            <a:off x="3296873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D1548E7-A37F-4767-BBAE-2E2144E797E4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AED6-925B-4FC2-85DA-0D0BA6F0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6" y="327172"/>
            <a:ext cx="2223081" cy="99828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EE4B-9E29-4684-8472-93F926CF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89" y="1488613"/>
            <a:ext cx="8596668" cy="5147079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What is Database Management System?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Brief History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Why Use a DBMS?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Purpose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Data models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Architecture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levels or layers of DBMS architecture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Components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Advantage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Disadvantage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DBMS Languages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EE9D652-0D28-41BE-A8A7-0AD14672B864}"/>
              </a:ext>
            </a:extLst>
          </p:cNvPr>
          <p:cNvSpPr txBox="1">
            <a:spLocks/>
          </p:cNvSpPr>
          <p:nvPr/>
        </p:nvSpPr>
        <p:spPr>
          <a:xfrm>
            <a:off x="3556932" y="5701945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DD5517-D151-4DA8-935C-0BE7765BFAC2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0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3CF-3700-4021-AA86-6F2870C4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What is Database Management System?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43F5-1698-4CD4-BCA4-D29C4342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0018"/>
            <a:ext cx="8248553" cy="5008227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</a:rPr>
              <a:t>Definition: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Collection of programs that manages the database structure and controls access to the data stored in database.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Database Management System (DBMS), or simply a Database System (DBS) consist of 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collection of interrelated and persistent data (usually referred to as the database (DB)).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set of application programs used to access, update and manage that data (which form the data management system (MS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)).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73B5DB-4968-4DE0-A0B7-8E1C6FDE46C3}"/>
              </a:ext>
            </a:extLst>
          </p:cNvPr>
          <p:cNvSpPr txBox="1">
            <a:spLocks/>
          </p:cNvSpPr>
          <p:nvPr/>
        </p:nvSpPr>
        <p:spPr>
          <a:xfrm>
            <a:off x="3355595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4DB4462-A6D5-4DB2-959A-5AEA058C4C8E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4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13A3-FCBD-48B0-99C2-0AF40C9B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E4FC-E0E8-42D6-ABE2-1607261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1079"/>
            <a:ext cx="7795547" cy="4120284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Early 1960s: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 general purpose database by Charles Bachman from GE. Used the network data model.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Late 1960s: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IBM developed Information Management System (IMS). Used the hierarchical data model. Led to SABRE, the airline reservation system developed by AA and IBM. Still in use today.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1970: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Edgar Code of IBM developed the relational data model. Led to several DBMS based on relational model, as well as important theoretical results. Code wins Turing award.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1980s: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relational model dominant. SQL standard.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Late 1980s, 1990s: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DBMS vendors extend systems, allowing more complex data types (images, text).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AFD613-4103-4CAA-9095-87D27D9F454F}"/>
              </a:ext>
            </a:extLst>
          </p:cNvPr>
          <p:cNvSpPr txBox="1">
            <a:spLocks/>
          </p:cNvSpPr>
          <p:nvPr/>
        </p:nvSpPr>
        <p:spPr>
          <a:xfrm>
            <a:off x="3322040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34B42F5-45A2-4E5F-857A-6296A5478132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8F0-AB4B-44E0-960D-A3E88956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Role and Advantages of the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E836-C52F-4788-9797-011C0C5E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131"/>
            <a:ext cx="8596668" cy="4313231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Reduced application development time.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Uniform data administration.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Concurrent access, recovery from crashes.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Improved data sharing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Security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Integration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Inconsistency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independence and efficient access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Improved decision making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Increased end-user productivity</a:t>
            </a:r>
          </a:p>
          <a:p>
            <a:pPr algn="l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602F69-BF51-43D3-8B37-F555F2289A08}"/>
              </a:ext>
            </a:extLst>
          </p:cNvPr>
          <p:cNvSpPr txBox="1">
            <a:spLocks/>
          </p:cNvSpPr>
          <p:nvPr/>
        </p:nvSpPr>
        <p:spPr>
          <a:xfrm>
            <a:off x="3405929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85A51E9-F344-469D-9BFE-E1DEBB48F486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A661-A205-4EB5-B6D3-EAA41E71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91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Disadvantages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CEF7-0E85-4DF0-83BB-093AB622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520"/>
            <a:ext cx="8596668" cy="3338819"/>
          </a:xfrm>
        </p:spPr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Skilled resources</a:t>
            </a:r>
          </a:p>
          <a:p>
            <a:r>
              <a:rPr lang="en-US" dirty="0"/>
              <a:t>Performance tunning</a:t>
            </a:r>
          </a:p>
          <a:p>
            <a:r>
              <a:rPr lang="en-US" dirty="0"/>
              <a:t>Database Failure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Additional hardware cost</a:t>
            </a:r>
          </a:p>
          <a:p>
            <a:r>
              <a:rPr lang="en-US" dirty="0"/>
              <a:t>Frequent upgrades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1E2B2B-37BC-4F13-B0A2-D27B4E67F88E}"/>
              </a:ext>
            </a:extLst>
          </p:cNvPr>
          <p:cNvSpPr txBox="1">
            <a:spLocks/>
          </p:cNvSpPr>
          <p:nvPr/>
        </p:nvSpPr>
        <p:spPr>
          <a:xfrm>
            <a:off x="330526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064FBB0-DAEA-4003-98A5-BFE5293F80E0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316-6E01-4CC6-8109-93315EFE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E031-A75A-4CCF-BED3-FC7ECD6C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743"/>
            <a:ext cx="8596668" cy="4321619"/>
          </a:xfrm>
        </p:spPr>
        <p:txBody>
          <a:bodyPr/>
          <a:lstStyle/>
          <a:p>
            <a:r>
              <a:rPr lang="en-US" dirty="0"/>
              <a:t>Qualitative</a:t>
            </a:r>
          </a:p>
          <a:p>
            <a:r>
              <a:rPr lang="en-US" dirty="0"/>
              <a:t>Quantitative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0CF6E-AC51-4A55-8228-78996172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1" y="2598965"/>
            <a:ext cx="7592037" cy="344239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7A89513-B1AD-4386-9E6B-8080FA412353}"/>
              </a:ext>
            </a:extLst>
          </p:cNvPr>
          <p:cNvSpPr txBox="1">
            <a:spLocks/>
          </p:cNvSpPr>
          <p:nvPr/>
        </p:nvSpPr>
        <p:spPr>
          <a:xfrm>
            <a:off x="3177328" y="6140741"/>
            <a:ext cx="4351064" cy="757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80D3EBB-189B-425E-B696-7EF2270332FF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6ED2-31CA-45F0-AAEA-CB5BE314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597"/>
            <a:ext cx="8596668" cy="7242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52E-CCA0-45FA-B434-7466EA17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7857"/>
            <a:ext cx="8596668" cy="4051882"/>
          </a:xfrm>
        </p:spPr>
        <p:txBody>
          <a:bodyPr>
            <a:normAutofit/>
          </a:bodyPr>
          <a:lstStyle/>
          <a:p>
            <a:r>
              <a:rPr lang="en-US" dirty="0"/>
              <a:t>Single-user database</a:t>
            </a:r>
          </a:p>
          <a:p>
            <a:r>
              <a:rPr lang="en-US" dirty="0"/>
              <a:t>Multiuser database </a:t>
            </a:r>
          </a:p>
          <a:p>
            <a:pPr>
              <a:buFont typeface="+mj-lt"/>
              <a:buAutoNum type="arabicPeriod"/>
            </a:pPr>
            <a:r>
              <a:rPr lang="en-US" dirty="0"/>
              <a:t>Workgroup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Enterprise database</a:t>
            </a:r>
          </a:p>
          <a:p>
            <a:r>
              <a:rPr lang="en-US" dirty="0"/>
              <a:t>Location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Centralized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Distributed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Cloud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C53DC6-97B6-4A1C-ACF1-88E81EB8775F}"/>
              </a:ext>
            </a:extLst>
          </p:cNvPr>
          <p:cNvSpPr txBox="1">
            <a:spLocks/>
          </p:cNvSpPr>
          <p:nvPr/>
        </p:nvSpPr>
        <p:spPr>
          <a:xfrm>
            <a:off x="3355596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9759D06-BED9-4827-9A6E-8E78EA70944E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7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95F1-1288-4EF8-AD22-48A4040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 Cont.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9275-3C74-4145-AB46-0C5DF5CF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038827" cy="4411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purpose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Discipline-Specific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Operational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Analytical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warehouse</a:t>
            </a:r>
          </a:p>
          <a:p>
            <a:pPr>
              <a:buFont typeface="+mj-lt"/>
              <a:buAutoNum type="arabicPeriod"/>
            </a:pPr>
            <a:r>
              <a:rPr lang="en-US" dirty="0"/>
              <a:t>Online analytical processing</a:t>
            </a:r>
          </a:p>
          <a:p>
            <a:r>
              <a:rPr lang="en-US" dirty="0"/>
              <a:t>Unstructured data</a:t>
            </a:r>
          </a:p>
          <a:p>
            <a:r>
              <a:rPr lang="en-US" dirty="0"/>
              <a:t>Structured data</a:t>
            </a:r>
          </a:p>
          <a:p>
            <a:r>
              <a:rPr lang="en-US" dirty="0"/>
              <a:t>Unstructured and semi-structured data </a:t>
            </a:r>
            <a:r>
              <a:rPr lang="en-US" dirty="0">
                <a:sym typeface="Wingdings" panose="05000000000000000000" pitchFamily="2" charset="2"/>
              </a:rPr>
              <a:t> XML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F51A70-5F4B-496F-B4A9-B3A497D11F75}"/>
              </a:ext>
            </a:extLst>
          </p:cNvPr>
          <p:cNvSpPr txBox="1">
            <a:spLocks/>
          </p:cNvSpPr>
          <p:nvPr/>
        </p:nvSpPr>
        <p:spPr>
          <a:xfrm>
            <a:off x="3414319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BA80825-0628-4475-9A25-1B367F64E270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519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IS-456: Database Management Systems</vt:lpstr>
      <vt:lpstr>Topics</vt:lpstr>
      <vt:lpstr>What is Database Management System?</vt:lpstr>
      <vt:lpstr>Brief History</vt:lpstr>
      <vt:lpstr>Role and Advantages of the DBMS</vt:lpstr>
      <vt:lpstr>Disadvantages of DBMS</vt:lpstr>
      <vt:lpstr>Types of Databases</vt:lpstr>
      <vt:lpstr>Types of Databases Cont. </vt:lpstr>
      <vt:lpstr>Types of Databases Cont. </vt:lpstr>
      <vt:lpstr>Types of Databases Cont. </vt:lpstr>
      <vt:lpstr>File System Data Processing</vt:lpstr>
      <vt:lpstr>Summary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IS-456: Database Management Systems</dc:title>
  <dc:creator>Farzin Bahadori</dc:creator>
  <cp:lastModifiedBy>Farzin Bahadori</cp:lastModifiedBy>
  <cp:revision>15</cp:revision>
  <dcterms:created xsi:type="dcterms:W3CDTF">2020-09-21T16:46:11Z</dcterms:created>
  <dcterms:modified xsi:type="dcterms:W3CDTF">2020-09-21T18:36:17Z</dcterms:modified>
</cp:coreProperties>
</file>