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3"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94"/>
  </p:normalViewPr>
  <p:slideViewPr>
    <p:cSldViewPr snapToGrid="0">
      <p:cViewPr varScale="1">
        <p:scale>
          <a:sx n="161" d="100"/>
          <a:sy n="161" d="100"/>
        </p:scale>
        <p:origin x="82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EC42D-C136-4539-AA08-63F639ECBF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0A525AD-3CEC-4474-85D7-EFE8BBF83FD0}">
      <dgm:prSet/>
      <dgm:spPr/>
      <dgm:t>
        <a:bodyPr/>
        <a:lstStyle/>
        <a:p>
          <a:pPr>
            <a:defRPr cap="all"/>
          </a:pPr>
          <a:r>
            <a:rPr lang="en-US" b="1"/>
            <a:t>Business Problem</a:t>
          </a:r>
          <a:endParaRPr lang="en-US"/>
        </a:p>
      </dgm:t>
    </dgm:pt>
    <dgm:pt modelId="{535DCA21-42FB-42AA-8B27-5275E7506E28}" type="parTrans" cxnId="{A0EC5E3C-ED78-4B6B-BC34-632FD62B05B9}">
      <dgm:prSet/>
      <dgm:spPr/>
      <dgm:t>
        <a:bodyPr/>
        <a:lstStyle/>
        <a:p>
          <a:endParaRPr lang="en-US"/>
        </a:p>
      </dgm:t>
    </dgm:pt>
    <dgm:pt modelId="{0E963BC2-9436-4572-9931-93396D3CDFCA}" type="sibTrans" cxnId="{A0EC5E3C-ED78-4B6B-BC34-632FD62B05B9}">
      <dgm:prSet/>
      <dgm:spPr/>
      <dgm:t>
        <a:bodyPr/>
        <a:lstStyle/>
        <a:p>
          <a:endParaRPr lang="en-US"/>
        </a:p>
      </dgm:t>
    </dgm:pt>
    <dgm:pt modelId="{BC59F558-2424-429C-9C27-879F75C64EF9}">
      <dgm:prSet/>
      <dgm:spPr/>
      <dgm:t>
        <a:bodyPr/>
        <a:lstStyle/>
        <a:p>
          <a:pPr>
            <a:defRPr cap="all"/>
          </a:pPr>
          <a:r>
            <a:rPr lang="en-US" b="1"/>
            <a:t>Data &amp; Methodology</a:t>
          </a:r>
          <a:endParaRPr lang="en-US"/>
        </a:p>
      </dgm:t>
    </dgm:pt>
    <dgm:pt modelId="{1FF69635-8B87-4D22-8AD4-6507A96B7E8B}" type="parTrans" cxnId="{6164DFBB-D917-4F56-8FE8-D76F3B7AB1DE}">
      <dgm:prSet/>
      <dgm:spPr/>
      <dgm:t>
        <a:bodyPr/>
        <a:lstStyle/>
        <a:p>
          <a:endParaRPr lang="en-US"/>
        </a:p>
      </dgm:t>
    </dgm:pt>
    <dgm:pt modelId="{6FCACE44-CE66-461B-9C23-52A8F7007C30}" type="sibTrans" cxnId="{6164DFBB-D917-4F56-8FE8-D76F3B7AB1DE}">
      <dgm:prSet/>
      <dgm:spPr/>
      <dgm:t>
        <a:bodyPr/>
        <a:lstStyle/>
        <a:p>
          <a:endParaRPr lang="en-US"/>
        </a:p>
      </dgm:t>
    </dgm:pt>
    <dgm:pt modelId="{CDDA55CF-B500-4969-8EDC-A5B3A7A893BE}">
      <dgm:prSet/>
      <dgm:spPr/>
      <dgm:t>
        <a:bodyPr/>
        <a:lstStyle/>
        <a:p>
          <a:pPr>
            <a:defRPr cap="all"/>
          </a:pPr>
          <a:r>
            <a:rPr lang="en-US" b="1"/>
            <a:t>Recommendations</a:t>
          </a:r>
          <a:endParaRPr lang="en-US"/>
        </a:p>
      </dgm:t>
    </dgm:pt>
    <dgm:pt modelId="{C0C6EF7B-4F17-4BF2-9DE2-2AB332EC2B62}" type="parTrans" cxnId="{AB26E9F3-DEC6-4744-8F6E-B1995FDA350A}">
      <dgm:prSet/>
      <dgm:spPr/>
      <dgm:t>
        <a:bodyPr/>
        <a:lstStyle/>
        <a:p>
          <a:endParaRPr lang="en-US"/>
        </a:p>
      </dgm:t>
    </dgm:pt>
    <dgm:pt modelId="{FE42B45F-1979-48EC-ADF7-1B6D302B7DA8}" type="sibTrans" cxnId="{AB26E9F3-DEC6-4744-8F6E-B1995FDA350A}">
      <dgm:prSet/>
      <dgm:spPr/>
      <dgm:t>
        <a:bodyPr/>
        <a:lstStyle/>
        <a:p>
          <a:endParaRPr lang="en-US"/>
        </a:p>
      </dgm:t>
    </dgm:pt>
    <dgm:pt modelId="{784B722D-0433-400C-A0DD-FD5CD80B2433}" type="pres">
      <dgm:prSet presAssocID="{33FEC42D-C136-4539-AA08-63F639ECBFC4}" presName="root" presStyleCnt="0">
        <dgm:presLayoutVars>
          <dgm:dir/>
          <dgm:resizeHandles val="exact"/>
        </dgm:presLayoutVars>
      </dgm:prSet>
      <dgm:spPr/>
    </dgm:pt>
    <dgm:pt modelId="{AE0660B0-720C-4F6F-A4C5-DAB212331EE3}" type="pres">
      <dgm:prSet presAssocID="{30A525AD-3CEC-4474-85D7-EFE8BBF83FD0}" presName="compNode" presStyleCnt="0"/>
      <dgm:spPr/>
    </dgm:pt>
    <dgm:pt modelId="{0852A476-56B7-43FF-9803-B6D3A4D780D2}" type="pres">
      <dgm:prSet presAssocID="{30A525AD-3CEC-4474-85D7-EFE8BBF83FD0}" presName="iconBgRect" presStyleLbl="bgShp" presStyleIdx="0" presStyleCnt="3"/>
      <dgm:spPr/>
    </dgm:pt>
    <dgm:pt modelId="{814860A5-7BF2-4247-95A1-6C23E50D0E4E}" type="pres">
      <dgm:prSet presAssocID="{30A525AD-3CEC-4474-85D7-EFE8BBF83F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F8BBBFB-06DD-4433-9861-B70EC4EB2260}" type="pres">
      <dgm:prSet presAssocID="{30A525AD-3CEC-4474-85D7-EFE8BBF83FD0}" presName="spaceRect" presStyleCnt="0"/>
      <dgm:spPr/>
    </dgm:pt>
    <dgm:pt modelId="{47F57539-C04B-41BE-B5DA-CA02E165C5CF}" type="pres">
      <dgm:prSet presAssocID="{30A525AD-3CEC-4474-85D7-EFE8BBF83FD0}" presName="textRect" presStyleLbl="revTx" presStyleIdx="0" presStyleCnt="3">
        <dgm:presLayoutVars>
          <dgm:chMax val="1"/>
          <dgm:chPref val="1"/>
        </dgm:presLayoutVars>
      </dgm:prSet>
      <dgm:spPr/>
    </dgm:pt>
    <dgm:pt modelId="{8BC1AD92-B047-4933-B54C-983C27B03033}" type="pres">
      <dgm:prSet presAssocID="{0E963BC2-9436-4572-9931-93396D3CDFCA}" presName="sibTrans" presStyleCnt="0"/>
      <dgm:spPr/>
    </dgm:pt>
    <dgm:pt modelId="{7165B9FD-6955-44A0-8790-087215F50DEC}" type="pres">
      <dgm:prSet presAssocID="{BC59F558-2424-429C-9C27-879F75C64EF9}" presName="compNode" presStyleCnt="0"/>
      <dgm:spPr/>
    </dgm:pt>
    <dgm:pt modelId="{9BFF7728-49A0-4255-8917-D1B23BB54F14}" type="pres">
      <dgm:prSet presAssocID="{BC59F558-2424-429C-9C27-879F75C64EF9}" presName="iconBgRect" presStyleLbl="bgShp" presStyleIdx="1" presStyleCnt="3"/>
      <dgm:spPr/>
    </dgm:pt>
    <dgm:pt modelId="{C8AF6B16-0769-49C3-968C-1F2E1787AD61}" type="pres">
      <dgm:prSet presAssocID="{BC59F558-2424-429C-9C27-879F75C64E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26B5147-2D1F-4B74-9F2F-F121A1441FCA}" type="pres">
      <dgm:prSet presAssocID="{BC59F558-2424-429C-9C27-879F75C64EF9}" presName="spaceRect" presStyleCnt="0"/>
      <dgm:spPr/>
    </dgm:pt>
    <dgm:pt modelId="{4859AB5F-D7AE-4052-897F-EAFF511E5CC7}" type="pres">
      <dgm:prSet presAssocID="{BC59F558-2424-429C-9C27-879F75C64EF9}" presName="textRect" presStyleLbl="revTx" presStyleIdx="1" presStyleCnt="3">
        <dgm:presLayoutVars>
          <dgm:chMax val="1"/>
          <dgm:chPref val="1"/>
        </dgm:presLayoutVars>
      </dgm:prSet>
      <dgm:spPr/>
    </dgm:pt>
    <dgm:pt modelId="{18A8364A-D6B4-49CE-A357-D76A39CCDA4B}" type="pres">
      <dgm:prSet presAssocID="{6FCACE44-CE66-461B-9C23-52A8F7007C30}" presName="sibTrans" presStyleCnt="0"/>
      <dgm:spPr/>
    </dgm:pt>
    <dgm:pt modelId="{0C9D6ACF-76EE-4E58-90BA-C8C59F9760AA}" type="pres">
      <dgm:prSet presAssocID="{CDDA55CF-B500-4969-8EDC-A5B3A7A893BE}" presName="compNode" presStyleCnt="0"/>
      <dgm:spPr/>
    </dgm:pt>
    <dgm:pt modelId="{98EE36EA-756A-49D5-AF2D-D367F60AAA32}" type="pres">
      <dgm:prSet presAssocID="{CDDA55CF-B500-4969-8EDC-A5B3A7A893BE}" presName="iconBgRect" presStyleLbl="bgShp" presStyleIdx="2" presStyleCnt="3"/>
      <dgm:spPr/>
    </dgm:pt>
    <dgm:pt modelId="{D34A0EA0-C197-44EF-A46C-2C8C514614FD}" type="pres">
      <dgm:prSet presAssocID="{CDDA55CF-B500-4969-8EDC-A5B3A7A893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6FC5AE52-3953-4AD6-8E4E-477A8AFC8034}" type="pres">
      <dgm:prSet presAssocID="{CDDA55CF-B500-4969-8EDC-A5B3A7A893BE}" presName="spaceRect" presStyleCnt="0"/>
      <dgm:spPr/>
    </dgm:pt>
    <dgm:pt modelId="{4A415106-A729-4832-AD91-E2E34E244AFC}" type="pres">
      <dgm:prSet presAssocID="{CDDA55CF-B500-4969-8EDC-A5B3A7A893BE}" presName="textRect" presStyleLbl="revTx" presStyleIdx="2" presStyleCnt="3">
        <dgm:presLayoutVars>
          <dgm:chMax val="1"/>
          <dgm:chPref val="1"/>
        </dgm:presLayoutVars>
      </dgm:prSet>
      <dgm:spPr/>
    </dgm:pt>
  </dgm:ptLst>
  <dgm:cxnLst>
    <dgm:cxn modelId="{792EF604-864F-4982-A156-A6B0316B127C}" type="presOf" srcId="{CDDA55CF-B500-4969-8EDC-A5B3A7A893BE}" destId="{4A415106-A729-4832-AD91-E2E34E244AFC}" srcOrd="0" destOrd="0" presId="urn:microsoft.com/office/officeart/2018/5/layout/IconCircleLabelList"/>
    <dgm:cxn modelId="{A0EC5E3C-ED78-4B6B-BC34-632FD62B05B9}" srcId="{33FEC42D-C136-4539-AA08-63F639ECBFC4}" destId="{30A525AD-3CEC-4474-85D7-EFE8BBF83FD0}" srcOrd="0" destOrd="0" parTransId="{535DCA21-42FB-42AA-8B27-5275E7506E28}" sibTransId="{0E963BC2-9436-4572-9931-93396D3CDFCA}"/>
    <dgm:cxn modelId="{0AF0C655-E61E-4E16-8229-2EDD01625AFF}" type="presOf" srcId="{BC59F558-2424-429C-9C27-879F75C64EF9}" destId="{4859AB5F-D7AE-4052-897F-EAFF511E5CC7}" srcOrd="0" destOrd="0" presId="urn:microsoft.com/office/officeart/2018/5/layout/IconCircleLabelList"/>
    <dgm:cxn modelId="{BDFE825B-B260-4C7B-BDE8-C0DC3016B15C}" type="presOf" srcId="{30A525AD-3CEC-4474-85D7-EFE8BBF83FD0}" destId="{47F57539-C04B-41BE-B5DA-CA02E165C5CF}" srcOrd="0" destOrd="0" presId="urn:microsoft.com/office/officeart/2018/5/layout/IconCircleLabelList"/>
    <dgm:cxn modelId="{6164DFBB-D917-4F56-8FE8-D76F3B7AB1DE}" srcId="{33FEC42D-C136-4539-AA08-63F639ECBFC4}" destId="{BC59F558-2424-429C-9C27-879F75C64EF9}" srcOrd="1" destOrd="0" parTransId="{1FF69635-8B87-4D22-8AD4-6507A96B7E8B}" sibTransId="{6FCACE44-CE66-461B-9C23-52A8F7007C30}"/>
    <dgm:cxn modelId="{AB26E9F3-DEC6-4744-8F6E-B1995FDA350A}" srcId="{33FEC42D-C136-4539-AA08-63F639ECBFC4}" destId="{CDDA55CF-B500-4969-8EDC-A5B3A7A893BE}" srcOrd="2" destOrd="0" parTransId="{C0C6EF7B-4F17-4BF2-9DE2-2AB332EC2B62}" sibTransId="{FE42B45F-1979-48EC-ADF7-1B6D302B7DA8}"/>
    <dgm:cxn modelId="{0C1FC0FE-6332-414D-AE97-208DDBC6DF9A}" type="presOf" srcId="{33FEC42D-C136-4539-AA08-63F639ECBFC4}" destId="{784B722D-0433-400C-A0DD-FD5CD80B2433}" srcOrd="0" destOrd="0" presId="urn:microsoft.com/office/officeart/2018/5/layout/IconCircleLabelList"/>
    <dgm:cxn modelId="{798AE147-5C05-4157-A2E2-B14BE05C6645}" type="presParOf" srcId="{784B722D-0433-400C-A0DD-FD5CD80B2433}" destId="{AE0660B0-720C-4F6F-A4C5-DAB212331EE3}" srcOrd="0" destOrd="0" presId="urn:microsoft.com/office/officeart/2018/5/layout/IconCircleLabelList"/>
    <dgm:cxn modelId="{BEA83955-9355-49AA-ACEF-ED3155241339}" type="presParOf" srcId="{AE0660B0-720C-4F6F-A4C5-DAB212331EE3}" destId="{0852A476-56B7-43FF-9803-B6D3A4D780D2}" srcOrd="0" destOrd="0" presId="urn:microsoft.com/office/officeart/2018/5/layout/IconCircleLabelList"/>
    <dgm:cxn modelId="{2162DC3E-5962-4347-A2F5-1F1A55ABFBE3}" type="presParOf" srcId="{AE0660B0-720C-4F6F-A4C5-DAB212331EE3}" destId="{814860A5-7BF2-4247-95A1-6C23E50D0E4E}" srcOrd="1" destOrd="0" presId="urn:microsoft.com/office/officeart/2018/5/layout/IconCircleLabelList"/>
    <dgm:cxn modelId="{4236D962-44AD-4715-B510-0CE1F11B449B}" type="presParOf" srcId="{AE0660B0-720C-4F6F-A4C5-DAB212331EE3}" destId="{3F8BBBFB-06DD-4433-9861-B70EC4EB2260}" srcOrd="2" destOrd="0" presId="urn:microsoft.com/office/officeart/2018/5/layout/IconCircleLabelList"/>
    <dgm:cxn modelId="{4149EBEF-ABB4-40FD-AA3F-1858BD2C5BBD}" type="presParOf" srcId="{AE0660B0-720C-4F6F-A4C5-DAB212331EE3}" destId="{47F57539-C04B-41BE-B5DA-CA02E165C5CF}" srcOrd="3" destOrd="0" presId="urn:microsoft.com/office/officeart/2018/5/layout/IconCircleLabelList"/>
    <dgm:cxn modelId="{00E3CB01-425E-47C4-81A8-7D338C8EF42B}" type="presParOf" srcId="{784B722D-0433-400C-A0DD-FD5CD80B2433}" destId="{8BC1AD92-B047-4933-B54C-983C27B03033}" srcOrd="1" destOrd="0" presId="urn:microsoft.com/office/officeart/2018/5/layout/IconCircleLabelList"/>
    <dgm:cxn modelId="{E809752A-CB71-4B71-A4E6-3B8CA72C34D3}" type="presParOf" srcId="{784B722D-0433-400C-A0DD-FD5CD80B2433}" destId="{7165B9FD-6955-44A0-8790-087215F50DEC}" srcOrd="2" destOrd="0" presId="urn:microsoft.com/office/officeart/2018/5/layout/IconCircleLabelList"/>
    <dgm:cxn modelId="{AC5C9062-735B-4C0E-989F-29D86BA446A6}" type="presParOf" srcId="{7165B9FD-6955-44A0-8790-087215F50DEC}" destId="{9BFF7728-49A0-4255-8917-D1B23BB54F14}" srcOrd="0" destOrd="0" presId="urn:microsoft.com/office/officeart/2018/5/layout/IconCircleLabelList"/>
    <dgm:cxn modelId="{E7F7DE4A-5A02-4581-A4F5-14872BDC38D9}" type="presParOf" srcId="{7165B9FD-6955-44A0-8790-087215F50DEC}" destId="{C8AF6B16-0769-49C3-968C-1F2E1787AD61}" srcOrd="1" destOrd="0" presId="urn:microsoft.com/office/officeart/2018/5/layout/IconCircleLabelList"/>
    <dgm:cxn modelId="{D38BB9B1-0E36-47FD-8FC7-6DBB11E04BA6}" type="presParOf" srcId="{7165B9FD-6955-44A0-8790-087215F50DEC}" destId="{B26B5147-2D1F-4B74-9F2F-F121A1441FCA}" srcOrd="2" destOrd="0" presId="urn:microsoft.com/office/officeart/2018/5/layout/IconCircleLabelList"/>
    <dgm:cxn modelId="{1EC8F950-376B-4B41-BB0E-83C28C0AA791}" type="presParOf" srcId="{7165B9FD-6955-44A0-8790-087215F50DEC}" destId="{4859AB5F-D7AE-4052-897F-EAFF511E5CC7}" srcOrd="3" destOrd="0" presId="urn:microsoft.com/office/officeart/2018/5/layout/IconCircleLabelList"/>
    <dgm:cxn modelId="{B6823931-4045-4F95-8220-FB8DAEE84729}" type="presParOf" srcId="{784B722D-0433-400C-A0DD-FD5CD80B2433}" destId="{18A8364A-D6B4-49CE-A357-D76A39CCDA4B}" srcOrd="3" destOrd="0" presId="urn:microsoft.com/office/officeart/2018/5/layout/IconCircleLabelList"/>
    <dgm:cxn modelId="{9D10854C-1FA8-4F9B-B05B-02D2E5889D20}" type="presParOf" srcId="{784B722D-0433-400C-A0DD-FD5CD80B2433}" destId="{0C9D6ACF-76EE-4E58-90BA-C8C59F9760AA}" srcOrd="4" destOrd="0" presId="urn:microsoft.com/office/officeart/2018/5/layout/IconCircleLabelList"/>
    <dgm:cxn modelId="{992D4463-397E-459A-961A-DFD023CEF692}" type="presParOf" srcId="{0C9D6ACF-76EE-4E58-90BA-C8C59F9760AA}" destId="{98EE36EA-756A-49D5-AF2D-D367F60AAA32}" srcOrd="0" destOrd="0" presId="urn:microsoft.com/office/officeart/2018/5/layout/IconCircleLabelList"/>
    <dgm:cxn modelId="{56850CE5-19C3-4A12-AB5B-8783321F029B}" type="presParOf" srcId="{0C9D6ACF-76EE-4E58-90BA-C8C59F9760AA}" destId="{D34A0EA0-C197-44EF-A46C-2C8C514614FD}" srcOrd="1" destOrd="0" presId="urn:microsoft.com/office/officeart/2018/5/layout/IconCircleLabelList"/>
    <dgm:cxn modelId="{2436D22E-E9D3-4D73-B583-3342379E63A3}" type="presParOf" srcId="{0C9D6ACF-76EE-4E58-90BA-C8C59F9760AA}" destId="{6FC5AE52-3953-4AD6-8E4E-477A8AFC8034}" srcOrd="2" destOrd="0" presId="urn:microsoft.com/office/officeart/2018/5/layout/IconCircleLabelList"/>
    <dgm:cxn modelId="{BE180174-1024-43FD-8BFF-279784BEF5EC}" type="presParOf" srcId="{0C9D6ACF-76EE-4E58-90BA-C8C59F9760AA}" destId="{4A415106-A729-4832-AD91-E2E34E244AF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BA729-7970-4C3B-B346-491428472B6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3D6A5F-658C-44B5-B5B3-FCF51A3E3473}">
      <dgm:prSet/>
      <dgm:spPr/>
      <dgm:t>
        <a:bodyPr/>
        <a:lstStyle/>
        <a:p>
          <a:pPr>
            <a:defRPr cap="all"/>
          </a:pPr>
          <a:r>
            <a:rPr lang="en-US" b="1"/>
            <a:t>Clarify the types and genres of films to be produced</a:t>
          </a:r>
          <a:endParaRPr lang="en-US"/>
        </a:p>
      </dgm:t>
    </dgm:pt>
    <dgm:pt modelId="{1F41A62B-1F73-4D4B-8377-4DCE62525DD1}" type="parTrans" cxnId="{F31F463C-195B-4DD9-A94C-F87AE767BAB8}">
      <dgm:prSet/>
      <dgm:spPr/>
      <dgm:t>
        <a:bodyPr/>
        <a:lstStyle/>
        <a:p>
          <a:endParaRPr lang="en-US"/>
        </a:p>
      </dgm:t>
    </dgm:pt>
    <dgm:pt modelId="{0412C456-C940-4A0A-94EF-C4322508118F}" type="sibTrans" cxnId="{F31F463C-195B-4DD9-A94C-F87AE767BAB8}">
      <dgm:prSet/>
      <dgm:spPr/>
      <dgm:t>
        <a:bodyPr/>
        <a:lstStyle/>
        <a:p>
          <a:endParaRPr lang="en-US"/>
        </a:p>
      </dgm:t>
    </dgm:pt>
    <dgm:pt modelId="{BEF82948-7A26-4F9E-A892-399AB0BDE829}">
      <dgm:prSet/>
      <dgm:spPr/>
      <dgm:t>
        <a:bodyPr/>
        <a:lstStyle/>
        <a:p>
          <a:pPr>
            <a:defRPr cap="all"/>
          </a:pPr>
          <a:r>
            <a:rPr lang="en-US" b="1"/>
            <a:t>Analyze costs and profits among various studios</a:t>
          </a:r>
          <a:endParaRPr lang="en-US"/>
        </a:p>
      </dgm:t>
    </dgm:pt>
    <dgm:pt modelId="{D9DC86D1-2AD4-4673-8947-82AB5E33604C}" type="parTrans" cxnId="{35A8F36D-5852-43D3-9107-E1171D0C012A}">
      <dgm:prSet/>
      <dgm:spPr/>
      <dgm:t>
        <a:bodyPr/>
        <a:lstStyle/>
        <a:p>
          <a:endParaRPr lang="en-US"/>
        </a:p>
      </dgm:t>
    </dgm:pt>
    <dgm:pt modelId="{D86C68F4-47DB-48E0-AB0F-C1AF6A33AAE6}" type="sibTrans" cxnId="{35A8F36D-5852-43D3-9107-E1171D0C012A}">
      <dgm:prSet/>
      <dgm:spPr/>
      <dgm:t>
        <a:bodyPr/>
        <a:lstStyle/>
        <a:p>
          <a:endParaRPr lang="en-US"/>
        </a:p>
      </dgm:t>
    </dgm:pt>
    <dgm:pt modelId="{1E79DFFD-BF6D-44C7-BB04-2F5CAF7900F0}">
      <dgm:prSet/>
      <dgm:spPr/>
      <dgm:t>
        <a:bodyPr/>
        <a:lstStyle/>
        <a:p>
          <a:pPr>
            <a:defRPr cap="all"/>
          </a:pPr>
          <a:r>
            <a:rPr lang="en-US" b="1"/>
            <a:t>Provide comparative review of domestic and worldwide data</a:t>
          </a:r>
          <a:endParaRPr lang="en-US"/>
        </a:p>
      </dgm:t>
    </dgm:pt>
    <dgm:pt modelId="{EBEDF37E-0762-4AFF-BEF3-07EE4F8AB5DF}" type="parTrans" cxnId="{6870AB23-5B58-42C0-AF3E-7278A71973F6}">
      <dgm:prSet/>
      <dgm:spPr/>
      <dgm:t>
        <a:bodyPr/>
        <a:lstStyle/>
        <a:p>
          <a:endParaRPr lang="en-US"/>
        </a:p>
      </dgm:t>
    </dgm:pt>
    <dgm:pt modelId="{322B7597-35FB-466E-B593-3B5386CD52BD}" type="sibTrans" cxnId="{6870AB23-5B58-42C0-AF3E-7278A71973F6}">
      <dgm:prSet/>
      <dgm:spPr/>
      <dgm:t>
        <a:bodyPr/>
        <a:lstStyle/>
        <a:p>
          <a:endParaRPr lang="en-US"/>
        </a:p>
      </dgm:t>
    </dgm:pt>
    <dgm:pt modelId="{3D30A605-422C-438C-AF56-1BC604B35181}" type="pres">
      <dgm:prSet presAssocID="{B24BA729-7970-4C3B-B346-491428472B65}" presName="root" presStyleCnt="0">
        <dgm:presLayoutVars>
          <dgm:dir/>
          <dgm:resizeHandles val="exact"/>
        </dgm:presLayoutVars>
      </dgm:prSet>
      <dgm:spPr/>
    </dgm:pt>
    <dgm:pt modelId="{A419BC6C-98C1-4960-A86D-18B55F31F5FF}" type="pres">
      <dgm:prSet presAssocID="{D23D6A5F-658C-44B5-B5B3-FCF51A3E3473}" presName="compNode" presStyleCnt="0"/>
      <dgm:spPr/>
    </dgm:pt>
    <dgm:pt modelId="{3A2DAC18-07E9-4260-B0E7-FF9150A8F1A6}" type="pres">
      <dgm:prSet presAssocID="{D23D6A5F-658C-44B5-B5B3-FCF51A3E3473}" presName="iconBgRect" presStyleLbl="bgShp" presStyleIdx="0" presStyleCnt="3"/>
      <dgm:spPr/>
    </dgm:pt>
    <dgm:pt modelId="{811C0161-8985-420B-8981-D675B3918534}" type="pres">
      <dgm:prSet presAssocID="{D23D6A5F-658C-44B5-B5B3-FCF51A3E34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5F20332E-6325-48C7-B6E4-9D0FEA2E6E84}" type="pres">
      <dgm:prSet presAssocID="{D23D6A5F-658C-44B5-B5B3-FCF51A3E3473}" presName="spaceRect" presStyleCnt="0"/>
      <dgm:spPr/>
    </dgm:pt>
    <dgm:pt modelId="{D493F9F4-3BDD-4BB9-BB10-5969CF1D59CD}" type="pres">
      <dgm:prSet presAssocID="{D23D6A5F-658C-44B5-B5B3-FCF51A3E3473}" presName="textRect" presStyleLbl="revTx" presStyleIdx="0" presStyleCnt="3">
        <dgm:presLayoutVars>
          <dgm:chMax val="1"/>
          <dgm:chPref val="1"/>
        </dgm:presLayoutVars>
      </dgm:prSet>
      <dgm:spPr/>
    </dgm:pt>
    <dgm:pt modelId="{6EDDEAA9-C35E-44DD-A38D-BE74D53B22F7}" type="pres">
      <dgm:prSet presAssocID="{0412C456-C940-4A0A-94EF-C4322508118F}" presName="sibTrans" presStyleCnt="0"/>
      <dgm:spPr/>
    </dgm:pt>
    <dgm:pt modelId="{1DF6B2C1-DC1D-49AF-9B81-73E21F16310A}" type="pres">
      <dgm:prSet presAssocID="{BEF82948-7A26-4F9E-A892-399AB0BDE829}" presName="compNode" presStyleCnt="0"/>
      <dgm:spPr/>
    </dgm:pt>
    <dgm:pt modelId="{19A93FE2-19A0-45A6-BCE4-44B3E96DE7A2}" type="pres">
      <dgm:prSet presAssocID="{BEF82948-7A26-4F9E-A892-399AB0BDE829}" presName="iconBgRect" presStyleLbl="bgShp" presStyleIdx="1" presStyleCnt="3"/>
      <dgm:spPr/>
    </dgm:pt>
    <dgm:pt modelId="{A82EDC90-F50F-4767-B938-88C9630FDDC5}" type="pres">
      <dgm:prSet presAssocID="{BEF82948-7A26-4F9E-A892-399AB0BDE8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566B7D8A-E2E4-4358-A001-6D5D20D829A7}" type="pres">
      <dgm:prSet presAssocID="{BEF82948-7A26-4F9E-A892-399AB0BDE829}" presName="spaceRect" presStyleCnt="0"/>
      <dgm:spPr/>
    </dgm:pt>
    <dgm:pt modelId="{00E2E094-CFB2-400E-A822-E427D84B76FE}" type="pres">
      <dgm:prSet presAssocID="{BEF82948-7A26-4F9E-A892-399AB0BDE829}" presName="textRect" presStyleLbl="revTx" presStyleIdx="1" presStyleCnt="3">
        <dgm:presLayoutVars>
          <dgm:chMax val="1"/>
          <dgm:chPref val="1"/>
        </dgm:presLayoutVars>
      </dgm:prSet>
      <dgm:spPr/>
    </dgm:pt>
    <dgm:pt modelId="{8539C5B8-8830-4CE6-AD92-03187D9CD98A}" type="pres">
      <dgm:prSet presAssocID="{D86C68F4-47DB-48E0-AB0F-C1AF6A33AAE6}" presName="sibTrans" presStyleCnt="0"/>
      <dgm:spPr/>
    </dgm:pt>
    <dgm:pt modelId="{7B866E07-9226-4E5C-82FE-1C25C9C861D6}" type="pres">
      <dgm:prSet presAssocID="{1E79DFFD-BF6D-44C7-BB04-2F5CAF7900F0}" presName="compNode" presStyleCnt="0"/>
      <dgm:spPr/>
    </dgm:pt>
    <dgm:pt modelId="{14CA8D15-FF49-48FB-9442-FFEAF7706561}" type="pres">
      <dgm:prSet presAssocID="{1E79DFFD-BF6D-44C7-BB04-2F5CAF7900F0}" presName="iconBgRect" presStyleLbl="bgShp" presStyleIdx="2" presStyleCnt="3"/>
      <dgm:spPr/>
    </dgm:pt>
    <dgm:pt modelId="{1C7FBE5B-D243-419F-B176-74DD5667CA3E}" type="pres">
      <dgm:prSet presAssocID="{1E79DFFD-BF6D-44C7-BB04-2F5CAF7900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FBAE4A37-368E-44EC-99C2-021AD9F02780}" type="pres">
      <dgm:prSet presAssocID="{1E79DFFD-BF6D-44C7-BB04-2F5CAF7900F0}" presName="spaceRect" presStyleCnt="0"/>
      <dgm:spPr/>
    </dgm:pt>
    <dgm:pt modelId="{FF45853C-EA97-4CD4-B33C-E0DB93044916}" type="pres">
      <dgm:prSet presAssocID="{1E79DFFD-BF6D-44C7-BB04-2F5CAF7900F0}" presName="textRect" presStyleLbl="revTx" presStyleIdx="2" presStyleCnt="3">
        <dgm:presLayoutVars>
          <dgm:chMax val="1"/>
          <dgm:chPref val="1"/>
        </dgm:presLayoutVars>
      </dgm:prSet>
      <dgm:spPr/>
    </dgm:pt>
  </dgm:ptLst>
  <dgm:cxnLst>
    <dgm:cxn modelId="{A5FD321E-861F-4663-98E4-97EC6D8A3E1E}" type="presOf" srcId="{B24BA729-7970-4C3B-B346-491428472B65}" destId="{3D30A605-422C-438C-AF56-1BC604B35181}" srcOrd="0" destOrd="0" presId="urn:microsoft.com/office/officeart/2018/5/layout/IconCircleLabelList"/>
    <dgm:cxn modelId="{6870AB23-5B58-42C0-AF3E-7278A71973F6}" srcId="{B24BA729-7970-4C3B-B346-491428472B65}" destId="{1E79DFFD-BF6D-44C7-BB04-2F5CAF7900F0}" srcOrd="2" destOrd="0" parTransId="{EBEDF37E-0762-4AFF-BEF3-07EE4F8AB5DF}" sibTransId="{322B7597-35FB-466E-B593-3B5386CD52BD}"/>
    <dgm:cxn modelId="{4EEA0D2A-8D79-44F8-83D9-C213E77C0CA5}" type="presOf" srcId="{BEF82948-7A26-4F9E-A892-399AB0BDE829}" destId="{00E2E094-CFB2-400E-A822-E427D84B76FE}" srcOrd="0" destOrd="0" presId="urn:microsoft.com/office/officeart/2018/5/layout/IconCircleLabelList"/>
    <dgm:cxn modelId="{F31F463C-195B-4DD9-A94C-F87AE767BAB8}" srcId="{B24BA729-7970-4C3B-B346-491428472B65}" destId="{D23D6A5F-658C-44B5-B5B3-FCF51A3E3473}" srcOrd="0" destOrd="0" parTransId="{1F41A62B-1F73-4D4B-8377-4DCE62525DD1}" sibTransId="{0412C456-C940-4A0A-94EF-C4322508118F}"/>
    <dgm:cxn modelId="{7D797E48-842F-449B-86FE-D28B1A2DAE47}" type="presOf" srcId="{1E79DFFD-BF6D-44C7-BB04-2F5CAF7900F0}" destId="{FF45853C-EA97-4CD4-B33C-E0DB93044916}" srcOrd="0" destOrd="0" presId="urn:microsoft.com/office/officeart/2018/5/layout/IconCircleLabelList"/>
    <dgm:cxn modelId="{35A8F36D-5852-43D3-9107-E1171D0C012A}" srcId="{B24BA729-7970-4C3B-B346-491428472B65}" destId="{BEF82948-7A26-4F9E-A892-399AB0BDE829}" srcOrd="1" destOrd="0" parTransId="{D9DC86D1-2AD4-4673-8947-82AB5E33604C}" sibTransId="{D86C68F4-47DB-48E0-AB0F-C1AF6A33AAE6}"/>
    <dgm:cxn modelId="{B6ED5A88-62F6-4EEF-878C-74789B5AA38E}" type="presOf" srcId="{D23D6A5F-658C-44B5-B5B3-FCF51A3E3473}" destId="{D493F9F4-3BDD-4BB9-BB10-5969CF1D59CD}" srcOrd="0" destOrd="0" presId="urn:microsoft.com/office/officeart/2018/5/layout/IconCircleLabelList"/>
    <dgm:cxn modelId="{36D433D4-8FE3-44F3-956E-F6E9F7108521}" type="presParOf" srcId="{3D30A605-422C-438C-AF56-1BC604B35181}" destId="{A419BC6C-98C1-4960-A86D-18B55F31F5FF}" srcOrd="0" destOrd="0" presId="urn:microsoft.com/office/officeart/2018/5/layout/IconCircleLabelList"/>
    <dgm:cxn modelId="{6963916B-A703-43E3-BC37-09E80F3284F9}" type="presParOf" srcId="{A419BC6C-98C1-4960-A86D-18B55F31F5FF}" destId="{3A2DAC18-07E9-4260-B0E7-FF9150A8F1A6}" srcOrd="0" destOrd="0" presId="urn:microsoft.com/office/officeart/2018/5/layout/IconCircleLabelList"/>
    <dgm:cxn modelId="{EC212730-2D9F-4439-9745-705EBF5B1ABF}" type="presParOf" srcId="{A419BC6C-98C1-4960-A86D-18B55F31F5FF}" destId="{811C0161-8985-420B-8981-D675B3918534}" srcOrd="1" destOrd="0" presId="urn:microsoft.com/office/officeart/2018/5/layout/IconCircleLabelList"/>
    <dgm:cxn modelId="{D0961942-C5D9-4DFC-8467-D1F7F895329A}" type="presParOf" srcId="{A419BC6C-98C1-4960-A86D-18B55F31F5FF}" destId="{5F20332E-6325-48C7-B6E4-9D0FEA2E6E84}" srcOrd="2" destOrd="0" presId="urn:microsoft.com/office/officeart/2018/5/layout/IconCircleLabelList"/>
    <dgm:cxn modelId="{8C5F0C8C-B560-41E7-9BDA-9E637C519775}" type="presParOf" srcId="{A419BC6C-98C1-4960-A86D-18B55F31F5FF}" destId="{D493F9F4-3BDD-4BB9-BB10-5969CF1D59CD}" srcOrd="3" destOrd="0" presId="urn:microsoft.com/office/officeart/2018/5/layout/IconCircleLabelList"/>
    <dgm:cxn modelId="{F2C16646-14D7-493F-BADE-ABF51A2808E1}" type="presParOf" srcId="{3D30A605-422C-438C-AF56-1BC604B35181}" destId="{6EDDEAA9-C35E-44DD-A38D-BE74D53B22F7}" srcOrd="1" destOrd="0" presId="urn:microsoft.com/office/officeart/2018/5/layout/IconCircleLabelList"/>
    <dgm:cxn modelId="{DEE5C6C9-AB9B-4609-BA93-1808B15CFDA6}" type="presParOf" srcId="{3D30A605-422C-438C-AF56-1BC604B35181}" destId="{1DF6B2C1-DC1D-49AF-9B81-73E21F16310A}" srcOrd="2" destOrd="0" presId="urn:microsoft.com/office/officeart/2018/5/layout/IconCircleLabelList"/>
    <dgm:cxn modelId="{9F88FF47-5E6B-41FC-AF60-3816E65EEF43}" type="presParOf" srcId="{1DF6B2C1-DC1D-49AF-9B81-73E21F16310A}" destId="{19A93FE2-19A0-45A6-BCE4-44B3E96DE7A2}" srcOrd="0" destOrd="0" presId="urn:microsoft.com/office/officeart/2018/5/layout/IconCircleLabelList"/>
    <dgm:cxn modelId="{BA39EA81-933A-4E33-95AE-22CF7865A8A0}" type="presParOf" srcId="{1DF6B2C1-DC1D-49AF-9B81-73E21F16310A}" destId="{A82EDC90-F50F-4767-B938-88C9630FDDC5}" srcOrd="1" destOrd="0" presId="urn:microsoft.com/office/officeart/2018/5/layout/IconCircleLabelList"/>
    <dgm:cxn modelId="{BC196B8E-919A-4EF2-A48E-CCE2DEA31CF7}" type="presParOf" srcId="{1DF6B2C1-DC1D-49AF-9B81-73E21F16310A}" destId="{566B7D8A-E2E4-4358-A001-6D5D20D829A7}" srcOrd="2" destOrd="0" presId="urn:microsoft.com/office/officeart/2018/5/layout/IconCircleLabelList"/>
    <dgm:cxn modelId="{42FCA371-4B85-4751-BC5A-65A84960A785}" type="presParOf" srcId="{1DF6B2C1-DC1D-49AF-9B81-73E21F16310A}" destId="{00E2E094-CFB2-400E-A822-E427D84B76FE}" srcOrd="3" destOrd="0" presId="urn:microsoft.com/office/officeart/2018/5/layout/IconCircleLabelList"/>
    <dgm:cxn modelId="{7FE672D7-37CB-4956-9412-CF71FE7EF2B5}" type="presParOf" srcId="{3D30A605-422C-438C-AF56-1BC604B35181}" destId="{8539C5B8-8830-4CE6-AD92-03187D9CD98A}" srcOrd="3" destOrd="0" presId="urn:microsoft.com/office/officeart/2018/5/layout/IconCircleLabelList"/>
    <dgm:cxn modelId="{4994F593-C06D-4366-8C3B-67EC1C08A731}" type="presParOf" srcId="{3D30A605-422C-438C-AF56-1BC604B35181}" destId="{7B866E07-9226-4E5C-82FE-1C25C9C861D6}" srcOrd="4" destOrd="0" presId="urn:microsoft.com/office/officeart/2018/5/layout/IconCircleLabelList"/>
    <dgm:cxn modelId="{386B9BBB-F8AB-4C94-A0C6-7A2D546D7FE9}" type="presParOf" srcId="{7B866E07-9226-4E5C-82FE-1C25C9C861D6}" destId="{14CA8D15-FF49-48FB-9442-FFEAF7706561}" srcOrd="0" destOrd="0" presId="urn:microsoft.com/office/officeart/2018/5/layout/IconCircleLabelList"/>
    <dgm:cxn modelId="{D1528A82-10E3-4614-AF1D-2AAFDDA42DF2}" type="presParOf" srcId="{7B866E07-9226-4E5C-82FE-1C25C9C861D6}" destId="{1C7FBE5B-D243-419F-B176-74DD5667CA3E}" srcOrd="1" destOrd="0" presId="urn:microsoft.com/office/officeart/2018/5/layout/IconCircleLabelList"/>
    <dgm:cxn modelId="{D4F9288B-E618-46A1-AF90-73DF968B197F}" type="presParOf" srcId="{7B866E07-9226-4E5C-82FE-1C25C9C861D6}" destId="{FBAE4A37-368E-44EC-99C2-021AD9F02780}" srcOrd="2" destOrd="0" presId="urn:microsoft.com/office/officeart/2018/5/layout/IconCircleLabelList"/>
    <dgm:cxn modelId="{ADE5DA07-C916-4F09-AA14-6F3F52C6CFD8}" type="presParOf" srcId="{7B866E07-9226-4E5C-82FE-1C25C9C861D6}" destId="{FF45853C-EA97-4CD4-B33C-E0DB930449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97E45F-8720-4D9A-A45C-6A47566E691D}"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5F895583-DE00-46EB-AC86-1FC854369E4E}">
      <dgm:prSet/>
      <dgm:spPr/>
      <dgm:t>
        <a:bodyPr/>
        <a:lstStyle/>
        <a:p>
          <a:pPr>
            <a:lnSpc>
              <a:spcPct val="100000"/>
            </a:lnSpc>
          </a:pPr>
          <a:r>
            <a:rPr lang="en-US" baseline="0"/>
            <a:t>Worldwide gross earnings represent a larger portion of total gross in most instances</a:t>
          </a:r>
          <a:endParaRPr lang="en-US"/>
        </a:p>
      </dgm:t>
    </dgm:pt>
    <dgm:pt modelId="{CB77E636-FA2C-4E55-83A9-833A4A403F30}" type="parTrans" cxnId="{3698DB90-B708-4A45-80A7-AD137B95BEA2}">
      <dgm:prSet/>
      <dgm:spPr/>
      <dgm:t>
        <a:bodyPr/>
        <a:lstStyle/>
        <a:p>
          <a:endParaRPr lang="en-US"/>
        </a:p>
      </dgm:t>
    </dgm:pt>
    <dgm:pt modelId="{2C349981-9B14-4D2C-9D7A-6541A3D447A2}" type="sibTrans" cxnId="{3698DB90-B708-4A45-80A7-AD137B95BEA2}">
      <dgm:prSet/>
      <dgm:spPr/>
      <dgm:t>
        <a:bodyPr/>
        <a:lstStyle/>
        <a:p>
          <a:endParaRPr lang="en-US"/>
        </a:p>
      </dgm:t>
    </dgm:pt>
    <dgm:pt modelId="{604132CB-DE17-4FC6-AE9E-2D16C94787C7}">
      <dgm:prSet/>
      <dgm:spPr/>
      <dgm:t>
        <a:bodyPr/>
        <a:lstStyle/>
        <a:p>
          <a:pPr>
            <a:lnSpc>
              <a:spcPct val="100000"/>
            </a:lnSpc>
          </a:pPr>
          <a:r>
            <a:rPr lang="en-US" baseline="0"/>
            <a:t>13 of the top 15 films are in the action / adventure / fantasy genres</a:t>
          </a:r>
          <a:endParaRPr lang="en-US"/>
        </a:p>
      </dgm:t>
    </dgm:pt>
    <dgm:pt modelId="{AB5D4942-AB71-4B48-90F2-C079AE67294B}" type="parTrans" cxnId="{70133FAB-F7DA-489F-8515-6627F24F17F5}">
      <dgm:prSet/>
      <dgm:spPr/>
      <dgm:t>
        <a:bodyPr/>
        <a:lstStyle/>
        <a:p>
          <a:endParaRPr lang="en-US"/>
        </a:p>
      </dgm:t>
    </dgm:pt>
    <dgm:pt modelId="{3B559262-AA32-4FFD-A136-B799851B12E8}" type="sibTrans" cxnId="{70133FAB-F7DA-489F-8515-6627F24F17F5}">
      <dgm:prSet/>
      <dgm:spPr/>
      <dgm:t>
        <a:bodyPr/>
        <a:lstStyle/>
        <a:p>
          <a:endParaRPr lang="en-US"/>
        </a:p>
      </dgm:t>
    </dgm:pt>
    <dgm:pt modelId="{C47A7042-4A7E-4F0C-A398-8FA94EB05497}" type="pres">
      <dgm:prSet presAssocID="{9B97E45F-8720-4D9A-A45C-6A47566E691D}" presName="root" presStyleCnt="0">
        <dgm:presLayoutVars>
          <dgm:dir/>
          <dgm:resizeHandles val="exact"/>
        </dgm:presLayoutVars>
      </dgm:prSet>
      <dgm:spPr/>
    </dgm:pt>
    <dgm:pt modelId="{F67FFF25-9ABC-4E70-AD10-FA85CED43C09}" type="pres">
      <dgm:prSet presAssocID="{5F895583-DE00-46EB-AC86-1FC854369E4E}" presName="compNode" presStyleCnt="0"/>
      <dgm:spPr/>
    </dgm:pt>
    <dgm:pt modelId="{CABB7A23-6407-46F2-B3CF-786508CA6497}" type="pres">
      <dgm:prSet presAssocID="{5F895583-DE00-46EB-AC86-1FC854369E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D29E7B6-D236-4F08-AAB1-1DB5B357CAEA}" type="pres">
      <dgm:prSet presAssocID="{5F895583-DE00-46EB-AC86-1FC854369E4E}" presName="spaceRect" presStyleCnt="0"/>
      <dgm:spPr/>
    </dgm:pt>
    <dgm:pt modelId="{62A0F7ED-3BDE-411E-A113-2802EFB34210}" type="pres">
      <dgm:prSet presAssocID="{5F895583-DE00-46EB-AC86-1FC854369E4E}" presName="textRect" presStyleLbl="revTx" presStyleIdx="0" presStyleCnt="2">
        <dgm:presLayoutVars>
          <dgm:chMax val="1"/>
          <dgm:chPref val="1"/>
        </dgm:presLayoutVars>
      </dgm:prSet>
      <dgm:spPr/>
    </dgm:pt>
    <dgm:pt modelId="{695AD29D-447F-46F1-A74F-FDA661410EB8}" type="pres">
      <dgm:prSet presAssocID="{2C349981-9B14-4D2C-9D7A-6541A3D447A2}" presName="sibTrans" presStyleCnt="0"/>
      <dgm:spPr/>
    </dgm:pt>
    <dgm:pt modelId="{50A60532-2B98-4B63-A686-52A4BDCF62B6}" type="pres">
      <dgm:prSet presAssocID="{604132CB-DE17-4FC6-AE9E-2D16C94787C7}" presName="compNode" presStyleCnt="0"/>
      <dgm:spPr/>
    </dgm:pt>
    <dgm:pt modelId="{CA5EE5E3-6FE6-46F6-8257-94D9553D74F8}" type="pres">
      <dgm:prSet presAssocID="{604132CB-DE17-4FC6-AE9E-2D16C94787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22745D17-F4A1-4B9E-90E4-A7061DAB41E0}" type="pres">
      <dgm:prSet presAssocID="{604132CB-DE17-4FC6-AE9E-2D16C94787C7}" presName="spaceRect" presStyleCnt="0"/>
      <dgm:spPr/>
    </dgm:pt>
    <dgm:pt modelId="{ADA51B36-2A26-4B5C-A696-09B7CFF487B5}" type="pres">
      <dgm:prSet presAssocID="{604132CB-DE17-4FC6-AE9E-2D16C94787C7}" presName="textRect" presStyleLbl="revTx" presStyleIdx="1" presStyleCnt="2">
        <dgm:presLayoutVars>
          <dgm:chMax val="1"/>
          <dgm:chPref val="1"/>
        </dgm:presLayoutVars>
      </dgm:prSet>
      <dgm:spPr/>
    </dgm:pt>
  </dgm:ptLst>
  <dgm:cxnLst>
    <dgm:cxn modelId="{FA218C2B-F9DA-9C4E-AA60-9248A14D3EB8}" type="presOf" srcId="{5F895583-DE00-46EB-AC86-1FC854369E4E}" destId="{62A0F7ED-3BDE-411E-A113-2802EFB34210}" srcOrd="0" destOrd="0" presId="urn:microsoft.com/office/officeart/2018/2/layout/IconLabelList"/>
    <dgm:cxn modelId="{3002E346-6BC3-2F49-AF80-C7E65A8959FC}" type="presOf" srcId="{9B97E45F-8720-4D9A-A45C-6A47566E691D}" destId="{C47A7042-4A7E-4F0C-A398-8FA94EB05497}" srcOrd="0" destOrd="0" presId="urn:microsoft.com/office/officeart/2018/2/layout/IconLabelList"/>
    <dgm:cxn modelId="{3698DB90-B708-4A45-80A7-AD137B95BEA2}" srcId="{9B97E45F-8720-4D9A-A45C-6A47566E691D}" destId="{5F895583-DE00-46EB-AC86-1FC854369E4E}" srcOrd="0" destOrd="0" parTransId="{CB77E636-FA2C-4E55-83A9-833A4A403F30}" sibTransId="{2C349981-9B14-4D2C-9D7A-6541A3D447A2}"/>
    <dgm:cxn modelId="{70133FAB-F7DA-489F-8515-6627F24F17F5}" srcId="{9B97E45F-8720-4D9A-A45C-6A47566E691D}" destId="{604132CB-DE17-4FC6-AE9E-2D16C94787C7}" srcOrd="1" destOrd="0" parTransId="{AB5D4942-AB71-4B48-90F2-C079AE67294B}" sibTransId="{3B559262-AA32-4FFD-A136-B799851B12E8}"/>
    <dgm:cxn modelId="{AE7BE3CA-F668-A947-8967-5C364FCC4C27}" type="presOf" srcId="{604132CB-DE17-4FC6-AE9E-2D16C94787C7}" destId="{ADA51B36-2A26-4B5C-A696-09B7CFF487B5}" srcOrd="0" destOrd="0" presId="urn:microsoft.com/office/officeart/2018/2/layout/IconLabelList"/>
    <dgm:cxn modelId="{9EF8F1F3-A495-0943-8B0C-6FEDDEB28909}" type="presParOf" srcId="{C47A7042-4A7E-4F0C-A398-8FA94EB05497}" destId="{F67FFF25-9ABC-4E70-AD10-FA85CED43C09}" srcOrd="0" destOrd="0" presId="urn:microsoft.com/office/officeart/2018/2/layout/IconLabelList"/>
    <dgm:cxn modelId="{25E62557-D36D-AB45-9C3F-95A8EAB2A85E}" type="presParOf" srcId="{F67FFF25-9ABC-4E70-AD10-FA85CED43C09}" destId="{CABB7A23-6407-46F2-B3CF-786508CA6497}" srcOrd="0" destOrd="0" presId="urn:microsoft.com/office/officeart/2018/2/layout/IconLabelList"/>
    <dgm:cxn modelId="{49F0CBBF-D9B5-4C44-92BF-E17C166502B5}" type="presParOf" srcId="{F67FFF25-9ABC-4E70-AD10-FA85CED43C09}" destId="{5D29E7B6-D236-4F08-AAB1-1DB5B357CAEA}" srcOrd="1" destOrd="0" presId="urn:microsoft.com/office/officeart/2018/2/layout/IconLabelList"/>
    <dgm:cxn modelId="{60DF4FF8-25B4-A74E-A1CC-A09989944329}" type="presParOf" srcId="{F67FFF25-9ABC-4E70-AD10-FA85CED43C09}" destId="{62A0F7ED-3BDE-411E-A113-2802EFB34210}" srcOrd="2" destOrd="0" presId="urn:microsoft.com/office/officeart/2018/2/layout/IconLabelList"/>
    <dgm:cxn modelId="{B2221B49-6933-0B49-8D84-1A533B9C581F}" type="presParOf" srcId="{C47A7042-4A7E-4F0C-A398-8FA94EB05497}" destId="{695AD29D-447F-46F1-A74F-FDA661410EB8}" srcOrd="1" destOrd="0" presId="urn:microsoft.com/office/officeart/2018/2/layout/IconLabelList"/>
    <dgm:cxn modelId="{1FAC79E3-1DF6-904A-B5B8-34B4CFD3E4E3}" type="presParOf" srcId="{C47A7042-4A7E-4F0C-A398-8FA94EB05497}" destId="{50A60532-2B98-4B63-A686-52A4BDCF62B6}" srcOrd="2" destOrd="0" presId="urn:microsoft.com/office/officeart/2018/2/layout/IconLabelList"/>
    <dgm:cxn modelId="{2E8596F6-93D1-9143-8744-D8B04E7225CF}" type="presParOf" srcId="{50A60532-2B98-4B63-A686-52A4BDCF62B6}" destId="{CA5EE5E3-6FE6-46F6-8257-94D9553D74F8}" srcOrd="0" destOrd="0" presId="urn:microsoft.com/office/officeart/2018/2/layout/IconLabelList"/>
    <dgm:cxn modelId="{D00E3F95-9B4E-E94C-A8E7-A979CDCD9A6E}" type="presParOf" srcId="{50A60532-2B98-4B63-A686-52A4BDCF62B6}" destId="{22745D17-F4A1-4B9E-90E4-A7061DAB41E0}" srcOrd="1" destOrd="0" presId="urn:microsoft.com/office/officeart/2018/2/layout/IconLabelList"/>
    <dgm:cxn modelId="{A35481B1-32AF-4343-A1C0-E2282529DB3F}" type="presParOf" srcId="{50A60532-2B98-4B63-A686-52A4BDCF62B6}" destId="{ADA51B36-2A26-4B5C-A696-09B7CFF487B5}"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430F5-E537-4B53-853E-E8D1FAACB491}"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F4DC0FAA-A345-46F8-A3CE-1FC6CFCBBB33}">
      <dgm:prSet/>
      <dgm:spPr/>
      <dgm:t>
        <a:bodyPr/>
        <a:lstStyle/>
        <a:p>
          <a:r>
            <a:rPr lang="en-US"/>
            <a:t>Focus on big-budget tent-pole releases: they make more money, </a:t>
          </a:r>
          <a:r>
            <a:rPr lang="en-US" i="1"/>
            <a:t>and</a:t>
          </a:r>
          <a:r>
            <a:rPr lang="en-US"/>
            <a:t> they make it more often.</a:t>
          </a:r>
        </a:p>
      </dgm:t>
    </dgm:pt>
    <dgm:pt modelId="{5C9FF9D7-74A6-4564-A207-7B05646D55AC}" type="parTrans" cxnId="{85743E99-14FC-4262-BC1B-8657341E0164}">
      <dgm:prSet/>
      <dgm:spPr/>
      <dgm:t>
        <a:bodyPr/>
        <a:lstStyle/>
        <a:p>
          <a:endParaRPr lang="en-US"/>
        </a:p>
      </dgm:t>
    </dgm:pt>
    <dgm:pt modelId="{C3082456-FAB1-44F1-881A-A5B6CA03B5C1}" type="sibTrans" cxnId="{85743E99-14FC-4262-BC1B-8657341E0164}">
      <dgm:prSet phldrT="1" phldr="0"/>
      <dgm:spPr/>
      <dgm:t>
        <a:bodyPr/>
        <a:lstStyle/>
        <a:p>
          <a:r>
            <a:rPr lang="en-US"/>
            <a:t>1</a:t>
          </a:r>
        </a:p>
      </dgm:t>
    </dgm:pt>
    <dgm:pt modelId="{D1659E94-5DD0-4393-A408-1FF5D2B57459}">
      <dgm:prSet/>
      <dgm:spPr/>
      <dgm:t>
        <a:bodyPr/>
        <a:lstStyle/>
        <a:p>
          <a:r>
            <a:rPr lang="en-US"/>
            <a:t>Open or acquire an animation arm for the studio. Focus on the same genres as the mainline studio: Adventure and Fantasy. </a:t>
          </a:r>
        </a:p>
      </dgm:t>
    </dgm:pt>
    <dgm:pt modelId="{1FD2E59A-2123-45FF-A8C7-63AE797CBD48}" type="parTrans" cxnId="{33E81D6E-243F-4D1A-86C3-9822E5B51284}">
      <dgm:prSet/>
      <dgm:spPr/>
      <dgm:t>
        <a:bodyPr/>
        <a:lstStyle/>
        <a:p>
          <a:endParaRPr lang="en-US"/>
        </a:p>
      </dgm:t>
    </dgm:pt>
    <dgm:pt modelId="{DF216795-5756-40DD-A542-FC3FC1538E9C}" type="sibTrans" cxnId="{33E81D6E-243F-4D1A-86C3-9822E5B51284}">
      <dgm:prSet phldrT="2" phldr="0"/>
      <dgm:spPr/>
      <dgm:t>
        <a:bodyPr/>
        <a:lstStyle/>
        <a:p>
          <a:r>
            <a:rPr lang="en-US"/>
            <a:t>2</a:t>
          </a:r>
        </a:p>
      </dgm:t>
    </dgm:pt>
    <dgm:pt modelId="{5459E7E2-03C2-4F60-9DFD-1F6A0369C3EB}">
      <dgm:prSet/>
      <dgm:spPr/>
      <dgm:t>
        <a:bodyPr/>
        <a:lstStyle/>
        <a:p>
          <a:r>
            <a:rPr lang="en-US"/>
            <a:t>Always consider the international market and audience; they will generate the vast majority of your profits. </a:t>
          </a:r>
        </a:p>
      </dgm:t>
    </dgm:pt>
    <dgm:pt modelId="{9B43710C-2087-43FB-99D8-DE6F31359B3D}" type="parTrans" cxnId="{25ABF4A7-0B4F-45C6-AC6B-A50B71D85CCD}">
      <dgm:prSet/>
      <dgm:spPr/>
      <dgm:t>
        <a:bodyPr/>
        <a:lstStyle/>
        <a:p>
          <a:endParaRPr lang="en-US"/>
        </a:p>
      </dgm:t>
    </dgm:pt>
    <dgm:pt modelId="{357D804A-3C9E-4353-B1DC-A1E6796BF8B8}" type="sibTrans" cxnId="{25ABF4A7-0B4F-45C6-AC6B-A50B71D85CCD}">
      <dgm:prSet phldrT="3" phldr="0"/>
      <dgm:spPr/>
      <dgm:t>
        <a:bodyPr/>
        <a:lstStyle/>
        <a:p>
          <a:r>
            <a:rPr lang="en-US"/>
            <a:t>3</a:t>
          </a:r>
        </a:p>
      </dgm:t>
    </dgm:pt>
    <dgm:pt modelId="{FC73B491-421D-4A46-A7A4-0400BE2C30BE}" type="pres">
      <dgm:prSet presAssocID="{2C6430F5-E537-4B53-853E-E8D1FAACB491}" presName="Name0" presStyleCnt="0">
        <dgm:presLayoutVars>
          <dgm:animLvl val="lvl"/>
          <dgm:resizeHandles val="exact"/>
        </dgm:presLayoutVars>
      </dgm:prSet>
      <dgm:spPr/>
    </dgm:pt>
    <dgm:pt modelId="{A67929A7-4463-0544-BC53-D2254E562E2E}" type="pres">
      <dgm:prSet presAssocID="{F4DC0FAA-A345-46F8-A3CE-1FC6CFCBBB33}" presName="compositeNode" presStyleCnt="0">
        <dgm:presLayoutVars>
          <dgm:bulletEnabled val="1"/>
        </dgm:presLayoutVars>
      </dgm:prSet>
      <dgm:spPr/>
    </dgm:pt>
    <dgm:pt modelId="{F0B283FC-5033-C848-9F35-BC0C9C0B7276}" type="pres">
      <dgm:prSet presAssocID="{F4DC0FAA-A345-46F8-A3CE-1FC6CFCBBB33}" presName="bgRect" presStyleLbl="bgAccFollowNode1" presStyleIdx="0" presStyleCnt="3"/>
      <dgm:spPr/>
    </dgm:pt>
    <dgm:pt modelId="{366193E4-B6A2-234C-A021-EFB939D711CC}" type="pres">
      <dgm:prSet presAssocID="{C3082456-FAB1-44F1-881A-A5B6CA03B5C1}" presName="sibTransNodeCircle" presStyleLbl="alignNode1" presStyleIdx="0" presStyleCnt="6">
        <dgm:presLayoutVars>
          <dgm:chMax val="0"/>
          <dgm:bulletEnabled/>
        </dgm:presLayoutVars>
      </dgm:prSet>
      <dgm:spPr/>
    </dgm:pt>
    <dgm:pt modelId="{1305C578-342B-B94A-81D4-5C783EDC957E}" type="pres">
      <dgm:prSet presAssocID="{F4DC0FAA-A345-46F8-A3CE-1FC6CFCBBB33}" presName="bottomLine" presStyleLbl="alignNode1" presStyleIdx="1" presStyleCnt="6">
        <dgm:presLayoutVars/>
      </dgm:prSet>
      <dgm:spPr/>
    </dgm:pt>
    <dgm:pt modelId="{8E11034C-02C5-6D44-8704-13690DE586E5}" type="pres">
      <dgm:prSet presAssocID="{F4DC0FAA-A345-46F8-A3CE-1FC6CFCBBB33}" presName="nodeText" presStyleLbl="bgAccFollowNode1" presStyleIdx="0" presStyleCnt="3">
        <dgm:presLayoutVars>
          <dgm:bulletEnabled val="1"/>
        </dgm:presLayoutVars>
      </dgm:prSet>
      <dgm:spPr/>
    </dgm:pt>
    <dgm:pt modelId="{41F23602-1408-2B44-84E8-4556292B027D}" type="pres">
      <dgm:prSet presAssocID="{C3082456-FAB1-44F1-881A-A5B6CA03B5C1}" presName="sibTrans" presStyleCnt="0"/>
      <dgm:spPr/>
    </dgm:pt>
    <dgm:pt modelId="{D54182EC-6631-CF4D-BAF6-142A8F02C65F}" type="pres">
      <dgm:prSet presAssocID="{D1659E94-5DD0-4393-A408-1FF5D2B57459}" presName="compositeNode" presStyleCnt="0">
        <dgm:presLayoutVars>
          <dgm:bulletEnabled val="1"/>
        </dgm:presLayoutVars>
      </dgm:prSet>
      <dgm:spPr/>
    </dgm:pt>
    <dgm:pt modelId="{C55794CF-33AA-7A4C-9F65-9A21D87DE143}" type="pres">
      <dgm:prSet presAssocID="{D1659E94-5DD0-4393-A408-1FF5D2B57459}" presName="bgRect" presStyleLbl="bgAccFollowNode1" presStyleIdx="1" presStyleCnt="3"/>
      <dgm:spPr/>
    </dgm:pt>
    <dgm:pt modelId="{1439969F-19C7-3B4F-8C35-FBB10354C052}" type="pres">
      <dgm:prSet presAssocID="{DF216795-5756-40DD-A542-FC3FC1538E9C}" presName="sibTransNodeCircle" presStyleLbl="alignNode1" presStyleIdx="2" presStyleCnt="6">
        <dgm:presLayoutVars>
          <dgm:chMax val="0"/>
          <dgm:bulletEnabled/>
        </dgm:presLayoutVars>
      </dgm:prSet>
      <dgm:spPr/>
    </dgm:pt>
    <dgm:pt modelId="{87D8E380-4C48-D845-8D70-CA8FCDFE95B7}" type="pres">
      <dgm:prSet presAssocID="{D1659E94-5DD0-4393-A408-1FF5D2B57459}" presName="bottomLine" presStyleLbl="alignNode1" presStyleIdx="3" presStyleCnt="6">
        <dgm:presLayoutVars/>
      </dgm:prSet>
      <dgm:spPr/>
    </dgm:pt>
    <dgm:pt modelId="{A3617726-7296-9741-89A3-5DF5EDF0CB24}" type="pres">
      <dgm:prSet presAssocID="{D1659E94-5DD0-4393-A408-1FF5D2B57459}" presName="nodeText" presStyleLbl="bgAccFollowNode1" presStyleIdx="1" presStyleCnt="3">
        <dgm:presLayoutVars>
          <dgm:bulletEnabled val="1"/>
        </dgm:presLayoutVars>
      </dgm:prSet>
      <dgm:spPr/>
    </dgm:pt>
    <dgm:pt modelId="{55E9501F-5F22-564B-8B2E-CFBE78A0A698}" type="pres">
      <dgm:prSet presAssocID="{DF216795-5756-40DD-A542-FC3FC1538E9C}" presName="sibTrans" presStyleCnt="0"/>
      <dgm:spPr/>
    </dgm:pt>
    <dgm:pt modelId="{BFB7A560-AE55-B147-8C11-FED1B733B4EF}" type="pres">
      <dgm:prSet presAssocID="{5459E7E2-03C2-4F60-9DFD-1F6A0369C3EB}" presName="compositeNode" presStyleCnt="0">
        <dgm:presLayoutVars>
          <dgm:bulletEnabled val="1"/>
        </dgm:presLayoutVars>
      </dgm:prSet>
      <dgm:spPr/>
    </dgm:pt>
    <dgm:pt modelId="{75092D21-F4E8-254B-961C-263E68391F8F}" type="pres">
      <dgm:prSet presAssocID="{5459E7E2-03C2-4F60-9DFD-1F6A0369C3EB}" presName="bgRect" presStyleLbl="bgAccFollowNode1" presStyleIdx="2" presStyleCnt="3"/>
      <dgm:spPr/>
    </dgm:pt>
    <dgm:pt modelId="{6611E52D-8283-9C46-969C-B8E2525C3065}" type="pres">
      <dgm:prSet presAssocID="{357D804A-3C9E-4353-B1DC-A1E6796BF8B8}" presName="sibTransNodeCircle" presStyleLbl="alignNode1" presStyleIdx="4" presStyleCnt="6">
        <dgm:presLayoutVars>
          <dgm:chMax val="0"/>
          <dgm:bulletEnabled/>
        </dgm:presLayoutVars>
      </dgm:prSet>
      <dgm:spPr/>
    </dgm:pt>
    <dgm:pt modelId="{D521BD96-A695-BC4B-BCDC-BC6B5C350165}" type="pres">
      <dgm:prSet presAssocID="{5459E7E2-03C2-4F60-9DFD-1F6A0369C3EB}" presName="bottomLine" presStyleLbl="alignNode1" presStyleIdx="5" presStyleCnt="6">
        <dgm:presLayoutVars/>
      </dgm:prSet>
      <dgm:spPr/>
    </dgm:pt>
    <dgm:pt modelId="{2834A218-6ECC-B648-9987-8B77B7A827EE}" type="pres">
      <dgm:prSet presAssocID="{5459E7E2-03C2-4F60-9DFD-1F6A0369C3EB}" presName="nodeText" presStyleLbl="bgAccFollowNode1" presStyleIdx="2" presStyleCnt="3">
        <dgm:presLayoutVars>
          <dgm:bulletEnabled val="1"/>
        </dgm:presLayoutVars>
      </dgm:prSet>
      <dgm:spPr/>
    </dgm:pt>
  </dgm:ptLst>
  <dgm:cxnLst>
    <dgm:cxn modelId="{E2C8BE09-0684-1C41-BB1E-71BE949871C8}" type="presOf" srcId="{DF216795-5756-40DD-A542-FC3FC1538E9C}" destId="{1439969F-19C7-3B4F-8C35-FBB10354C052}" srcOrd="0" destOrd="0" presId="urn:microsoft.com/office/officeart/2016/7/layout/BasicLinearProcessNumbered"/>
    <dgm:cxn modelId="{DBE3200E-536D-CE4A-BF18-DA03D2D9C547}" type="presOf" srcId="{C3082456-FAB1-44F1-881A-A5B6CA03B5C1}" destId="{366193E4-B6A2-234C-A021-EFB939D711CC}" srcOrd="0" destOrd="0" presId="urn:microsoft.com/office/officeart/2016/7/layout/BasicLinearProcessNumbered"/>
    <dgm:cxn modelId="{8740C52D-E95F-0249-B943-AC96D21EAABD}" type="presOf" srcId="{5459E7E2-03C2-4F60-9DFD-1F6A0369C3EB}" destId="{2834A218-6ECC-B648-9987-8B77B7A827EE}" srcOrd="1" destOrd="0" presId="urn:microsoft.com/office/officeart/2016/7/layout/BasicLinearProcessNumbered"/>
    <dgm:cxn modelId="{0D726063-7E4C-9D48-8A6D-EA968B0372EF}" type="presOf" srcId="{F4DC0FAA-A345-46F8-A3CE-1FC6CFCBBB33}" destId="{F0B283FC-5033-C848-9F35-BC0C9C0B7276}" srcOrd="0" destOrd="0" presId="urn:microsoft.com/office/officeart/2016/7/layout/BasicLinearProcessNumbered"/>
    <dgm:cxn modelId="{33E81D6E-243F-4D1A-86C3-9822E5B51284}" srcId="{2C6430F5-E537-4B53-853E-E8D1FAACB491}" destId="{D1659E94-5DD0-4393-A408-1FF5D2B57459}" srcOrd="1" destOrd="0" parTransId="{1FD2E59A-2123-45FF-A8C7-63AE797CBD48}" sibTransId="{DF216795-5756-40DD-A542-FC3FC1538E9C}"/>
    <dgm:cxn modelId="{F274AD85-8356-7A4A-864B-D29ADD026CA3}" type="presOf" srcId="{2C6430F5-E537-4B53-853E-E8D1FAACB491}" destId="{FC73B491-421D-4A46-A7A4-0400BE2C30BE}" srcOrd="0" destOrd="0" presId="urn:microsoft.com/office/officeart/2016/7/layout/BasicLinearProcessNumbered"/>
    <dgm:cxn modelId="{85743E99-14FC-4262-BC1B-8657341E0164}" srcId="{2C6430F5-E537-4B53-853E-E8D1FAACB491}" destId="{F4DC0FAA-A345-46F8-A3CE-1FC6CFCBBB33}" srcOrd="0" destOrd="0" parTransId="{5C9FF9D7-74A6-4564-A207-7B05646D55AC}" sibTransId="{C3082456-FAB1-44F1-881A-A5B6CA03B5C1}"/>
    <dgm:cxn modelId="{25ABF4A7-0B4F-45C6-AC6B-A50B71D85CCD}" srcId="{2C6430F5-E537-4B53-853E-E8D1FAACB491}" destId="{5459E7E2-03C2-4F60-9DFD-1F6A0369C3EB}" srcOrd="2" destOrd="0" parTransId="{9B43710C-2087-43FB-99D8-DE6F31359B3D}" sibTransId="{357D804A-3C9E-4353-B1DC-A1E6796BF8B8}"/>
    <dgm:cxn modelId="{2A91ABC6-8523-EE47-B01B-0C5B567F4E22}" type="presOf" srcId="{F4DC0FAA-A345-46F8-A3CE-1FC6CFCBBB33}" destId="{8E11034C-02C5-6D44-8704-13690DE586E5}" srcOrd="1" destOrd="0" presId="urn:microsoft.com/office/officeart/2016/7/layout/BasicLinearProcessNumbered"/>
    <dgm:cxn modelId="{2DDC0ED5-58C5-6C42-9845-FED5E95F2C65}" type="presOf" srcId="{D1659E94-5DD0-4393-A408-1FF5D2B57459}" destId="{A3617726-7296-9741-89A3-5DF5EDF0CB24}" srcOrd="1" destOrd="0" presId="urn:microsoft.com/office/officeart/2016/7/layout/BasicLinearProcessNumbered"/>
    <dgm:cxn modelId="{3F40C1DE-E7B9-CA43-AC15-5C2CCA0B77E5}" type="presOf" srcId="{D1659E94-5DD0-4393-A408-1FF5D2B57459}" destId="{C55794CF-33AA-7A4C-9F65-9A21D87DE143}" srcOrd="0" destOrd="0" presId="urn:microsoft.com/office/officeart/2016/7/layout/BasicLinearProcessNumbered"/>
    <dgm:cxn modelId="{75A049E8-75CC-114B-99C5-10917DCDD10A}" type="presOf" srcId="{5459E7E2-03C2-4F60-9DFD-1F6A0369C3EB}" destId="{75092D21-F4E8-254B-961C-263E68391F8F}" srcOrd="0" destOrd="0" presId="urn:microsoft.com/office/officeart/2016/7/layout/BasicLinearProcessNumbered"/>
    <dgm:cxn modelId="{5BED3EEA-5A8C-7049-997D-6FE70C40DE07}" type="presOf" srcId="{357D804A-3C9E-4353-B1DC-A1E6796BF8B8}" destId="{6611E52D-8283-9C46-969C-B8E2525C3065}" srcOrd="0" destOrd="0" presId="urn:microsoft.com/office/officeart/2016/7/layout/BasicLinearProcessNumbered"/>
    <dgm:cxn modelId="{22168E20-7DD7-3F41-841F-8924EDB8ED7F}" type="presParOf" srcId="{FC73B491-421D-4A46-A7A4-0400BE2C30BE}" destId="{A67929A7-4463-0544-BC53-D2254E562E2E}" srcOrd="0" destOrd="0" presId="urn:microsoft.com/office/officeart/2016/7/layout/BasicLinearProcessNumbered"/>
    <dgm:cxn modelId="{795E9CB3-968E-DD46-BAD1-F1F70E961A32}" type="presParOf" srcId="{A67929A7-4463-0544-BC53-D2254E562E2E}" destId="{F0B283FC-5033-C848-9F35-BC0C9C0B7276}" srcOrd="0" destOrd="0" presId="urn:microsoft.com/office/officeart/2016/7/layout/BasicLinearProcessNumbered"/>
    <dgm:cxn modelId="{0149B144-8C87-5047-BC61-9A137B459396}" type="presParOf" srcId="{A67929A7-4463-0544-BC53-D2254E562E2E}" destId="{366193E4-B6A2-234C-A021-EFB939D711CC}" srcOrd="1" destOrd="0" presId="urn:microsoft.com/office/officeart/2016/7/layout/BasicLinearProcessNumbered"/>
    <dgm:cxn modelId="{B28EF874-6E16-9943-8C44-2F3C5BE04EF7}" type="presParOf" srcId="{A67929A7-4463-0544-BC53-D2254E562E2E}" destId="{1305C578-342B-B94A-81D4-5C783EDC957E}" srcOrd="2" destOrd="0" presId="urn:microsoft.com/office/officeart/2016/7/layout/BasicLinearProcessNumbered"/>
    <dgm:cxn modelId="{C8168731-C387-DB44-B4B4-FCFAB3F6F763}" type="presParOf" srcId="{A67929A7-4463-0544-BC53-D2254E562E2E}" destId="{8E11034C-02C5-6D44-8704-13690DE586E5}" srcOrd="3" destOrd="0" presId="urn:microsoft.com/office/officeart/2016/7/layout/BasicLinearProcessNumbered"/>
    <dgm:cxn modelId="{96DAE4F1-CFFA-504C-A491-A73860C783DD}" type="presParOf" srcId="{FC73B491-421D-4A46-A7A4-0400BE2C30BE}" destId="{41F23602-1408-2B44-84E8-4556292B027D}" srcOrd="1" destOrd="0" presId="urn:microsoft.com/office/officeart/2016/7/layout/BasicLinearProcessNumbered"/>
    <dgm:cxn modelId="{587B24DA-A274-5841-9660-442C251DCC11}" type="presParOf" srcId="{FC73B491-421D-4A46-A7A4-0400BE2C30BE}" destId="{D54182EC-6631-CF4D-BAF6-142A8F02C65F}" srcOrd="2" destOrd="0" presId="urn:microsoft.com/office/officeart/2016/7/layout/BasicLinearProcessNumbered"/>
    <dgm:cxn modelId="{C9DB43F7-449E-A54B-A9D2-FE2FC6904459}" type="presParOf" srcId="{D54182EC-6631-CF4D-BAF6-142A8F02C65F}" destId="{C55794CF-33AA-7A4C-9F65-9A21D87DE143}" srcOrd="0" destOrd="0" presId="urn:microsoft.com/office/officeart/2016/7/layout/BasicLinearProcessNumbered"/>
    <dgm:cxn modelId="{4652B39D-35A5-8346-BF5B-6B456307B504}" type="presParOf" srcId="{D54182EC-6631-CF4D-BAF6-142A8F02C65F}" destId="{1439969F-19C7-3B4F-8C35-FBB10354C052}" srcOrd="1" destOrd="0" presId="urn:microsoft.com/office/officeart/2016/7/layout/BasicLinearProcessNumbered"/>
    <dgm:cxn modelId="{57B75EB0-9B17-134E-A3AC-994E179688F5}" type="presParOf" srcId="{D54182EC-6631-CF4D-BAF6-142A8F02C65F}" destId="{87D8E380-4C48-D845-8D70-CA8FCDFE95B7}" srcOrd="2" destOrd="0" presId="urn:microsoft.com/office/officeart/2016/7/layout/BasicLinearProcessNumbered"/>
    <dgm:cxn modelId="{0E95E45F-4300-BF4A-8E7C-4D7B4C1EFA3B}" type="presParOf" srcId="{D54182EC-6631-CF4D-BAF6-142A8F02C65F}" destId="{A3617726-7296-9741-89A3-5DF5EDF0CB24}" srcOrd="3" destOrd="0" presId="urn:microsoft.com/office/officeart/2016/7/layout/BasicLinearProcessNumbered"/>
    <dgm:cxn modelId="{EAFDC4CA-656B-6B4A-A2F8-7926A2C09F04}" type="presParOf" srcId="{FC73B491-421D-4A46-A7A4-0400BE2C30BE}" destId="{55E9501F-5F22-564B-8B2E-CFBE78A0A698}" srcOrd="3" destOrd="0" presId="urn:microsoft.com/office/officeart/2016/7/layout/BasicLinearProcessNumbered"/>
    <dgm:cxn modelId="{F531EECA-2FC9-AE4F-986C-8EFE8789861D}" type="presParOf" srcId="{FC73B491-421D-4A46-A7A4-0400BE2C30BE}" destId="{BFB7A560-AE55-B147-8C11-FED1B733B4EF}" srcOrd="4" destOrd="0" presId="urn:microsoft.com/office/officeart/2016/7/layout/BasicLinearProcessNumbered"/>
    <dgm:cxn modelId="{2E30B366-6A8C-E440-8A7F-01E641819E58}" type="presParOf" srcId="{BFB7A560-AE55-B147-8C11-FED1B733B4EF}" destId="{75092D21-F4E8-254B-961C-263E68391F8F}" srcOrd="0" destOrd="0" presId="urn:microsoft.com/office/officeart/2016/7/layout/BasicLinearProcessNumbered"/>
    <dgm:cxn modelId="{236A208B-3114-474C-8AC0-86B3A1837EE7}" type="presParOf" srcId="{BFB7A560-AE55-B147-8C11-FED1B733B4EF}" destId="{6611E52D-8283-9C46-969C-B8E2525C3065}" srcOrd="1" destOrd="0" presId="urn:microsoft.com/office/officeart/2016/7/layout/BasicLinearProcessNumbered"/>
    <dgm:cxn modelId="{61A508D6-C7ED-C74A-90F8-814D8208E217}" type="presParOf" srcId="{BFB7A560-AE55-B147-8C11-FED1B733B4EF}" destId="{D521BD96-A695-BC4B-BCDC-BC6B5C350165}" srcOrd="2" destOrd="0" presId="urn:microsoft.com/office/officeart/2016/7/layout/BasicLinearProcessNumbered"/>
    <dgm:cxn modelId="{285A7059-DC36-B749-8FDC-47D250A731B6}" type="presParOf" srcId="{BFB7A560-AE55-B147-8C11-FED1B733B4EF}" destId="{2834A218-6ECC-B648-9987-8B77B7A827E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2A476-56B7-43FF-9803-B6D3A4D780D2}">
      <dsp:nvSpPr>
        <dsp:cNvPr id="0" name=""/>
        <dsp:cNvSpPr/>
      </dsp:nvSpPr>
      <dsp:spPr>
        <a:xfrm>
          <a:off x="530099" y="198328"/>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860A5-7BF2-4247-95A1-6C23E50D0E4E}">
      <dsp:nvSpPr>
        <dsp:cNvPr id="0" name=""/>
        <dsp:cNvSpPr/>
      </dsp:nvSpPr>
      <dsp:spPr>
        <a:xfrm>
          <a:off x="829912" y="49814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7F57539-C04B-41BE-B5DA-CA02E165C5CF}">
      <dsp:nvSpPr>
        <dsp:cNvPr id="0" name=""/>
        <dsp:cNvSpPr/>
      </dsp:nvSpPr>
      <dsp:spPr>
        <a:xfrm>
          <a:off x="80381" y="204332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t>Business Problem</a:t>
          </a:r>
          <a:endParaRPr lang="en-US" sz="2000" kern="1200"/>
        </a:p>
      </dsp:txBody>
      <dsp:txXfrm>
        <a:off x="80381" y="2043328"/>
        <a:ext cx="2306250" cy="720000"/>
      </dsp:txXfrm>
    </dsp:sp>
    <dsp:sp modelId="{9BFF7728-49A0-4255-8917-D1B23BB54F14}">
      <dsp:nvSpPr>
        <dsp:cNvPr id="0" name=""/>
        <dsp:cNvSpPr/>
      </dsp:nvSpPr>
      <dsp:spPr>
        <a:xfrm>
          <a:off x="3239943" y="198328"/>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F6B16-0769-49C3-968C-1F2E1787AD61}">
      <dsp:nvSpPr>
        <dsp:cNvPr id="0" name=""/>
        <dsp:cNvSpPr/>
      </dsp:nvSpPr>
      <dsp:spPr>
        <a:xfrm>
          <a:off x="3539756" y="49814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59AB5F-D7AE-4052-897F-EAFF511E5CC7}">
      <dsp:nvSpPr>
        <dsp:cNvPr id="0" name=""/>
        <dsp:cNvSpPr/>
      </dsp:nvSpPr>
      <dsp:spPr>
        <a:xfrm>
          <a:off x="2790224" y="204332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t>Data &amp; Methodology</a:t>
          </a:r>
          <a:endParaRPr lang="en-US" sz="2000" kern="1200"/>
        </a:p>
      </dsp:txBody>
      <dsp:txXfrm>
        <a:off x="2790224" y="2043328"/>
        <a:ext cx="2306250" cy="720000"/>
      </dsp:txXfrm>
    </dsp:sp>
    <dsp:sp modelId="{98EE36EA-756A-49D5-AF2D-D367F60AAA32}">
      <dsp:nvSpPr>
        <dsp:cNvPr id="0" name=""/>
        <dsp:cNvSpPr/>
      </dsp:nvSpPr>
      <dsp:spPr>
        <a:xfrm>
          <a:off x="5949787" y="198328"/>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A0EA0-C197-44EF-A46C-2C8C514614FD}">
      <dsp:nvSpPr>
        <dsp:cNvPr id="0" name=""/>
        <dsp:cNvSpPr/>
      </dsp:nvSpPr>
      <dsp:spPr>
        <a:xfrm>
          <a:off x="6249600" y="49814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A415106-A729-4832-AD91-E2E34E244AFC}">
      <dsp:nvSpPr>
        <dsp:cNvPr id="0" name=""/>
        <dsp:cNvSpPr/>
      </dsp:nvSpPr>
      <dsp:spPr>
        <a:xfrm>
          <a:off x="5500068" y="204332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t>Recommendations</a:t>
          </a:r>
          <a:endParaRPr lang="en-US" sz="2000" kern="1200"/>
        </a:p>
      </dsp:txBody>
      <dsp:txXfrm>
        <a:off x="5500068" y="2043328"/>
        <a:ext cx="23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DAC18-07E9-4260-B0E7-FF9150A8F1A6}">
      <dsp:nvSpPr>
        <dsp:cNvPr id="0" name=""/>
        <dsp:cNvSpPr/>
      </dsp:nvSpPr>
      <dsp:spPr>
        <a:xfrm>
          <a:off x="825978" y="134"/>
          <a:ext cx="962894" cy="9628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1C0161-8985-420B-8981-D675B3918534}">
      <dsp:nvSpPr>
        <dsp:cNvPr id="0" name=""/>
        <dsp:cNvSpPr/>
      </dsp:nvSpPr>
      <dsp:spPr>
        <a:xfrm>
          <a:off x="1031185" y="205341"/>
          <a:ext cx="552480" cy="552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93F9F4-3BDD-4BB9-BB10-5969CF1D59CD}">
      <dsp:nvSpPr>
        <dsp:cNvPr id="0" name=""/>
        <dsp:cNvSpPr/>
      </dsp:nvSpPr>
      <dsp:spPr>
        <a:xfrm>
          <a:off x="518167" y="1262947"/>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Clarify the types and genres of films to be produced</a:t>
          </a:r>
          <a:endParaRPr lang="en-US" sz="1200" kern="1200"/>
        </a:p>
      </dsp:txBody>
      <dsp:txXfrm>
        <a:off x="518167" y="1262947"/>
        <a:ext cx="1578515" cy="631406"/>
      </dsp:txXfrm>
    </dsp:sp>
    <dsp:sp modelId="{19A93FE2-19A0-45A6-BCE4-44B3E96DE7A2}">
      <dsp:nvSpPr>
        <dsp:cNvPr id="0" name=""/>
        <dsp:cNvSpPr/>
      </dsp:nvSpPr>
      <dsp:spPr>
        <a:xfrm>
          <a:off x="2680734" y="134"/>
          <a:ext cx="962894" cy="9628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EDC90-F50F-4767-B938-88C9630FDDC5}">
      <dsp:nvSpPr>
        <dsp:cNvPr id="0" name=""/>
        <dsp:cNvSpPr/>
      </dsp:nvSpPr>
      <dsp:spPr>
        <a:xfrm>
          <a:off x="2885941" y="205341"/>
          <a:ext cx="552480" cy="552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0E2E094-CFB2-400E-A822-E427D84B76FE}">
      <dsp:nvSpPr>
        <dsp:cNvPr id="0" name=""/>
        <dsp:cNvSpPr/>
      </dsp:nvSpPr>
      <dsp:spPr>
        <a:xfrm>
          <a:off x="2372923" y="1262947"/>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Analyze costs and profits among various studios</a:t>
          </a:r>
          <a:endParaRPr lang="en-US" sz="1200" kern="1200"/>
        </a:p>
      </dsp:txBody>
      <dsp:txXfrm>
        <a:off x="2372923" y="1262947"/>
        <a:ext cx="1578515" cy="631406"/>
      </dsp:txXfrm>
    </dsp:sp>
    <dsp:sp modelId="{14CA8D15-FF49-48FB-9442-FFEAF7706561}">
      <dsp:nvSpPr>
        <dsp:cNvPr id="0" name=""/>
        <dsp:cNvSpPr/>
      </dsp:nvSpPr>
      <dsp:spPr>
        <a:xfrm>
          <a:off x="1753356" y="2288982"/>
          <a:ext cx="962894" cy="9628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FBE5B-D243-419F-B176-74DD5667CA3E}">
      <dsp:nvSpPr>
        <dsp:cNvPr id="0" name=""/>
        <dsp:cNvSpPr/>
      </dsp:nvSpPr>
      <dsp:spPr>
        <a:xfrm>
          <a:off x="1958563" y="2494189"/>
          <a:ext cx="552480" cy="552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45853C-EA97-4CD4-B33C-E0DB93044916}">
      <dsp:nvSpPr>
        <dsp:cNvPr id="0" name=""/>
        <dsp:cNvSpPr/>
      </dsp:nvSpPr>
      <dsp:spPr>
        <a:xfrm>
          <a:off x="1445545" y="3551794"/>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Provide comparative review of domestic and worldwide data</a:t>
          </a:r>
          <a:endParaRPr lang="en-US" sz="1200" kern="1200"/>
        </a:p>
      </dsp:txBody>
      <dsp:txXfrm>
        <a:off x="1445545" y="3551794"/>
        <a:ext cx="1578515" cy="631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B7A23-6407-46F2-B3CF-786508CA6497}">
      <dsp:nvSpPr>
        <dsp:cNvPr id="0" name=""/>
        <dsp:cNvSpPr/>
      </dsp:nvSpPr>
      <dsp:spPr>
        <a:xfrm>
          <a:off x="487325" y="459700"/>
          <a:ext cx="794970" cy="794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2A0F7ED-3BDE-411E-A113-2802EFB34210}">
      <dsp:nvSpPr>
        <dsp:cNvPr id="0" name=""/>
        <dsp:cNvSpPr/>
      </dsp:nvSpPr>
      <dsp:spPr>
        <a:xfrm>
          <a:off x="1510" y="1519708"/>
          <a:ext cx="1766601" cy="70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baseline="0"/>
            <a:t>Worldwide gross earnings represent a larger portion of total gross in most instances</a:t>
          </a:r>
          <a:endParaRPr lang="en-US" sz="1200" kern="1200"/>
        </a:p>
      </dsp:txBody>
      <dsp:txXfrm>
        <a:off x="1510" y="1519708"/>
        <a:ext cx="1766601" cy="706640"/>
      </dsp:txXfrm>
    </dsp:sp>
    <dsp:sp modelId="{CA5EE5E3-6FE6-46F6-8257-94D9553D74F8}">
      <dsp:nvSpPr>
        <dsp:cNvPr id="0" name=""/>
        <dsp:cNvSpPr/>
      </dsp:nvSpPr>
      <dsp:spPr>
        <a:xfrm>
          <a:off x="2563082" y="459700"/>
          <a:ext cx="794970" cy="794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DA51B36-2A26-4B5C-A696-09B7CFF487B5}">
      <dsp:nvSpPr>
        <dsp:cNvPr id="0" name=""/>
        <dsp:cNvSpPr/>
      </dsp:nvSpPr>
      <dsp:spPr>
        <a:xfrm>
          <a:off x="2077267" y="1519708"/>
          <a:ext cx="1766601" cy="70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baseline="0"/>
            <a:t>13 of the top 15 films are in the action / adventure / fantasy genres</a:t>
          </a:r>
          <a:endParaRPr lang="en-US" sz="1200" kern="1200"/>
        </a:p>
      </dsp:txBody>
      <dsp:txXfrm>
        <a:off x="2077267" y="1519708"/>
        <a:ext cx="1766601" cy="706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283FC-5033-C848-9F35-BC0C9C0B7276}">
      <dsp:nvSpPr>
        <dsp:cNvPr id="0" name=""/>
        <dsp:cNvSpPr/>
      </dsp:nvSpPr>
      <dsp:spPr>
        <a:xfrm>
          <a:off x="0" y="0"/>
          <a:ext cx="2250281" cy="2686050"/>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441" tIns="330200" rIns="175441" bIns="330200" numCol="1" spcCol="1270" anchor="t" anchorCtr="0">
          <a:noAutofit/>
        </a:bodyPr>
        <a:lstStyle/>
        <a:p>
          <a:pPr marL="0" lvl="0" indent="0" algn="l" defTabSz="533400">
            <a:lnSpc>
              <a:spcPct val="90000"/>
            </a:lnSpc>
            <a:spcBef>
              <a:spcPct val="0"/>
            </a:spcBef>
            <a:spcAft>
              <a:spcPct val="35000"/>
            </a:spcAft>
            <a:buNone/>
          </a:pPr>
          <a:r>
            <a:rPr lang="en-US" sz="1200" kern="1200"/>
            <a:t>Focus on big-budget tent-pole releases: they make more money, </a:t>
          </a:r>
          <a:r>
            <a:rPr lang="en-US" sz="1200" i="1" kern="1200"/>
            <a:t>and</a:t>
          </a:r>
          <a:r>
            <a:rPr lang="en-US" sz="1200" kern="1200"/>
            <a:t> they make it more often.</a:t>
          </a:r>
        </a:p>
      </dsp:txBody>
      <dsp:txXfrm>
        <a:off x="0" y="1020699"/>
        <a:ext cx="2250281" cy="1611630"/>
      </dsp:txXfrm>
    </dsp:sp>
    <dsp:sp modelId="{366193E4-B6A2-234C-A021-EFB939D711CC}">
      <dsp:nvSpPr>
        <dsp:cNvPr id="0" name=""/>
        <dsp:cNvSpPr/>
      </dsp:nvSpPr>
      <dsp:spPr>
        <a:xfrm>
          <a:off x="722233" y="268604"/>
          <a:ext cx="805815" cy="805815"/>
        </a:xfrm>
        <a:prstGeom prst="ellips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24" tIns="12700" rIns="62824"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840242" y="386613"/>
        <a:ext cx="569797" cy="569797"/>
      </dsp:txXfrm>
    </dsp:sp>
    <dsp:sp modelId="{1305C578-342B-B94A-81D4-5C783EDC957E}">
      <dsp:nvSpPr>
        <dsp:cNvPr id="0" name=""/>
        <dsp:cNvSpPr/>
      </dsp:nvSpPr>
      <dsp:spPr>
        <a:xfrm>
          <a:off x="0" y="2685978"/>
          <a:ext cx="2250281" cy="72"/>
        </a:xfrm>
        <a:prstGeom prst="rect">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794CF-33AA-7A4C-9F65-9A21D87DE143}">
      <dsp:nvSpPr>
        <dsp:cNvPr id="0" name=""/>
        <dsp:cNvSpPr/>
      </dsp:nvSpPr>
      <dsp:spPr>
        <a:xfrm>
          <a:off x="2475309" y="0"/>
          <a:ext cx="2250281" cy="2686050"/>
        </a:xfrm>
        <a:prstGeom prst="rect">
          <a:avLst/>
        </a:prstGeom>
        <a:solidFill>
          <a:schemeClr val="accent2">
            <a:tint val="40000"/>
            <a:alpha val="90000"/>
            <a:hueOff val="-17911"/>
            <a:satOff val="-27334"/>
            <a:lumOff val="-2823"/>
            <a:alphaOff val="0"/>
          </a:schemeClr>
        </a:solidFill>
        <a:ln w="34925" cap="flat" cmpd="sng" algn="in">
          <a:solidFill>
            <a:schemeClr val="accent2">
              <a:tint val="40000"/>
              <a:alpha val="90000"/>
              <a:hueOff val="-17911"/>
              <a:satOff val="-27334"/>
              <a:lumOff val="-2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441" tIns="330200" rIns="175441" bIns="330200" numCol="1" spcCol="1270" anchor="t" anchorCtr="0">
          <a:noAutofit/>
        </a:bodyPr>
        <a:lstStyle/>
        <a:p>
          <a:pPr marL="0" lvl="0" indent="0" algn="l" defTabSz="533400">
            <a:lnSpc>
              <a:spcPct val="90000"/>
            </a:lnSpc>
            <a:spcBef>
              <a:spcPct val="0"/>
            </a:spcBef>
            <a:spcAft>
              <a:spcPct val="35000"/>
            </a:spcAft>
            <a:buNone/>
          </a:pPr>
          <a:r>
            <a:rPr lang="en-US" sz="1200" kern="1200"/>
            <a:t>Open or acquire an animation arm for the studio. Focus on the same genres as the mainline studio: Adventure and Fantasy. </a:t>
          </a:r>
        </a:p>
      </dsp:txBody>
      <dsp:txXfrm>
        <a:off x="2475309" y="1020699"/>
        <a:ext cx="2250281" cy="1611630"/>
      </dsp:txXfrm>
    </dsp:sp>
    <dsp:sp modelId="{1439969F-19C7-3B4F-8C35-FBB10354C052}">
      <dsp:nvSpPr>
        <dsp:cNvPr id="0" name=""/>
        <dsp:cNvSpPr/>
      </dsp:nvSpPr>
      <dsp:spPr>
        <a:xfrm>
          <a:off x="3197542" y="268604"/>
          <a:ext cx="805815" cy="805815"/>
        </a:xfrm>
        <a:prstGeom prst="ellipse">
          <a:avLst/>
        </a:prstGeom>
        <a:solidFill>
          <a:schemeClr val="accent2">
            <a:hueOff val="-66262"/>
            <a:satOff val="-21734"/>
            <a:lumOff val="-7921"/>
            <a:alphaOff val="0"/>
          </a:schemeClr>
        </a:solidFill>
        <a:ln w="34925" cap="flat" cmpd="sng" algn="in">
          <a:solidFill>
            <a:schemeClr val="accent2">
              <a:hueOff val="-66262"/>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24" tIns="12700" rIns="62824"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315551" y="386613"/>
        <a:ext cx="569797" cy="569797"/>
      </dsp:txXfrm>
    </dsp:sp>
    <dsp:sp modelId="{87D8E380-4C48-D845-8D70-CA8FCDFE95B7}">
      <dsp:nvSpPr>
        <dsp:cNvPr id="0" name=""/>
        <dsp:cNvSpPr/>
      </dsp:nvSpPr>
      <dsp:spPr>
        <a:xfrm>
          <a:off x="2475309" y="2685978"/>
          <a:ext cx="2250281" cy="72"/>
        </a:xfrm>
        <a:prstGeom prst="rect">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92D21-F4E8-254B-961C-263E68391F8F}">
      <dsp:nvSpPr>
        <dsp:cNvPr id="0" name=""/>
        <dsp:cNvSpPr/>
      </dsp:nvSpPr>
      <dsp:spPr>
        <a:xfrm>
          <a:off x="4950618" y="0"/>
          <a:ext cx="2250281" cy="2686050"/>
        </a:xfrm>
        <a:prstGeom prst="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441" tIns="330200" rIns="175441" bIns="330200" numCol="1" spcCol="1270" anchor="t" anchorCtr="0">
          <a:noAutofit/>
        </a:bodyPr>
        <a:lstStyle/>
        <a:p>
          <a:pPr marL="0" lvl="0" indent="0" algn="l" defTabSz="533400">
            <a:lnSpc>
              <a:spcPct val="90000"/>
            </a:lnSpc>
            <a:spcBef>
              <a:spcPct val="0"/>
            </a:spcBef>
            <a:spcAft>
              <a:spcPct val="35000"/>
            </a:spcAft>
            <a:buNone/>
          </a:pPr>
          <a:r>
            <a:rPr lang="en-US" sz="1200" kern="1200"/>
            <a:t>Always consider the international market and audience; they will generate the vast majority of your profits. </a:t>
          </a:r>
        </a:p>
      </dsp:txBody>
      <dsp:txXfrm>
        <a:off x="4950618" y="1020699"/>
        <a:ext cx="2250281" cy="1611630"/>
      </dsp:txXfrm>
    </dsp:sp>
    <dsp:sp modelId="{6611E52D-8283-9C46-969C-B8E2525C3065}">
      <dsp:nvSpPr>
        <dsp:cNvPr id="0" name=""/>
        <dsp:cNvSpPr/>
      </dsp:nvSpPr>
      <dsp:spPr>
        <a:xfrm>
          <a:off x="5672851" y="268604"/>
          <a:ext cx="805815" cy="805815"/>
        </a:xfrm>
        <a:prstGeom prst="ellipse">
          <a:avLst/>
        </a:prstGeom>
        <a:solidFill>
          <a:schemeClr val="accent2">
            <a:hueOff val="-132523"/>
            <a:satOff val="-43468"/>
            <a:lumOff val="-15842"/>
            <a:alphaOff val="0"/>
          </a:schemeClr>
        </a:solidFill>
        <a:ln w="34925" cap="flat" cmpd="sng" algn="in">
          <a:solidFill>
            <a:schemeClr val="accent2">
              <a:hueOff val="-132523"/>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24" tIns="12700" rIns="62824"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790860" y="386613"/>
        <a:ext cx="569797" cy="569797"/>
      </dsp:txXfrm>
    </dsp:sp>
    <dsp:sp modelId="{D521BD96-A695-BC4B-BCDC-BC6B5C350165}">
      <dsp:nvSpPr>
        <dsp:cNvPr id="0" name=""/>
        <dsp:cNvSpPr/>
      </dsp:nvSpPr>
      <dsp:spPr>
        <a:xfrm>
          <a:off x="4950618" y="2685978"/>
          <a:ext cx="2250281" cy="72"/>
        </a:xfrm>
        <a:prstGeom prst="rect">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3eb539ce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3eb539ce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 we see the top grossing movies over 11 years - note the impact of worldwide earnings in the gross product</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3eb539ce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3eb539ce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Here’s the same type of chart grouped by top studios.  Note again the prominence of the worldwide gross, and also Disney’s domination of this market</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3eb539ce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3eb539ce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 we see 7 most common directors in the 100 most profitable films.  These are not the 7 most profitable directors</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eb539ce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3eb539ce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Another extremely useful analysis for determining release dates - summer and holidays are peak times for big budget films  - the chart only address big budget movies, but note the quite sensible release dates for mid and low budget movies</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d75e1a1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d75e1a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to sum up, our recommendations are to </a:t>
            </a:r>
            <a:endParaRPr/>
          </a:p>
          <a:p>
            <a:pPr marL="457200" lvl="0" indent="-298450" algn="l" rtl="0">
              <a:spcBef>
                <a:spcPts val="0"/>
              </a:spcBef>
              <a:spcAft>
                <a:spcPts val="0"/>
              </a:spcAft>
              <a:buSzPts val="1100"/>
              <a:buAutoNum type="arabicPeriod"/>
            </a:pPr>
            <a:r>
              <a:rPr lang="en"/>
              <a:t>Focus on big-budget tent-pole releases: not only do they tend to be more profitable, but they also tend to more consistently </a:t>
            </a:r>
            <a:r>
              <a:rPr lang="en" i="1"/>
              <a:t>be</a:t>
            </a:r>
            <a:r>
              <a:rPr lang="en"/>
              <a:t> profitable in the first place.</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Open or acquire an animation arm that focuses on the same genres as the mainline studio as a whole: adventure, fantasy, and family, as these are the most consistently profitable (and additionally, animation and adventure have the highest median profits of any genre by an order of magnitude).</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In choosing scripts, stars, shooting locations, consider the impact or appeal to the international markets. They will generate the vae vast majority of your profits. Sometimes merely casting an actor from a particular market can bring in a considerable additional audience.</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To this end, if you’re looking for a place to start, we recommend leveraging some of the intellectual property already held by Microsoft. A hypothetical film that meets all of our criteria would be a Minecraft movie. It could be animated and directed by someone like Pierre Coffin or Chris Renaud (both are directors of the Despicable Me series)</a:t>
            </a:r>
            <a:endParaRPr/>
          </a:p>
          <a:p>
            <a:pPr marL="0" lvl="0" indent="0" algn="l" rtl="0">
              <a:spcBef>
                <a:spcPts val="0"/>
              </a:spcBef>
              <a:spcAft>
                <a:spcPts val="0"/>
              </a:spcAft>
              <a:buNone/>
            </a:pPr>
            <a:endParaRPr/>
          </a:p>
          <a:p>
            <a:pPr marL="0" lvl="0" indent="0" algn="l" rtl="0">
              <a:spcBef>
                <a:spcPts val="0"/>
              </a:spcBef>
              <a:spcAft>
                <a:spcPts val="0"/>
              </a:spcAft>
              <a:buNone/>
            </a:pPr>
            <a:r>
              <a:rPr lang="en"/>
              <a:t>Thank you for your time. Any questions?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eb539ce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3eb539ce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fd75e1a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fd75e1a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Good day.  My name is Jeff, and along with Grace and Matt, we have been tasked to advise Microsoft in making key decisions regarding the establishment of your new film production studio, primarily dealing with the genres of movies that offer the best opportunity for consistently high box office performance.  Our analysis today supports recommendations centered around producing blockbuster movies and animated movies, 3 highly popular genres, and thoughtful consideration to international audiences.  On the next slide you’ll see the outline of today’s presentation</a:t>
            </a:r>
            <a:endParaRPr sz="1400">
              <a:solidFill>
                <a:schemeClr val="dk1"/>
              </a:solidFill>
            </a:endParaRPr>
          </a:p>
          <a:p>
            <a:pPr marL="0" lvl="0" indent="0" algn="l" rtl="0">
              <a:spcBef>
                <a:spcPts val="0"/>
              </a:spcBef>
              <a:spcAft>
                <a:spcPts val="0"/>
              </a:spcAft>
              <a:buNone/>
            </a:pP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d75e1a1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d75e1a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Analysis of popular film genres and financial data shows that top-grossing films are centered around a few film types. Additionally, one studio group stands out as the creative leader in these genres. Your team at Microsoft can use this examination of the data as part of your toolbox to set visioning, hiring practices, property acquisition and advertising for your initial resource allocation.  The next slide</a:t>
            </a:r>
            <a:endParaRPr sz="1500">
              <a:solidFill>
                <a:schemeClr val="dk1"/>
              </a:solidFill>
            </a:endParaRPr>
          </a:p>
          <a:p>
            <a:pPr marL="0" lvl="0" indent="0" algn="l" rtl="0">
              <a:spcBef>
                <a:spcPts val="0"/>
              </a:spcBef>
              <a:spcAft>
                <a:spcPts val="0"/>
              </a:spcAft>
              <a:buNone/>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3eb539ce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3eb539ce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As you can see, we are focusing today on the task of narrowing what kinds of films you should make and ways to produce the best content with the highest bottom line.  Now, Grace is going to talk about the data we used and our methodology</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3eb539ce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3eb539c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our research for this project, we focused on what it could mean for Microsoft to successfully start a film studio. We gathered data on top grossing films, what categories and genres they fall under and what studios produced them, to analyze its potential financial and reputational rewards.</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fd75e1a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fd75e1a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 would be tempting to look at the list of top 100 movies by profit and base our entire analysis off of that. However, we think a potentially much more important metric than “most profitable” is “most often profitable.”</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If we break movies down into categories by production budget, we see a very clear picture of what types of film budgets most frequently yield profits.</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For instance, graphed here, we see the number of low-budget films in different profit brackets (to the left of the black line is negative net profit, to the right is positive). Notice that the largest single group made a negative net profit. In fact, only 56% of low-budget movies are profitable.</a:t>
            </a:r>
            <a:endParaRPr sz="2100">
              <a:solidFill>
                <a:srgbClr val="595959"/>
              </a:solidFill>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So is the story better with middle or big budget movies?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3eb539cef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3eb539cef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Yes, in fact. Middle budget movies fare decently better (74% are profitable), </a:t>
            </a:r>
            <a:r>
              <a:rPr lang="en" i="1"/>
              <a:t>but</a:t>
            </a:r>
            <a:r>
              <a:rPr lang="en"/>
              <a:t>, importantly, big-budget movies are in fact profitable more than 93% of the time.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Additionally, the median profit of big-budget films is an order of magnitude higher than middle-budget films, so we can confidently say that big-budget movies are the most profitable AND the most often profitable.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And we’ll see a similar result with genres, which Grace will talk about.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3eb539ce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3eb539ce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50800" lvl="0" indent="0" algn="l" rtl="0">
              <a:lnSpc>
                <a:spcPct val="121429"/>
              </a:lnSpc>
              <a:spcBef>
                <a:spcPts val="0"/>
              </a:spcBef>
              <a:spcAft>
                <a:spcPts val="0"/>
              </a:spcAft>
              <a:buNone/>
            </a:pPr>
            <a:r>
              <a:rPr lang="en" sz="1050" dirty="0">
                <a:solidFill>
                  <a:schemeClr val="dk1"/>
                </a:solidFill>
                <a:highlight>
                  <a:srgbClr val="FFFFFF"/>
                </a:highlight>
              </a:rPr>
              <a:t>According to this bar graph, we found that Animations are consistently profitable with 83.3% of films produced under this category yield profits</a:t>
            </a:r>
            <a:endParaRPr sz="1050" dirty="0">
              <a:solidFill>
                <a:schemeClr val="dk1"/>
              </a:solidFill>
              <a:highlight>
                <a:srgbClr val="FFFFFF"/>
              </a:highlight>
            </a:endParaRPr>
          </a:p>
          <a:p>
            <a:pPr marL="0" lvl="0" indent="0" algn="l" rtl="0">
              <a:lnSpc>
                <a:spcPct val="115000"/>
              </a:lnSpc>
              <a:spcBef>
                <a:spcPts val="0"/>
              </a:spcBef>
              <a:spcAft>
                <a:spcPts val="0"/>
              </a:spcAft>
              <a:buNone/>
            </a:pPr>
            <a:r>
              <a:rPr lang="en" sz="1050" dirty="0">
                <a:solidFill>
                  <a:schemeClr val="dk1"/>
                </a:solidFill>
                <a:highlight>
                  <a:srgbClr val="FFFFFF"/>
                </a:highlight>
              </a:rPr>
              <a:t>We found that the top three most consistently profitable genres below animation are adventure, fantasy and family movies</a:t>
            </a:r>
            <a:endParaRPr sz="1050" dirty="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highlight>
                  <a:srgbClr val="FFFFFF"/>
                </a:highlight>
              </a:rPr>
              <a:t>Moreover animation and adventure have the highest two median profits.</a:t>
            </a:r>
            <a:endParaRPr sz="1050" dirty="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3eb539cef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3eb539ce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Moreover, if we examine the median profits of each individual genre, we see that animation and adventure have the highest two median profits, by considerable margins.</a:t>
            </a:r>
            <a:endParaRPr sz="1050">
              <a:solidFill>
                <a:schemeClr val="dk1"/>
              </a:solidFill>
              <a:highlight>
                <a:srgbClr val="FFFFFF"/>
              </a:highlight>
            </a:endParaRPr>
          </a:p>
        </p:txBody>
      </p:sp>
    </p:spTree>
    <p:extLst>
      <p:ext uri="{BB962C8B-B14F-4D97-AF65-F5344CB8AC3E}">
        <p14:creationId xmlns:p14="http://schemas.microsoft.com/office/powerpoint/2010/main" val="102869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08251B8-0D2B-F04E-AB0F-8E6D54685AD2}" type="datetimeFigureOut">
              <a:rPr lang="en-US" smtClean="0"/>
              <a:t>12/10/21</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490411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251B8-0D2B-F04E-AB0F-8E6D54685AD2}"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4874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251B8-0D2B-F04E-AB0F-8E6D54685AD2}"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24753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63"/>
        <p:cNvGrpSpPr/>
        <p:nvPr/>
      </p:nvGrpSpPr>
      <p:grpSpPr>
        <a:xfrm>
          <a:off x="0" y="0"/>
          <a:ext cx="0" cy="0"/>
          <a:chOff x="0" y="0"/>
          <a:chExt cx="0" cy="0"/>
        </a:xfrm>
      </p:grpSpPr>
      <p:sp>
        <p:nvSpPr>
          <p:cNvPr id="66" name="Google Shape;66;p14"/>
          <p:cNvSpPr txBox="1">
            <a:spLocks noGrp="1"/>
          </p:cNvSpPr>
          <p:nvPr>
            <p:ph type="ctrTitle"/>
          </p:nvPr>
        </p:nvSpPr>
        <p:spPr>
          <a:xfrm>
            <a:off x="315175" y="1181100"/>
            <a:ext cx="3224400" cy="15858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000"/>
              <a:buNone/>
              <a:defRPr sz="3000" b="1">
                <a:solidFill>
                  <a:schemeClr val="lt1"/>
                </a:solidFill>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67" name="Google Shape;67;p14"/>
          <p:cNvSpPr txBox="1">
            <a:spLocks noGrp="1"/>
          </p:cNvSpPr>
          <p:nvPr>
            <p:ph type="subTitle" idx="1"/>
          </p:nvPr>
        </p:nvSpPr>
        <p:spPr>
          <a:xfrm>
            <a:off x="315175" y="2919525"/>
            <a:ext cx="3224400" cy="6333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sz="1400">
                <a:solidFill>
                  <a:schemeClr val="lt1"/>
                </a:solidFill>
              </a:defRPr>
            </a:lvl2pPr>
            <a:lvl3pPr lvl="2" algn="l">
              <a:lnSpc>
                <a:spcPct val="100000"/>
              </a:lnSpc>
              <a:spcBef>
                <a:spcPts val="0"/>
              </a:spcBef>
              <a:spcAft>
                <a:spcPts val="0"/>
              </a:spcAft>
              <a:buClr>
                <a:schemeClr val="lt1"/>
              </a:buClr>
              <a:buSzPts val="1400"/>
              <a:buNone/>
              <a:defRPr sz="1400">
                <a:solidFill>
                  <a:schemeClr val="lt1"/>
                </a:solidFill>
              </a:defRPr>
            </a:lvl3pPr>
            <a:lvl4pPr lvl="3" algn="l">
              <a:lnSpc>
                <a:spcPct val="100000"/>
              </a:lnSpc>
              <a:spcBef>
                <a:spcPts val="0"/>
              </a:spcBef>
              <a:spcAft>
                <a:spcPts val="0"/>
              </a:spcAft>
              <a:buClr>
                <a:schemeClr val="lt1"/>
              </a:buClr>
              <a:buSzPts val="1400"/>
              <a:buNone/>
              <a:defRPr sz="1400">
                <a:solidFill>
                  <a:schemeClr val="lt1"/>
                </a:solidFill>
              </a:defRPr>
            </a:lvl4pPr>
            <a:lvl5pPr lvl="4" algn="l">
              <a:lnSpc>
                <a:spcPct val="100000"/>
              </a:lnSpc>
              <a:spcBef>
                <a:spcPts val="0"/>
              </a:spcBef>
              <a:spcAft>
                <a:spcPts val="0"/>
              </a:spcAft>
              <a:buClr>
                <a:schemeClr val="lt1"/>
              </a:buClr>
              <a:buSzPts val="1400"/>
              <a:buNone/>
              <a:defRPr sz="1400">
                <a:solidFill>
                  <a:schemeClr val="lt1"/>
                </a:solidFill>
              </a:defRPr>
            </a:lvl5pPr>
            <a:lvl6pPr lvl="5" algn="l">
              <a:lnSpc>
                <a:spcPct val="100000"/>
              </a:lnSpc>
              <a:spcBef>
                <a:spcPts val="0"/>
              </a:spcBef>
              <a:spcAft>
                <a:spcPts val="0"/>
              </a:spcAft>
              <a:buClr>
                <a:schemeClr val="lt1"/>
              </a:buClr>
              <a:buSzPts val="1400"/>
              <a:buNone/>
              <a:defRPr sz="1400">
                <a:solidFill>
                  <a:schemeClr val="lt1"/>
                </a:solidFill>
              </a:defRPr>
            </a:lvl6pPr>
            <a:lvl7pPr lvl="6" algn="l">
              <a:lnSpc>
                <a:spcPct val="100000"/>
              </a:lnSpc>
              <a:spcBef>
                <a:spcPts val="0"/>
              </a:spcBef>
              <a:spcAft>
                <a:spcPts val="0"/>
              </a:spcAft>
              <a:buClr>
                <a:schemeClr val="lt1"/>
              </a:buClr>
              <a:buSzPts val="1400"/>
              <a:buNone/>
              <a:defRPr sz="1400">
                <a:solidFill>
                  <a:schemeClr val="lt1"/>
                </a:solidFill>
              </a:defRPr>
            </a:lvl7pPr>
            <a:lvl8pPr lvl="7" algn="l">
              <a:lnSpc>
                <a:spcPct val="100000"/>
              </a:lnSpc>
              <a:spcBef>
                <a:spcPts val="0"/>
              </a:spcBef>
              <a:spcAft>
                <a:spcPts val="0"/>
              </a:spcAft>
              <a:buClr>
                <a:schemeClr val="lt1"/>
              </a:buClr>
              <a:buSzPts val="1400"/>
              <a:buNone/>
              <a:defRPr sz="1400">
                <a:solidFill>
                  <a:schemeClr val="lt1"/>
                </a:solidFill>
              </a:defRPr>
            </a:lvl8pPr>
            <a:lvl9pPr lvl="8" algn="l">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68" name="Google Shape;68;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1"/>
                </a:solidFill>
              </a:defRPr>
            </a:lvl1pPr>
            <a:lvl2pPr lvl="1" algn="r">
              <a:lnSpc>
                <a:spcPct val="100000"/>
              </a:lnSpc>
              <a:spcAft>
                <a:spcPts val="0"/>
              </a:spcAft>
              <a:buNone/>
              <a:defRPr sz="1000">
                <a:solidFill>
                  <a:schemeClr val="dk1"/>
                </a:solidFill>
              </a:defRPr>
            </a:lvl2pPr>
            <a:lvl3pPr lvl="2" algn="r">
              <a:lnSpc>
                <a:spcPct val="100000"/>
              </a:lnSpc>
              <a:spcAft>
                <a:spcPts val="0"/>
              </a:spcAft>
              <a:buNone/>
              <a:defRPr sz="1000">
                <a:solidFill>
                  <a:schemeClr val="dk1"/>
                </a:solidFill>
              </a:defRPr>
            </a:lvl3pPr>
            <a:lvl4pPr lvl="3" algn="r">
              <a:lnSpc>
                <a:spcPct val="100000"/>
              </a:lnSpc>
              <a:spcAft>
                <a:spcPts val="0"/>
              </a:spcAft>
              <a:buNone/>
              <a:defRPr sz="1000">
                <a:solidFill>
                  <a:schemeClr val="dk1"/>
                </a:solidFill>
              </a:defRPr>
            </a:lvl4pPr>
            <a:lvl5pPr lvl="4" algn="r">
              <a:lnSpc>
                <a:spcPct val="100000"/>
              </a:lnSpc>
              <a:spcAft>
                <a:spcPts val="0"/>
              </a:spcAft>
              <a:buNone/>
              <a:defRPr sz="1000">
                <a:solidFill>
                  <a:schemeClr val="dk1"/>
                </a:solidFill>
              </a:defRPr>
            </a:lvl5pPr>
            <a:lvl6pPr lvl="5" algn="r">
              <a:lnSpc>
                <a:spcPct val="100000"/>
              </a:lnSpc>
              <a:spcAft>
                <a:spcPts val="0"/>
              </a:spcAft>
              <a:buNone/>
              <a:defRPr sz="1000">
                <a:solidFill>
                  <a:schemeClr val="dk1"/>
                </a:solidFill>
              </a:defRPr>
            </a:lvl6pPr>
            <a:lvl7pPr lvl="6" algn="r">
              <a:lnSpc>
                <a:spcPct val="100000"/>
              </a:lnSpc>
              <a:spcAft>
                <a:spcPts val="0"/>
              </a:spcAft>
              <a:buNone/>
              <a:defRPr sz="1000">
                <a:solidFill>
                  <a:schemeClr val="dk1"/>
                </a:solidFill>
              </a:defRPr>
            </a:lvl7pPr>
            <a:lvl8pPr lvl="7" algn="r">
              <a:lnSpc>
                <a:spcPct val="100000"/>
              </a:lnSpc>
              <a:spcAft>
                <a:spcPts val="0"/>
              </a:spcAft>
              <a:buNone/>
              <a:defRPr sz="1000">
                <a:solidFill>
                  <a:schemeClr val="dk1"/>
                </a:solidFill>
              </a:defRPr>
            </a:lvl8pPr>
            <a:lvl9pPr lvl="8" algn="r">
              <a:lnSpc>
                <a:spcPct val="100000"/>
              </a:lnSpc>
              <a:spcAft>
                <a:spcPts val="0"/>
              </a:spcAft>
              <a:buNone/>
              <a:defRPr sz="10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64262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50"/>
        <p:cNvGrpSpPr/>
        <p:nvPr/>
      </p:nvGrpSpPr>
      <p:grpSpPr>
        <a:xfrm>
          <a:off x="0" y="0"/>
          <a:ext cx="0" cy="0"/>
          <a:chOff x="0" y="0"/>
          <a:chExt cx="0" cy="0"/>
        </a:xfrm>
      </p:grpSpPr>
      <p:sp>
        <p:nvSpPr>
          <p:cNvPr id="60" name="Google Shape;60;p13"/>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a:endParaRPr/>
          </a:p>
        </p:txBody>
      </p:sp>
      <p:sp>
        <p:nvSpPr>
          <p:cNvPr id="61" name="Google Shape;61;p13"/>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62" name="Google Shape;6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749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4175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251B8-0D2B-F04E-AB0F-8E6D54685AD2}"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50815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08251B8-0D2B-F04E-AB0F-8E6D54685AD2}" type="datetimeFigureOut">
              <a:rPr lang="en-US" smtClean="0"/>
              <a:t>12/10/21</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77066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08251B8-0D2B-F04E-AB0F-8E6D54685AD2}"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93496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08251B8-0D2B-F04E-AB0F-8E6D54685AD2}" type="datetimeFigureOut">
              <a:rPr lang="en-US" smtClean="0"/>
              <a:t>12/10/21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5551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08251B8-0D2B-F04E-AB0F-8E6D54685AD2}" type="datetimeFigureOut">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90329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251B8-0D2B-F04E-AB0F-8E6D54685AD2}" type="datetimeFigureOut">
              <a:rPr lang="en-US" smtClean="0"/>
              <a:t>12/10/21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428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08251B8-0D2B-F04E-AB0F-8E6D54685AD2}" type="datetimeFigureOut">
              <a:rPr lang="en-US" smtClean="0"/>
              <a:t>12/10/21</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54190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08251B8-0D2B-F04E-AB0F-8E6D54685AD2}" type="datetimeFigureOut">
              <a:rPr lang="en-US" smtClean="0"/>
              <a:t>12/10/21</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81357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08251B8-0D2B-F04E-AB0F-8E6D54685AD2}" type="datetimeFigureOut">
              <a:rPr lang="en-US" smtClean="0"/>
              <a:t>12/10/21</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527873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
        <p:cNvGrpSpPr/>
        <p:nvPr/>
      </p:nvGrpSpPr>
      <p:grpSpPr>
        <a:xfrm>
          <a:off x="0" y="0"/>
          <a:ext cx="0" cy="0"/>
          <a:chOff x="0" y="0"/>
          <a:chExt cx="0" cy="0"/>
        </a:xfrm>
      </p:grpSpPr>
      <p:grpSp>
        <p:nvGrpSpPr>
          <p:cNvPr id="80" name="Group 7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8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84" name="Rectangle 83">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4" name="Google Shape;74;p15"/>
          <p:cNvSpPr txBox="1">
            <a:spLocks noGrp="1"/>
          </p:cNvSpPr>
          <p:nvPr>
            <p:ph type="ctrTitle"/>
          </p:nvPr>
        </p:nvSpPr>
        <p:spPr>
          <a:xfrm>
            <a:off x="5033913" y="475521"/>
            <a:ext cx="3598683" cy="2799626"/>
          </a:xfrm>
          <a:prstGeom prst="rect">
            <a:avLst/>
          </a:prstGeom>
        </p:spPr>
        <p:txBody>
          <a:bodyPr spcFirstLastPara="1" vert="horz" lIns="91440" tIns="45720" rIns="91440" bIns="45720" rtlCol="0" anchor="b" anchorCtr="0">
            <a:normAutofit/>
          </a:bodyPr>
          <a:lstStyle/>
          <a:p>
            <a:pPr marL="0" lvl="0" indent="0" algn="ctr" defTabSz="914400">
              <a:lnSpc>
                <a:spcPct val="89000"/>
              </a:lnSpc>
              <a:spcBef>
                <a:spcPct val="0"/>
              </a:spcBef>
              <a:spcAft>
                <a:spcPts val="0"/>
              </a:spcAft>
            </a:pPr>
            <a:r>
              <a:rPr lang="en-US" sz="4500" cap="all">
                <a:solidFill>
                  <a:schemeClr val="tx2"/>
                </a:solidFill>
              </a:rPr>
              <a:t>Proposal for Microsoft Studios</a:t>
            </a:r>
          </a:p>
        </p:txBody>
      </p:sp>
      <p:sp>
        <p:nvSpPr>
          <p:cNvPr id="75" name="Google Shape;75;p15"/>
          <p:cNvSpPr txBox="1">
            <a:spLocks noGrp="1"/>
          </p:cNvSpPr>
          <p:nvPr>
            <p:ph type="subTitle" idx="1"/>
          </p:nvPr>
        </p:nvSpPr>
        <p:spPr>
          <a:xfrm>
            <a:off x="4882896" y="3327346"/>
            <a:ext cx="4114799" cy="1345992"/>
          </a:xfrm>
          <a:prstGeom prst="rect">
            <a:avLst/>
          </a:prstGeom>
        </p:spPr>
        <p:txBody>
          <a:bodyPr spcFirstLastPara="1" vert="horz" lIns="91440" tIns="45720" rIns="91440" bIns="45720" rtlCol="0" anchorCtr="0">
            <a:normAutofit/>
          </a:bodyPr>
          <a:lstStyle/>
          <a:p>
            <a:pPr marL="0" lvl="0" indent="0" algn="ctr" defTabSz="914400">
              <a:lnSpc>
                <a:spcPct val="102000"/>
              </a:lnSpc>
              <a:spcAft>
                <a:spcPts val="600"/>
              </a:spcAft>
            </a:pPr>
            <a:r>
              <a:rPr lang="en-US" sz="2300" dirty="0">
                <a:solidFill>
                  <a:schemeClr val="tx2"/>
                </a:solidFill>
              </a:rPr>
              <a:t>Jeffery, Matthew, and Grace</a:t>
            </a:r>
          </a:p>
        </p:txBody>
      </p:sp>
      <p:sp>
        <p:nvSpPr>
          <p:cNvPr id="86"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0908"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8"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3" name="Google Shape;73;p15"/>
          <p:cNvPicPr preferRelativeResize="0"/>
          <p:nvPr/>
        </p:nvPicPr>
        <p:blipFill rotWithShape="1">
          <a:blip r:embed="rId3"/>
          <a:srcRect t="-24250" r="1195" b="-24250"/>
          <a:stretch/>
        </p:blipFill>
        <p:spPr>
          <a:xfrm>
            <a:off x="1028552" y="1063790"/>
            <a:ext cx="3155752" cy="31659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5"/>
        <p:cNvGrpSpPr/>
        <p:nvPr/>
      </p:nvGrpSpPr>
      <p:grpSpPr>
        <a:xfrm>
          <a:off x="0" y="0"/>
          <a:ext cx="0" cy="0"/>
          <a:chOff x="0" y="0"/>
          <a:chExt cx="0" cy="0"/>
        </a:xfrm>
      </p:grpSpPr>
      <p:sp>
        <p:nvSpPr>
          <p:cNvPr id="139" name="Rectangle 13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Google Shape;127;p23"/>
          <p:cNvSpPr txBox="1">
            <a:spLocks noGrp="1"/>
          </p:cNvSpPr>
          <p:nvPr>
            <p:ph type="title"/>
          </p:nvPr>
        </p:nvSpPr>
        <p:spPr>
          <a:xfrm>
            <a:off x="4792435" y="514350"/>
            <a:ext cx="3845379" cy="111442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400">
                <a:solidFill>
                  <a:schemeClr val="tx2"/>
                </a:solidFill>
              </a:rPr>
              <a:t>Top 15 </a:t>
            </a:r>
          </a:p>
          <a:p>
            <a:pPr marL="0" lvl="0" indent="0" defTabSz="914400">
              <a:lnSpc>
                <a:spcPct val="89000"/>
              </a:lnSpc>
              <a:spcBef>
                <a:spcPct val="0"/>
              </a:spcBef>
              <a:spcAft>
                <a:spcPts val="0"/>
              </a:spcAft>
            </a:pPr>
            <a:r>
              <a:rPr lang="en-US" sz="2400">
                <a:solidFill>
                  <a:schemeClr val="tx2"/>
                </a:solidFill>
              </a:rPr>
              <a:t>Grossing Movies </a:t>
            </a:r>
          </a:p>
          <a:p>
            <a:pPr marL="0" lvl="0" indent="0" defTabSz="914400">
              <a:lnSpc>
                <a:spcPct val="89000"/>
              </a:lnSpc>
              <a:spcBef>
                <a:spcPct val="0"/>
              </a:spcBef>
              <a:spcAft>
                <a:spcPts val="0"/>
              </a:spcAft>
            </a:pPr>
            <a:r>
              <a:rPr lang="en-US" sz="2400">
                <a:solidFill>
                  <a:schemeClr val="tx2"/>
                </a:solidFill>
              </a:rPr>
              <a:t>2008 - 2018</a:t>
            </a:r>
            <a:endParaRPr lang="en-US" sz="2400" dirty="0">
              <a:solidFill>
                <a:schemeClr val="tx2"/>
              </a:solidFill>
            </a:endParaRPr>
          </a:p>
        </p:txBody>
      </p:sp>
      <p:sp>
        <p:nvSpPr>
          <p:cNvPr id="141" name="Rectangle 140">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Google Shape;135;p24">
            <a:extLst>
              <a:ext uri="{FF2B5EF4-FFF2-40B4-BE49-F238E27FC236}">
                <a16:creationId xmlns:a16="http://schemas.microsoft.com/office/drawing/2014/main" id="{6AB522D2-07A9-EF41-AB95-232EC45700A4}"/>
              </a:ext>
            </a:extLst>
          </p:cNvPr>
          <p:cNvPicPr preferRelativeResize="0"/>
          <p:nvPr/>
        </p:nvPicPr>
        <p:blipFill>
          <a:blip r:embed="rId3"/>
          <a:stretch>
            <a:fillRect/>
          </a:stretch>
        </p:blipFill>
        <p:spPr>
          <a:xfrm>
            <a:off x="767671" y="977900"/>
            <a:ext cx="3803442" cy="2947667"/>
          </a:xfrm>
          <a:prstGeom prst="rect">
            <a:avLst/>
          </a:prstGeom>
          <a:noFill/>
        </p:spPr>
      </p:pic>
      <p:graphicFrame>
        <p:nvGraphicFramePr>
          <p:cNvPr id="143" name="Google Shape;128;p23">
            <a:extLst>
              <a:ext uri="{FF2B5EF4-FFF2-40B4-BE49-F238E27FC236}">
                <a16:creationId xmlns:a16="http://schemas.microsoft.com/office/drawing/2014/main" id="{4D54B073-6212-435A-8A17-9CEAA98D5855}"/>
              </a:ext>
            </a:extLst>
          </p:cNvPr>
          <p:cNvGraphicFramePr/>
          <p:nvPr>
            <p:extLst>
              <p:ext uri="{D42A27DB-BD31-4B8C-83A1-F6EECF244321}">
                <p14:modId xmlns:p14="http://schemas.microsoft.com/office/powerpoint/2010/main" val="1261540596"/>
              </p:ext>
            </p:extLst>
          </p:nvPr>
        </p:nvGraphicFramePr>
        <p:xfrm>
          <a:off x="4792435" y="1714500"/>
          <a:ext cx="3845379" cy="26860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2"/>
        <p:cNvGrpSpPr/>
        <p:nvPr/>
      </p:nvGrpSpPr>
      <p:grpSpPr>
        <a:xfrm>
          <a:off x="0" y="0"/>
          <a:ext cx="0" cy="0"/>
          <a:chOff x="0" y="0"/>
          <a:chExt cx="0" cy="0"/>
        </a:xfrm>
      </p:grpSpPr>
      <p:sp>
        <p:nvSpPr>
          <p:cNvPr id="139" name="Rectangle 13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Google Shape;133;p24"/>
          <p:cNvSpPr txBox="1">
            <a:spLocks noGrp="1"/>
          </p:cNvSpPr>
          <p:nvPr>
            <p:ph type="title"/>
          </p:nvPr>
        </p:nvSpPr>
        <p:spPr>
          <a:xfrm>
            <a:off x="5895500" y="514350"/>
            <a:ext cx="2742314" cy="111442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400">
                <a:solidFill>
                  <a:schemeClr val="tx2"/>
                </a:solidFill>
              </a:rPr>
              <a:t>Top 4 Grossing Movie Studios - 2008 - 2018</a:t>
            </a:r>
          </a:p>
        </p:txBody>
      </p:sp>
      <p:sp>
        <p:nvSpPr>
          <p:cNvPr id="141" name="Rectangle 14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Google Shape;134;p24"/>
          <p:cNvSpPr txBox="1">
            <a:spLocks noGrp="1"/>
          </p:cNvSpPr>
          <p:nvPr>
            <p:ph type="body" idx="1"/>
          </p:nvPr>
        </p:nvSpPr>
        <p:spPr>
          <a:xfrm>
            <a:off x="5895500" y="1714500"/>
            <a:ext cx="2742314" cy="2686050"/>
          </a:xfrm>
          <a:prstGeom prst="rect">
            <a:avLst/>
          </a:prstGeom>
        </p:spPr>
        <p:txBody>
          <a:bodyPr spcFirstLastPara="1" vert="horz" lIns="91440" tIns="45720" rIns="91440" bIns="45720" rtlCol="0" anchorCtr="0">
            <a:normAutofit/>
          </a:bodyPr>
          <a:lstStyle/>
          <a:p>
            <a:pPr marL="384048" lvl="0" indent="-384048" defTabSz="914400">
              <a:lnSpc>
                <a:spcPct val="94000"/>
              </a:lnSpc>
              <a:spcBef>
                <a:spcPts val="0"/>
              </a:spcBef>
              <a:spcAft>
                <a:spcPts val="200"/>
              </a:spcAft>
              <a:buFont typeface="Franklin Gothic Book" panose="020B0503020102020204" pitchFamily="34" charset="0"/>
              <a:buNone/>
            </a:pPr>
            <a:endParaRPr lang="en-US">
              <a:solidFill>
                <a:schemeClr val="tx2"/>
              </a:solidFill>
            </a:endParaRPr>
          </a:p>
          <a:p>
            <a:pPr marL="384048" lvl="0" indent="-384048" defTabSz="914400">
              <a:lnSpc>
                <a:spcPct val="94000"/>
              </a:lnSpc>
              <a:spcBef>
                <a:spcPts val="1600"/>
              </a:spcBef>
              <a:spcAft>
                <a:spcPts val="200"/>
              </a:spcAft>
              <a:buSzPts val="1800"/>
              <a:buFont typeface="Franklin Gothic Book" panose="020B0503020102020204" pitchFamily="34" charset="0"/>
              <a:buChar char="●"/>
            </a:pPr>
            <a:r>
              <a:rPr lang="en-US">
                <a:solidFill>
                  <a:schemeClr val="tx2"/>
                </a:solidFill>
              </a:rPr>
              <a:t>Worldwide gross represents a majority portion of revenues in the leading studios</a:t>
            </a:r>
          </a:p>
          <a:p>
            <a:pPr marL="384048" lvl="0" indent="-384048" defTabSz="914400">
              <a:lnSpc>
                <a:spcPct val="94000"/>
              </a:lnSpc>
              <a:spcBef>
                <a:spcPts val="1600"/>
              </a:spcBef>
              <a:spcAft>
                <a:spcPts val="200"/>
              </a:spcAft>
              <a:buFont typeface="Franklin Gothic Book" panose="020B0503020102020204" pitchFamily="34" charset="0"/>
              <a:buNone/>
            </a:pPr>
            <a:endParaRPr lang="en-US">
              <a:solidFill>
                <a:schemeClr val="tx2"/>
              </a:solidFill>
            </a:endParaRPr>
          </a:p>
        </p:txBody>
      </p:sp>
      <p:pic>
        <p:nvPicPr>
          <p:cNvPr id="3" name="Picture 2">
            <a:extLst>
              <a:ext uri="{FF2B5EF4-FFF2-40B4-BE49-F238E27FC236}">
                <a16:creationId xmlns:a16="http://schemas.microsoft.com/office/drawing/2014/main" id="{EB9FAACF-EF91-7046-8419-EF9AEEF95131}"/>
              </a:ext>
            </a:extLst>
          </p:cNvPr>
          <p:cNvPicPr>
            <a:picLocks noChangeAspect="1"/>
          </p:cNvPicPr>
          <p:nvPr/>
        </p:nvPicPr>
        <p:blipFill>
          <a:blip r:embed="rId3"/>
          <a:stretch>
            <a:fillRect/>
          </a:stretch>
        </p:blipFill>
        <p:spPr>
          <a:xfrm>
            <a:off x="662172" y="1079279"/>
            <a:ext cx="4993298" cy="2686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9"/>
        <p:cNvGrpSpPr/>
        <p:nvPr/>
      </p:nvGrpSpPr>
      <p:grpSpPr>
        <a:xfrm>
          <a:off x="0" y="0"/>
          <a:ext cx="0" cy="0"/>
          <a:chOff x="0" y="0"/>
          <a:chExt cx="0" cy="0"/>
        </a:xfrm>
      </p:grpSpPr>
      <p:sp>
        <p:nvSpPr>
          <p:cNvPr id="84" name="Rectangle 8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Google Shape;140;p25"/>
          <p:cNvSpPr txBox="1">
            <a:spLocks noGrp="1"/>
          </p:cNvSpPr>
          <p:nvPr>
            <p:ph type="title"/>
          </p:nvPr>
        </p:nvSpPr>
        <p:spPr>
          <a:xfrm>
            <a:off x="1028700" y="514350"/>
            <a:ext cx="2462021" cy="111442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100">
                <a:solidFill>
                  <a:schemeClr val="tx2"/>
                </a:solidFill>
              </a:rPr>
              <a:t>Top Directors - All Genres by Net Profit - 2008 - 2018</a:t>
            </a:r>
          </a:p>
        </p:txBody>
      </p:sp>
      <p:sp>
        <p:nvSpPr>
          <p:cNvPr id="141" name="Google Shape;141;p25"/>
          <p:cNvSpPr txBox="1">
            <a:spLocks noGrp="1"/>
          </p:cNvSpPr>
          <p:nvPr>
            <p:ph type="body" idx="1"/>
          </p:nvPr>
        </p:nvSpPr>
        <p:spPr>
          <a:xfrm>
            <a:off x="530021" y="1714500"/>
            <a:ext cx="3848067" cy="1866900"/>
          </a:xfrm>
          <a:prstGeom prst="rect">
            <a:avLst/>
          </a:prstGeom>
        </p:spPr>
        <p:txBody>
          <a:bodyPr spcFirstLastPara="1" vert="horz" lIns="91440" tIns="45720" rIns="91440" bIns="45720" rtlCol="0" anchorCtr="0">
            <a:normAutofit/>
          </a:bodyPr>
          <a:lstStyle/>
          <a:p>
            <a:pPr marL="384048" lvl="0" indent="-384048" defTabSz="914400">
              <a:lnSpc>
                <a:spcPct val="94000"/>
              </a:lnSpc>
              <a:spcBef>
                <a:spcPts val="0"/>
              </a:spcBef>
              <a:spcAft>
                <a:spcPts val="200"/>
              </a:spcAft>
              <a:buFont typeface="Franklin Gothic Book" panose="020B0503020102020204" pitchFamily="34" charset="0"/>
              <a:buNone/>
            </a:pPr>
            <a:r>
              <a:rPr lang="en-US" dirty="0">
                <a:solidFill>
                  <a:schemeClr val="tx2"/>
                </a:solidFill>
              </a:rPr>
              <a:t>	These are the directors that turn up the most often in the Top 100 most profitable films</a:t>
            </a:r>
          </a:p>
        </p:txBody>
      </p:sp>
      <p:pic>
        <p:nvPicPr>
          <p:cNvPr id="7" name="Google Shape;151;p26">
            <a:extLst>
              <a:ext uri="{FF2B5EF4-FFF2-40B4-BE49-F238E27FC236}">
                <a16:creationId xmlns:a16="http://schemas.microsoft.com/office/drawing/2014/main" id="{F3E6C99E-57C3-CA4B-8B24-163E0BE89B5B}"/>
              </a:ext>
            </a:extLst>
          </p:cNvPr>
          <p:cNvPicPr preferRelativeResize="0"/>
          <p:nvPr/>
        </p:nvPicPr>
        <p:blipFill>
          <a:blip r:embed="rId3">
            <a:alphaModFix/>
          </a:blip>
          <a:stretch>
            <a:fillRect/>
          </a:stretch>
        </p:blipFill>
        <p:spPr>
          <a:xfrm>
            <a:off x="4572000" y="634241"/>
            <a:ext cx="3848067" cy="3178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638575" y="203884"/>
            <a:ext cx="3559500" cy="137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chemeClr val="tx1"/>
                </a:solidFill>
              </a:rPr>
              <a:t>When should we release the movies?</a:t>
            </a:r>
            <a:endParaRPr dirty="0">
              <a:solidFill>
                <a:schemeClr val="tx1"/>
              </a:solidFill>
            </a:endParaRPr>
          </a:p>
        </p:txBody>
      </p:sp>
      <p:sp>
        <p:nvSpPr>
          <p:cNvPr id="149" name="Google Shape;149;p26"/>
          <p:cNvSpPr txBox="1">
            <a:spLocks noGrp="1"/>
          </p:cNvSpPr>
          <p:nvPr>
            <p:ph type="body" idx="1"/>
          </p:nvPr>
        </p:nvSpPr>
        <p:spPr>
          <a:xfrm>
            <a:off x="516835" y="2149050"/>
            <a:ext cx="3681240" cy="2704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Big budget movies are generally released in the summer and leading up to the holidays</a:t>
            </a:r>
            <a:endParaRPr dirty="0"/>
          </a:p>
          <a:p>
            <a:pPr marL="457200" lvl="0" indent="-342900" algn="l" rtl="0">
              <a:spcBef>
                <a:spcPts val="0"/>
              </a:spcBef>
              <a:spcAft>
                <a:spcPts val="0"/>
              </a:spcAft>
              <a:buSzPts val="1800"/>
              <a:buChar char="●"/>
            </a:pPr>
            <a:r>
              <a:rPr lang="en" dirty="0"/>
              <a:t>Mid budget movies avoid the summer</a:t>
            </a:r>
            <a:endParaRPr dirty="0"/>
          </a:p>
          <a:p>
            <a:pPr marL="457200" lvl="0" indent="-342900" algn="l" rtl="0">
              <a:spcBef>
                <a:spcPts val="0"/>
              </a:spcBef>
              <a:spcAft>
                <a:spcPts val="0"/>
              </a:spcAft>
              <a:buSzPts val="1800"/>
              <a:buChar char="●"/>
            </a:pPr>
            <a:r>
              <a:rPr lang="en" dirty="0"/>
              <a:t>Low budget movies avoid the holidays</a:t>
            </a:r>
            <a:endParaRPr dirty="0"/>
          </a:p>
        </p:txBody>
      </p:sp>
      <p:pic>
        <p:nvPicPr>
          <p:cNvPr id="150" name="Google Shape;150;p26"/>
          <p:cNvPicPr preferRelativeResize="0"/>
          <p:nvPr/>
        </p:nvPicPr>
        <p:blipFill>
          <a:blip r:embed="rId3">
            <a:alphaModFix/>
          </a:blip>
          <a:stretch>
            <a:fillRect/>
          </a:stretch>
        </p:blipFill>
        <p:spPr>
          <a:xfrm>
            <a:off x="4519175" y="1812500"/>
            <a:ext cx="4504875" cy="323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4"/>
        <p:cNvGrpSpPr/>
        <p:nvPr/>
      </p:nvGrpSpPr>
      <p:grpSpPr>
        <a:xfrm>
          <a:off x="0" y="0"/>
          <a:ext cx="0" cy="0"/>
          <a:chOff x="0" y="0"/>
          <a:chExt cx="0" cy="0"/>
        </a:xfrm>
      </p:grpSpPr>
      <p:sp>
        <p:nvSpPr>
          <p:cNvPr id="162" name="Rectangle 161">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Google Shape;155;p27"/>
          <p:cNvSpPr txBox="1">
            <a:spLocks noGrp="1"/>
          </p:cNvSpPr>
          <p:nvPr>
            <p:ph type="title"/>
          </p:nvPr>
        </p:nvSpPr>
        <p:spPr>
          <a:xfrm>
            <a:off x="1028700" y="514350"/>
            <a:ext cx="7200900"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400"/>
              <a:t>Recommendations</a:t>
            </a:r>
          </a:p>
        </p:txBody>
      </p:sp>
      <p:graphicFrame>
        <p:nvGraphicFramePr>
          <p:cNvPr id="160" name="Google Shape;156;p27">
            <a:extLst>
              <a:ext uri="{FF2B5EF4-FFF2-40B4-BE49-F238E27FC236}">
                <a16:creationId xmlns:a16="http://schemas.microsoft.com/office/drawing/2014/main" id="{EBFA788F-EFFB-40E4-A241-0A6F1B38DE25}"/>
              </a:ext>
            </a:extLst>
          </p:cNvPr>
          <p:cNvGraphicFramePr/>
          <p:nvPr>
            <p:extLst>
              <p:ext uri="{D42A27DB-BD31-4B8C-83A1-F6EECF244321}">
                <p14:modId xmlns:p14="http://schemas.microsoft.com/office/powerpoint/2010/main" val="1601509194"/>
              </p:ext>
            </p:extLst>
          </p:nvPr>
        </p:nvGraphicFramePr>
        <p:xfrm>
          <a:off x="1028700" y="1714500"/>
          <a:ext cx="7200900" cy="2686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0"/>
        <p:cNvGrpSpPr/>
        <p:nvPr/>
      </p:nvGrpSpPr>
      <p:grpSpPr>
        <a:xfrm>
          <a:off x="0" y="0"/>
          <a:ext cx="0" cy="0"/>
          <a:chOff x="0" y="0"/>
          <a:chExt cx="0" cy="0"/>
        </a:xfrm>
      </p:grpSpPr>
      <p:grpSp>
        <p:nvGrpSpPr>
          <p:cNvPr id="105" name="Group 10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0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9" name="Rectangle 108">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61" name="Google Shape;161;p28"/>
          <p:cNvSpPr txBox="1">
            <a:spLocks noGrp="1"/>
          </p:cNvSpPr>
          <p:nvPr>
            <p:ph type="title"/>
          </p:nvPr>
        </p:nvSpPr>
        <p:spPr>
          <a:xfrm>
            <a:off x="5033913" y="475521"/>
            <a:ext cx="3598683" cy="2799626"/>
          </a:xfrm>
          <a:prstGeom prst="rect">
            <a:avLst/>
          </a:prstGeom>
        </p:spPr>
        <p:txBody>
          <a:bodyPr spcFirstLastPara="1" vert="horz" lIns="91440" tIns="45720" rIns="91440" bIns="45720" rtlCol="0" anchor="b" anchorCtr="0">
            <a:normAutofit/>
          </a:bodyPr>
          <a:lstStyle/>
          <a:p>
            <a:pPr marL="0" lvl="0" indent="0" algn="ctr" defTabSz="914400">
              <a:lnSpc>
                <a:spcPct val="89000"/>
              </a:lnSpc>
              <a:spcBef>
                <a:spcPct val="0"/>
              </a:spcBef>
              <a:spcAft>
                <a:spcPts val="0"/>
              </a:spcAft>
            </a:pPr>
            <a:r>
              <a:rPr lang="en-US" sz="4500" cap="all" dirty="0">
                <a:solidFill>
                  <a:schemeClr val="tx2"/>
                </a:solidFill>
              </a:rPr>
              <a:t>Questions?</a:t>
            </a:r>
          </a:p>
        </p:txBody>
      </p:sp>
      <p:sp>
        <p:nvSpPr>
          <p:cNvPr id="111"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0908"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3"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 name="Graphic 101" descr="Question mark">
            <a:extLst>
              <a:ext uri="{FF2B5EF4-FFF2-40B4-BE49-F238E27FC236}">
                <a16:creationId xmlns:a16="http://schemas.microsoft.com/office/drawing/2014/main" id="{07E3D513-2075-43AF-80BA-CC57FA4D4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552" y="1068879"/>
            <a:ext cx="3155752" cy="3155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9"/>
        <p:cNvGrpSpPr/>
        <p:nvPr/>
      </p:nvGrpSpPr>
      <p:grpSpPr>
        <a:xfrm>
          <a:off x="0" y="0"/>
          <a:ext cx="0" cy="0"/>
          <a:chOff x="0" y="0"/>
          <a:chExt cx="0" cy="0"/>
        </a:xfrm>
      </p:grpSpPr>
      <p:sp>
        <p:nvSpPr>
          <p:cNvPr id="83" name="Rectangle 85">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4" name="Rectangle 87">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6"/>
          <p:cNvSpPr txBox="1">
            <a:spLocks noGrp="1"/>
          </p:cNvSpPr>
          <p:nvPr>
            <p:ph type="body" idx="1"/>
          </p:nvPr>
        </p:nvSpPr>
        <p:spPr>
          <a:xfrm>
            <a:off x="402609" y="891540"/>
            <a:ext cx="5243277" cy="3360420"/>
          </a:xfrm>
          <a:prstGeom prst="rect">
            <a:avLst/>
          </a:prstGeom>
        </p:spPr>
        <p:txBody>
          <a:bodyPr spcFirstLastPara="1" vert="horz" lIns="91440" tIns="45720" rIns="91440" bIns="45720" rtlCol="0" anchor="ctr" anchorCtr="0">
            <a:normAutofit/>
          </a:bodyPr>
          <a:lstStyle/>
          <a:p>
            <a:pPr marL="0" lvl="0" indent="-384048" defTabSz="914400">
              <a:lnSpc>
                <a:spcPct val="94000"/>
              </a:lnSpc>
              <a:spcBef>
                <a:spcPts val="0"/>
              </a:spcBef>
              <a:spcAft>
                <a:spcPts val="200"/>
              </a:spcAft>
              <a:buFont typeface="Franklin Gothic Book" panose="020B0503020102020204" pitchFamily="34" charset="0"/>
              <a:buNone/>
            </a:pPr>
            <a:r>
              <a:rPr lang="en-US" sz="1700" dirty="0">
                <a:solidFill>
                  <a:schemeClr val="tx2"/>
                </a:solidFill>
              </a:rPr>
              <a:t>A visual and descriptive analysis of top performing movies reveals  recommendations to Microsoft about the types of films they should produce in their new feature film studio:</a:t>
            </a:r>
          </a:p>
          <a:p>
            <a:pPr marL="457200" lvl="0" indent="-384048" defTabSz="914400">
              <a:lnSpc>
                <a:spcPct val="94000"/>
              </a:lnSpc>
              <a:spcBef>
                <a:spcPts val="1600"/>
              </a:spcBef>
              <a:spcAft>
                <a:spcPts val="200"/>
              </a:spcAft>
              <a:buSzPts val="1800"/>
              <a:buFont typeface="Franklin Gothic Book" panose="020B0503020102020204" pitchFamily="34" charset="0"/>
              <a:buChar char="●"/>
            </a:pPr>
            <a:r>
              <a:rPr lang="en-US" sz="1700" dirty="0">
                <a:solidFill>
                  <a:schemeClr val="tx2"/>
                </a:solidFill>
              </a:rPr>
              <a:t>Focus efforts on blockbuster and animation film types</a:t>
            </a:r>
          </a:p>
          <a:p>
            <a:pPr lvl="0"/>
            <a:r>
              <a:rPr lang="en-GB" sz="1600" dirty="0"/>
              <a:t>Produce both live action and animated movies, giving the adventure and fantasy genres top priority</a:t>
            </a:r>
          </a:p>
          <a:p>
            <a:pPr marL="457200" lvl="0" indent="-384048" defTabSz="914400">
              <a:lnSpc>
                <a:spcPct val="94000"/>
              </a:lnSpc>
              <a:spcBef>
                <a:spcPts val="0"/>
              </a:spcBef>
              <a:spcAft>
                <a:spcPts val="200"/>
              </a:spcAft>
              <a:buSzPts val="1800"/>
              <a:buFont typeface="Franklin Gothic Book" panose="020B0503020102020204" pitchFamily="34" charset="0"/>
              <a:buChar char="●"/>
            </a:pPr>
            <a:r>
              <a:rPr lang="en-US" sz="1700" dirty="0">
                <a:solidFill>
                  <a:schemeClr val="tx2"/>
                </a:solidFill>
              </a:rPr>
              <a:t>Include strong consideration to international audiences in the production process</a:t>
            </a:r>
          </a:p>
        </p:txBody>
      </p:sp>
      <p:sp>
        <p:nvSpPr>
          <p:cNvPr id="85" name="Rectangle 89">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645887" y="0"/>
            <a:ext cx="3498112"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987575" y="480060"/>
            <a:ext cx="1722021" cy="275623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80" name="Google Shape;80;p16"/>
          <p:cNvSpPr txBox="1">
            <a:spLocks noGrp="1"/>
          </p:cNvSpPr>
          <p:nvPr>
            <p:ph type="title"/>
          </p:nvPr>
        </p:nvSpPr>
        <p:spPr>
          <a:xfrm>
            <a:off x="6392270" y="939135"/>
            <a:ext cx="2349121" cy="3226843"/>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3000" dirty="0">
                <a:solidFill>
                  <a:schemeClr val="bg2"/>
                </a:solidFill>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pPr>
            <a:r>
              <a:rPr lang="en-US" sz="4100" kern="1200" dirty="0">
                <a:solidFill>
                  <a:schemeClr val="tx1"/>
                </a:solidFill>
                <a:latin typeface="+mj-lt"/>
                <a:ea typeface="+mj-ea"/>
                <a:cs typeface="+mj-cs"/>
              </a:rPr>
              <a:t>Outline</a:t>
            </a:r>
          </a:p>
        </p:txBody>
      </p:sp>
      <p:graphicFrame>
        <p:nvGraphicFramePr>
          <p:cNvPr id="89" name="Google Shape;87;p17">
            <a:extLst>
              <a:ext uri="{FF2B5EF4-FFF2-40B4-BE49-F238E27FC236}">
                <a16:creationId xmlns:a16="http://schemas.microsoft.com/office/drawing/2014/main" id="{BCB02509-7BA9-4317-AA62-F70A791802DC}"/>
              </a:ext>
            </a:extLst>
          </p:cNvPr>
          <p:cNvGraphicFramePr/>
          <p:nvPr>
            <p:extLst>
              <p:ext uri="{D42A27DB-BD31-4B8C-83A1-F6EECF244321}">
                <p14:modId xmlns:p14="http://schemas.microsoft.com/office/powerpoint/2010/main" val="3691353711"/>
              </p:ext>
            </p:extLst>
          </p:nvPr>
        </p:nvGraphicFramePr>
        <p:xfrm>
          <a:off x="628650" y="1671065"/>
          <a:ext cx="7886700" cy="2961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104" name="Rectangle 98">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8"/>
          <p:cNvSpPr txBox="1">
            <a:spLocks noGrp="1"/>
          </p:cNvSpPr>
          <p:nvPr>
            <p:ph type="title"/>
          </p:nvPr>
        </p:nvSpPr>
        <p:spPr>
          <a:xfrm>
            <a:off x="6189255" y="479778"/>
            <a:ext cx="2474684" cy="4183380"/>
          </a:xfrm>
          <a:prstGeom prst="rect">
            <a:avLst/>
          </a:prstGeom>
        </p:spPr>
        <p:txBody>
          <a:bodyPr spcFirstLastPara="1" vert="horz" lIns="91440" tIns="45720" rIns="91440" bIns="45720" rtlCol="0" anchor="ctr" anchorCtr="0">
            <a:normAutofit/>
          </a:bodyPr>
          <a:lstStyle/>
          <a:p>
            <a:pPr marL="0" lvl="0" indent="0" defTabSz="914400">
              <a:lnSpc>
                <a:spcPct val="89000"/>
              </a:lnSpc>
              <a:spcBef>
                <a:spcPct val="0"/>
              </a:spcBef>
              <a:spcAft>
                <a:spcPts val="0"/>
              </a:spcAft>
            </a:pPr>
            <a:r>
              <a:rPr lang="en-US" sz="4400">
                <a:solidFill>
                  <a:schemeClr val="tx2"/>
                </a:solidFill>
              </a:rPr>
              <a:t>Business Problem</a:t>
            </a:r>
          </a:p>
        </p:txBody>
      </p:sp>
      <p:sp useBgFill="1">
        <p:nvSpPr>
          <p:cNvPr id="103" name="Rectangle 102">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774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7745" y="0"/>
            <a:ext cx="171450" cy="51435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6" name="Google Shape;93;p18">
            <a:extLst>
              <a:ext uri="{FF2B5EF4-FFF2-40B4-BE49-F238E27FC236}">
                <a16:creationId xmlns:a16="http://schemas.microsoft.com/office/drawing/2014/main" id="{C29D52B6-5B4E-4FBB-BCEE-C25037EFA5C6}"/>
              </a:ext>
            </a:extLst>
          </p:cNvPr>
          <p:cNvGraphicFramePr/>
          <p:nvPr>
            <p:extLst>
              <p:ext uri="{D42A27DB-BD31-4B8C-83A1-F6EECF244321}">
                <p14:modId xmlns:p14="http://schemas.microsoft.com/office/powerpoint/2010/main" val="248972961"/>
              </p:ext>
            </p:extLst>
          </p:nvPr>
        </p:nvGraphicFramePr>
        <p:xfrm>
          <a:off x="588168" y="479822"/>
          <a:ext cx="4469607" cy="418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7"/>
        <p:cNvGrpSpPr/>
        <p:nvPr/>
      </p:nvGrpSpPr>
      <p:grpSpPr>
        <a:xfrm>
          <a:off x="0" y="0"/>
          <a:ext cx="0" cy="0"/>
          <a:chOff x="0" y="0"/>
          <a:chExt cx="0" cy="0"/>
        </a:xfrm>
      </p:grpSpPr>
      <p:sp>
        <p:nvSpPr>
          <p:cNvPr id="101" name="Rectangle 103">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5">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19"/>
          <p:cNvSpPr txBox="1">
            <a:spLocks noGrp="1"/>
          </p:cNvSpPr>
          <p:nvPr>
            <p:ph type="title"/>
          </p:nvPr>
        </p:nvSpPr>
        <p:spPr>
          <a:xfrm>
            <a:off x="725926" y="895635"/>
            <a:ext cx="2642954" cy="3765264"/>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3400" dirty="0">
                <a:solidFill>
                  <a:schemeClr val="tx2"/>
                </a:solidFill>
              </a:rPr>
              <a:t>Data &amp; Methodology</a:t>
            </a:r>
          </a:p>
        </p:txBody>
      </p:sp>
      <p:sp>
        <p:nvSpPr>
          <p:cNvPr id="103" name="Rectangle 107">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Google Shape;99;p19"/>
          <p:cNvSpPr txBox="1">
            <a:spLocks noGrp="1"/>
          </p:cNvSpPr>
          <p:nvPr>
            <p:ph type="body" idx="1"/>
          </p:nvPr>
        </p:nvSpPr>
        <p:spPr>
          <a:xfrm>
            <a:off x="3792405" y="895634"/>
            <a:ext cx="4586136" cy="3765265"/>
          </a:xfrm>
          <a:prstGeom prst="rect">
            <a:avLst/>
          </a:prstGeom>
        </p:spPr>
        <p:txBody>
          <a:bodyPr spcFirstLastPara="1" vert="horz" lIns="91440" tIns="45720" rIns="91440" bIns="45720" rtlCol="0" anchorCtr="0">
            <a:normAutofit/>
          </a:bodyPr>
          <a:lstStyle/>
          <a:p>
            <a:pPr marL="0" lvl="0" indent="-384048" defTabSz="914400">
              <a:lnSpc>
                <a:spcPct val="94000"/>
              </a:lnSpc>
              <a:spcBef>
                <a:spcPts val="0"/>
              </a:spcBef>
              <a:spcAft>
                <a:spcPts val="200"/>
              </a:spcAft>
              <a:buFont typeface="Franklin Gothic Book" panose="020B0503020102020204" pitchFamily="34" charset="0"/>
              <a:buNone/>
            </a:pPr>
            <a:r>
              <a:rPr lang="en-US" dirty="0">
                <a:solidFill>
                  <a:schemeClr val="tx2"/>
                </a:solidFill>
              </a:rPr>
              <a:t>The datasets of this project are from the following websites:</a:t>
            </a:r>
          </a:p>
          <a:p>
            <a:pPr marL="457200" lvl="0" indent="-384048" defTabSz="914400">
              <a:lnSpc>
                <a:spcPct val="94000"/>
              </a:lnSpc>
              <a:spcBef>
                <a:spcPts val="1600"/>
              </a:spcBef>
              <a:spcAft>
                <a:spcPts val="200"/>
              </a:spcAft>
              <a:buSzPts val="1800"/>
              <a:buFont typeface="Franklin Gothic Book" panose="020B0503020102020204" pitchFamily="34" charset="0"/>
              <a:buChar char="●"/>
            </a:pPr>
            <a:r>
              <a:rPr lang="en-US" dirty="0">
                <a:solidFill>
                  <a:schemeClr val="tx2"/>
                </a:solidFill>
              </a:rPr>
              <a:t>Box Office Mojo</a:t>
            </a:r>
          </a:p>
          <a:p>
            <a:pPr marL="457200" lvl="0" indent="-384048" defTabSz="914400">
              <a:lnSpc>
                <a:spcPct val="94000"/>
              </a:lnSpc>
              <a:spcBef>
                <a:spcPts val="0"/>
              </a:spcBef>
              <a:spcAft>
                <a:spcPts val="200"/>
              </a:spcAft>
              <a:buSzPts val="1800"/>
              <a:buFont typeface="Franklin Gothic Book" panose="020B0503020102020204" pitchFamily="34" charset="0"/>
              <a:buChar char="●"/>
            </a:pPr>
            <a:r>
              <a:rPr lang="en-US" dirty="0">
                <a:solidFill>
                  <a:schemeClr val="tx2"/>
                </a:solidFill>
              </a:rPr>
              <a:t>IMDB</a:t>
            </a:r>
          </a:p>
          <a:p>
            <a:pPr marL="457200" lvl="0" indent="-384048" defTabSz="914400">
              <a:lnSpc>
                <a:spcPct val="94000"/>
              </a:lnSpc>
              <a:spcBef>
                <a:spcPts val="0"/>
              </a:spcBef>
              <a:spcAft>
                <a:spcPts val="200"/>
              </a:spcAft>
              <a:buSzPts val="1800"/>
              <a:buFont typeface="Franklin Gothic Book" panose="020B0503020102020204" pitchFamily="34" charset="0"/>
              <a:buChar char="●"/>
            </a:pPr>
            <a:r>
              <a:rPr lang="en-US" dirty="0">
                <a:solidFill>
                  <a:schemeClr val="tx2"/>
                </a:solidFill>
              </a:rPr>
              <a:t>The Numbers</a:t>
            </a:r>
          </a:p>
          <a:p>
            <a:pPr marL="0" lvl="0" indent="0">
              <a:spcBef>
                <a:spcPts val="1600"/>
              </a:spcBef>
              <a:spcAft>
                <a:spcPts val="1600"/>
              </a:spcAft>
              <a:buNone/>
            </a:pPr>
            <a:r>
              <a:rPr lang="en-GB" dirty="0"/>
              <a:t>Restricting the data to the last eleven years (2008-2018), we performed exploratory data analysis with visualizations to better understand the different information from the datasets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6" name="Google Shape;104;p20">
            <a:extLst>
              <a:ext uri="{FF2B5EF4-FFF2-40B4-BE49-F238E27FC236}">
                <a16:creationId xmlns:a16="http://schemas.microsoft.com/office/drawing/2014/main" id="{A249D28D-71F0-BC4B-81B0-E594A41F8732}"/>
              </a:ext>
            </a:extLst>
          </p:cNvPr>
          <p:cNvPicPr preferRelativeResize="0"/>
          <p:nvPr/>
        </p:nvPicPr>
        <p:blipFill>
          <a:blip r:embed="rId3">
            <a:alphaModFix/>
          </a:blip>
          <a:stretch>
            <a:fillRect/>
          </a:stretch>
        </p:blipFill>
        <p:spPr>
          <a:xfrm>
            <a:off x="546586" y="0"/>
            <a:ext cx="7820257" cy="5143499"/>
          </a:xfrm>
          <a:prstGeom prst="rect">
            <a:avLst/>
          </a:prstGeom>
          <a:noFill/>
          <a:ln>
            <a:noFill/>
          </a:ln>
        </p:spPr>
      </p:pic>
      <p:sp>
        <p:nvSpPr>
          <p:cNvPr id="104" name="Google Shape;104;p20"/>
          <p:cNvSpPr txBox="1">
            <a:spLocks noGrp="1"/>
          </p:cNvSpPr>
          <p:nvPr>
            <p:ph type="title"/>
          </p:nvPr>
        </p:nvSpPr>
        <p:spPr>
          <a:xfrm>
            <a:off x="1666028" y="345401"/>
            <a:ext cx="6106372" cy="90828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b="1" dirty="0"/>
              <a:t>What budget levels are profitable?</a:t>
            </a:r>
            <a:endParaRPr b="1" dirty="0"/>
          </a:p>
        </p:txBody>
      </p:sp>
      <p:sp>
        <p:nvSpPr>
          <p:cNvPr id="105" name="Google Shape;105;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And with what consistency?</a:t>
            </a:r>
            <a:endParaRPr dirty="0"/>
          </a:p>
          <a:p>
            <a:pPr marL="0" lvl="0" indent="0" algn="l" rtl="0">
              <a:spcBef>
                <a:spcPts val="1200"/>
              </a:spcBef>
              <a:spcAft>
                <a:spcPts val="1200"/>
              </a:spcAft>
              <a:buNone/>
            </a:pPr>
            <a:endParaRPr dirty="0"/>
          </a:p>
        </p:txBody>
      </p:sp>
      <p:sp>
        <p:nvSpPr>
          <p:cNvPr id="107" name="Google Shape;107;p20"/>
          <p:cNvSpPr txBox="1"/>
          <p:nvPr/>
        </p:nvSpPr>
        <p:spPr>
          <a:xfrm>
            <a:off x="5870543" y="1444959"/>
            <a:ext cx="2496300" cy="78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t>Low Budget: &lt; $10m</a:t>
            </a:r>
            <a:endParaRPr sz="1300" dirty="0"/>
          </a:p>
          <a:p>
            <a:pPr marL="0" lvl="0" indent="0" algn="l" rtl="0">
              <a:spcBef>
                <a:spcPts val="0"/>
              </a:spcBef>
              <a:spcAft>
                <a:spcPts val="0"/>
              </a:spcAft>
              <a:buNone/>
            </a:pPr>
            <a:r>
              <a:rPr lang="en" sz="1300" dirty="0"/>
              <a:t>Middle Budget: $10m - $100m</a:t>
            </a:r>
            <a:endParaRPr sz="1300" dirty="0"/>
          </a:p>
          <a:p>
            <a:pPr marL="0" lvl="0" indent="0" algn="l" rtl="0">
              <a:spcBef>
                <a:spcPts val="0"/>
              </a:spcBef>
              <a:spcAft>
                <a:spcPts val="0"/>
              </a:spcAft>
              <a:buNone/>
            </a:pPr>
            <a:r>
              <a:rPr lang="en" sz="1300" dirty="0"/>
              <a:t>Big Budget: &gt; $100m</a:t>
            </a: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Google Shape;107;p20">
            <a:extLst>
              <a:ext uri="{FF2B5EF4-FFF2-40B4-BE49-F238E27FC236}">
                <a16:creationId xmlns:a16="http://schemas.microsoft.com/office/drawing/2014/main" id="{962BA48F-9EE5-9044-9B60-5D82DA7C8010}"/>
              </a:ext>
            </a:extLst>
          </p:cNvPr>
          <p:cNvSpPr txBox="1"/>
          <p:nvPr/>
        </p:nvSpPr>
        <p:spPr>
          <a:xfrm>
            <a:off x="5468773" y="313048"/>
            <a:ext cx="3560211" cy="98485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lvl="0"/>
            <a:r>
              <a:rPr lang="en-GB" sz="1300" dirty="0"/>
              <a:t>Only 56.21% of low budget movies are profitable.</a:t>
            </a:r>
          </a:p>
          <a:p>
            <a:pPr lvl="0"/>
            <a:r>
              <a:rPr lang="en-GB" sz="1300" dirty="0"/>
              <a:t>73.94% of middle budget movies are profitable.</a:t>
            </a:r>
          </a:p>
          <a:p>
            <a:pPr lvl="0"/>
            <a:r>
              <a:rPr lang="en-GB" sz="1300" dirty="0"/>
              <a:t>93.29% of big budget movies are profitable.</a:t>
            </a:r>
          </a:p>
        </p:txBody>
      </p:sp>
      <p:sp>
        <p:nvSpPr>
          <p:cNvPr id="10" name="Google Shape;98;p19">
            <a:extLst>
              <a:ext uri="{FF2B5EF4-FFF2-40B4-BE49-F238E27FC236}">
                <a16:creationId xmlns:a16="http://schemas.microsoft.com/office/drawing/2014/main" id="{A99D3191-A635-AF4C-8F68-40740D049F0F}"/>
              </a:ext>
            </a:extLst>
          </p:cNvPr>
          <p:cNvSpPr txBox="1">
            <a:spLocks noGrp="1"/>
          </p:cNvSpPr>
          <p:nvPr>
            <p:ph type="title"/>
          </p:nvPr>
        </p:nvSpPr>
        <p:spPr>
          <a:xfrm>
            <a:off x="752563" y="380188"/>
            <a:ext cx="3087917" cy="86955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400" b="1" dirty="0"/>
              <a:t>Profit Distribution for Big Budget Movies</a:t>
            </a:r>
            <a:endParaRPr lang="en-US" sz="2400" b="1" dirty="0">
              <a:solidFill>
                <a:schemeClr val="tx2"/>
              </a:solidFill>
            </a:endParaRPr>
          </a:p>
        </p:txBody>
      </p:sp>
      <p:pic>
        <p:nvPicPr>
          <p:cNvPr id="11" name="Google Shape;113;p21">
            <a:extLst>
              <a:ext uri="{FF2B5EF4-FFF2-40B4-BE49-F238E27FC236}">
                <a16:creationId xmlns:a16="http://schemas.microsoft.com/office/drawing/2014/main" id="{2CDCE151-FC17-A843-8000-30C545E9E438}"/>
              </a:ext>
            </a:extLst>
          </p:cNvPr>
          <p:cNvPicPr preferRelativeResize="0"/>
          <p:nvPr/>
        </p:nvPicPr>
        <p:blipFill rotWithShape="1">
          <a:blip r:embed="rId3">
            <a:alphaModFix/>
          </a:blip>
          <a:srcRect l="455" r="465"/>
          <a:stretch/>
        </p:blipFill>
        <p:spPr>
          <a:xfrm>
            <a:off x="590303" y="1346063"/>
            <a:ext cx="8553697" cy="353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8"/>
        <p:cNvGrpSpPr/>
        <p:nvPr/>
      </p:nvGrpSpPr>
      <p:grpSpPr>
        <a:xfrm>
          <a:off x="0" y="0"/>
          <a:ext cx="0" cy="0"/>
          <a:chOff x="0" y="0"/>
          <a:chExt cx="0" cy="0"/>
        </a:xfrm>
      </p:grpSpPr>
      <p:sp>
        <p:nvSpPr>
          <p:cNvPr id="142" name="Rectangle 141">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Google Shape;119;p22"/>
          <p:cNvSpPr txBox="1">
            <a:spLocks noGrp="1"/>
          </p:cNvSpPr>
          <p:nvPr>
            <p:ph type="title"/>
          </p:nvPr>
        </p:nvSpPr>
        <p:spPr>
          <a:xfrm>
            <a:off x="4792435" y="514350"/>
            <a:ext cx="3845379"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400" b="1"/>
              <a:t>What Genres should Microsoft Studios focus on?</a:t>
            </a:r>
          </a:p>
        </p:txBody>
      </p:sp>
      <p:sp>
        <p:nvSpPr>
          <p:cNvPr id="144" name="Rectangle 143">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oogle Shape;121;p22">
            <a:extLst>
              <a:ext uri="{FF2B5EF4-FFF2-40B4-BE49-F238E27FC236}">
                <a16:creationId xmlns:a16="http://schemas.microsoft.com/office/drawing/2014/main" id="{F0619A6C-A126-4745-B577-C92A76AEA4CC}"/>
              </a:ext>
            </a:extLst>
          </p:cNvPr>
          <p:cNvPicPr preferRelativeResize="0"/>
          <p:nvPr/>
        </p:nvPicPr>
        <p:blipFill rotWithShape="1">
          <a:blip r:embed="rId3"/>
          <a:srcRect l="109" r="119"/>
          <a:stretch/>
        </p:blipFill>
        <p:spPr>
          <a:xfrm>
            <a:off x="767671" y="1317624"/>
            <a:ext cx="3803442" cy="2268219"/>
          </a:xfrm>
          <a:prstGeom prst="rect">
            <a:avLst/>
          </a:prstGeom>
          <a:noFill/>
        </p:spPr>
      </p:pic>
      <p:sp>
        <p:nvSpPr>
          <p:cNvPr id="120" name="Google Shape;120;p22"/>
          <p:cNvSpPr txBox="1">
            <a:spLocks noGrp="1"/>
          </p:cNvSpPr>
          <p:nvPr>
            <p:ph type="body" idx="1"/>
          </p:nvPr>
        </p:nvSpPr>
        <p:spPr>
          <a:xfrm>
            <a:off x="4792435" y="1714500"/>
            <a:ext cx="3845379" cy="2686050"/>
          </a:xfrm>
          <a:prstGeom prst="rect">
            <a:avLst/>
          </a:prstGeom>
        </p:spPr>
        <p:txBody>
          <a:bodyPr spcFirstLastPara="1" vert="horz" lIns="91440" tIns="45720" rIns="91440" bIns="45720" rtlCol="0" anchorCtr="0">
            <a:normAutofit/>
          </a:bodyPr>
          <a:lstStyle/>
          <a:p>
            <a:pPr marL="384048" lvl="0" indent="-384048" defTabSz="914400">
              <a:spcBef>
                <a:spcPts val="0"/>
              </a:spcBef>
              <a:spcAft>
                <a:spcPts val="200"/>
              </a:spcAft>
              <a:buFont typeface="Franklin Gothic Book" panose="020B0503020102020204" pitchFamily="34" charset="0"/>
              <a:buNone/>
            </a:pPr>
            <a:endParaRPr lang="en-US"/>
          </a:p>
          <a:p>
            <a:pPr marL="384048" marR="0" lvl="0" indent="-384048" defTabSz="914400">
              <a:spcBef>
                <a:spcPts val="1200"/>
              </a:spcBef>
              <a:spcAft>
                <a:spcPts val="200"/>
              </a:spcAft>
              <a:buFont typeface="Franklin Gothic Book" panose="020B0503020102020204" pitchFamily="34" charset="0"/>
              <a:buNone/>
            </a:pPr>
            <a:endParaRPr lang="en-US"/>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5"/>
        <p:cNvGrpSpPr/>
        <p:nvPr/>
      </p:nvGrpSpPr>
      <p:grpSpPr>
        <a:xfrm>
          <a:off x="0" y="0"/>
          <a:ext cx="0" cy="0"/>
          <a:chOff x="0" y="0"/>
          <a:chExt cx="0" cy="0"/>
        </a:xfrm>
      </p:grpSpPr>
      <p:sp>
        <p:nvSpPr>
          <p:cNvPr id="133" name="Rectangle 132">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Google Shape;126;p23"/>
          <p:cNvSpPr txBox="1">
            <a:spLocks noGrp="1"/>
          </p:cNvSpPr>
          <p:nvPr>
            <p:ph type="title"/>
          </p:nvPr>
        </p:nvSpPr>
        <p:spPr>
          <a:xfrm>
            <a:off x="1028700" y="514350"/>
            <a:ext cx="2462021"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100" b="1"/>
              <a:t>What Genres should Microsoft Studios focus on?</a:t>
            </a:r>
          </a:p>
        </p:txBody>
      </p:sp>
      <p:sp>
        <p:nvSpPr>
          <p:cNvPr id="127" name="Google Shape;127;p23"/>
          <p:cNvSpPr txBox="1">
            <a:spLocks noGrp="1"/>
          </p:cNvSpPr>
          <p:nvPr>
            <p:ph type="body" idx="1"/>
          </p:nvPr>
        </p:nvSpPr>
        <p:spPr>
          <a:xfrm>
            <a:off x="1028700" y="1714500"/>
            <a:ext cx="2462020" cy="2686050"/>
          </a:xfrm>
          <a:prstGeom prst="rect">
            <a:avLst/>
          </a:prstGeom>
        </p:spPr>
        <p:txBody>
          <a:bodyPr spcFirstLastPara="1" vert="horz" lIns="91440" tIns="45720" rIns="91440" bIns="45720" rtlCol="0" anchorCtr="0">
            <a:normAutofit/>
          </a:bodyPr>
          <a:lstStyle/>
          <a:p>
            <a:pPr marL="384048" lvl="0" indent="-384048" defTabSz="914400">
              <a:spcBef>
                <a:spcPts val="0"/>
              </a:spcBef>
              <a:spcAft>
                <a:spcPts val="200"/>
              </a:spcAft>
              <a:buFont typeface="Franklin Gothic Book" panose="020B0503020102020204" pitchFamily="34" charset="0"/>
              <a:buNone/>
            </a:pPr>
            <a:endParaRPr lang="en-US"/>
          </a:p>
          <a:p>
            <a:pPr marL="384048" marR="0" lvl="0" indent="-384048" defTabSz="914400">
              <a:spcBef>
                <a:spcPts val="1200"/>
              </a:spcBef>
              <a:spcAft>
                <a:spcPts val="200"/>
              </a:spcAft>
              <a:buFont typeface="Franklin Gothic Book" panose="020B0503020102020204" pitchFamily="34" charset="0"/>
              <a:buNone/>
            </a:pPr>
            <a:endParaRPr lang="en-US"/>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p>
        </p:txBody>
      </p:sp>
      <p:pic>
        <p:nvPicPr>
          <p:cNvPr id="128" name="Google Shape;128;p23"/>
          <p:cNvPicPr preferRelativeResize="0"/>
          <p:nvPr/>
        </p:nvPicPr>
        <p:blipFill>
          <a:blip r:embed="rId3"/>
          <a:stretch>
            <a:fillRect/>
          </a:stretch>
        </p:blipFill>
        <p:spPr>
          <a:xfrm>
            <a:off x="3773600" y="1058712"/>
            <a:ext cx="4887799" cy="2786044"/>
          </a:xfrm>
          <a:prstGeom prst="rect">
            <a:avLst/>
          </a:prstGeom>
          <a:noFill/>
        </p:spPr>
      </p:pic>
    </p:spTree>
    <p:extLst>
      <p:ext uri="{BB962C8B-B14F-4D97-AF65-F5344CB8AC3E}">
        <p14:creationId xmlns:p14="http://schemas.microsoft.com/office/powerpoint/2010/main" val="14410615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1328</Words>
  <Application>Microsoft Macintosh PowerPoint</Application>
  <PresentationFormat>On-screen Show (16:9)</PresentationFormat>
  <Paragraphs>94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Franklin Gothic Book</vt:lpstr>
      <vt:lpstr>Crop</vt:lpstr>
      <vt:lpstr>Proposal for Microsoft Studios</vt:lpstr>
      <vt:lpstr>Summary</vt:lpstr>
      <vt:lpstr>Outline</vt:lpstr>
      <vt:lpstr>Business Problem</vt:lpstr>
      <vt:lpstr>Data &amp; Methodology</vt:lpstr>
      <vt:lpstr>What budget levels are profitable?</vt:lpstr>
      <vt:lpstr>Profit Distribution for Big Budget Movies</vt:lpstr>
      <vt:lpstr>What Genres should Microsoft Studios focus on?</vt:lpstr>
      <vt:lpstr>What Genres should Microsoft Studios focus on?</vt:lpstr>
      <vt:lpstr>Top 15  Grossing Movies  2008 - 2018</vt:lpstr>
      <vt:lpstr>Top 4 Grossing Movie Studios - 2008 - 2018</vt:lpstr>
      <vt:lpstr>Top Directors - All Genres by Net Profit - 2008 - 2018</vt:lpstr>
      <vt:lpstr>When should we release the movies?</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Microsoft Studios</dc:title>
  <dc:creator>garina</dc:creator>
  <cp:lastModifiedBy>Jeff Beech</cp:lastModifiedBy>
  <cp:revision>2</cp:revision>
  <dcterms:created xsi:type="dcterms:W3CDTF">2021-12-10T14:36:02Z</dcterms:created>
  <dcterms:modified xsi:type="dcterms:W3CDTF">2021-12-10T17:56:46Z</dcterms:modified>
</cp:coreProperties>
</file>