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a:pPr>
            <a:r>
              <a:t>Salt Tolerance of Trees</a:t>
            </a:r>
          </a:p>
        </p:txBody>
      </p:sp>
      <p:sp>
        <p:nvSpPr>
          <p:cNvPr id="3" name="Content Placeholder 2"/>
          <p:cNvSpPr>
            <a:spLocks noGrp="1"/>
          </p:cNvSpPr>
          <p:nvPr>
            <p:ph idx="1"/>
          </p:nvPr>
        </p:nvSpPr>
        <p:spPr/>
        <p:txBody>
          <a:bodyPr/>
          <a:lstStyle/>
          <a:p>
            <a:r>
              <a:t>November, 2020</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a:pPr>
            <a:r>
              <a:t>Trees: Common name, Latin Name, Salt Tolerance.</a:t>
            </a:r>
          </a:p>
        </p:txBody>
      </p:sp>
      <p:graphicFrame>
        <p:nvGraphicFramePr>
          <p:cNvPr id="3" name="Table 2"/>
          <p:cNvGraphicFramePr>
            <a:graphicFrameLocks noGrp="1"/>
          </p:cNvGraphicFramePr>
          <p:nvPr/>
        </p:nvGraphicFramePr>
        <p:xfrm>
          <a:off x="457200" y="1371600"/>
          <a:ext cx="7772400" cy="457200"/>
        </p:xfrm>
        <a:graphic>
          <a:graphicData uri="http://schemas.openxmlformats.org/drawingml/2006/table">
            <a:tbl>
              <a:tblPr firstRow="1" bandRow="1">
                <a:tableStyleId>{5C22544A-7EE6-4342-B048-85BDC9FD1C3A}</a:tableStyleId>
              </a:tblPr>
              <a:tblGrid>
                <a:gridCol w="1371600"/>
                <a:gridCol w="3200400"/>
                <a:gridCol w="3200400"/>
              </a:tblGrid>
              <a:tr h="35169">
                <a:tc>
                  <a:txBody>
                    <a:bodyPr/>
                    <a:lstStyle/>
                    <a:p>
                      <a:r>
                        <a:t>NameEn</a:t>
                      </a:r>
                    </a:p>
                  </a:txBody>
                  <a:tcPr/>
                </a:tc>
                <a:tc>
                  <a:txBody>
                    <a:bodyPr/>
                    <a:lstStyle/>
                    <a:p>
                      <a:r>
                        <a:t>NameBotanical</a:t>
                      </a:r>
                    </a:p>
                  </a:txBody>
                  <a:tcPr/>
                </a:tc>
                <a:tc>
                  <a:txBody>
                    <a:bodyPr/>
                    <a:lstStyle/>
                    <a:p>
                      <a:r>
                        <a:t>SaltToleranceEn</a:t>
                      </a:r>
                    </a:p>
                  </a:txBody>
                  <a:tcPr/>
                </a:tc>
              </a:tr>
              <a:tr h="35169">
                <a:tc>
                  <a:txBody>
                    <a:bodyPr/>
                    <a:lstStyle/>
                    <a:p>
                      <a:pPr>
                        <a:defRPr sz="1200"/>
                      </a:pPr>
                      <a:r>
                        <a:t>Virginia Creeper</a:t>
                      </a:r>
                    </a:p>
                  </a:txBody>
                  <a:tcPr/>
                </a:tc>
                <a:tc>
                  <a:txBody>
                    <a:bodyPr/>
                    <a:lstStyle/>
                    <a:p>
                      <a:pPr>
                        <a:defRPr sz="1200"/>
                      </a:pPr>
                      <a:r>
                        <a:t>Parthenocissus vitacea</a:t>
                      </a:r>
                    </a:p>
                  </a:txBody>
                  <a:tcPr/>
                </a:tc>
                <a:tc>
                  <a:txBody>
                    <a:bodyPr/>
                    <a:lstStyle/>
                    <a:p>
                      <a:pPr>
                        <a:defRPr sz="1200"/>
                      </a:pPr>
                      <a:r>
                        <a:t>High</a:t>
                      </a:r>
                    </a:p>
                  </a:txBody>
                  <a:tcPr/>
                </a:tc>
              </a:tr>
              <a:tr h="35169">
                <a:tc>
                  <a:txBody>
                    <a:bodyPr/>
                    <a:lstStyle/>
                    <a:p>
                      <a:pPr>
                        <a:defRPr sz="1200"/>
                      </a:pPr>
                      <a:r>
                        <a:t>White Ash</a:t>
                      </a:r>
                    </a:p>
                  </a:txBody>
                  <a:tcPr/>
                </a:tc>
                <a:tc>
                  <a:txBody>
                    <a:bodyPr/>
                    <a:lstStyle/>
                    <a:p>
                      <a:pPr>
                        <a:defRPr sz="1200"/>
                      </a:pPr>
                      <a:r>
                        <a:t>Fraxinus americana</a:t>
                      </a:r>
                    </a:p>
                  </a:txBody>
                  <a:tcPr/>
                </a:tc>
                <a:tc>
                  <a:txBody>
                    <a:bodyPr/>
                    <a:lstStyle/>
                    <a:p>
                      <a:pPr>
                        <a:defRPr sz="1200"/>
                      </a:pPr>
                      <a:r>
                        <a:t>High</a:t>
                      </a:r>
                    </a:p>
                  </a:txBody>
                  <a:tcPr/>
                </a:tc>
              </a:tr>
              <a:tr h="35169">
                <a:tc>
                  <a:txBody>
                    <a:bodyPr/>
                    <a:lstStyle/>
                    <a:p>
                      <a:pPr>
                        <a:defRPr sz="1200"/>
                      </a:pPr>
                      <a:r>
                        <a:t>White Birch</a:t>
                      </a:r>
                    </a:p>
                  </a:txBody>
                  <a:tcPr/>
                </a:tc>
                <a:tc>
                  <a:txBody>
                    <a:bodyPr/>
                    <a:lstStyle/>
                    <a:p>
                      <a:pPr>
                        <a:defRPr sz="1200"/>
                      </a:pPr>
                      <a:r>
                        <a:t>Betula papyrifera</a:t>
                      </a:r>
                    </a:p>
                  </a:txBody>
                  <a:tcPr/>
                </a:tc>
                <a:tc>
                  <a:txBody>
                    <a:bodyPr/>
                    <a:lstStyle/>
                    <a:p>
                      <a:pPr>
                        <a:defRPr sz="1200"/>
                      </a:pPr>
                      <a:r>
                        <a:t>High to moderate</a:t>
                      </a:r>
                    </a:p>
                  </a:txBody>
                  <a:tcPr/>
                </a:tc>
              </a:tr>
              <a:tr h="35169">
                <a:tc>
                  <a:txBody>
                    <a:bodyPr/>
                    <a:lstStyle/>
                    <a:p>
                      <a:pPr>
                        <a:defRPr sz="1200"/>
                      </a:pPr>
                      <a:r>
                        <a:t>White Elm</a:t>
                      </a:r>
                    </a:p>
                  </a:txBody>
                  <a:tcPr/>
                </a:tc>
                <a:tc>
                  <a:txBody>
                    <a:bodyPr/>
                    <a:lstStyle/>
                    <a:p>
                      <a:pPr>
                        <a:defRPr sz="1200"/>
                      </a:pPr>
                      <a:r>
                        <a:t>Ulmus americana</a:t>
                      </a:r>
                    </a:p>
                  </a:txBody>
                  <a:tcPr/>
                </a:tc>
                <a:tc>
                  <a:txBody>
                    <a:bodyPr/>
                    <a:lstStyle/>
                    <a:p>
                      <a:pPr>
                        <a:defRPr sz="1200"/>
                      </a:pPr>
                      <a:r>
                        <a:t>Moderate</a:t>
                      </a:r>
                    </a:p>
                  </a:txBody>
                  <a:tcPr/>
                </a:tc>
              </a:tr>
              <a:tr h="35169">
                <a:tc>
                  <a:txBody>
                    <a:bodyPr/>
                    <a:lstStyle/>
                    <a:p>
                      <a:pPr>
                        <a:defRPr sz="1200"/>
                      </a:pPr>
                      <a:r>
                        <a:t>White Oak</a:t>
                      </a:r>
                    </a:p>
                  </a:txBody>
                  <a:tcPr/>
                </a:tc>
                <a:tc>
                  <a:txBody>
                    <a:bodyPr/>
                    <a:lstStyle/>
                    <a:p>
                      <a:pPr>
                        <a:defRPr sz="1200"/>
                      </a:pPr>
                      <a:r>
                        <a:t>Quercus alba</a:t>
                      </a:r>
                    </a:p>
                  </a:txBody>
                  <a:tcPr/>
                </a:tc>
                <a:tc>
                  <a:txBody>
                    <a:bodyPr/>
                    <a:lstStyle/>
                    <a:p>
                      <a:pPr>
                        <a:defRPr sz="1200"/>
                      </a:pPr>
                      <a:r>
                        <a:t>High</a:t>
                      </a:r>
                    </a:p>
                  </a:txBody>
                  <a:tcPr/>
                </a:tc>
              </a:tr>
              <a:tr h="35169">
                <a:tc>
                  <a:txBody>
                    <a:bodyPr/>
                    <a:lstStyle/>
                    <a:p>
                      <a:pPr>
                        <a:defRPr sz="1200"/>
                      </a:pPr>
                      <a:r>
                        <a:t>White Spruce</a:t>
                      </a:r>
                    </a:p>
                  </a:txBody>
                  <a:tcPr/>
                </a:tc>
                <a:tc>
                  <a:txBody>
                    <a:bodyPr/>
                    <a:lstStyle/>
                    <a:p>
                      <a:pPr>
                        <a:defRPr sz="1200"/>
                      </a:pPr>
                      <a:r>
                        <a:t>Picea glauca</a:t>
                      </a:r>
                    </a:p>
                  </a:txBody>
                  <a:tcPr/>
                </a:tc>
                <a:tc>
                  <a:txBody>
                    <a:bodyPr/>
                    <a:lstStyle/>
                    <a:p>
                      <a:pPr>
                        <a:defRPr sz="1200"/>
                      </a:pPr>
                      <a:r>
                        <a:t>High to moderate</a:t>
                      </a:r>
                    </a:p>
                  </a:txBody>
                  <a:tcPr/>
                </a:tc>
              </a:tr>
              <a:tr h="35169">
                <a:tc>
                  <a:txBody>
                    <a:bodyPr/>
                    <a:lstStyle/>
                    <a:p>
                      <a:pPr>
                        <a:defRPr sz="1200"/>
                      </a:pPr>
                      <a:r>
                        <a:t>Wild Raisin</a:t>
                      </a:r>
                    </a:p>
                  </a:txBody>
                  <a:tcPr/>
                </a:tc>
                <a:tc>
                  <a:txBody>
                    <a:bodyPr/>
                    <a:lstStyle/>
                    <a:p>
                      <a:pPr>
                        <a:defRPr sz="1200"/>
                      </a:pPr>
                      <a:r>
                        <a:t>Viburnum cassinoides</a:t>
                      </a:r>
                    </a:p>
                  </a:txBody>
                  <a:tcPr/>
                </a:tc>
                <a:tc>
                  <a:txBody>
                    <a:bodyPr/>
                    <a:lstStyle/>
                    <a:p>
                      <a:pPr>
                        <a:defRPr sz="1200"/>
                      </a:pPr>
                      <a:r>
                        <a:t>-</a:t>
                      </a:r>
                    </a:p>
                  </a:txBody>
                  <a:tcPr/>
                </a:tc>
              </a:tr>
              <a:tr h="35169">
                <a:tc>
                  <a:txBody>
                    <a:bodyPr/>
                    <a:lstStyle/>
                    <a:p>
                      <a:pPr>
                        <a:defRPr sz="1200"/>
                      </a:pPr>
                      <a:r>
                        <a:t>Winterberry</a:t>
                      </a:r>
                    </a:p>
                  </a:txBody>
                  <a:tcPr/>
                </a:tc>
                <a:tc>
                  <a:txBody>
                    <a:bodyPr/>
                    <a:lstStyle/>
                    <a:p>
                      <a:pPr>
                        <a:defRPr sz="1200"/>
                      </a:pPr>
                      <a:r>
                        <a:t>Ilex verticillata</a:t>
                      </a:r>
                    </a:p>
                  </a:txBody>
                  <a:tcPr/>
                </a:tc>
                <a:tc>
                  <a:txBody>
                    <a:bodyPr/>
                    <a:lstStyle/>
                    <a:p>
                      <a:pPr>
                        <a:defRPr sz="1200"/>
                      </a:pPr>
                      <a:r>
                        <a:t>High</a:t>
                      </a:r>
                    </a:p>
                  </a:txBody>
                  <a:tcPr/>
                </a:tc>
              </a:tr>
              <a:tr h="35169">
                <a:tc>
                  <a:txBody>
                    <a:bodyPr/>
                    <a:lstStyle/>
                    <a:p>
                      <a:pPr>
                        <a:defRPr sz="1200"/>
                      </a:pPr>
                      <a:r>
                        <a:t>Wintergreen</a:t>
                      </a:r>
                    </a:p>
                  </a:txBody>
                  <a:tcPr/>
                </a:tc>
                <a:tc>
                  <a:txBody>
                    <a:bodyPr/>
                    <a:lstStyle/>
                    <a:p>
                      <a:pPr>
                        <a:defRPr sz="1200"/>
                      </a:pPr>
                      <a:r>
                        <a:t>Gaultheria procumbens</a:t>
                      </a:r>
                    </a:p>
                  </a:txBody>
                  <a:tcPr/>
                </a:tc>
                <a:tc>
                  <a:txBody>
                    <a:bodyPr/>
                    <a:lstStyle/>
                    <a:p>
                      <a:pPr>
                        <a:defRPr sz="1200"/>
                      </a:pPr>
                      <a:r>
                        <a:t>-</a:t>
                      </a:r>
                    </a:p>
                  </a:txBody>
                  <a:tcPr/>
                </a:tc>
              </a:tr>
              <a:tr h="35169">
                <a:tc>
                  <a:txBody>
                    <a:bodyPr/>
                    <a:lstStyle/>
                    <a:p>
                      <a:pPr>
                        <a:defRPr sz="1200"/>
                      </a:pPr>
                      <a:r>
                        <a:t>Witch Hazel</a:t>
                      </a:r>
                    </a:p>
                  </a:txBody>
                  <a:tcPr/>
                </a:tc>
                <a:tc>
                  <a:txBody>
                    <a:bodyPr/>
                    <a:lstStyle/>
                    <a:p>
                      <a:pPr>
                        <a:defRPr sz="1200"/>
                      </a:pPr>
                      <a:r>
                        <a:t>Hamamelis virginiana</a:t>
                      </a:r>
                    </a:p>
                  </a:txBody>
                  <a:tcPr/>
                </a:tc>
                <a:tc>
                  <a:txBody>
                    <a:bodyPr/>
                    <a:lstStyle/>
                    <a:p>
                      <a:pPr>
                        <a:defRPr sz="1200"/>
                      </a:pPr>
                      <a:r>
                        <a:t>High</a:t>
                      </a:r>
                    </a:p>
                  </a:txBody>
                  <a:tcPr/>
                </a:tc>
              </a:tr>
              <a:tr h="35169">
                <a:tc>
                  <a:txBody>
                    <a:bodyPr/>
                    <a:lstStyle/>
                    <a:p>
                      <a:pPr>
                        <a:defRPr sz="1200"/>
                      </a:pPr>
                      <a:r>
                        <a:t>Woodbine</a:t>
                      </a:r>
                    </a:p>
                  </a:txBody>
                  <a:tcPr/>
                </a:tc>
                <a:tc>
                  <a:txBody>
                    <a:bodyPr/>
                    <a:lstStyle/>
                    <a:p>
                      <a:pPr>
                        <a:defRPr sz="1200"/>
                      </a:pPr>
                      <a:r>
                        <a:t>Parthenocissus quinquefolius</a:t>
                      </a:r>
                    </a:p>
                  </a:txBody>
                  <a:tcPr/>
                </a:tc>
                <a:tc>
                  <a:txBody>
                    <a:bodyPr/>
                    <a:lstStyle/>
                    <a:p>
                      <a:pPr>
                        <a:defRPr sz="1200"/>
                      </a:pPr>
                      <a:r>
                        <a:t>-</a:t>
                      </a:r>
                    </a:p>
                  </a:txBody>
                  <a:tcPr/>
                </a:tc>
              </a:tr>
              <a:tr h="35172">
                <a:tc>
                  <a:txBody>
                    <a:bodyPr/>
                    <a:lstStyle/>
                    <a:p>
                      <a:pPr>
                        <a:defRPr sz="1200"/>
                      </a:pPr>
                      <a:r>
                        <a:t>Yellow Birch</a:t>
                      </a:r>
                    </a:p>
                  </a:txBody>
                  <a:tcPr/>
                </a:tc>
                <a:tc>
                  <a:txBody>
                    <a:bodyPr/>
                    <a:lstStyle/>
                    <a:p>
                      <a:pPr>
                        <a:defRPr sz="1200"/>
                      </a:pPr>
                      <a:r>
                        <a:t>Betula alleghaniensis</a:t>
                      </a:r>
                    </a:p>
                  </a:txBody>
                  <a:tcPr/>
                </a:tc>
                <a:tc>
                  <a:txBody>
                    <a:bodyPr/>
                    <a:lstStyle/>
                    <a:p>
                      <a:pPr>
                        <a:defRPr sz="1200"/>
                      </a:pPr>
                      <a:r>
                        <a:t>Moderate</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a:pPr>
            <a:r>
              <a:t>Salt Tolerance</a:t>
            </a:r>
          </a:p>
        </p:txBody>
      </p:sp>
      <p:graphicFrame>
        <p:nvGraphicFramePr>
          <p:cNvPr id="3" name="Table 2"/>
          <p:cNvGraphicFramePr>
            <a:graphicFrameLocks noGrp="1"/>
          </p:cNvGraphicFramePr>
          <p:nvPr/>
        </p:nvGraphicFramePr>
        <p:xfrm>
          <a:off x="457200" y="1371600"/>
          <a:ext cx="7772400" cy="457200"/>
        </p:xfrm>
        <a:graphic>
          <a:graphicData uri="http://schemas.openxmlformats.org/drawingml/2006/table">
            <a:tbl>
              <a:tblPr firstRow="1" bandRow="1">
                <a:tableStyleId>{5C22544A-7EE6-4342-B048-85BDC9FD1C3A}</a:tableStyleId>
              </a:tblPr>
              <a:tblGrid>
                <a:gridCol w="1371600"/>
                <a:gridCol w="6400800"/>
              </a:tblGrid>
              <a:tr h="152400">
                <a:tc>
                  <a:txBody>
                    <a:bodyPr/>
                    <a:lstStyle/>
                    <a:p>
                      <a:r>
                        <a:t>SaltToleranceEn</a:t>
                      </a:r>
                    </a:p>
                  </a:txBody>
                  <a:tcPr/>
                </a:tc>
                <a:tc>
                  <a:txBody>
                    <a:bodyPr/>
                    <a:lstStyle/>
                    <a:p>
                      <a:r>
                        <a:t>NameBotanical</a:t>
                      </a:r>
                    </a:p>
                  </a:txBody>
                  <a:tcPr/>
                </a:tc>
              </a:tr>
              <a:tr h="152400">
                <a:tc>
                  <a:txBody>
                    <a:bodyPr/>
                    <a:lstStyle/>
                    <a:p>
                      <a:pPr>
                        <a:defRPr sz="1200"/>
                      </a:pPr>
                      <a:r>
                        <a:t>-</a:t>
                      </a:r>
                    </a:p>
                  </a:txBody>
                  <a:tcPr/>
                </a:tc>
                <a:tc>
                  <a:txBody>
                    <a:bodyPr/>
                    <a:lstStyle/>
                    <a:p>
                      <a:pPr>
                        <a:defRPr sz="1200"/>
                      </a:pPr>
                      <a:r>
                        <a:t>Acer pensylvanicum, Acer spicatum, Amelanchier bartramiana, Amelanchier sanguinea, Amelanchier stolonifera, Andromeda glaucophylla, Aralia hispida, Betula pumila, Carpinus caroliniana, Ceanothus americanus, Cephalanthus occidentalis, Chamaedaphne calyculata, Clematis virginiana, Comptonia peregrina, Cornus obliqua, Cornus rugosa, Corylus cornuta, Crataegus chrysocarpa, Crataegus flabellata, Crataegus punctata, Crataegus submollis, Crategus succulenta, Diervilla lonicera, Dirca palustris, Epigaea repens, Gaultheria procumbens, Gaylussacia baccata, Ledum groenlandicum, Lonicera canadensis, Lonicera dioica, Lonicera hirsuta, Lonicera oblongifolia, Lonicera villosa, Myrica gale, Nemopanthus mucronatus, Parthenocissus quinquefolius, Prunus pumila, Rosa acicularis, Rosa blanda, Rubus allegheniensis, Rubus occidentalis, Rubus odoratus, Rubus setosus, Rubus strigosus, Salix amygdaloides, Salix bebbiana, Salix candida, Salix eriocephala, Salix exigua, Salix humilis, Salix petiolaris, Salix pyrifolia, Sambucus pubens, Spiraea alba, Spiraea latifolia, Spiraea tomentosa, Staphylea trifolia, Ulmus rubra, Vaccinium angustifolium, Vaccinium macrocarpon, Vaccinium oxycoccus, Viburnum acerifolium, Viburnum alnifolium, Viburnum cassinoides, Viburnum rafinesquianum</a:t>
                      </a:r>
                    </a:p>
                  </a:txBody>
                  <a:tcPr/>
                </a:tc>
              </a:tr>
              <a:tr h="152400">
                <a:tc>
                  <a:txBody>
                    <a:bodyPr/>
                    <a:lstStyle/>
                    <a:p>
                      <a:pPr>
                        <a:defRPr sz="1200"/>
                      </a:pPr>
                      <a:r>
                        <a:t>High</a:t>
                      </a:r>
                    </a:p>
                  </a:txBody>
                  <a:tcPr/>
                </a:tc>
                <a:tc>
                  <a:txBody>
                    <a:bodyPr/>
                    <a:lstStyle/>
                    <a:p>
                      <a:pPr>
                        <a:defRPr sz="1200"/>
                      </a:pPr>
                      <a:r>
                        <a:t>Arctostaphylus uva-ursi, Aronia melanocarpa, Carya cordiformis, Fraxinus americana, Hamamelis virginiana, Ilex verticillata, Juglans cinerea, Juniperus communis, Larix laricina, Parthenocissus vitacea, Physocarpus opulifolius, Pinus banksiana, Populus balsamifera, Populus grandidentata, Prunus nigra, Prunus serotina, Quercus alba, Quercus rubra, Rhus typhina, Salix discolor, Shepherdia canadensis, Symphoricarpos albus, Vitis riparia</a:t>
                      </a:r>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a:pPr>
            <a:r>
              <a:t>Salt Tolerance</a:t>
            </a:r>
          </a:p>
        </p:txBody>
      </p:sp>
      <p:graphicFrame>
        <p:nvGraphicFramePr>
          <p:cNvPr id="3" name="Table 2"/>
          <p:cNvGraphicFramePr>
            <a:graphicFrameLocks noGrp="1"/>
          </p:cNvGraphicFramePr>
          <p:nvPr/>
        </p:nvGraphicFramePr>
        <p:xfrm>
          <a:off x="457200" y="1371600"/>
          <a:ext cx="7772400" cy="457200"/>
        </p:xfrm>
        <a:graphic>
          <a:graphicData uri="http://schemas.openxmlformats.org/drawingml/2006/table">
            <a:tbl>
              <a:tblPr firstRow="1" bandRow="1">
                <a:tableStyleId>{5C22544A-7EE6-4342-B048-85BDC9FD1C3A}</a:tableStyleId>
              </a:tblPr>
              <a:tblGrid>
                <a:gridCol w="1371600"/>
                <a:gridCol w="6400800"/>
              </a:tblGrid>
              <a:tr h="152400">
                <a:tc>
                  <a:txBody>
                    <a:bodyPr/>
                    <a:lstStyle/>
                    <a:p>
                      <a:r>
                        <a:t>SaltToleranceEn</a:t>
                      </a:r>
                    </a:p>
                  </a:txBody>
                  <a:tcPr/>
                </a:tc>
                <a:tc>
                  <a:txBody>
                    <a:bodyPr/>
                    <a:lstStyle/>
                    <a:p>
                      <a:r>
                        <a:t>NameBotanical</a:t>
                      </a:r>
                    </a:p>
                  </a:txBody>
                  <a:tcPr/>
                </a:tc>
              </a:tr>
              <a:tr h="152400">
                <a:tc>
                  <a:txBody>
                    <a:bodyPr/>
                    <a:lstStyle/>
                    <a:p>
                      <a:pPr>
                        <a:defRPr sz="1200"/>
                      </a:pPr>
                      <a:r>
                        <a:t>High to moderate</a:t>
                      </a:r>
                    </a:p>
                  </a:txBody>
                  <a:tcPr/>
                </a:tc>
                <a:tc>
                  <a:txBody>
                    <a:bodyPr/>
                    <a:lstStyle/>
                    <a:p>
                      <a:pPr>
                        <a:defRPr sz="1200"/>
                      </a:pPr>
                      <a:r>
                        <a:t>Betula papyrifera, Picea glauca, Rhus aromatica, Salix serissima, Vaccinium corymbosum</a:t>
                      </a:r>
                    </a:p>
                  </a:txBody>
                  <a:tcPr/>
                </a:tc>
              </a:tr>
              <a:tr h="152400">
                <a:tc>
                  <a:txBody>
                    <a:bodyPr/>
                    <a:lstStyle/>
                    <a:p>
                      <a:pPr>
                        <a:defRPr sz="1200"/>
                      </a:pPr>
                      <a:r>
                        <a:t>Low</a:t>
                      </a:r>
                    </a:p>
                  </a:txBody>
                  <a:tcPr/>
                </a:tc>
                <a:tc>
                  <a:txBody>
                    <a:bodyPr/>
                    <a:lstStyle/>
                    <a:p>
                      <a:pPr>
                        <a:defRPr sz="1200"/>
                      </a:pPr>
                      <a:r>
                        <a:t>Acer nigrum, Acer rubrum, Acer saccharum, Cornus racemosa, Cornus stolonifera, Fagus grandifolia, Ostrya virginiana, Pinus resinosa, Pinus strobus, Prunus pensylvanica, Taxus canadensis, Tilia americana, Tsuga canadensis, Ulmus thomasii</a:t>
                      </a:r>
                    </a:p>
                  </a:txBody>
                  <a:tcPr/>
                </a:tc>
              </a:tr>
            </a:tbl>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a:pPr>
            <a:r>
              <a:t>Salt Tolerance</a:t>
            </a:r>
          </a:p>
        </p:txBody>
      </p:sp>
      <p:graphicFrame>
        <p:nvGraphicFramePr>
          <p:cNvPr id="3" name="Table 2"/>
          <p:cNvGraphicFramePr>
            <a:graphicFrameLocks noGrp="1"/>
          </p:cNvGraphicFramePr>
          <p:nvPr/>
        </p:nvGraphicFramePr>
        <p:xfrm>
          <a:off x="457200" y="1371600"/>
          <a:ext cx="7772400" cy="457200"/>
        </p:xfrm>
        <a:graphic>
          <a:graphicData uri="http://schemas.openxmlformats.org/drawingml/2006/table">
            <a:tbl>
              <a:tblPr firstRow="1" bandRow="1">
                <a:tableStyleId>{5C22544A-7EE6-4342-B048-85BDC9FD1C3A}</a:tableStyleId>
              </a:tblPr>
              <a:tblGrid>
                <a:gridCol w="1371600"/>
                <a:gridCol w="6400800"/>
              </a:tblGrid>
              <a:tr h="152400">
                <a:tc>
                  <a:txBody>
                    <a:bodyPr/>
                    <a:lstStyle/>
                    <a:p>
                      <a:r>
                        <a:t>SaltToleranceEn</a:t>
                      </a:r>
                    </a:p>
                  </a:txBody>
                  <a:tcPr/>
                </a:tc>
                <a:tc>
                  <a:txBody>
                    <a:bodyPr/>
                    <a:lstStyle/>
                    <a:p>
                      <a:r>
                        <a:t>NameBotanical</a:t>
                      </a:r>
                    </a:p>
                  </a:txBody>
                  <a:tcPr/>
                </a:tc>
              </a:tr>
              <a:tr h="152400">
                <a:tc>
                  <a:txBody>
                    <a:bodyPr/>
                    <a:lstStyle/>
                    <a:p>
                      <a:pPr>
                        <a:defRPr sz="1200"/>
                      </a:pPr>
                      <a:r>
                        <a:t>Moderate</a:t>
                      </a:r>
                    </a:p>
                  </a:txBody>
                  <a:tcPr/>
                </a:tc>
                <a:tc>
                  <a:txBody>
                    <a:bodyPr/>
                    <a:lstStyle/>
                    <a:p>
                      <a:pPr>
                        <a:defRPr sz="1200"/>
                      </a:pPr>
                      <a:r>
                        <a:t>Acer saccharinum, Alnus incana ssp. rugosa, Amelanchier alnifolia, Amelanchier arborea spp. arbor, Amelanchier laevis, Betula alleghaniensis, Betula populifolia, Celtis occidentalis, Cornus alternifolia, Fraxinus nigra, Fraxinus pennsylvanica, Juniperus virginiana, Picea mariana, Populus deltoides, Populus tremuloides, Prunus virginiana, Quercus macrocarpa, Salix lucida, Salix nigra, Sambucus canadensis, Sorbus americana, Thuja occidentalis, Ulmus americana, Viburnum lentago</a:t>
                      </a:r>
                    </a:p>
                  </a:txBody>
                  <a:tcPr/>
                </a:tc>
              </a:tr>
              <a:tr h="152400">
                <a:tc>
                  <a:txBody>
                    <a:bodyPr/>
                    <a:lstStyle/>
                    <a:p>
                      <a:pPr>
                        <a:defRPr sz="1200"/>
                      </a:pPr>
                      <a:r>
                        <a:t>Moderate to low</a:t>
                      </a:r>
                    </a:p>
                  </a:txBody>
                  <a:tcPr/>
                </a:tc>
                <a:tc>
                  <a:txBody>
                    <a:bodyPr/>
                    <a:lstStyle/>
                    <a:p>
                      <a:pPr>
                        <a:defRPr sz="1200"/>
                      </a:pPr>
                      <a:r>
                        <a:t>Abies balsamea</a:t>
                      </a:r>
                    </a:p>
                  </a:txBody>
                  <a:tcPr/>
                </a:tc>
              </a:tr>
            </a:tbl>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a:pPr>
            <a:r>
              <a:t>Trees: Common name, Latin Name, Salt Tolerance.</a:t>
            </a:r>
          </a:p>
        </p:txBody>
      </p:sp>
      <p:graphicFrame>
        <p:nvGraphicFramePr>
          <p:cNvPr id="3" name="Table 2"/>
          <p:cNvGraphicFramePr>
            <a:graphicFrameLocks noGrp="1"/>
          </p:cNvGraphicFramePr>
          <p:nvPr/>
        </p:nvGraphicFramePr>
        <p:xfrm>
          <a:off x="457200" y="1371600"/>
          <a:ext cx="7772400" cy="457200"/>
        </p:xfrm>
        <a:graphic>
          <a:graphicData uri="http://schemas.openxmlformats.org/drawingml/2006/table">
            <a:tbl>
              <a:tblPr firstRow="1" bandRow="1">
                <a:tableStyleId>{5C22544A-7EE6-4342-B048-85BDC9FD1C3A}</a:tableStyleId>
              </a:tblPr>
              <a:tblGrid>
                <a:gridCol w="1371600"/>
                <a:gridCol w="3200400"/>
                <a:gridCol w="3200400"/>
              </a:tblGrid>
              <a:tr h="28575">
                <a:tc>
                  <a:txBody>
                    <a:bodyPr/>
                    <a:lstStyle/>
                    <a:p>
                      <a:r>
                        <a:t>NameEn</a:t>
                      </a:r>
                    </a:p>
                  </a:txBody>
                  <a:tcPr/>
                </a:tc>
                <a:tc>
                  <a:txBody>
                    <a:bodyPr/>
                    <a:lstStyle/>
                    <a:p>
                      <a:r>
                        <a:t>NameBotanical</a:t>
                      </a:r>
                    </a:p>
                  </a:txBody>
                  <a:tcPr/>
                </a:tc>
                <a:tc>
                  <a:txBody>
                    <a:bodyPr/>
                    <a:lstStyle/>
                    <a:p>
                      <a:r>
                        <a:t>SaltToleranceEn</a:t>
                      </a:r>
                    </a:p>
                  </a:txBody>
                  <a:tcPr/>
                </a:tc>
              </a:tr>
              <a:tr h="28575">
                <a:tc>
                  <a:txBody>
                    <a:bodyPr/>
                    <a:lstStyle/>
                    <a:p>
                      <a:pPr>
                        <a:defRPr sz="1200"/>
                      </a:pPr>
                      <a:r>
                        <a:t>Alternate-leaf Dogwood</a:t>
                      </a:r>
                    </a:p>
                  </a:txBody>
                  <a:tcPr/>
                </a:tc>
                <a:tc>
                  <a:txBody>
                    <a:bodyPr/>
                    <a:lstStyle/>
                    <a:p>
                      <a:pPr>
                        <a:defRPr sz="1200"/>
                      </a:pPr>
                      <a:r>
                        <a:t>Cornus alternifolia</a:t>
                      </a:r>
                    </a:p>
                  </a:txBody>
                  <a:tcPr/>
                </a:tc>
                <a:tc>
                  <a:txBody>
                    <a:bodyPr/>
                    <a:lstStyle/>
                    <a:p>
                      <a:pPr>
                        <a:defRPr sz="1200"/>
                      </a:pPr>
                      <a:r>
                        <a:t>Moderate</a:t>
                      </a:r>
                    </a:p>
                  </a:txBody>
                  <a:tcPr/>
                </a:tc>
              </a:tr>
              <a:tr h="28575">
                <a:tc>
                  <a:txBody>
                    <a:bodyPr/>
                    <a:lstStyle/>
                    <a:p>
                      <a:pPr>
                        <a:defRPr sz="1200"/>
                      </a:pPr>
                      <a:r>
                        <a:t>American Beech</a:t>
                      </a:r>
                    </a:p>
                  </a:txBody>
                  <a:tcPr/>
                </a:tc>
                <a:tc>
                  <a:txBody>
                    <a:bodyPr/>
                    <a:lstStyle/>
                    <a:p>
                      <a:pPr>
                        <a:defRPr sz="1200"/>
                      </a:pPr>
                      <a:r>
                        <a:t>Fagus grandifolia</a:t>
                      </a:r>
                    </a:p>
                  </a:txBody>
                  <a:tcPr/>
                </a:tc>
                <a:tc>
                  <a:txBody>
                    <a:bodyPr/>
                    <a:lstStyle/>
                    <a:p>
                      <a:pPr>
                        <a:defRPr sz="1200"/>
                      </a:pPr>
                      <a:r>
                        <a:t>Low</a:t>
                      </a:r>
                    </a:p>
                  </a:txBody>
                  <a:tcPr/>
                </a:tc>
              </a:tr>
              <a:tr h="28575">
                <a:tc>
                  <a:txBody>
                    <a:bodyPr/>
                    <a:lstStyle/>
                    <a:p>
                      <a:pPr>
                        <a:defRPr sz="1200"/>
                      </a:pPr>
                      <a:r>
                        <a:t>American Elder</a:t>
                      </a:r>
                    </a:p>
                  </a:txBody>
                  <a:tcPr/>
                </a:tc>
                <a:tc>
                  <a:txBody>
                    <a:bodyPr/>
                    <a:lstStyle/>
                    <a:p>
                      <a:pPr>
                        <a:defRPr sz="1200"/>
                      </a:pPr>
                      <a:r>
                        <a:t>Sambucus canadensis</a:t>
                      </a:r>
                    </a:p>
                  </a:txBody>
                  <a:tcPr/>
                </a:tc>
                <a:tc>
                  <a:txBody>
                    <a:bodyPr/>
                    <a:lstStyle/>
                    <a:p>
                      <a:pPr>
                        <a:defRPr sz="1200"/>
                      </a:pPr>
                      <a:r>
                        <a:t>Moderate</a:t>
                      </a:r>
                    </a:p>
                  </a:txBody>
                  <a:tcPr/>
                </a:tc>
              </a:tr>
              <a:tr h="28575">
                <a:tc>
                  <a:txBody>
                    <a:bodyPr/>
                    <a:lstStyle/>
                    <a:p>
                      <a:pPr>
                        <a:defRPr sz="1200"/>
                      </a:pPr>
                      <a:r>
                        <a:t>American Mountain-ash</a:t>
                      </a:r>
                    </a:p>
                  </a:txBody>
                  <a:tcPr/>
                </a:tc>
                <a:tc>
                  <a:txBody>
                    <a:bodyPr/>
                    <a:lstStyle/>
                    <a:p>
                      <a:pPr>
                        <a:defRPr sz="1200"/>
                      </a:pPr>
                      <a:r>
                        <a:t>Sorbus americana</a:t>
                      </a:r>
                    </a:p>
                  </a:txBody>
                  <a:tcPr/>
                </a:tc>
                <a:tc>
                  <a:txBody>
                    <a:bodyPr/>
                    <a:lstStyle/>
                    <a:p>
                      <a:pPr>
                        <a:defRPr sz="1200"/>
                      </a:pPr>
                      <a:r>
                        <a:t>Moderate</a:t>
                      </a:r>
                    </a:p>
                  </a:txBody>
                  <a:tcPr/>
                </a:tc>
              </a:tr>
              <a:tr h="28575">
                <a:tc>
                  <a:txBody>
                    <a:bodyPr/>
                    <a:lstStyle/>
                    <a:p>
                      <a:pPr>
                        <a:defRPr sz="1200"/>
                      </a:pPr>
                      <a:r>
                        <a:t>Autumn Willow</a:t>
                      </a:r>
                    </a:p>
                  </a:txBody>
                  <a:tcPr/>
                </a:tc>
                <a:tc>
                  <a:txBody>
                    <a:bodyPr/>
                    <a:lstStyle/>
                    <a:p>
                      <a:pPr>
                        <a:defRPr sz="1200"/>
                      </a:pPr>
                      <a:r>
                        <a:t>Salix serissima</a:t>
                      </a:r>
                    </a:p>
                  </a:txBody>
                  <a:tcPr/>
                </a:tc>
                <a:tc>
                  <a:txBody>
                    <a:bodyPr/>
                    <a:lstStyle/>
                    <a:p>
                      <a:pPr>
                        <a:defRPr sz="1200"/>
                      </a:pPr>
                      <a:r>
                        <a:t>High to moderate</a:t>
                      </a:r>
                    </a:p>
                  </a:txBody>
                  <a:tcPr/>
                </a:tc>
              </a:tr>
              <a:tr h="28575">
                <a:tc>
                  <a:txBody>
                    <a:bodyPr/>
                    <a:lstStyle/>
                    <a:p>
                      <a:pPr>
                        <a:defRPr sz="1200"/>
                      </a:pPr>
                      <a:r>
                        <a:t>Balsam Fir</a:t>
                      </a:r>
                    </a:p>
                  </a:txBody>
                  <a:tcPr/>
                </a:tc>
                <a:tc>
                  <a:txBody>
                    <a:bodyPr/>
                    <a:lstStyle/>
                    <a:p>
                      <a:pPr>
                        <a:defRPr sz="1200"/>
                      </a:pPr>
                      <a:r>
                        <a:t>Abies balsamea</a:t>
                      </a:r>
                    </a:p>
                  </a:txBody>
                  <a:tcPr/>
                </a:tc>
                <a:tc>
                  <a:txBody>
                    <a:bodyPr/>
                    <a:lstStyle/>
                    <a:p>
                      <a:pPr>
                        <a:defRPr sz="1200"/>
                      </a:pPr>
                      <a:r>
                        <a:t>Moderate to low</a:t>
                      </a:r>
                    </a:p>
                  </a:txBody>
                  <a:tcPr/>
                </a:tc>
              </a:tr>
              <a:tr h="28575">
                <a:tc>
                  <a:txBody>
                    <a:bodyPr/>
                    <a:lstStyle/>
                    <a:p>
                      <a:pPr>
                        <a:defRPr sz="1200"/>
                      </a:pPr>
                      <a:r>
                        <a:t>Balsam Poplar</a:t>
                      </a:r>
                    </a:p>
                  </a:txBody>
                  <a:tcPr/>
                </a:tc>
                <a:tc>
                  <a:txBody>
                    <a:bodyPr/>
                    <a:lstStyle/>
                    <a:p>
                      <a:pPr>
                        <a:defRPr sz="1200"/>
                      </a:pPr>
                      <a:r>
                        <a:t>Populus balsamifera</a:t>
                      </a:r>
                    </a:p>
                  </a:txBody>
                  <a:tcPr/>
                </a:tc>
                <a:tc>
                  <a:txBody>
                    <a:bodyPr/>
                    <a:lstStyle/>
                    <a:p>
                      <a:pPr>
                        <a:defRPr sz="1200"/>
                      </a:pPr>
                      <a:r>
                        <a:t>High</a:t>
                      </a:r>
                    </a:p>
                  </a:txBody>
                  <a:tcPr/>
                </a:tc>
              </a:tr>
              <a:tr h="28575">
                <a:tc>
                  <a:txBody>
                    <a:bodyPr/>
                    <a:lstStyle/>
                    <a:p>
                      <a:pPr>
                        <a:defRPr sz="1200"/>
                      </a:pPr>
                      <a:r>
                        <a:t>Balsam Willow</a:t>
                      </a:r>
                    </a:p>
                  </a:txBody>
                  <a:tcPr/>
                </a:tc>
                <a:tc>
                  <a:txBody>
                    <a:bodyPr/>
                    <a:lstStyle/>
                    <a:p>
                      <a:pPr>
                        <a:defRPr sz="1200"/>
                      </a:pPr>
                      <a:r>
                        <a:t>Salix pyrifolia</a:t>
                      </a:r>
                    </a:p>
                  </a:txBody>
                  <a:tcPr/>
                </a:tc>
                <a:tc>
                  <a:txBody>
                    <a:bodyPr/>
                    <a:lstStyle/>
                    <a:p>
                      <a:pPr>
                        <a:defRPr sz="1200"/>
                      </a:pPr>
                      <a:r>
                        <a:t>-</a:t>
                      </a:r>
                    </a:p>
                  </a:txBody>
                  <a:tcPr/>
                </a:tc>
              </a:tr>
              <a:tr h="28575">
                <a:tc>
                  <a:txBody>
                    <a:bodyPr/>
                    <a:lstStyle/>
                    <a:p>
                      <a:pPr>
                        <a:defRPr sz="1200"/>
                      </a:pPr>
                      <a:r>
                        <a:t>Basswood</a:t>
                      </a:r>
                    </a:p>
                  </a:txBody>
                  <a:tcPr/>
                </a:tc>
                <a:tc>
                  <a:txBody>
                    <a:bodyPr/>
                    <a:lstStyle/>
                    <a:p>
                      <a:pPr>
                        <a:defRPr sz="1200"/>
                      </a:pPr>
                      <a:r>
                        <a:t>Tilia americana</a:t>
                      </a:r>
                    </a:p>
                  </a:txBody>
                  <a:tcPr/>
                </a:tc>
                <a:tc>
                  <a:txBody>
                    <a:bodyPr/>
                    <a:lstStyle/>
                    <a:p>
                      <a:pPr>
                        <a:defRPr sz="1200"/>
                      </a:pPr>
                      <a:r>
                        <a:t>Low</a:t>
                      </a:r>
                    </a:p>
                  </a:txBody>
                  <a:tcPr/>
                </a:tc>
              </a:tr>
              <a:tr h="28575">
                <a:tc>
                  <a:txBody>
                    <a:bodyPr/>
                    <a:lstStyle/>
                    <a:p>
                      <a:pPr>
                        <a:defRPr sz="1200"/>
                      </a:pPr>
                      <a:r>
                        <a:t>Beaked Hazel</a:t>
                      </a:r>
                    </a:p>
                  </a:txBody>
                  <a:tcPr/>
                </a:tc>
                <a:tc>
                  <a:txBody>
                    <a:bodyPr/>
                    <a:lstStyle/>
                    <a:p>
                      <a:pPr>
                        <a:defRPr sz="1200"/>
                      </a:pPr>
                      <a:r>
                        <a:t>Corylus cornuta</a:t>
                      </a:r>
                    </a:p>
                  </a:txBody>
                  <a:tcPr/>
                </a:tc>
                <a:tc>
                  <a:txBody>
                    <a:bodyPr/>
                    <a:lstStyle/>
                    <a:p>
                      <a:pPr>
                        <a:defRPr sz="1200"/>
                      </a:pPr>
                      <a:r>
                        <a:t>-</a:t>
                      </a:r>
                    </a:p>
                  </a:txBody>
                  <a:tcPr/>
                </a:tc>
              </a:tr>
              <a:tr h="28575">
                <a:tc>
                  <a:txBody>
                    <a:bodyPr/>
                    <a:lstStyle/>
                    <a:p>
                      <a:pPr>
                        <a:defRPr sz="1200"/>
                      </a:pPr>
                      <a:r>
                        <a:t>Bearberry</a:t>
                      </a:r>
                    </a:p>
                  </a:txBody>
                  <a:tcPr/>
                </a:tc>
                <a:tc>
                  <a:txBody>
                    <a:bodyPr/>
                    <a:lstStyle/>
                    <a:p>
                      <a:pPr>
                        <a:defRPr sz="1200"/>
                      </a:pPr>
                      <a:r>
                        <a:t>Arctostaphylus uva-ursi</a:t>
                      </a:r>
                    </a:p>
                  </a:txBody>
                  <a:tcPr/>
                </a:tc>
                <a:tc>
                  <a:txBody>
                    <a:bodyPr/>
                    <a:lstStyle/>
                    <a:p>
                      <a:pPr>
                        <a:defRPr sz="1200"/>
                      </a:pPr>
                      <a:r>
                        <a:t>High</a:t>
                      </a:r>
                    </a:p>
                  </a:txBody>
                  <a:tcPr/>
                </a:tc>
              </a:tr>
              <a:tr h="28575">
                <a:tc>
                  <a:txBody>
                    <a:bodyPr/>
                    <a:lstStyle/>
                    <a:p>
                      <a:pPr>
                        <a:defRPr sz="1200"/>
                      </a:pPr>
                      <a:r>
                        <a:t>Bebb Willow</a:t>
                      </a:r>
                    </a:p>
                  </a:txBody>
                  <a:tcPr/>
                </a:tc>
                <a:tc>
                  <a:txBody>
                    <a:bodyPr/>
                    <a:lstStyle/>
                    <a:p>
                      <a:pPr>
                        <a:defRPr sz="1200"/>
                      </a:pPr>
                      <a:r>
                        <a:t>Salix bebbiana</a:t>
                      </a:r>
                    </a:p>
                  </a:txBody>
                  <a:tcPr/>
                </a:tc>
                <a:tc>
                  <a:txBody>
                    <a:bodyPr/>
                    <a:lstStyle/>
                    <a:p>
                      <a:pPr>
                        <a:defRPr sz="1200"/>
                      </a:pPr>
                      <a:r>
                        <a:t>-</a:t>
                      </a:r>
                    </a:p>
                  </a:txBody>
                  <a:tcPr/>
                </a:tc>
              </a:tr>
              <a:tr h="28575">
                <a:tc>
                  <a:txBody>
                    <a:bodyPr/>
                    <a:lstStyle/>
                    <a:p>
                      <a:pPr>
                        <a:defRPr sz="1200"/>
                      </a:pPr>
                      <a:r>
                        <a:t>Bitternut Hickory</a:t>
                      </a:r>
                    </a:p>
                  </a:txBody>
                  <a:tcPr/>
                </a:tc>
                <a:tc>
                  <a:txBody>
                    <a:bodyPr/>
                    <a:lstStyle/>
                    <a:p>
                      <a:pPr>
                        <a:defRPr sz="1200"/>
                      </a:pPr>
                      <a:r>
                        <a:t>Carya cordiformis</a:t>
                      </a:r>
                    </a:p>
                  </a:txBody>
                  <a:tcPr/>
                </a:tc>
                <a:tc>
                  <a:txBody>
                    <a:bodyPr/>
                    <a:lstStyle/>
                    <a:p>
                      <a:pPr>
                        <a:defRPr sz="1200"/>
                      </a:pPr>
                      <a:r>
                        <a:t>High</a:t>
                      </a:r>
                    </a:p>
                  </a:txBody>
                  <a:tcPr/>
                </a:tc>
              </a:tr>
              <a:tr h="28575">
                <a:tc>
                  <a:txBody>
                    <a:bodyPr/>
                    <a:lstStyle/>
                    <a:p>
                      <a:pPr>
                        <a:defRPr sz="1200"/>
                      </a:pPr>
                      <a:r>
                        <a:t>Black Ash</a:t>
                      </a:r>
                    </a:p>
                  </a:txBody>
                  <a:tcPr/>
                </a:tc>
                <a:tc>
                  <a:txBody>
                    <a:bodyPr/>
                    <a:lstStyle/>
                    <a:p>
                      <a:pPr>
                        <a:defRPr sz="1200"/>
                      </a:pPr>
                      <a:r>
                        <a:t>Fraxinus nigra</a:t>
                      </a:r>
                    </a:p>
                  </a:txBody>
                  <a:tcPr/>
                </a:tc>
                <a:tc>
                  <a:txBody>
                    <a:bodyPr/>
                    <a:lstStyle/>
                    <a:p>
                      <a:pPr>
                        <a:defRPr sz="1200"/>
                      </a:pPr>
                      <a:r>
                        <a:t>Moderate</a:t>
                      </a:r>
                    </a:p>
                  </a:txBody>
                  <a:tcPr/>
                </a:tc>
              </a:tr>
              <a:tr h="28575">
                <a:tc>
                  <a:txBody>
                    <a:bodyPr/>
                    <a:lstStyle/>
                    <a:p>
                      <a:pPr>
                        <a:defRPr sz="1200"/>
                      </a:pPr>
                      <a:r>
                        <a:t>Black Cherry</a:t>
                      </a:r>
                    </a:p>
                  </a:txBody>
                  <a:tcPr/>
                </a:tc>
                <a:tc>
                  <a:txBody>
                    <a:bodyPr/>
                    <a:lstStyle/>
                    <a:p>
                      <a:pPr>
                        <a:defRPr sz="1200"/>
                      </a:pPr>
                      <a:r>
                        <a:t>Prunus serotina</a:t>
                      </a:r>
                    </a:p>
                  </a:txBody>
                  <a:tcPr/>
                </a:tc>
                <a:tc>
                  <a:txBody>
                    <a:bodyPr/>
                    <a:lstStyle/>
                    <a:p>
                      <a:pPr>
                        <a:defRPr sz="1200"/>
                      </a:pPr>
                      <a:r>
                        <a:t>High</a:t>
                      </a:r>
                    </a:p>
                  </a:txBody>
                  <a:tcPr/>
                </a:tc>
              </a:tr>
            </a:tbl>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a:pPr>
            <a:r>
              <a:t>Trees: Common name, Latin Name, Salt Tolerance.</a:t>
            </a:r>
          </a:p>
        </p:txBody>
      </p:sp>
      <p:graphicFrame>
        <p:nvGraphicFramePr>
          <p:cNvPr id="3" name="Table 2"/>
          <p:cNvGraphicFramePr>
            <a:graphicFrameLocks noGrp="1"/>
          </p:cNvGraphicFramePr>
          <p:nvPr/>
        </p:nvGraphicFramePr>
        <p:xfrm>
          <a:off x="457200" y="1371600"/>
          <a:ext cx="7772400" cy="457200"/>
        </p:xfrm>
        <a:graphic>
          <a:graphicData uri="http://schemas.openxmlformats.org/drawingml/2006/table">
            <a:tbl>
              <a:tblPr firstRow="1" bandRow="1">
                <a:tableStyleId>{5C22544A-7EE6-4342-B048-85BDC9FD1C3A}</a:tableStyleId>
              </a:tblPr>
              <a:tblGrid>
                <a:gridCol w="1371600"/>
                <a:gridCol w="3200400"/>
                <a:gridCol w="3200400"/>
              </a:tblGrid>
              <a:tr h="28575">
                <a:tc>
                  <a:txBody>
                    <a:bodyPr/>
                    <a:lstStyle/>
                    <a:p>
                      <a:r>
                        <a:t>NameEn</a:t>
                      </a:r>
                    </a:p>
                  </a:txBody>
                  <a:tcPr/>
                </a:tc>
                <a:tc>
                  <a:txBody>
                    <a:bodyPr/>
                    <a:lstStyle/>
                    <a:p>
                      <a:r>
                        <a:t>NameBotanical</a:t>
                      </a:r>
                    </a:p>
                  </a:txBody>
                  <a:tcPr/>
                </a:tc>
                <a:tc>
                  <a:txBody>
                    <a:bodyPr/>
                    <a:lstStyle/>
                    <a:p>
                      <a:r>
                        <a:t>SaltToleranceEn</a:t>
                      </a:r>
                    </a:p>
                  </a:txBody>
                  <a:tcPr/>
                </a:tc>
              </a:tr>
              <a:tr h="28575">
                <a:tc>
                  <a:txBody>
                    <a:bodyPr/>
                    <a:lstStyle/>
                    <a:p>
                      <a:pPr>
                        <a:defRPr sz="1200"/>
                      </a:pPr>
                      <a:r>
                        <a:t>Black Huckleberry</a:t>
                      </a:r>
                    </a:p>
                  </a:txBody>
                  <a:tcPr/>
                </a:tc>
                <a:tc>
                  <a:txBody>
                    <a:bodyPr/>
                    <a:lstStyle/>
                    <a:p>
                      <a:pPr>
                        <a:defRPr sz="1200"/>
                      </a:pPr>
                      <a:r>
                        <a:t>Gaylussacia baccata</a:t>
                      </a:r>
                    </a:p>
                  </a:txBody>
                  <a:tcPr/>
                </a:tc>
                <a:tc>
                  <a:txBody>
                    <a:bodyPr/>
                    <a:lstStyle/>
                    <a:p>
                      <a:pPr>
                        <a:defRPr sz="1200"/>
                      </a:pPr>
                      <a:r>
                        <a:t>-</a:t>
                      </a:r>
                    </a:p>
                  </a:txBody>
                  <a:tcPr/>
                </a:tc>
              </a:tr>
              <a:tr h="28575">
                <a:tc>
                  <a:txBody>
                    <a:bodyPr/>
                    <a:lstStyle/>
                    <a:p>
                      <a:pPr>
                        <a:defRPr sz="1200"/>
                      </a:pPr>
                      <a:r>
                        <a:t>Black Maple</a:t>
                      </a:r>
                    </a:p>
                  </a:txBody>
                  <a:tcPr/>
                </a:tc>
                <a:tc>
                  <a:txBody>
                    <a:bodyPr/>
                    <a:lstStyle/>
                    <a:p>
                      <a:pPr>
                        <a:defRPr sz="1200"/>
                      </a:pPr>
                      <a:r>
                        <a:t>Acer nigrum</a:t>
                      </a:r>
                    </a:p>
                  </a:txBody>
                  <a:tcPr/>
                </a:tc>
                <a:tc>
                  <a:txBody>
                    <a:bodyPr/>
                    <a:lstStyle/>
                    <a:p>
                      <a:pPr>
                        <a:defRPr sz="1200"/>
                      </a:pPr>
                      <a:r>
                        <a:t>Low</a:t>
                      </a:r>
                    </a:p>
                  </a:txBody>
                  <a:tcPr/>
                </a:tc>
              </a:tr>
              <a:tr h="28575">
                <a:tc>
                  <a:txBody>
                    <a:bodyPr/>
                    <a:lstStyle/>
                    <a:p>
                      <a:pPr>
                        <a:defRPr sz="1200"/>
                      </a:pPr>
                      <a:r>
                        <a:t>Black Raspberry</a:t>
                      </a:r>
                    </a:p>
                  </a:txBody>
                  <a:tcPr/>
                </a:tc>
                <a:tc>
                  <a:txBody>
                    <a:bodyPr/>
                    <a:lstStyle/>
                    <a:p>
                      <a:pPr>
                        <a:defRPr sz="1200"/>
                      </a:pPr>
                      <a:r>
                        <a:t>Rubus occidentalis</a:t>
                      </a:r>
                    </a:p>
                  </a:txBody>
                  <a:tcPr/>
                </a:tc>
                <a:tc>
                  <a:txBody>
                    <a:bodyPr/>
                    <a:lstStyle/>
                    <a:p>
                      <a:pPr>
                        <a:defRPr sz="1200"/>
                      </a:pPr>
                      <a:r>
                        <a:t>-</a:t>
                      </a:r>
                    </a:p>
                  </a:txBody>
                  <a:tcPr/>
                </a:tc>
              </a:tr>
              <a:tr h="28575">
                <a:tc>
                  <a:txBody>
                    <a:bodyPr/>
                    <a:lstStyle/>
                    <a:p>
                      <a:pPr>
                        <a:defRPr sz="1200"/>
                      </a:pPr>
                      <a:r>
                        <a:t>Black Spruce</a:t>
                      </a:r>
                    </a:p>
                  </a:txBody>
                  <a:tcPr/>
                </a:tc>
                <a:tc>
                  <a:txBody>
                    <a:bodyPr/>
                    <a:lstStyle/>
                    <a:p>
                      <a:pPr>
                        <a:defRPr sz="1200"/>
                      </a:pPr>
                      <a:r>
                        <a:t>Picea mariana</a:t>
                      </a:r>
                    </a:p>
                  </a:txBody>
                  <a:tcPr/>
                </a:tc>
                <a:tc>
                  <a:txBody>
                    <a:bodyPr/>
                    <a:lstStyle/>
                    <a:p>
                      <a:pPr>
                        <a:defRPr sz="1200"/>
                      </a:pPr>
                      <a:r>
                        <a:t>Moderate</a:t>
                      </a:r>
                    </a:p>
                  </a:txBody>
                  <a:tcPr/>
                </a:tc>
              </a:tr>
              <a:tr h="28575">
                <a:tc>
                  <a:txBody>
                    <a:bodyPr/>
                    <a:lstStyle/>
                    <a:p>
                      <a:pPr>
                        <a:defRPr sz="1200"/>
                      </a:pPr>
                      <a:r>
                        <a:t>Black Willow</a:t>
                      </a:r>
                    </a:p>
                  </a:txBody>
                  <a:tcPr/>
                </a:tc>
                <a:tc>
                  <a:txBody>
                    <a:bodyPr/>
                    <a:lstStyle/>
                    <a:p>
                      <a:pPr>
                        <a:defRPr sz="1200"/>
                      </a:pPr>
                      <a:r>
                        <a:t>Salix nigra</a:t>
                      </a:r>
                    </a:p>
                  </a:txBody>
                  <a:tcPr/>
                </a:tc>
                <a:tc>
                  <a:txBody>
                    <a:bodyPr/>
                    <a:lstStyle/>
                    <a:p>
                      <a:pPr>
                        <a:defRPr sz="1200"/>
                      </a:pPr>
                      <a:r>
                        <a:t>Moderate</a:t>
                      </a:r>
                    </a:p>
                  </a:txBody>
                  <a:tcPr/>
                </a:tc>
              </a:tr>
              <a:tr h="28575">
                <a:tc>
                  <a:txBody>
                    <a:bodyPr/>
                    <a:lstStyle/>
                    <a:p>
                      <a:pPr>
                        <a:defRPr sz="1200"/>
                      </a:pPr>
                      <a:r>
                        <a:t>Blackberry</a:t>
                      </a:r>
                    </a:p>
                  </a:txBody>
                  <a:tcPr/>
                </a:tc>
                <a:tc>
                  <a:txBody>
                    <a:bodyPr/>
                    <a:lstStyle/>
                    <a:p>
                      <a:pPr>
                        <a:defRPr sz="1200"/>
                      </a:pPr>
                      <a:r>
                        <a:t>Rubus allegheniensis</a:t>
                      </a:r>
                    </a:p>
                  </a:txBody>
                  <a:tcPr/>
                </a:tc>
                <a:tc>
                  <a:txBody>
                    <a:bodyPr/>
                    <a:lstStyle/>
                    <a:p>
                      <a:pPr>
                        <a:defRPr sz="1200"/>
                      </a:pPr>
                      <a:r>
                        <a:t>-</a:t>
                      </a:r>
                    </a:p>
                  </a:txBody>
                  <a:tcPr/>
                </a:tc>
              </a:tr>
              <a:tr h="28575">
                <a:tc>
                  <a:txBody>
                    <a:bodyPr/>
                    <a:lstStyle/>
                    <a:p>
                      <a:pPr>
                        <a:defRPr sz="1200"/>
                      </a:pPr>
                      <a:r>
                        <a:t>Bladdernut</a:t>
                      </a:r>
                    </a:p>
                  </a:txBody>
                  <a:tcPr/>
                </a:tc>
                <a:tc>
                  <a:txBody>
                    <a:bodyPr/>
                    <a:lstStyle/>
                    <a:p>
                      <a:pPr>
                        <a:defRPr sz="1200"/>
                      </a:pPr>
                      <a:r>
                        <a:t>Staphylea trifolia</a:t>
                      </a:r>
                    </a:p>
                  </a:txBody>
                  <a:tcPr/>
                </a:tc>
                <a:tc>
                  <a:txBody>
                    <a:bodyPr/>
                    <a:lstStyle/>
                    <a:p>
                      <a:pPr>
                        <a:defRPr sz="1200"/>
                      </a:pPr>
                      <a:r>
                        <a:t>-</a:t>
                      </a:r>
                    </a:p>
                  </a:txBody>
                  <a:tcPr/>
                </a:tc>
              </a:tr>
              <a:tr h="28575">
                <a:tc>
                  <a:txBody>
                    <a:bodyPr/>
                    <a:lstStyle/>
                    <a:p>
                      <a:pPr>
                        <a:defRPr sz="1200"/>
                      </a:pPr>
                      <a:r>
                        <a:t>Blue-beech</a:t>
                      </a:r>
                    </a:p>
                  </a:txBody>
                  <a:tcPr/>
                </a:tc>
                <a:tc>
                  <a:txBody>
                    <a:bodyPr/>
                    <a:lstStyle/>
                    <a:p>
                      <a:pPr>
                        <a:defRPr sz="1200"/>
                      </a:pPr>
                      <a:r>
                        <a:t>Carpinus caroliniana</a:t>
                      </a:r>
                    </a:p>
                  </a:txBody>
                  <a:tcPr/>
                </a:tc>
                <a:tc>
                  <a:txBody>
                    <a:bodyPr/>
                    <a:lstStyle/>
                    <a:p>
                      <a:pPr>
                        <a:defRPr sz="1200"/>
                      </a:pPr>
                      <a:r>
                        <a:t>-</a:t>
                      </a:r>
                    </a:p>
                  </a:txBody>
                  <a:tcPr/>
                </a:tc>
              </a:tr>
              <a:tr h="28575">
                <a:tc>
                  <a:txBody>
                    <a:bodyPr/>
                    <a:lstStyle/>
                    <a:p>
                      <a:pPr>
                        <a:defRPr sz="1200"/>
                      </a:pPr>
                      <a:r>
                        <a:t>Bog-rosemary</a:t>
                      </a:r>
                    </a:p>
                  </a:txBody>
                  <a:tcPr/>
                </a:tc>
                <a:tc>
                  <a:txBody>
                    <a:bodyPr/>
                    <a:lstStyle/>
                    <a:p>
                      <a:pPr>
                        <a:defRPr sz="1200"/>
                      </a:pPr>
                      <a:r>
                        <a:t>Andromeda glaucophylla</a:t>
                      </a:r>
                    </a:p>
                  </a:txBody>
                  <a:tcPr/>
                </a:tc>
                <a:tc>
                  <a:txBody>
                    <a:bodyPr/>
                    <a:lstStyle/>
                    <a:p>
                      <a:pPr>
                        <a:defRPr sz="1200"/>
                      </a:pPr>
                      <a:r>
                        <a:t>-</a:t>
                      </a:r>
                    </a:p>
                  </a:txBody>
                  <a:tcPr/>
                </a:tc>
              </a:tr>
              <a:tr h="28575">
                <a:tc>
                  <a:txBody>
                    <a:bodyPr/>
                    <a:lstStyle/>
                    <a:p>
                      <a:pPr>
                        <a:defRPr sz="1200"/>
                      </a:pPr>
                      <a:r>
                        <a:t>Bristly Blackberry</a:t>
                      </a:r>
                    </a:p>
                  </a:txBody>
                  <a:tcPr/>
                </a:tc>
                <a:tc>
                  <a:txBody>
                    <a:bodyPr/>
                    <a:lstStyle/>
                    <a:p>
                      <a:pPr>
                        <a:defRPr sz="1200"/>
                      </a:pPr>
                      <a:r>
                        <a:t>Rubus setosus</a:t>
                      </a:r>
                    </a:p>
                  </a:txBody>
                  <a:tcPr/>
                </a:tc>
                <a:tc>
                  <a:txBody>
                    <a:bodyPr/>
                    <a:lstStyle/>
                    <a:p>
                      <a:pPr>
                        <a:defRPr sz="1200"/>
                      </a:pPr>
                      <a:r>
                        <a:t>-</a:t>
                      </a:r>
                    </a:p>
                  </a:txBody>
                  <a:tcPr/>
                </a:tc>
              </a:tr>
              <a:tr h="28575">
                <a:tc>
                  <a:txBody>
                    <a:bodyPr/>
                    <a:lstStyle/>
                    <a:p>
                      <a:pPr>
                        <a:defRPr sz="1200"/>
                      </a:pPr>
                      <a:r>
                        <a:t>Bristly Rose</a:t>
                      </a:r>
                    </a:p>
                  </a:txBody>
                  <a:tcPr/>
                </a:tc>
                <a:tc>
                  <a:txBody>
                    <a:bodyPr/>
                    <a:lstStyle/>
                    <a:p>
                      <a:pPr>
                        <a:defRPr sz="1200"/>
                      </a:pPr>
                      <a:r>
                        <a:t>Rosa acicularis</a:t>
                      </a:r>
                    </a:p>
                  </a:txBody>
                  <a:tcPr/>
                </a:tc>
                <a:tc>
                  <a:txBody>
                    <a:bodyPr/>
                    <a:lstStyle/>
                    <a:p>
                      <a:pPr>
                        <a:defRPr sz="1200"/>
                      </a:pPr>
                      <a:r>
                        <a:t>-</a:t>
                      </a:r>
                    </a:p>
                  </a:txBody>
                  <a:tcPr/>
                </a:tc>
              </a:tr>
              <a:tr h="28575">
                <a:tc>
                  <a:txBody>
                    <a:bodyPr/>
                    <a:lstStyle/>
                    <a:p>
                      <a:pPr>
                        <a:defRPr sz="1200"/>
                      </a:pPr>
                      <a:r>
                        <a:t>Bristly Sarsaparilla</a:t>
                      </a:r>
                    </a:p>
                  </a:txBody>
                  <a:tcPr/>
                </a:tc>
                <a:tc>
                  <a:txBody>
                    <a:bodyPr/>
                    <a:lstStyle/>
                    <a:p>
                      <a:pPr>
                        <a:defRPr sz="1200"/>
                      </a:pPr>
                      <a:r>
                        <a:t>Aralia hispida</a:t>
                      </a:r>
                    </a:p>
                  </a:txBody>
                  <a:tcPr/>
                </a:tc>
                <a:tc>
                  <a:txBody>
                    <a:bodyPr/>
                    <a:lstStyle/>
                    <a:p>
                      <a:pPr>
                        <a:defRPr sz="1200"/>
                      </a:pPr>
                      <a:r>
                        <a:t>-</a:t>
                      </a:r>
                    </a:p>
                  </a:txBody>
                  <a:tcPr/>
                </a:tc>
              </a:tr>
              <a:tr h="28575">
                <a:tc>
                  <a:txBody>
                    <a:bodyPr/>
                    <a:lstStyle/>
                    <a:p>
                      <a:pPr>
                        <a:defRPr sz="1200"/>
                      </a:pPr>
                      <a:r>
                        <a:t>Broad-leafed Meadowsweet</a:t>
                      </a:r>
                    </a:p>
                  </a:txBody>
                  <a:tcPr/>
                </a:tc>
                <a:tc>
                  <a:txBody>
                    <a:bodyPr/>
                    <a:lstStyle/>
                    <a:p>
                      <a:pPr>
                        <a:defRPr sz="1200"/>
                      </a:pPr>
                      <a:r>
                        <a:t>Spiraea latifolia</a:t>
                      </a:r>
                    </a:p>
                  </a:txBody>
                  <a:tcPr/>
                </a:tc>
                <a:tc>
                  <a:txBody>
                    <a:bodyPr/>
                    <a:lstStyle/>
                    <a:p>
                      <a:pPr>
                        <a:defRPr sz="1200"/>
                      </a:pPr>
                      <a:r>
                        <a:t>-</a:t>
                      </a:r>
                    </a:p>
                  </a:txBody>
                  <a:tcPr/>
                </a:tc>
              </a:tr>
              <a:tr h="28575">
                <a:tc>
                  <a:txBody>
                    <a:bodyPr/>
                    <a:lstStyle/>
                    <a:p>
                      <a:pPr>
                        <a:defRPr sz="1200"/>
                      </a:pPr>
                      <a:r>
                        <a:t>Buffalo Berry</a:t>
                      </a:r>
                    </a:p>
                  </a:txBody>
                  <a:tcPr/>
                </a:tc>
                <a:tc>
                  <a:txBody>
                    <a:bodyPr/>
                    <a:lstStyle/>
                    <a:p>
                      <a:pPr>
                        <a:defRPr sz="1200"/>
                      </a:pPr>
                      <a:r>
                        <a:t>Shepherdia canadensis</a:t>
                      </a:r>
                    </a:p>
                  </a:txBody>
                  <a:tcPr/>
                </a:tc>
                <a:tc>
                  <a:txBody>
                    <a:bodyPr/>
                    <a:lstStyle/>
                    <a:p>
                      <a:pPr>
                        <a:defRPr sz="1200"/>
                      </a:pPr>
                      <a:r>
                        <a:t>High</a:t>
                      </a:r>
                    </a:p>
                  </a:txBody>
                  <a:tcPr/>
                </a:tc>
              </a:tr>
              <a:tr h="28575">
                <a:tc>
                  <a:txBody>
                    <a:bodyPr/>
                    <a:lstStyle/>
                    <a:p>
                      <a:pPr>
                        <a:defRPr sz="1200"/>
                      </a:pPr>
                      <a:r>
                        <a:t>Bur Oak</a:t>
                      </a:r>
                    </a:p>
                  </a:txBody>
                  <a:tcPr/>
                </a:tc>
                <a:tc>
                  <a:txBody>
                    <a:bodyPr/>
                    <a:lstStyle/>
                    <a:p>
                      <a:pPr>
                        <a:defRPr sz="1200"/>
                      </a:pPr>
                      <a:r>
                        <a:t>Quercus macrocarpa</a:t>
                      </a:r>
                    </a:p>
                  </a:txBody>
                  <a:tcPr/>
                </a:tc>
                <a:tc>
                  <a:txBody>
                    <a:bodyPr/>
                    <a:lstStyle/>
                    <a:p>
                      <a:pPr>
                        <a:defRPr sz="1200"/>
                      </a:pPr>
                      <a:r>
                        <a:t>Moderate</a:t>
                      </a:r>
                    </a:p>
                  </a:txBody>
                  <a:tcPr/>
                </a:tc>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a:pPr>
            <a:r>
              <a:t>Trees: Common name, Latin Name, Salt Tolerance.</a:t>
            </a:r>
          </a:p>
        </p:txBody>
      </p:sp>
      <p:graphicFrame>
        <p:nvGraphicFramePr>
          <p:cNvPr id="3" name="Table 2"/>
          <p:cNvGraphicFramePr>
            <a:graphicFrameLocks noGrp="1"/>
          </p:cNvGraphicFramePr>
          <p:nvPr/>
        </p:nvGraphicFramePr>
        <p:xfrm>
          <a:off x="457200" y="1371600"/>
          <a:ext cx="7772400" cy="457200"/>
        </p:xfrm>
        <a:graphic>
          <a:graphicData uri="http://schemas.openxmlformats.org/drawingml/2006/table">
            <a:tbl>
              <a:tblPr firstRow="1" bandRow="1">
                <a:tableStyleId>{5C22544A-7EE6-4342-B048-85BDC9FD1C3A}</a:tableStyleId>
              </a:tblPr>
              <a:tblGrid>
                <a:gridCol w="1371600"/>
                <a:gridCol w="3200400"/>
                <a:gridCol w="3200400"/>
              </a:tblGrid>
              <a:tr h="28575">
                <a:tc>
                  <a:txBody>
                    <a:bodyPr/>
                    <a:lstStyle/>
                    <a:p>
                      <a:r>
                        <a:t>NameEn</a:t>
                      </a:r>
                    </a:p>
                  </a:txBody>
                  <a:tcPr/>
                </a:tc>
                <a:tc>
                  <a:txBody>
                    <a:bodyPr/>
                    <a:lstStyle/>
                    <a:p>
                      <a:r>
                        <a:t>NameBotanical</a:t>
                      </a:r>
                    </a:p>
                  </a:txBody>
                  <a:tcPr/>
                </a:tc>
                <a:tc>
                  <a:txBody>
                    <a:bodyPr/>
                    <a:lstStyle/>
                    <a:p>
                      <a:r>
                        <a:t>SaltToleranceEn</a:t>
                      </a:r>
                    </a:p>
                  </a:txBody>
                  <a:tcPr/>
                </a:tc>
              </a:tr>
              <a:tr h="28575">
                <a:tc>
                  <a:txBody>
                    <a:bodyPr/>
                    <a:lstStyle/>
                    <a:p>
                      <a:pPr>
                        <a:defRPr sz="1200"/>
                      </a:pPr>
                      <a:r>
                        <a:t>Butternut</a:t>
                      </a:r>
                    </a:p>
                  </a:txBody>
                  <a:tcPr/>
                </a:tc>
                <a:tc>
                  <a:txBody>
                    <a:bodyPr/>
                    <a:lstStyle/>
                    <a:p>
                      <a:pPr>
                        <a:defRPr sz="1200"/>
                      </a:pPr>
                      <a:r>
                        <a:t>Juglans cinerea</a:t>
                      </a:r>
                    </a:p>
                  </a:txBody>
                  <a:tcPr/>
                </a:tc>
                <a:tc>
                  <a:txBody>
                    <a:bodyPr/>
                    <a:lstStyle/>
                    <a:p>
                      <a:pPr>
                        <a:defRPr sz="1200"/>
                      </a:pPr>
                      <a:r>
                        <a:t>High</a:t>
                      </a:r>
                    </a:p>
                  </a:txBody>
                  <a:tcPr/>
                </a:tc>
              </a:tr>
              <a:tr h="28575">
                <a:tc>
                  <a:txBody>
                    <a:bodyPr/>
                    <a:lstStyle/>
                    <a:p>
                      <a:pPr>
                        <a:defRPr sz="1200"/>
                      </a:pPr>
                      <a:r>
                        <a:t>Button-bush</a:t>
                      </a:r>
                    </a:p>
                  </a:txBody>
                  <a:tcPr/>
                </a:tc>
                <a:tc>
                  <a:txBody>
                    <a:bodyPr/>
                    <a:lstStyle/>
                    <a:p>
                      <a:pPr>
                        <a:defRPr sz="1200"/>
                      </a:pPr>
                      <a:r>
                        <a:t>Cephalanthus occidentalis</a:t>
                      </a:r>
                    </a:p>
                  </a:txBody>
                  <a:tcPr/>
                </a:tc>
                <a:tc>
                  <a:txBody>
                    <a:bodyPr/>
                    <a:lstStyle/>
                    <a:p>
                      <a:pPr>
                        <a:defRPr sz="1200"/>
                      </a:pPr>
                      <a:r>
                        <a:t>-</a:t>
                      </a:r>
                    </a:p>
                  </a:txBody>
                  <a:tcPr/>
                </a:tc>
              </a:tr>
              <a:tr h="28575">
                <a:tc>
                  <a:txBody>
                    <a:bodyPr/>
                    <a:lstStyle/>
                    <a:p>
                      <a:pPr>
                        <a:defRPr sz="1200"/>
                      </a:pPr>
                      <a:r>
                        <a:t>Canada Fly-honeysuckle</a:t>
                      </a:r>
                    </a:p>
                  </a:txBody>
                  <a:tcPr/>
                </a:tc>
                <a:tc>
                  <a:txBody>
                    <a:bodyPr/>
                    <a:lstStyle/>
                    <a:p>
                      <a:pPr>
                        <a:defRPr sz="1200"/>
                      </a:pPr>
                      <a:r>
                        <a:t>Lonicera canadensis</a:t>
                      </a:r>
                    </a:p>
                  </a:txBody>
                  <a:tcPr/>
                </a:tc>
                <a:tc>
                  <a:txBody>
                    <a:bodyPr/>
                    <a:lstStyle/>
                    <a:p>
                      <a:pPr>
                        <a:defRPr sz="1200"/>
                      </a:pPr>
                      <a:r>
                        <a:t>-</a:t>
                      </a:r>
                    </a:p>
                  </a:txBody>
                  <a:tcPr/>
                </a:tc>
              </a:tr>
              <a:tr h="28575">
                <a:tc>
                  <a:txBody>
                    <a:bodyPr/>
                    <a:lstStyle/>
                    <a:p>
                      <a:pPr>
                        <a:defRPr sz="1200"/>
                      </a:pPr>
                      <a:r>
                        <a:t>Canada Plum</a:t>
                      </a:r>
                    </a:p>
                  </a:txBody>
                  <a:tcPr/>
                </a:tc>
                <a:tc>
                  <a:txBody>
                    <a:bodyPr/>
                    <a:lstStyle/>
                    <a:p>
                      <a:pPr>
                        <a:defRPr sz="1200"/>
                      </a:pPr>
                      <a:r>
                        <a:t>Prunus nigra</a:t>
                      </a:r>
                    </a:p>
                  </a:txBody>
                  <a:tcPr/>
                </a:tc>
                <a:tc>
                  <a:txBody>
                    <a:bodyPr/>
                    <a:lstStyle/>
                    <a:p>
                      <a:pPr>
                        <a:defRPr sz="1200"/>
                      </a:pPr>
                      <a:r>
                        <a:t>High</a:t>
                      </a:r>
                    </a:p>
                  </a:txBody>
                  <a:tcPr/>
                </a:tc>
              </a:tr>
              <a:tr h="28575">
                <a:tc>
                  <a:txBody>
                    <a:bodyPr/>
                    <a:lstStyle/>
                    <a:p>
                      <a:pPr>
                        <a:defRPr sz="1200"/>
                      </a:pPr>
                      <a:r>
                        <a:t>Canada Yew</a:t>
                      </a:r>
                    </a:p>
                  </a:txBody>
                  <a:tcPr/>
                </a:tc>
                <a:tc>
                  <a:txBody>
                    <a:bodyPr/>
                    <a:lstStyle/>
                    <a:p>
                      <a:pPr>
                        <a:defRPr sz="1200"/>
                      </a:pPr>
                      <a:r>
                        <a:t>Taxus canadensis</a:t>
                      </a:r>
                    </a:p>
                  </a:txBody>
                  <a:tcPr/>
                </a:tc>
                <a:tc>
                  <a:txBody>
                    <a:bodyPr/>
                    <a:lstStyle/>
                    <a:p>
                      <a:pPr>
                        <a:defRPr sz="1200"/>
                      </a:pPr>
                      <a:r>
                        <a:t>Low</a:t>
                      </a:r>
                    </a:p>
                  </a:txBody>
                  <a:tcPr/>
                </a:tc>
              </a:tr>
              <a:tr h="28575">
                <a:tc>
                  <a:txBody>
                    <a:bodyPr/>
                    <a:lstStyle/>
                    <a:p>
                      <a:pPr>
                        <a:defRPr sz="1200"/>
                      </a:pPr>
                      <a:r>
                        <a:t>Choke Cherry</a:t>
                      </a:r>
                    </a:p>
                  </a:txBody>
                  <a:tcPr/>
                </a:tc>
                <a:tc>
                  <a:txBody>
                    <a:bodyPr/>
                    <a:lstStyle/>
                    <a:p>
                      <a:pPr>
                        <a:defRPr sz="1200"/>
                      </a:pPr>
                      <a:r>
                        <a:t>Prunus virginiana</a:t>
                      </a:r>
                    </a:p>
                  </a:txBody>
                  <a:tcPr/>
                </a:tc>
                <a:tc>
                  <a:txBody>
                    <a:bodyPr/>
                    <a:lstStyle/>
                    <a:p>
                      <a:pPr>
                        <a:defRPr sz="1200"/>
                      </a:pPr>
                      <a:r>
                        <a:t>Moderate</a:t>
                      </a:r>
                    </a:p>
                  </a:txBody>
                  <a:tcPr/>
                </a:tc>
              </a:tr>
              <a:tr h="28575">
                <a:tc>
                  <a:txBody>
                    <a:bodyPr/>
                    <a:lstStyle/>
                    <a:p>
                      <a:pPr>
                        <a:defRPr sz="1200"/>
                      </a:pPr>
                      <a:r>
                        <a:t>Chokeberry</a:t>
                      </a:r>
                    </a:p>
                  </a:txBody>
                  <a:tcPr/>
                </a:tc>
                <a:tc>
                  <a:txBody>
                    <a:bodyPr/>
                    <a:lstStyle/>
                    <a:p>
                      <a:pPr>
                        <a:defRPr sz="1200"/>
                      </a:pPr>
                      <a:r>
                        <a:t>Aronia melanocarpa</a:t>
                      </a:r>
                    </a:p>
                  </a:txBody>
                  <a:tcPr/>
                </a:tc>
                <a:tc>
                  <a:txBody>
                    <a:bodyPr/>
                    <a:lstStyle/>
                    <a:p>
                      <a:pPr>
                        <a:defRPr sz="1200"/>
                      </a:pPr>
                      <a:r>
                        <a:t>High</a:t>
                      </a:r>
                    </a:p>
                  </a:txBody>
                  <a:tcPr/>
                </a:tc>
              </a:tr>
              <a:tr h="28575">
                <a:tc>
                  <a:txBody>
                    <a:bodyPr/>
                    <a:lstStyle/>
                    <a:p>
                      <a:pPr>
                        <a:defRPr sz="1200"/>
                      </a:pPr>
                      <a:r>
                        <a:t>Common Juniper</a:t>
                      </a:r>
                    </a:p>
                  </a:txBody>
                  <a:tcPr/>
                </a:tc>
                <a:tc>
                  <a:txBody>
                    <a:bodyPr/>
                    <a:lstStyle/>
                    <a:p>
                      <a:pPr>
                        <a:defRPr sz="1200"/>
                      </a:pPr>
                      <a:r>
                        <a:t>Juniperus communis</a:t>
                      </a:r>
                    </a:p>
                  </a:txBody>
                  <a:tcPr/>
                </a:tc>
                <a:tc>
                  <a:txBody>
                    <a:bodyPr/>
                    <a:lstStyle/>
                    <a:p>
                      <a:pPr>
                        <a:defRPr sz="1200"/>
                      </a:pPr>
                      <a:r>
                        <a:t>High</a:t>
                      </a:r>
                    </a:p>
                  </a:txBody>
                  <a:tcPr/>
                </a:tc>
              </a:tr>
              <a:tr h="28575">
                <a:tc>
                  <a:txBody>
                    <a:bodyPr/>
                    <a:lstStyle/>
                    <a:p>
                      <a:pPr>
                        <a:defRPr sz="1200"/>
                      </a:pPr>
                      <a:r>
                        <a:t>Common Raspberry</a:t>
                      </a:r>
                    </a:p>
                  </a:txBody>
                  <a:tcPr/>
                </a:tc>
                <a:tc>
                  <a:txBody>
                    <a:bodyPr/>
                    <a:lstStyle/>
                    <a:p>
                      <a:pPr>
                        <a:defRPr sz="1200"/>
                      </a:pPr>
                      <a:r>
                        <a:t>Rubus strigosus</a:t>
                      </a:r>
                    </a:p>
                  </a:txBody>
                  <a:tcPr/>
                </a:tc>
                <a:tc>
                  <a:txBody>
                    <a:bodyPr/>
                    <a:lstStyle/>
                    <a:p>
                      <a:pPr>
                        <a:defRPr sz="1200"/>
                      </a:pPr>
                      <a:r>
                        <a:t>-</a:t>
                      </a:r>
                    </a:p>
                  </a:txBody>
                  <a:tcPr/>
                </a:tc>
              </a:tr>
              <a:tr h="28575">
                <a:tc>
                  <a:txBody>
                    <a:bodyPr/>
                    <a:lstStyle/>
                    <a:p>
                      <a:pPr>
                        <a:defRPr sz="1200"/>
                      </a:pPr>
                      <a:r>
                        <a:t>Dotted Hawthorn</a:t>
                      </a:r>
                    </a:p>
                  </a:txBody>
                  <a:tcPr/>
                </a:tc>
                <a:tc>
                  <a:txBody>
                    <a:bodyPr/>
                    <a:lstStyle/>
                    <a:p>
                      <a:pPr>
                        <a:defRPr sz="1200"/>
                      </a:pPr>
                      <a:r>
                        <a:t>Crataegus punctata</a:t>
                      </a:r>
                    </a:p>
                  </a:txBody>
                  <a:tcPr/>
                </a:tc>
                <a:tc>
                  <a:txBody>
                    <a:bodyPr/>
                    <a:lstStyle/>
                    <a:p>
                      <a:pPr>
                        <a:defRPr sz="1200"/>
                      </a:pPr>
                      <a:r>
                        <a:t>-</a:t>
                      </a:r>
                    </a:p>
                  </a:txBody>
                  <a:tcPr/>
                </a:tc>
              </a:tr>
              <a:tr h="28575">
                <a:tc>
                  <a:txBody>
                    <a:bodyPr/>
                    <a:lstStyle/>
                    <a:p>
                      <a:pPr>
                        <a:defRPr sz="1200"/>
                      </a:pPr>
                      <a:r>
                        <a:t>Downy Arrow-wood</a:t>
                      </a:r>
                    </a:p>
                  </a:txBody>
                  <a:tcPr/>
                </a:tc>
                <a:tc>
                  <a:txBody>
                    <a:bodyPr/>
                    <a:lstStyle/>
                    <a:p>
                      <a:pPr>
                        <a:defRPr sz="1200"/>
                      </a:pPr>
                      <a:r>
                        <a:t>Viburnum rafinesquianum</a:t>
                      </a:r>
                    </a:p>
                  </a:txBody>
                  <a:tcPr/>
                </a:tc>
                <a:tc>
                  <a:txBody>
                    <a:bodyPr/>
                    <a:lstStyle/>
                    <a:p>
                      <a:pPr>
                        <a:defRPr sz="1200"/>
                      </a:pPr>
                      <a:r>
                        <a:t>-</a:t>
                      </a:r>
                    </a:p>
                  </a:txBody>
                  <a:tcPr/>
                </a:tc>
              </a:tr>
              <a:tr h="28575">
                <a:tc>
                  <a:txBody>
                    <a:bodyPr/>
                    <a:lstStyle/>
                    <a:p>
                      <a:pPr>
                        <a:defRPr sz="1200"/>
                      </a:pPr>
                      <a:r>
                        <a:t>Downy Serviceberry</a:t>
                      </a:r>
                    </a:p>
                  </a:txBody>
                  <a:tcPr/>
                </a:tc>
                <a:tc>
                  <a:txBody>
                    <a:bodyPr/>
                    <a:lstStyle/>
                    <a:p>
                      <a:pPr>
                        <a:defRPr sz="1200"/>
                      </a:pPr>
                      <a:r>
                        <a:t>Amelanchier arborea spp. arbor</a:t>
                      </a:r>
                    </a:p>
                  </a:txBody>
                  <a:tcPr/>
                </a:tc>
                <a:tc>
                  <a:txBody>
                    <a:bodyPr/>
                    <a:lstStyle/>
                    <a:p>
                      <a:pPr>
                        <a:defRPr sz="1200"/>
                      </a:pPr>
                      <a:r>
                        <a:t>Moderate</a:t>
                      </a:r>
                    </a:p>
                  </a:txBody>
                  <a:tcPr/>
                </a:tc>
              </a:tr>
              <a:tr h="28575">
                <a:tc>
                  <a:txBody>
                    <a:bodyPr/>
                    <a:lstStyle/>
                    <a:p>
                      <a:pPr>
                        <a:defRPr sz="1200"/>
                      </a:pPr>
                      <a:r>
                        <a:t>Dwarf Birch</a:t>
                      </a:r>
                    </a:p>
                  </a:txBody>
                  <a:tcPr/>
                </a:tc>
                <a:tc>
                  <a:txBody>
                    <a:bodyPr/>
                    <a:lstStyle/>
                    <a:p>
                      <a:pPr>
                        <a:defRPr sz="1200"/>
                      </a:pPr>
                      <a:r>
                        <a:t>Betula pumila</a:t>
                      </a:r>
                    </a:p>
                  </a:txBody>
                  <a:tcPr/>
                </a:tc>
                <a:tc>
                  <a:txBody>
                    <a:bodyPr/>
                    <a:lstStyle/>
                    <a:p>
                      <a:pPr>
                        <a:defRPr sz="1200"/>
                      </a:pPr>
                      <a:r>
                        <a:t>-</a:t>
                      </a:r>
                    </a:p>
                  </a:txBody>
                  <a:tcPr/>
                </a:tc>
              </a:tr>
              <a:tr h="28575">
                <a:tc>
                  <a:txBody>
                    <a:bodyPr/>
                    <a:lstStyle/>
                    <a:p>
                      <a:pPr>
                        <a:defRPr sz="1200"/>
                      </a:pPr>
                      <a:r>
                        <a:t>Eastern Cottonwood</a:t>
                      </a:r>
                    </a:p>
                  </a:txBody>
                  <a:tcPr/>
                </a:tc>
                <a:tc>
                  <a:txBody>
                    <a:bodyPr/>
                    <a:lstStyle/>
                    <a:p>
                      <a:pPr>
                        <a:defRPr sz="1200"/>
                      </a:pPr>
                      <a:r>
                        <a:t>Populus deltoides</a:t>
                      </a:r>
                    </a:p>
                  </a:txBody>
                  <a:tcPr/>
                </a:tc>
                <a:tc>
                  <a:txBody>
                    <a:bodyPr/>
                    <a:lstStyle/>
                    <a:p>
                      <a:pPr>
                        <a:defRPr sz="1200"/>
                      </a:pPr>
                      <a:r>
                        <a:t>Moderate</a:t>
                      </a:r>
                    </a:p>
                  </a:txBody>
                  <a:tcPr/>
                </a:tc>
              </a:tr>
              <a:tr h="28575">
                <a:tc>
                  <a:txBody>
                    <a:bodyPr/>
                    <a:lstStyle/>
                    <a:p>
                      <a:pPr>
                        <a:defRPr sz="1200"/>
                      </a:pPr>
                      <a:r>
                        <a:t>Eastern Hemlock</a:t>
                      </a:r>
                    </a:p>
                  </a:txBody>
                  <a:tcPr/>
                </a:tc>
                <a:tc>
                  <a:txBody>
                    <a:bodyPr/>
                    <a:lstStyle/>
                    <a:p>
                      <a:pPr>
                        <a:defRPr sz="1200"/>
                      </a:pPr>
                      <a:r>
                        <a:t>Tsuga canadensis</a:t>
                      </a:r>
                    </a:p>
                  </a:txBody>
                  <a:tcPr/>
                </a:tc>
                <a:tc>
                  <a:txBody>
                    <a:bodyPr/>
                    <a:lstStyle/>
                    <a:p>
                      <a:pPr>
                        <a:defRPr sz="1200"/>
                      </a:pPr>
                      <a:r>
                        <a:t>Low</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a:pPr>
            <a:r>
              <a:t>Trees: Common name, Latin Name, Salt Tolerance.</a:t>
            </a:r>
          </a:p>
        </p:txBody>
      </p:sp>
      <p:graphicFrame>
        <p:nvGraphicFramePr>
          <p:cNvPr id="3" name="Table 2"/>
          <p:cNvGraphicFramePr>
            <a:graphicFrameLocks noGrp="1"/>
          </p:cNvGraphicFramePr>
          <p:nvPr/>
        </p:nvGraphicFramePr>
        <p:xfrm>
          <a:off x="457200" y="1371600"/>
          <a:ext cx="7772400" cy="457200"/>
        </p:xfrm>
        <a:graphic>
          <a:graphicData uri="http://schemas.openxmlformats.org/drawingml/2006/table">
            <a:tbl>
              <a:tblPr firstRow="1" bandRow="1">
                <a:tableStyleId>{5C22544A-7EE6-4342-B048-85BDC9FD1C3A}</a:tableStyleId>
              </a:tblPr>
              <a:tblGrid>
                <a:gridCol w="1371600"/>
                <a:gridCol w="3200400"/>
                <a:gridCol w="3200400"/>
              </a:tblGrid>
              <a:tr h="28575">
                <a:tc>
                  <a:txBody>
                    <a:bodyPr/>
                    <a:lstStyle/>
                    <a:p>
                      <a:r>
                        <a:t>NameEn</a:t>
                      </a:r>
                    </a:p>
                  </a:txBody>
                  <a:tcPr/>
                </a:tc>
                <a:tc>
                  <a:txBody>
                    <a:bodyPr/>
                    <a:lstStyle/>
                    <a:p>
                      <a:r>
                        <a:t>NameBotanical</a:t>
                      </a:r>
                    </a:p>
                  </a:txBody>
                  <a:tcPr/>
                </a:tc>
                <a:tc>
                  <a:txBody>
                    <a:bodyPr/>
                    <a:lstStyle/>
                    <a:p>
                      <a:r>
                        <a:t>SaltToleranceEn</a:t>
                      </a:r>
                    </a:p>
                  </a:txBody>
                  <a:tcPr/>
                </a:tc>
              </a:tr>
              <a:tr h="28575">
                <a:tc>
                  <a:txBody>
                    <a:bodyPr/>
                    <a:lstStyle/>
                    <a:p>
                      <a:pPr>
                        <a:defRPr sz="1200"/>
                      </a:pPr>
                      <a:r>
                        <a:t>Eastern Red Elderberry</a:t>
                      </a:r>
                    </a:p>
                  </a:txBody>
                  <a:tcPr/>
                </a:tc>
                <a:tc>
                  <a:txBody>
                    <a:bodyPr/>
                    <a:lstStyle/>
                    <a:p>
                      <a:pPr>
                        <a:defRPr sz="1200"/>
                      </a:pPr>
                      <a:r>
                        <a:t>Sambucus pubens</a:t>
                      </a:r>
                    </a:p>
                  </a:txBody>
                  <a:tcPr/>
                </a:tc>
                <a:tc>
                  <a:txBody>
                    <a:bodyPr/>
                    <a:lstStyle/>
                    <a:p>
                      <a:pPr>
                        <a:defRPr sz="1200"/>
                      </a:pPr>
                      <a:r>
                        <a:t>-</a:t>
                      </a:r>
                    </a:p>
                  </a:txBody>
                  <a:tcPr/>
                </a:tc>
              </a:tr>
              <a:tr h="28575">
                <a:tc>
                  <a:txBody>
                    <a:bodyPr/>
                    <a:lstStyle/>
                    <a:p>
                      <a:pPr>
                        <a:defRPr sz="1200"/>
                      </a:pPr>
                      <a:r>
                        <a:t>Eastern Redcedar</a:t>
                      </a:r>
                    </a:p>
                  </a:txBody>
                  <a:tcPr/>
                </a:tc>
                <a:tc>
                  <a:txBody>
                    <a:bodyPr/>
                    <a:lstStyle/>
                    <a:p>
                      <a:pPr>
                        <a:defRPr sz="1200"/>
                      </a:pPr>
                      <a:r>
                        <a:t>Juniperus virginiana</a:t>
                      </a:r>
                    </a:p>
                  </a:txBody>
                  <a:tcPr/>
                </a:tc>
                <a:tc>
                  <a:txBody>
                    <a:bodyPr/>
                    <a:lstStyle/>
                    <a:p>
                      <a:pPr>
                        <a:defRPr sz="1200"/>
                      </a:pPr>
                      <a:r>
                        <a:t>Moderate</a:t>
                      </a:r>
                    </a:p>
                  </a:txBody>
                  <a:tcPr/>
                </a:tc>
              </a:tr>
              <a:tr h="28575">
                <a:tc>
                  <a:txBody>
                    <a:bodyPr/>
                    <a:lstStyle/>
                    <a:p>
                      <a:pPr>
                        <a:defRPr sz="1200"/>
                      </a:pPr>
                      <a:r>
                        <a:t>Eastern White-cedar</a:t>
                      </a:r>
                    </a:p>
                  </a:txBody>
                  <a:tcPr/>
                </a:tc>
                <a:tc>
                  <a:txBody>
                    <a:bodyPr/>
                    <a:lstStyle/>
                    <a:p>
                      <a:pPr>
                        <a:defRPr sz="1200"/>
                      </a:pPr>
                      <a:r>
                        <a:t>Thuja occidentalis</a:t>
                      </a:r>
                    </a:p>
                  </a:txBody>
                  <a:tcPr/>
                </a:tc>
                <a:tc>
                  <a:txBody>
                    <a:bodyPr/>
                    <a:lstStyle/>
                    <a:p>
                      <a:pPr>
                        <a:defRPr sz="1200"/>
                      </a:pPr>
                      <a:r>
                        <a:t>Moderate</a:t>
                      </a:r>
                    </a:p>
                  </a:txBody>
                  <a:tcPr/>
                </a:tc>
              </a:tr>
              <a:tr h="28575">
                <a:tc>
                  <a:txBody>
                    <a:bodyPr/>
                    <a:lstStyle/>
                    <a:p>
                      <a:pPr>
                        <a:defRPr sz="1200"/>
                      </a:pPr>
                      <a:r>
                        <a:t>Eastern White Pine</a:t>
                      </a:r>
                    </a:p>
                  </a:txBody>
                  <a:tcPr/>
                </a:tc>
                <a:tc>
                  <a:txBody>
                    <a:bodyPr/>
                    <a:lstStyle/>
                    <a:p>
                      <a:pPr>
                        <a:defRPr sz="1200"/>
                      </a:pPr>
                      <a:r>
                        <a:t>Pinus strobus</a:t>
                      </a:r>
                    </a:p>
                  </a:txBody>
                  <a:tcPr/>
                </a:tc>
                <a:tc>
                  <a:txBody>
                    <a:bodyPr/>
                    <a:lstStyle/>
                    <a:p>
                      <a:pPr>
                        <a:defRPr sz="1200"/>
                      </a:pPr>
                      <a:r>
                        <a:t>Low</a:t>
                      </a:r>
                    </a:p>
                  </a:txBody>
                  <a:tcPr/>
                </a:tc>
              </a:tr>
              <a:tr h="28575">
                <a:tc>
                  <a:txBody>
                    <a:bodyPr/>
                    <a:lstStyle/>
                    <a:p>
                      <a:pPr>
                        <a:defRPr sz="1200"/>
                      </a:pPr>
                      <a:r>
                        <a:t>Fanleaf Hawthorn</a:t>
                      </a:r>
                    </a:p>
                  </a:txBody>
                  <a:tcPr/>
                </a:tc>
                <a:tc>
                  <a:txBody>
                    <a:bodyPr/>
                    <a:lstStyle/>
                    <a:p>
                      <a:pPr>
                        <a:defRPr sz="1200"/>
                      </a:pPr>
                      <a:r>
                        <a:t>Crataegus flabellata</a:t>
                      </a:r>
                    </a:p>
                  </a:txBody>
                  <a:tcPr/>
                </a:tc>
                <a:tc>
                  <a:txBody>
                    <a:bodyPr/>
                    <a:lstStyle/>
                    <a:p>
                      <a:pPr>
                        <a:defRPr sz="1200"/>
                      </a:pPr>
                      <a:r>
                        <a:t>-</a:t>
                      </a:r>
                    </a:p>
                  </a:txBody>
                  <a:tcPr/>
                </a:tc>
              </a:tr>
              <a:tr h="28575">
                <a:tc>
                  <a:txBody>
                    <a:bodyPr/>
                    <a:lstStyle/>
                    <a:p>
                      <a:pPr>
                        <a:defRPr sz="1200"/>
                      </a:pPr>
                      <a:r>
                        <a:t>Fireberry Hawthorn</a:t>
                      </a:r>
                    </a:p>
                  </a:txBody>
                  <a:tcPr/>
                </a:tc>
                <a:tc>
                  <a:txBody>
                    <a:bodyPr/>
                    <a:lstStyle/>
                    <a:p>
                      <a:pPr>
                        <a:defRPr sz="1200"/>
                      </a:pPr>
                      <a:r>
                        <a:t>Crataegus chrysocarpa</a:t>
                      </a:r>
                    </a:p>
                  </a:txBody>
                  <a:tcPr/>
                </a:tc>
                <a:tc>
                  <a:txBody>
                    <a:bodyPr/>
                    <a:lstStyle/>
                    <a:p>
                      <a:pPr>
                        <a:defRPr sz="1200"/>
                      </a:pPr>
                      <a:r>
                        <a:t>-</a:t>
                      </a:r>
                    </a:p>
                  </a:txBody>
                  <a:tcPr/>
                </a:tc>
              </a:tr>
              <a:tr h="28575">
                <a:tc>
                  <a:txBody>
                    <a:bodyPr/>
                    <a:lstStyle/>
                    <a:p>
                      <a:pPr>
                        <a:defRPr sz="1200"/>
                      </a:pPr>
                      <a:r>
                        <a:t>Fleshy Hawthorn</a:t>
                      </a:r>
                    </a:p>
                  </a:txBody>
                  <a:tcPr/>
                </a:tc>
                <a:tc>
                  <a:txBody>
                    <a:bodyPr/>
                    <a:lstStyle/>
                    <a:p>
                      <a:pPr>
                        <a:defRPr sz="1200"/>
                      </a:pPr>
                      <a:r>
                        <a:t>Crategus succulenta</a:t>
                      </a:r>
                    </a:p>
                  </a:txBody>
                  <a:tcPr/>
                </a:tc>
                <a:tc>
                  <a:txBody>
                    <a:bodyPr/>
                    <a:lstStyle/>
                    <a:p>
                      <a:pPr>
                        <a:defRPr sz="1200"/>
                      </a:pPr>
                      <a:r>
                        <a:t>-</a:t>
                      </a:r>
                    </a:p>
                  </a:txBody>
                  <a:tcPr/>
                </a:tc>
              </a:tr>
              <a:tr h="28575">
                <a:tc>
                  <a:txBody>
                    <a:bodyPr/>
                    <a:lstStyle/>
                    <a:p>
                      <a:pPr>
                        <a:defRPr sz="1200"/>
                      </a:pPr>
                      <a:r>
                        <a:t>Fragrant Sumach</a:t>
                      </a:r>
                    </a:p>
                  </a:txBody>
                  <a:tcPr/>
                </a:tc>
                <a:tc>
                  <a:txBody>
                    <a:bodyPr/>
                    <a:lstStyle/>
                    <a:p>
                      <a:pPr>
                        <a:defRPr sz="1200"/>
                      </a:pPr>
                      <a:r>
                        <a:t>Rhus aromatica</a:t>
                      </a:r>
                    </a:p>
                  </a:txBody>
                  <a:tcPr/>
                </a:tc>
                <a:tc>
                  <a:txBody>
                    <a:bodyPr/>
                    <a:lstStyle/>
                    <a:p>
                      <a:pPr>
                        <a:defRPr sz="1200"/>
                      </a:pPr>
                      <a:r>
                        <a:t>High to moderate</a:t>
                      </a:r>
                    </a:p>
                  </a:txBody>
                  <a:tcPr/>
                </a:tc>
              </a:tr>
              <a:tr h="28575">
                <a:tc>
                  <a:txBody>
                    <a:bodyPr/>
                    <a:lstStyle/>
                    <a:p>
                      <a:pPr>
                        <a:defRPr sz="1200"/>
                      </a:pPr>
                      <a:r>
                        <a:t>Gray Birch</a:t>
                      </a:r>
                    </a:p>
                  </a:txBody>
                  <a:tcPr/>
                </a:tc>
                <a:tc>
                  <a:txBody>
                    <a:bodyPr/>
                    <a:lstStyle/>
                    <a:p>
                      <a:pPr>
                        <a:defRPr sz="1200"/>
                      </a:pPr>
                      <a:r>
                        <a:t>Betula populifolia</a:t>
                      </a:r>
                    </a:p>
                  </a:txBody>
                  <a:tcPr/>
                </a:tc>
                <a:tc>
                  <a:txBody>
                    <a:bodyPr/>
                    <a:lstStyle/>
                    <a:p>
                      <a:pPr>
                        <a:defRPr sz="1200"/>
                      </a:pPr>
                      <a:r>
                        <a:t>Moderate</a:t>
                      </a:r>
                    </a:p>
                  </a:txBody>
                  <a:tcPr/>
                </a:tc>
              </a:tr>
              <a:tr h="28575">
                <a:tc>
                  <a:txBody>
                    <a:bodyPr/>
                    <a:lstStyle/>
                    <a:p>
                      <a:pPr>
                        <a:defRPr sz="1200"/>
                      </a:pPr>
                      <a:r>
                        <a:t>Gray Dogwood</a:t>
                      </a:r>
                    </a:p>
                  </a:txBody>
                  <a:tcPr/>
                </a:tc>
                <a:tc>
                  <a:txBody>
                    <a:bodyPr/>
                    <a:lstStyle/>
                    <a:p>
                      <a:pPr>
                        <a:defRPr sz="1200"/>
                      </a:pPr>
                      <a:r>
                        <a:t>Cornus racemosa</a:t>
                      </a:r>
                    </a:p>
                  </a:txBody>
                  <a:tcPr/>
                </a:tc>
                <a:tc>
                  <a:txBody>
                    <a:bodyPr/>
                    <a:lstStyle/>
                    <a:p>
                      <a:pPr>
                        <a:defRPr sz="1200"/>
                      </a:pPr>
                      <a:r>
                        <a:t>Low</a:t>
                      </a:r>
                    </a:p>
                  </a:txBody>
                  <a:tcPr/>
                </a:tc>
              </a:tr>
              <a:tr h="28575">
                <a:tc>
                  <a:txBody>
                    <a:bodyPr/>
                    <a:lstStyle/>
                    <a:p>
                      <a:pPr>
                        <a:defRPr sz="1200"/>
                      </a:pPr>
                      <a:r>
                        <a:t>Hackberry</a:t>
                      </a:r>
                    </a:p>
                  </a:txBody>
                  <a:tcPr/>
                </a:tc>
                <a:tc>
                  <a:txBody>
                    <a:bodyPr/>
                    <a:lstStyle/>
                    <a:p>
                      <a:pPr>
                        <a:defRPr sz="1200"/>
                      </a:pPr>
                      <a:r>
                        <a:t>Celtis occidentalis</a:t>
                      </a:r>
                    </a:p>
                  </a:txBody>
                  <a:tcPr/>
                </a:tc>
                <a:tc>
                  <a:txBody>
                    <a:bodyPr/>
                    <a:lstStyle/>
                    <a:p>
                      <a:pPr>
                        <a:defRPr sz="1200"/>
                      </a:pPr>
                      <a:r>
                        <a:t>Moderate</a:t>
                      </a:r>
                    </a:p>
                  </a:txBody>
                  <a:tcPr/>
                </a:tc>
              </a:tr>
              <a:tr h="28575">
                <a:tc>
                  <a:txBody>
                    <a:bodyPr/>
                    <a:lstStyle/>
                    <a:p>
                      <a:pPr>
                        <a:defRPr sz="1200"/>
                      </a:pPr>
                      <a:r>
                        <a:t>Hairy Honeysuckle</a:t>
                      </a:r>
                    </a:p>
                  </a:txBody>
                  <a:tcPr/>
                </a:tc>
                <a:tc>
                  <a:txBody>
                    <a:bodyPr/>
                    <a:lstStyle/>
                    <a:p>
                      <a:pPr>
                        <a:defRPr sz="1200"/>
                      </a:pPr>
                      <a:r>
                        <a:t>Lonicera hirsuta</a:t>
                      </a:r>
                    </a:p>
                  </a:txBody>
                  <a:tcPr/>
                </a:tc>
                <a:tc>
                  <a:txBody>
                    <a:bodyPr/>
                    <a:lstStyle/>
                    <a:p>
                      <a:pPr>
                        <a:defRPr sz="1200"/>
                      </a:pPr>
                      <a:r>
                        <a:t>-</a:t>
                      </a:r>
                    </a:p>
                  </a:txBody>
                  <a:tcPr/>
                </a:tc>
              </a:tr>
              <a:tr h="28575">
                <a:tc>
                  <a:txBody>
                    <a:bodyPr/>
                    <a:lstStyle/>
                    <a:p>
                      <a:pPr>
                        <a:defRPr sz="1200"/>
                      </a:pPr>
                      <a:r>
                        <a:t>Heartleaf Willow</a:t>
                      </a:r>
                    </a:p>
                  </a:txBody>
                  <a:tcPr/>
                </a:tc>
                <a:tc>
                  <a:txBody>
                    <a:bodyPr/>
                    <a:lstStyle/>
                    <a:p>
                      <a:pPr>
                        <a:defRPr sz="1200"/>
                      </a:pPr>
                      <a:r>
                        <a:t>Salix eriocephala</a:t>
                      </a:r>
                    </a:p>
                  </a:txBody>
                  <a:tcPr/>
                </a:tc>
                <a:tc>
                  <a:txBody>
                    <a:bodyPr/>
                    <a:lstStyle/>
                    <a:p>
                      <a:pPr>
                        <a:defRPr sz="1200"/>
                      </a:pPr>
                      <a:r>
                        <a:t>-</a:t>
                      </a:r>
                    </a:p>
                  </a:txBody>
                  <a:tcPr/>
                </a:tc>
              </a:tr>
              <a:tr h="28575">
                <a:tc>
                  <a:txBody>
                    <a:bodyPr/>
                    <a:lstStyle/>
                    <a:p>
                      <a:pPr>
                        <a:defRPr sz="1200"/>
                      </a:pPr>
                      <a:r>
                        <a:t>Highbush Blueberry</a:t>
                      </a:r>
                    </a:p>
                  </a:txBody>
                  <a:tcPr/>
                </a:tc>
                <a:tc>
                  <a:txBody>
                    <a:bodyPr/>
                    <a:lstStyle/>
                    <a:p>
                      <a:pPr>
                        <a:defRPr sz="1200"/>
                      </a:pPr>
                      <a:r>
                        <a:t>Vaccinium corymbosum</a:t>
                      </a:r>
                    </a:p>
                  </a:txBody>
                  <a:tcPr/>
                </a:tc>
                <a:tc>
                  <a:txBody>
                    <a:bodyPr/>
                    <a:lstStyle/>
                    <a:p>
                      <a:pPr>
                        <a:defRPr sz="1200"/>
                      </a:pPr>
                      <a:r>
                        <a:t>High to moderate</a:t>
                      </a:r>
                    </a:p>
                  </a:txBody>
                  <a:tcPr/>
                </a:tc>
              </a:tr>
              <a:tr h="28575">
                <a:tc>
                  <a:txBody>
                    <a:bodyPr/>
                    <a:lstStyle/>
                    <a:p>
                      <a:pPr>
                        <a:defRPr sz="1200"/>
                      </a:pPr>
                      <a:r>
                        <a:t>Hoary Willow</a:t>
                      </a:r>
                    </a:p>
                  </a:txBody>
                  <a:tcPr/>
                </a:tc>
                <a:tc>
                  <a:txBody>
                    <a:bodyPr/>
                    <a:lstStyle/>
                    <a:p>
                      <a:pPr>
                        <a:defRPr sz="1200"/>
                      </a:pPr>
                      <a:r>
                        <a:t>Salix candida</a:t>
                      </a:r>
                    </a:p>
                  </a:txBody>
                  <a:tcPr/>
                </a:tc>
                <a:tc>
                  <a:txBody>
                    <a:bodyPr/>
                    <a:lstStyle/>
                    <a:p>
                      <a:pPr>
                        <a:defRPr sz="1200"/>
                      </a:pPr>
                      <a:r>
                        <a:t>-</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a:pPr>
            <a:r>
              <a:t>Trees: Common name, Latin Name, Salt Tolerance.</a:t>
            </a:r>
          </a:p>
        </p:txBody>
      </p:sp>
      <p:graphicFrame>
        <p:nvGraphicFramePr>
          <p:cNvPr id="3" name="Table 2"/>
          <p:cNvGraphicFramePr>
            <a:graphicFrameLocks noGrp="1"/>
          </p:cNvGraphicFramePr>
          <p:nvPr/>
        </p:nvGraphicFramePr>
        <p:xfrm>
          <a:off x="457200" y="1371600"/>
          <a:ext cx="7772400" cy="457200"/>
        </p:xfrm>
        <a:graphic>
          <a:graphicData uri="http://schemas.openxmlformats.org/drawingml/2006/table">
            <a:tbl>
              <a:tblPr firstRow="1" bandRow="1">
                <a:tableStyleId>{5C22544A-7EE6-4342-B048-85BDC9FD1C3A}</a:tableStyleId>
              </a:tblPr>
              <a:tblGrid>
                <a:gridCol w="1371600"/>
                <a:gridCol w="3200400"/>
                <a:gridCol w="3200400"/>
              </a:tblGrid>
              <a:tr h="28575">
                <a:tc>
                  <a:txBody>
                    <a:bodyPr/>
                    <a:lstStyle/>
                    <a:p>
                      <a:r>
                        <a:t>NameEn</a:t>
                      </a:r>
                    </a:p>
                  </a:txBody>
                  <a:tcPr/>
                </a:tc>
                <a:tc>
                  <a:txBody>
                    <a:bodyPr/>
                    <a:lstStyle/>
                    <a:p>
                      <a:r>
                        <a:t>NameBotanical</a:t>
                      </a:r>
                    </a:p>
                  </a:txBody>
                  <a:tcPr/>
                </a:tc>
                <a:tc>
                  <a:txBody>
                    <a:bodyPr/>
                    <a:lstStyle/>
                    <a:p>
                      <a:r>
                        <a:t>SaltToleranceEn</a:t>
                      </a:r>
                    </a:p>
                  </a:txBody>
                  <a:tcPr/>
                </a:tc>
              </a:tr>
              <a:tr h="28575">
                <a:tc>
                  <a:txBody>
                    <a:bodyPr/>
                    <a:lstStyle/>
                    <a:p>
                      <a:pPr>
                        <a:defRPr sz="1200"/>
                      </a:pPr>
                      <a:r>
                        <a:t>Hobble-bush</a:t>
                      </a:r>
                    </a:p>
                  </a:txBody>
                  <a:tcPr/>
                </a:tc>
                <a:tc>
                  <a:txBody>
                    <a:bodyPr/>
                    <a:lstStyle/>
                    <a:p>
                      <a:pPr>
                        <a:defRPr sz="1200"/>
                      </a:pPr>
                      <a:r>
                        <a:t>Viburnum alnifolium</a:t>
                      </a:r>
                    </a:p>
                  </a:txBody>
                  <a:tcPr/>
                </a:tc>
                <a:tc>
                  <a:txBody>
                    <a:bodyPr/>
                    <a:lstStyle/>
                    <a:p>
                      <a:pPr>
                        <a:defRPr sz="1200"/>
                      </a:pPr>
                      <a:r>
                        <a:t>-</a:t>
                      </a:r>
                    </a:p>
                  </a:txBody>
                  <a:tcPr/>
                </a:tc>
              </a:tr>
              <a:tr h="28575">
                <a:tc>
                  <a:txBody>
                    <a:bodyPr/>
                    <a:lstStyle/>
                    <a:p>
                      <a:pPr>
                        <a:defRPr sz="1200"/>
                      </a:pPr>
                      <a:r>
                        <a:t>Ironwood</a:t>
                      </a:r>
                    </a:p>
                  </a:txBody>
                  <a:tcPr/>
                </a:tc>
                <a:tc>
                  <a:txBody>
                    <a:bodyPr/>
                    <a:lstStyle/>
                    <a:p>
                      <a:pPr>
                        <a:defRPr sz="1200"/>
                      </a:pPr>
                      <a:r>
                        <a:t>Ostrya virginiana</a:t>
                      </a:r>
                    </a:p>
                  </a:txBody>
                  <a:tcPr/>
                </a:tc>
                <a:tc>
                  <a:txBody>
                    <a:bodyPr/>
                    <a:lstStyle/>
                    <a:p>
                      <a:pPr>
                        <a:defRPr sz="1200"/>
                      </a:pPr>
                      <a:r>
                        <a:t>Low</a:t>
                      </a:r>
                    </a:p>
                  </a:txBody>
                  <a:tcPr/>
                </a:tc>
              </a:tr>
              <a:tr h="28575">
                <a:tc>
                  <a:txBody>
                    <a:bodyPr/>
                    <a:lstStyle/>
                    <a:p>
                      <a:pPr>
                        <a:defRPr sz="1200"/>
                      </a:pPr>
                      <a:r>
                        <a:t>Jack Pine</a:t>
                      </a:r>
                    </a:p>
                  </a:txBody>
                  <a:tcPr/>
                </a:tc>
                <a:tc>
                  <a:txBody>
                    <a:bodyPr/>
                    <a:lstStyle/>
                    <a:p>
                      <a:pPr>
                        <a:defRPr sz="1200"/>
                      </a:pPr>
                      <a:r>
                        <a:t>Pinus banksiana</a:t>
                      </a:r>
                    </a:p>
                  </a:txBody>
                  <a:tcPr/>
                </a:tc>
                <a:tc>
                  <a:txBody>
                    <a:bodyPr/>
                    <a:lstStyle/>
                    <a:p>
                      <a:pPr>
                        <a:defRPr sz="1200"/>
                      </a:pPr>
                      <a:r>
                        <a:t>High</a:t>
                      </a:r>
                    </a:p>
                  </a:txBody>
                  <a:tcPr/>
                </a:tc>
              </a:tr>
              <a:tr h="28575">
                <a:tc>
                  <a:txBody>
                    <a:bodyPr/>
                    <a:lstStyle/>
                    <a:p>
                      <a:pPr>
                        <a:defRPr sz="1200"/>
                      </a:pPr>
                      <a:r>
                        <a:t>Labrador Tea</a:t>
                      </a:r>
                    </a:p>
                  </a:txBody>
                  <a:tcPr/>
                </a:tc>
                <a:tc>
                  <a:txBody>
                    <a:bodyPr/>
                    <a:lstStyle/>
                    <a:p>
                      <a:pPr>
                        <a:defRPr sz="1200"/>
                      </a:pPr>
                      <a:r>
                        <a:t>Ledum groenlandicum</a:t>
                      </a:r>
                    </a:p>
                  </a:txBody>
                  <a:tcPr/>
                </a:tc>
                <a:tc>
                  <a:txBody>
                    <a:bodyPr/>
                    <a:lstStyle/>
                    <a:p>
                      <a:pPr>
                        <a:defRPr sz="1200"/>
                      </a:pPr>
                      <a:r>
                        <a:t>-</a:t>
                      </a:r>
                    </a:p>
                  </a:txBody>
                  <a:tcPr/>
                </a:tc>
              </a:tr>
              <a:tr h="28575">
                <a:tc>
                  <a:txBody>
                    <a:bodyPr/>
                    <a:lstStyle/>
                    <a:p>
                      <a:pPr>
                        <a:defRPr sz="1200"/>
                      </a:pPr>
                      <a:r>
                        <a:t>Large Cranberry</a:t>
                      </a:r>
                    </a:p>
                  </a:txBody>
                  <a:tcPr/>
                </a:tc>
                <a:tc>
                  <a:txBody>
                    <a:bodyPr/>
                    <a:lstStyle/>
                    <a:p>
                      <a:pPr>
                        <a:defRPr sz="1200"/>
                      </a:pPr>
                      <a:r>
                        <a:t>Vaccinium macrocarpon</a:t>
                      </a:r>
                    </a:p>
                  </a:txBody>
                  <a:tcPr/>
                </a:tc>
                <a:tc>
                  <a:txBody>
                    <a:bodyPr/>
                    <a:lstStyle/>
                    <a:p>
                      <a:pPr>
                        <a:defRPr sz="1200"/>
                      </a:pPr>
                      <a:r>
                        <a:t>-</a:t>
                      </a:r>
                    </a:p>
                  </a:txBody>
                  <a:tcPr/>
                </a:tc>
              </a:tr>
              <a:tr h="28575">
                <a:tc>
                  <a:txBody>
                    <a:bodyPr/>
                    <a:lstStyle/>
                    <a:p>
                      <a:pPr>
                        <a:defRPr sz="1200"/>
                      </a:pPr>
                      <a:r>
                        <a:t>Largetooth Aspen</a:t>
                      </a:r>
                    </a:p>
                  </a:txBody>
                  <a:tcPr/>
                </a:tc>
                <a:tc>
                  <a:txBody>
                    <a:bodyPr/>
                    <a:lstStyle/>
                    <a:p>
                      <a:pPr>
                        <a:defRPr sz="1200"/>
                      </a:pPr>
                      <a:r>
                        <a:t>Populus grandidentata</a:t>
                      </a:r>
                    </a:p>
                  </a:txBody>
                  <a:tcPr/>
                </a:tc>
                <a:tc>
                  <a:txBody>
                    <a:bodyPr/>
                    <a:lstStyle/>
                    <a:p>
                      <a:pPr>
                        <a:defRPr sz="1200"/>
                      </a:pPr>
                      <a:r>
                        <a:t>High</a:t>
                      </a:r>
                    </a:p>
                  </a:txBody>
                  <a:tcPr/>
                </a:tc>
              </a:tr>
              <a:tr h="28575">
                <a:tc>
                  <a:txBody>
                    <a:bodyPr/>
                    <a:lstStyle/>
                    <a:p>
                      <a:pPr>
                        <a:defRPr sz="1200"/>
                      </a:pPr>
                      <a:r>
                        <a:t>Leatherleaf</a:t>
                      </a:r>
                    </a:p>
                  </a:txBody>
                  <a:tcPr/>
                </a:tc>
                <a:tc>
                  <a:txBody>
                    <a:bodyPr/>
                    <a:lstStyle/>
                    <a:p>
                      <a:pPr>
                        <a:defRPr sz="1200"/>
                      </a:pPr>
                      <a:r>
                        <a:t>Chamaedaphne calyculata</a:t>
                      </a:r>
                    </a:p>
                  </a:txBody>
                  <a:tcPr/>
                </a:tc>
                <a:tc>
                  <a:txBody>
                    <a:bodyPr/>
                    <a:lstStyle/>
                    <a:p>
                      <a:pPr>
                        <a:defRPr sz="1200"/>
                      </a:pPr>
                      <a:r>
                        <a:t>-</a:t>
                      </a:r>
                    </a:p>
                  </a:txBody>
                  <a:tcPr/>
                </a:tc>
              </a:tr>
              <a:tr h="28575">
                <a:tc>
                  <a:txBody>
                    <a:bodyPr/>
                    <a:lstStyle/>
                    <a:p>
                      <a:pPr>
                        <a:defRPr sz="1200"/>
                      </a:pPr>
                      <a:r>
                        <a:t>Leatherwood</a:t>
                      </a:r>
                    </a:p>
                  </a:txBody>
                  <a:tcPr/>
                </a:tc>
                <a:tc>
                  <a:txBody>
                    <a:bodyPr/>
                    <a:lstStyle/>
                    <a:p>
                      <a:pPr>
                        <a:defRPr sz="1200"/>
                      </a:pPr>
                      <a:r>
                        <a:t>Dirca palustris</a:t>
                      </a:r>
                    </a:p>
                  </a:txBody>
                  <a:tcPr/>
                </a:tc>
                <a:tc>
                  <a:txBody>
                    <a:bodyPr/>
                    <a:lstStyle/>
                    <a:p>
                      <a:pPr>
                        <a:defRPr sz="1200"/>
                      </a:pPr>
                      <a:r>
                        <a:t>-</a:t>
                      </a:r>
                    </a:p>
                  </a:txBody>
                  <a:tcPr/>
                </a:tc>
              </a:tr>
              <a:tr h="28575">
                <a:tc>
                  <a:txBody>
                    <a:bodyPr/>
                    <a:lstStyle/>
                    <a:p>
                      <a:pPr>
                        <a:defRPr sz="1200"/>
                      </a:pPr>
                      <a:r>
                        <a:t>Low Blueberry</a:t>
                      </a:r>
                    </a:p>
                  </a:txBody>
                  <a:tcPr/>
                </a:tc>
                <a:tc>
                  <a:txBody>
                    <a:bodyPr/>
                    <a:lstStyle/>
                    <a:p>
                      <a:pPr>
                        <a:defRPr sz="1200"/>
                      </a:pPr>
                      <a:r>
                        <a:t>Vaccinium angustifolium</a:t>
                      </a:r>
                    </a:p>
                  </a:txBody>
                  <a:tcPr/>
                </a:tc>
                <a:tc>
                  <a:txBody>
                    <a:bodyPr/>
                    <a:lstStyle/>
                    <a:p>
                      <a:pPr>
                        <a:defRPr sz="1200"/>
                      </a:pPr>
                      <a:r>
                        <a:t>-</a:t>
                      </a:r>
                    </a:p>
                  </a:txBody>
                  <a:tcPr/>
                </a:tc>
              </a:tr>
              <a:tr h="28575">
                <a:tc>
                  <a:txBody>
                    <a:bodyPr/>
                    <a:lstStyle/>
                    <a:p>
                      <a:pPr>
                        <a:defRPr sz="1200"/>
                      </a:pPr>
                      <a:r>
                        <a:t>Maple-leaved Viburnum</a:t>
                      </a:r>
                    </a:p>
                  </a:txBody>
                  <a:tcPr/>
                </a:tc>
                <a:tc>
                  <a:txBody>
                    <a:bodyPr/>
                    <a:lstStyle/>
                    <a:p>
                      <a:pPr>
                        <a:defRPr sz="1200"/>
                      </a:pPr>
                      <a:r>
                        <a:t>Viburnum acerifolium</a:t>
                      </a:r>
                    </a:p>
                  </a:txBody>
                  <a:tcPr/>
                </a:tc>
                <a:tc>
                  <a:txBody>
                    <a:bodyPr/>
                    <a:lstStyle/>
                    <a:p>
                      <a:pPr>
                        <a:defRPr sz="1200"/>
                      </a:pPr>
                      <a:r>
                        <a:t>-</a:t>
                      </a:r>
                    </a:p>
                  </a:txBody>
                  <a:tcPr/>
                </a:tc>
              </a:tr>
              <a:tr h="28575">
                <a:tc>
                  <a:txBody>
                    <a:bodyPr/>
                    <a:lstStyle/>
                    <a:p>
                      <a:pPr>
                        <a:defRPr sz="1200"/>
                      </a:pPr>
                      <a:r>
                        <a:t>Meadow Willow</a:t>
                      </a:r>
                    </a:p>
                  </a:txBody>
                  <a:tcPr/>
                </a:tc>
                <a:tc>
                  <a:txBody>
                    <a:bodyPr/>
                    <a:lstStyle/>
                    <a:p>
                      <a:pPr>
                        <a:defRPr sz="1200"/>
                      </a:pPr>
                      <a:r>
                        <a:t>Salix petiolaris</a:t>
                      </a:r>
                    </a:p>
                  </a:txBody>
                  <a:tcPr/>
                </a:tc>
                <a:tc>
                  <a:txBody>
                    <a:bodyPr/>
                    <a:lstStyle/>
                    <a:p>
                      <a:pPr>
                        <a:defRPr sz="1200"/>
                      </a:pPr>
                      <a:r>
                        <a:t>-</a:t>
                      </a:r>
                    </a:p>
                  </a:txBody>
                  <a:tcPr/>
                </a:tc>
              </a:tr>
              <a:tr h="28575">
                <a:tc>
                  <a:txBody>
                    <a:bodyPr/>
                    <a:lstStyle/>
                    <a:p>
                      <a:pPr>
                        <a:defRPr sz="1200"/>
                      </a:pPr>
                      <a:r>
                        <a:t>Mountain-holly</a:t>
                      </a:r>
                    </a:p>
                  </a:txBody>
                  <a:tcPr/>
                </a:tc>
                <a:tc>
                  <a:txBody>
                    <a:bodyPr/>
                    <a:lstStyle/>
                    <a:p>
                      <a:pPr>
                        <a:defRPr sz="1200"/>
                      </a:pPr>
                      <a:r>
                        <a:t>Nemopanthus mucronatus</a:t>
                      </a:r>
                    </a:p>
                  </a:txBody>
                  <a:tcPr/>
                </a:tc>
                <a:tc>
                  <a:txBody>
                    <a:bodyPr/>
                    <a:lstStyle/>
                    <a:p>
                      <a:pPr>
                        <a:defRPr sz="1200"/>
                      </a:pPr>
                      <a:r>
                        <a:t>-</a:t>
                      </a:r>
                    </a:p>
                  </a:txBody>
                  <a:tcPr/>
                </a:tc>
              </a:tr>
              <a:tr h="28575">
                <a:tc>
                  <a:txBody>
                    <a:bodyPr/>
                    <a:lstStyle/>
                    <a:p>
                      <a:pPr>
                        <a:defRPr sz="1200"/>
                      </a:pPr>
                      <a:r>
                        <a:t>Mountain Maple</a:t>
                      </a:r>
                    </a:p>
                  </a:txBody>
                  <a:tcPr/>
                </a:tc>
                <a:tc>
                  <a:txBody>
                    <a:bodyPr/>
                    <a:lstStyle/>
                    <a:p>
                      <a:pPr>
                        <a:defRPr sz="1200"/>
                      </a:pPr>
                      <a:r>
                        <a:t>Acer spicatum</a:t>
                      </a:r>
                    </a:p>
                  </a:txBody>
                  <a:tcPr/>
                </a:tc>
                <a:tc>
                  <a:txBody>
                    <a:bodyPr/>
                    <a:lstStyle/>
                    <a:p>
                      <a:pPr>
                        <a:defRPr sz="1200"/>
                      </a:pPr>
                      <a:r>
                        <a:t>-</a:t>
                      </a:r>
                    </a:p>
                  </a:txBody>
                  <a:tcPr/>
                </a:tc>
              </a:tr>
              <a:tr h="28575">
                <a:tc>
                  <a:txBody>
                    <a:bodyPr/>
                    <a:lstStyle/>
                    <a:p>
                      <a:pPr>
                        <a:defRPr sz="1200"/>
                      </a:pPr>
                      <a:r>
                        <a:t>Mountain Serviceberry</a:t>
                      </a:r>
                    </a:p>
                  </a:txBody>
                  <a:tcPr/>
                </a:tc>
                <a:tc>
                  <a:txBody>
                    <a:bodyPr/>
                    <a:lstStyle/>
                    <a:p>
                      <a:pPr>
                        <a:defRPr sz="1200"/>
                      </a:pPr>
                      <a:r>
                        <a:t>Amelanchier bartramiana</a:t>
                      </a:r>
                    </a:p>
                  </a:txBody>
                  <a:tcPr/>
                </a:tc>
                <a:tc>
                  <a:txBody>
                    <a:bodyPr/>
                    <a:lstStyle/>
                    <a:p>
                      <a:pPr>
                        <a:defRPr sz="1200"/>
                      </a:pPr>
                      <a:r>
                        <a:t>-</a:t>
                      </a:r>
                    </a:p>
                  </a:txBody>
                  <a:tcPr/>
                </a:tc>
              </a:tr>
              <a:tr h="28575">
                <a:tc>
                  <a:txBody>
                    <a:bodyPr/>
                    <a:lstStyle/>
                    <a:p>
                      <a:pPr>
                        <a:defRPr sz="1200"/>
                      </a:pPr>
                      <a:r>
                        <a:t>Narrow-leafed Meadowsweet</a:t>
                      </a:r>
                    </a:p>
                  </a:txBody>
                  <a:tcPr/>
                </a:tc>
                <a:tc>
                  <a:txBody>
                    <a:bodyPr/>
                    <a:lstStyle/>
                    <a:p>
                      <a:pPr>
                        <a:defRPr sz="1200"/>
                      </a:pPr>
                      <a:r>
                        <a:t>Spiraea alba</a:t>
                      </a:r>
                    </a:p>
                  </a:txBody>
                  <a:tcPr/>
                </a:tc>
                <a:tc>
                  <a:txBody>
                    <a:bodyPr/>
                    <a:lstStyle/>
                    <a:p>
                      <a:pPr>
                        <a:defRPr sz="1200"/>
                      </a:pPr>
                      <a:r>
                        <a:t>-</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a:pPr>
            <a:r>
              <a:t>Trees: Common name, Latin Name, Salt Tolerance.</a:t>
            </a:r>
          </a:p>
        </p:txBody>
      </p:sp>
      <p:graphicFrame>
        <p:nvGraphicFramePr>
          <p:cNvPr id="3" name="Table 2"/>
          <p:cNvGraphicFramePr>
            <a:graphicFrameLocks noGrp="1"/>
          </p:cNvGraphicFramePr>
          <p:nvPr/>
        </p:nvGraphicFramePr>
        <p:xfrm>
          <a:off x="457200" y="1371600"/>
          <a:ext cx="7772400" cy="457200"/>
        </p:xfrm>
        <a:graphic>
          <a:graphicData uri="http://schemas.openxmlformats.org/drawingml/2006/table">
            <a:tbl>
              <a:tblPr firstRow="1" bandRow="1">
                <a:tableStyleId>{5C22544A-7EE6-4342-B048-85BDC9FD1C3A}</a:tableStyleId>
              </a:tblPr>
              <a:tblGrid>
                <a:gridCol w="1371600"/>
                <a:gridCol w="3200400"/>
                <a:gridCol w="3200400"/>
              </a:tblGrid>
              <a:tr h="28575">
                <a:tc>
                  <a:txBody>
                    <a:bodyPr/>
                    <a:lstStyle/>
                    <a:p>
                      <a:r>
                        <a:t>NameEn</a:t>
                      </a:r>
                    </a:p>
                  </a:txBody>
                  <a:tcPr/>
                </a:tc>
                <a:tc>
                  <a:txBody>
                    <a:bodyPr/>
                    <a:lstStyle/>
                    <a:p>
                      <a:r>
                        <a:t>NameBotanical</a:t>
                      </a:r>
                    </a:p>
                  </a:txBody>
                  <a:tcPr/>
                </a:tc>
                <a:tc>
                  <a:txBody>
                    <a:bodyPr/>
                    <a:lstStyle/>
                    <a:p>
                      <a:r>
                        <a:t>SaltToleranceEn</a:t>
                      </a:r>
                    </a:p>
                  </a:txBody>
                  <a:tcPr/>
                </a:tc>
              </a:tr>
              <a:tr h="28575">
                <a:tc>
                  <a:txBody>
                    <a:bodyPr/>
                    <a:lstStyle/>
                    <a:p>
                      <a:pPr>
                        <a:defRPr sz="1200"/>
                      </a:pPr>
                      <a:r>
                        <a:t>New Jersey Tea</a:t>
                      </a:r>
                    </a:p>
                  </a:txBody>
                  <a:tcPr/>
                </a:tc>
                <a:tc>
                  <a:txBody>
                    <a:bodyPr/>
                    <a:lstStyle/>
                    <a:p>
                      <a:pPr>
                        <a:defRPr sz="1200"/>
                      </a:pPr>
                      <a:r>
                        <a:t>Ceanothus americanus</a:t>
                      </a:r>
                    </a:p>
                  </a:txBody>
                  <a:tcPr/>
                </a:tc>
                <a:tc>
                  <a:txBody>
                    <a:bodyPr/>
                    <a:lstStyle/>
                    <a:p>
                      <a:pPr>
                        <a:defRPr sz="1200"/>
                      </a:pPr>
                      <a:r>
                        <a:t>-</a:t>
                      </a:r>
                    </a:p>
                  </a:txBody>
                  <a:tcPr/>
                </a:tc>
              </a:tr>
              <a:tr h="28575">
                <a:tc>
                  <a:txBody>
                    <a:bodyPr/>
                    <a:lstStyle/>
                    <a:p>
                      <a:pPr>
                        <a:defRPr sz="1200"/>
                      </a:pPr>
                      <a:r>
                        <a:t>Ninebark</a:t>
                      </a:r>
                    </a:p>
                  </a:txBody>
                  <a:tcPr/>
                </a:tc>
                <a:tc>
                  <a:txBody>
                    <a:bodyPr/>
                    <a:lstStyle/>
                    <a:p>
                      <a:pPr>
                        <a:defRPr sz="1200"/>
                      </a:pPr>
                      <a:r>
                        <a:t>Physocarpus opulifolius</a:t>
                      </a:r>
                    </a:p>
                  </a:txBody>
                  <a:tcPr/>
                </a:tc>
                <a:tc>
                  <a:txBody>
                    <a:bodyPr/>
                    <a:lstStyle/>
                    <a:p>
                      <a:pPr>
                        <a:defRPr sz="1200"/>
                      </a:pPr>
                      <a:r>
                        <a:t>High</a:t>
                      </a:r>
                    </a:p>
                  </a:txBody>
                  <a:tcPr/>
                </a:tc>
              </a:tr>
              <a:tr h="28575">
                <a:tc>
                  <a:txBody>
                    <a:bodyPr/>
                    <a:lstStyle/>
                    <a:p>
                      <a:pPr>
                        <a:defRPr sz="1200"/>
                      </a:pPr>
                      <a:r>
                        <a:t>Northern Bush-honeysuckle</a:t>
                      </a:r>
                    </a:p>
                  </a:txBody>
                  <a:tcPr/>
                </a:tc>
                <a:tc>
                  <a:txBody>
                    <a:bodyPr/>
                    <a:lstStyle/>
                    <a:p>
                      <a:pPr>
                        <a:defRPr sz="1200"/>
                      </a:pPr>
                      <a:r>
                        <a:t>Diervilla lonicera</a:t>
                      </a:r>
                    </a:p>
                  </a:txBody>
                  <a:tcPr/>
                </a:tc>
                <a:tc>
                  <a:txBody>
                    <a:bodyPr/>
                    <a:lstStyle/>
                    <a:p>
                      <a:pPr>
                        <a:defRPr sz="1200"/>
                      </a:pPr>
                      <a:r>
                        <a:t>-</a:t>
                      </a:r>
                    </a:p>
                  </a:txBody>
                  <a:tcPr/>
                </a:tc>
              </a:tr>
              <a:tr h="28575">
                <a:tc>
                  <a:txBody>
                    <a:bodyPr/>
                    <a:lstStyle/>
                    <a:p>
                      <a:pPr>
                        <a:defRPr sz="1200"/>
                      </a:pPr>
                      <a:r>
                        <a:t>Northern Honeysuckle</a:t>
                      </a:r>
                    </a:p>
                  </a:txBody>
                  <a:tcPr/>
                </a:tc>
                <a:tc>
                  <a:txBody>
                    <a:bodyPr/>
                    <a:lstStyle/>
                    <a:p>
                      <a:pPr>
                        <a:defRPr sz="1200"/>
                      </a:pPr>
                      <a:r>
                        <a:t>Lonicera villosa</a:t>
                      </a:r>
                    </a:p>
                  </a:txBody>
                  <a:tcPr/>
                </a:tc>
                <a:tc>
                  <a:txBody>
                    <a:bodyPr/>
                    <a:lstStyle/>
                    <a:p>
                      <a:pPr>
                        <a:defRPr sz="1200"/>
                      </a:pPr>
                      <a:r>
                        <a:t>-</a:t>
                      </a:r>
                    </a:p>
                  </a:txBody>
                  <a:tcPr/>
                </a:tc>
              </a:tr>
              <a:tr h="28575">
                <a:tc>
                  <a:txBody>
                    <a:bodyPr/>
                    <a:lstStyle/>
                    <a:p>
                      <a:pPr>
                        <a:defRPr sz="1200"/>
                      </a:pPr>
                      <a:r>
                        <a:t>Peachleaf Willow</a:t>
                      </a:r>
                    </a:p>
                  </a:txBody>
                  <a:tcPr/>
                </a:tc>
                <a:tc>
                  <a:txBody>
                    <a:bodyPr/>
                    <a:lstStyle/>
                    <a:p>
                      <a:pPr>
                        <a:defRPr sz="1200"/>
                      </a:pPr>
                      <a:r>
                        <a:t>Salix amygdaloides</a:t>
                      </a:r>
                    </a:p>
                  </a:txBody>
                  <a:tcPr/>
                </a:tc>
                <a:tc>
                  <a:txBody>
                    <a:bodyPr/>
                    <a:lstStyle/>
                    <a:p>
                      <a:pPr>
                        <a:defRPr sz="1200"/>
                      </a:pPr>
                      <a:r>
                        <a:t>-</a:t>
                      </a:r>
                    </a:p>
                  </a:txBody>
                  <a:tcPr/>
                </a:tc>
              </a:tr>
              <a:tr h="28575">
                <a:tc>
                  <a:txBody>
                    <a:bodyPr/>
                    <a:lstStyle/>
                    <a:p>
                      <a:pPr>
                        <a:defRPr sz="1200"/>
                      </a:pPr>
                      <a:r>
                        <a:t>Pin Cherry</a:t>
                      </a:r>
                    </a:p>
                  </a:txBody>
                  <a:tcPr/>
                </a:tc>
                <a:tc>
                  <a:txBody>
                    <a:bodyPr/>
                    <a:lstStyle/>
                    <a:p>
                      <a:pPr>
                        <a:defRPr sz="1200"/>
                      </a:pPr>
                      <a:r>
                        <a:t>Prunus pensylvanica</a:t>
                      </a:r>
                    </a:p>
                  </a:txBody>
                  <a:tcPr/>
                </a:tc>
                <a:tc>
                  <a:txBody>
                    <a:bodyPr/>
                    <a:lstStyle/>
                    <a:p>
                      <a:pPr>
                        <a:defRPr sz="1200"/>
                      </a:pPr>
                      <a:r>
                        <a:t>Low</a:t>
                      </a:r>
                    </a:p>
                  </a:txBody>
                  <a:tcPr/>
                </a:tc>
              </a:tr>
              <a:tr h="28575">
                <a:tc>
                  <a:txBody>
                    <a:bodyPr/>
                    <a:lstStyle/>
                    <a:p>
                      <a:pPr>
                        <a:defRPr sz="1200"/>
                      </a:pPr>
                      <a:r>
                        <a:t>Purple-flowered Raspberry</a:t>
                      </a:r>
                    </a:p>
                  </a:txBody>
                  <a:tcPr/>
                </a:tc>
                <a:tc>
                  <a:txBody>
                    <a:bodyPr/>
                    <a:lstStyle/>
                    <a:p>
                      <a:pPr>
                        <a:defRPr sz="1200"/>
                      </a:pPr>
                      <a:r>
                        <a:t>Rubus odoratus</a:t>
                      </a:r>
                    </a:p>
                  </a:txBody>
                  <a:tcPr/>
                </a:tc>
                <a:tc>
                  <a:txBody>
                    <a:bodyPr/>
                    <a:lstStyle/>
                    <a:p>
                      <a:pPr>
                        <a:defRPr sz="1200"/>
                      </a:pPr>
                      <a:r>
                        <a:t>-</a:t>
                      </a:r>
                    </a:p>
                  </a:txBody>
                  <a:tcPr/>
                </a:tc>
              </a:tr>
              <a:tr h="28575">
                <a:tc>
                  <a:txBody>
                    <a:bodyPr/>
                    <a:lstStyle/>
                    <a:p>
                      <a:pPr>
                        <a:defRPr sz="1200"/>
                      </a:pPr>
                      <a:r>
                        <a:t>Pussy Willow</a:t>
                      </a:r>
                    </a:p>
                  </a:txBody>
                  <a:tcPr/>
                </a:tc>
                <a:tc>
                  <a:txBody>
                    <a:bodyPr/>
                    <a:lstStyle/>
                    <a:p>
                      <a:pPr>
                        <a:defRPr sz="1200"/>
                      </a:pPr>
                      <a:r>
                        <a:t>Salix discolor</a:t>
                      </a:r>
                    </a:p>
                  </a:txBody>
                  <a:tcPr/>
                </a:tc>
                <a:tc>
                  <a:txBody>
                    <a:bodyPr/>
                    <a:lstStyle/>
                    <a:p>
                      <a:pPr>
                        <a:defRPr sz="1200"/>
                      </a:pPr>
                      <a:r>
                        <a:t>High</a:t>
                      </a:r>
                    </a:p>
                  </a:txBody>
                  <a:tcPr/>
                </a:tc>
              </a:tr>
              <a:tr h="28575">
                <a:tc>
                  <a:txBody>
                    <a:bodyPr/>
                    <a:lstStyle/>
                    <a:p>
                      <a:pPr>
                        <a:defRPr sz="1200"/>
                      </a:pPr>
                      <a:r>
                        <a:t>Quebec Hawthorn</a:t>
                      </a:r>
                    </a:p>
                  </a:txBody>
                  <a:tcPr/>
                </a:tc>
                <a:tc>
                  <a:txBody>
                    <a:bodyPr/>
                    <a:lstStyle/>
                    <a:p>
                      <a:pPr>
                        <a:defRPr sz="1200"/>
                      </a:pPr>
                      <a:r>
                        <a:t>Crataegus submollis</a:t>
                      </a:r>
                    </a:p>
                  </a:txBody>
                  <a:tcPr/>
                </a:tc>
                <a:tc>
                  <a:txBody>
                    <a:bodyPr/>
                    <a:lstStyle/>
                    <a:p>
                      <a:pPr>
                        <a:defRPr sz="1200"/>
                      </a:pPr>
                      <a:r>
                        <a:t>-</a:t>
                      </a:r>
                    </a:p>
                  </a:txBody>
                  <a:tcPr/>
                </a:tc>
              </a:tr>
              <a:tr h="28575">
                <a:tc>
                  <a:txBody>
                    <a:bodyPr/>
                    <a:lstStyle/>
                    <a:p>
                      <a:pPr>
                        <a:defRPr sz="1200"/>
                      </a:pPr>
                      <a:r>
                        <a:t>Red-osier Dogwood</a:t>
                      </a:r>
                    </a:p>
                  </a:txBody>
                  <a:tcPr/>
                </a:tc>
                <a:tc>
                  <a:txBody>
                    <a:bodyPr/>
                    <a:lstStyle/>
                    <a:p>
                      <a:pPr>
                        <a:defRPr sz="1200"/>
                      </a:pPr>
                      <a:r>
                        <a:t>Cornus stolonifera</a:t>
                      </a:r>
                    </a:p>
                  </a:txBody>
                  <a:tcPr/>
                </a:tc>
                <a:tc>
                  <a:txBody>
                    <a:bodyPr/>
                    <a:lstStyle/>
                    <a:p>
                      <a:pPr>
                        <a:defRPr sz="1200"/>
                      </a:pPr>
                      <a:r>
                        <a:t>Low</a:t>
                      </a:r>
                    </a:p>
                  </a:txBody>
                  <a:tcPr/>
                </a:tc>
              </a:tr>
              <a:tr h="28575">
                <a:tc>
                  <a:txBody>
                    <a:bodyPr/>
                    <a:lstStyle/>
                    <a:p>
                      <a:pPr>
                        <a:defRPr sz="1200"/>
                      </a:pPr>
                      <a:r>
                        <a:t>Red Ash</a:t>
                      </a:r>
                    </a:p>
                  </a:txBody>
                  <a:tcPr/>
                </a:tc>
                <a:tc>
                  <a:txBody>
                    <a:bodyPr/>
                    <a:lstStyle/>
                    <a:p>
                      <a:pPr>
                        <a:defRPr sz="1200"/>
                      </a:pPr>
                      <a:r>
                        <a:t>Fraxinus pennsylvanica</a:t>
                      </a:r>
                    </a:p>
                  </a:txBody>
                  <a:tcPr/>
                </a:tc>
                <a:tc>
                  <a:txBody>
                    <a:bodyPr/>
                    <a:lstStyle/>
                    <a:p>
                      <a:pPr>
                        <a:defRPr sz="1200"/>
                      </a:pPr>
                      <a:r>
                        <a:t>Moderate</a:t>
                      </a:r>
                    </a:p>
                  </a:txBody>
                  <a:tcPr/>
                </a:tc>
              </a:tr>
              <a:tr h="28575">
                <a:tc>
                  <a:txBody>
                    <a:bodyPr/>
                    <a:lstStyle/>
                    <a:p>
                      <a:pPr>
                        <a:defRPr sz="1200"/>
                      </a:pPr>
                      <a:r>
                        <a:t>Red Honeysuckle</a:t>
                      </a:r>
                    </a:p>
                  </a:txBody>
                  <a:tcPr/>
                </a:tc>
                <a:tc>
                  <a:txBody>
                    <a:bodyPr/>
                    <a:lstStyle/>
                    <a:p>
                      <a:pPr>
                        <a:defRPr sz="1200"/>
                      </a:pPr>
                      <a:r>
                        <a:t>Lonicera dioica</a:t>
                      </a:r>
                    </a:p>
                  </a:txBody>
                  <a:tcPr/>
                </a:tc>
                <a:tc>
                  <a:txBody>
                    <a:bodyPr/>
                    <a:lstStyle/>
                    <a:p>
                      <a:pPr>
                        <a:defRPr sz="1200"/>
                      </a:pPr>
                      <a:r>
                        <a:t>-</a:t>
                      </a:r>
                    </a:p>
                  </a:txBody>
                  <a:tcPr/>
                </a:tc>
              </a:tr>
              <a:tr h="28575">
                <a:tc>
                  <a:txBody>
                    <a:bodyPr/>
                    <a:lstStyle/>
                    <a:p>
                      <a:pPr>
                        <a:defRPr sz="1200"/>
                      </a:pPr>
                      <a:r>
                        <a:t>Red Maple</a:t>
                      </a:r>
                    </a:p>
                  </a:txBody>
                  <a:tcPr/>
                </a:tc>
                <a:tc>
                  <a:txBody>
                    <a:bodyPr/>
                    <a:lstStyle/>
                    <a:p>
                      <a:pPr>
                        <a:defRPr sz="1200"/>
                      </a:pPr>
                      <a:r>
                        <a:t>Acer rubrum</a:t>
                      </a:r>
                    </a:p>
                  </a:txBody>
                  <a:tcPr/>
                </a:tc>
                <a:tc>
                  <a:txBody>
                    <a:bodyPr/>
                    <a:lstStyle/>
                    <a:p>
                      <a:pPr>
                        <a:defRPr sz="1200"/>
                      </a:pPr>
                      <a:r>
                        <a:t>Low</a:t>
                      </a:r>
                    </a:p>
                  </a:txBody>
                  <a:tcPr/>
                </a:tc>
              </a:tr>
              <a:tr h="28575">
                <a:tc>
                  <a:txBody>
                    <a:bodyPr/>
                    <a:lstStyle/>
                    <a:p>
                      <a:pPr>
                        <a:defRPr sz="1200"/>
                      </a:pPr>
                      <a:r>
                        <a:t>Red Oak</a:t>
                      </a:r>
                    </a:p>
                  </a:txBody>
                  <a:tcPr/>
                </a:tc>
                <a:tc>
                  <a:txBody>
                    <a:bodyPr/>
                    <a:lstStyle/>
                    <a:p>
                      <a:pPr>
                        <a:defRPr sz="1200"/>
                      </a:pPr>
                      <a:r>
                        <a:t>Quercus rubra</a:t>
                      </a:r>
                    </a:p>
                  </a:txBody>
                  <a:tcPr/>
                </a:tc>
                <a:tc>
                  <a:txBody>
                    <a:bodyPr/>
                    <a:lstStyle/>
                    <a:p>
                      <a:pPr>
                        <a:defRPr sz="1200"/>
                      </a:pPr>
                      <a:r>
                        <a:t>High</a:t>
                      </a:r>
                    </a:p>
                  </a:txBody>
                  <a:tcPr/>
                </a:tc>
              </a:tr>
              <a:tr h="28575">
                <a:tc>
                  <a:txBody>
                    <a:bodyPr/>
                    <a:lstStyle/>
                    <a:p>
                      <a:pPr>
                        <a:defRPr sz="1200"/>
                      </a:pPr>
                      <a:r>
                        <a:t>Red Pine</a:t>
                      </a:r>
                    </a:p>
                  </a:txBody>
                  <a:tcPr/>
                </a:tc>
                <a:tc>
                  <a:txBody>
                    <a:bodyPr/>
                    <a:lstStyle/>
                    <a:p>
                      <a:pPr>
                        <a:defRPr sz="1200"/>
                      </a:pPr>
                      <a:r>
                        <a:t>Pinus resinosa</a:t>
                      </a:r>
                    </a:p>
                  </a:txBody>
                  <a:tcPr/>
                </a:tc>
                <a:tc>
                  <a:txBody>
                    <a:bodyPr/>
                    <a:lstStyle/>
                    <a:p>
                      <a:pPr>
                        <a:defRPr sz="1200"/>
                      </a:pPr>
                      <a:r>
                        <a:t>Low</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a:pPr>
            <a:r>
              <a:t>Trees: Common name, Latin Name, Salt Tolerance.</a:t>
            </a:r>
          </a:p>
        </p:txBody>
      </p:sp>
      <p:graphicFrame>
        <p:nvGraphicFramePr>
          <p:cNvPr id="3" name="Table 2"/>
          <p:cNvGraphicFramePr>
            <a:graphicFrameLocks noGrp="1"/>
          </p:cNvGraphicFramePr>
          <p:nvPr/>
        </p:nvGraphicFramePr>
        <p:xfrm>
          <a:off x="457200" y="1371600"/>
          <a:ext cx="7772400" cy="457200"/>
        </p:xfrm>
        <a:graphic>
          <a:graphicData uri="http://schemas.openxmlformats.org/drawingml/2006/table">
            <a:tbl>
              <a:tblPr firstRow="1" bandRow="1">
                <a:tableStyleId>{5C22544A-7EE6-4342-B048-85BDC9FD1C3A}</a:tableStyleId>
              </a:tblPr>
              <a:tblGrid>
                <a:gridCol w="1371600"/>
                <a:gridCol w="3200400"/>
                <a:gridCol w="3200400"/>
              </a:tblGrid>
              <a:tr h="28575">
                <a:tc>
                  <a:txBody>
                    <a:bodyPr/>
                    <a:lstStyle/>
                    <a:p>
                      <a:r>
                        <a:t>NameEn</a:t>
                      </a:r>
                    </a:p>
                  </a:txBody>
                  <a:tcPr/>
                </a:tc>
                <a:tc>
                  <a:txBody>
                    <a:bodyPr/>
                    <a:lstStyle/>
                    <a:p>
                      <a:r>
                        <a:t>NameBotanical</a:t>
                      </a:r>
                    </a:p>
                  </a:txBody>
                  <a:tcPr/>
                </a:tc>
                <a:tc>
                  <a:txBody>
                    <a:bodyPr/>
                    <a:lstStyle/>
                    <a:p>
                      <a:r>
                        <a:t>SaltToleranceEn</a:t>
                      </a:r>
                    </a:p>
                  </a:txBody>
                  <a:tcPr/>
                </a:tc>
              </a:tr>
              <a:tr h="28575">
                <a:tc>
                  <a:txBody>
                    <a:bodyPr/>
                    <a:lstStyle/>
                    <a:p>
                      <a:pPr>
                        <a:defRPr sz="1200"/>
                      </a:pPr>
                      <a:r>
                        <a:t>River Grape</a:t>
                      </a:r>
                    </a:p>
                  </a:txBody>
                  <a:tcPr/>
                </a:tc>
                <a:tc>
                  <a:txBody>
                    <a:bodyPr/>
                    <a:lstStyle/>
                    <a:p>
                      <a:pPr>
                        <a:defRPr sz="1200"/>
                      </a:pPr>
                      <a:r>
                        <a:t>Vitis riparia</a:t>
                      </a:r>
                    </a:p>
                  </a:txBody>
                  <a:tcPr/>
                </a:tc>
                <a:tc>
                  <a:txBody>
                    <a:bodyPr/>
                    <a:lstStyle/>
                    <a:p>
                      <a:pPr>
                        <a:defRPr sz="1200"/>
                      </a:pPr>
                      <a:r>
                        <a:t>High</a:t>
                      </a:r>
                    </a:p>
                  </a:txBody>
                  <a:tcPr/>
                </a:tc>
              </a:tr>
              <a:tr h="28575">
                <a:tc>
                  <a:txBody>
                    <a:bodyPr/>
                    <a:lstStyle/>
                    <a:p>
                      <a:pPr>
                        <a:defRPr sz="1200"/>
                      </a:pPr>
                      <a:r>
                        <a:t>Rock Elm</a:t>
                      </a:r>
                    </a:p>
                  </a:txBody>
                  <a:tcPr/>
                </a:tc>
                <a:tc>
                  <a:txBody>
                    <a:bodyPr/>
                    <a:lstStyle/>
                    <a:p>
                      <a:pPr>
                        <a:defRPr sz="1200"/>
                      </a:pPr>
                      <a:r>
                        <a:t>Ulmus thomasii</a:t>
                      </a:r>
                    </a:p>
                  </a:txBody>
                  <a:tcPr/>
                </a:tc>
                <a:tc>
                  <a:txBody>
                    <a:bodyPr/>
                    <a:lstStyle/>
                    <a:p>
                      <a:pPr>
                        <a:defRPr sz="1200"/>
                      </a:pPr>
                      <a:r>
                        <a:t>Low</a:t>
                      </a:r>
                    </a:p>
                  </a:txBody>
                  <a:tcPr/>
                </a:tc>
              </a:tr>
              <a:tr h="28575">
                <a:tc>
                  <a:txBody>
                    <a:bodyPr/>
                    <a:lstStyle/>
                    <a:p>
                      <a:pPr>
                        <a:defRPr sz="1200"/>
                      </a:pPr>
                      <a:r>
                        <a:t>Round-leaf Serviceberry</a:t>
                      </a:r>
                    </a:p>
                  </a:txBody>
                  <a:tcPr/>
                </a:tc>
                <a:tc>
                  <a:txBody>
                    <a:bodyPr/>
                    <a:lstStyle/>
                    <a:p>
                      <a:pPr>
                        <a:defRPr sz="1200"/>
                      </a:pPr>
                      <a:r>
                        <a:t>Amelanchier sanguinea</a:t>
                      </a:r>
                    </a:p>
                  </a:txBody>
                  <a:tcPr/>
                </a:tc>
                <a:tc>
                  <a:txBody>
                    <a:bodyPr/>
                    <a:lstStyle/>
                    <a:p>
                      <a:pPr>
                        <a:defRPr sz="1200"/>
                      </a:pPr>
                      <a:r>
                        <a:t>-</a:t>
                      </a:r>
                    </a:p>
                  </a:txBody>
                  <a:tcPr/>
                </a:tc>
              </a:tr>
              <a:tr h="28575">
                <a:tc>
                  <a:txBody>
                    <a:bodyPr/>
                    <a:lstStyle/>
                    <a:p>
                      <a:pPr>
                        <a:defRPr sz="1200"/>
                      </a:pPr>
                      <a:r>
                        <a:t>Round-leaved Dogwood</a:t>
                      </a:r>
                    </a:p>
                  </a:txBody>
                  <a:tcPr/>
                </a:tc>
                <a:tc>
                  <a:txBody>
                    <a:bodyPr/>
                    <a:lstStyle/>
                    <a:p>
                      <a:pPr>
                        <a:defRPr sz="1200"/>
                      </a:pPr>
                      <a:r>
                        <a:t>Cornus rugosa</a:t>
                      </a:r>
                    </a:p>
                  </a:txBody>
                  <a:tcPr/>
                </a:tc>
                <a:tc>
                  <a:txBody>
                    <a:bodyPr/>
                    <a:lstStyle/>
                    <a:p>
                      <a:pPr>
                        <a:defRPr sz="1200"/>
                      </a:pPr>
                      <a:r>
                        <a:t>-</a:t>
                      </a:r>
                    </a:p>
                  </a:txBody>
                  <a:tcPr/>
                </a:tc>
              </a:tr>
              <a:tr h="28575">
                <a:tc>
                  <a:txBody>
                    <a:bodyPr/>
                    <a:lstStyle/>
                    <a:p>
                      <a:pPr>
                        <a:defRPr sz="1200"/>
                      </a:pPr>
                      <a:r>
                        <a:t>Sand Cherry</a:t>
                      </a:r>
                    </a:p>
                  </a:txBody>
                  <a:tcPr/>
                </a:tc>
                <a:tc>
                  <a:txBody>
                    <a:bodyPr/>
                    <a:lstStyle/>
                    <a:p>
                      <a:pPr>
                        <a:defRPr sz="1200"/>
                      </a:pPr>
                      <a:r>
                        <a:t>Prunus pumila</a:t>
                      </a:r>
                    </a:p>
                  </a:txBody>
                  <a:tcPr/>
                </a:tc>
                <a:tc>
                  <a:txBody>
                    <a:bodyPr/>
                    <a:lstStyle/>
                    <a:p>
                      <a:pPr>
                        <a:defRPr sz="1200"/>
                      </a:pPr>
                      <a:r>
                        <a:t>-</a:t>
                      </a:r>
                    </a:p>
                  </a:txBody>
                  <a:tcPr/>
                </a:tc>
              </a:tr>
              <a:tr h="28575">
                <a:tc>
                  <a:txBody>
                    <a:bodyPr/>
                    <a:lstStyle/>
                    <a:p>
                      <a:pPr>
                        <a:defRPr sz="1200"/>
                      </a:pPr>
                      <a:r>
                        <a:t>Sandbar Willow</a:t>
                      </a:r>
                    </a:p>
                  </a:txBody>
                  <a:tcPr/>
                </a:tc>
                <a:tc>
                  <a:txBody>
                    <a:bodyPr/>
                    <a:lstStyle/>
                    <a:p>
                      <a:pPr>
                        <a:defRPr sz="1200"/>
                      </a:pPr>
                      <a:r>
                        <a:t>Salix exigua</a:t>
                      </a:r>
                    </a:p>
                  </a:txBody>
                  <a:tcPr/>
                </a:tc>
                <a:tc>
                  <a:txBody>
                    <a:bodyPr/>
                    <a:lstStyle/>
                    <a:p>
                      <a:pPr>
                        <a:defRPr sz="1200"/>
                      </a:pPr>
                      <a:r>
                        <a:t>-</a:t>
                      </a:r>
                    </a:p>
                  </a:txBody>
                  <a:tcPr/>
                </a:tc>
              </a:tr>
              <a:tr h="28575">
                <a:tc>
                  <a:txBody>
                    <a:bodyPr/>
                    <a:lstStyle/>
                    <a:p>
                      <a:pPr>
                        <a:defRPr sz="1200"/>
                      </a:pPr>
                      <a:r>
                        <a:t>Saskatoon</a:t>
                      </a:r>
                    </a:p>
                  </a:txBody>
                  <a:tcPr/>
                </a:tc>
                <a:tc>
                  <a:txBody>
                    <a:bodyPr/>
                    <a:lstStyle/>
                    <a:p>
                      <a:pPr>
                        <a:defRPr sz="1200"/>
                      </a:pPr>
                      <a:r>
                        <a:t>Amelanchier alnifolia</a:t>
                      </a:r>
                    </a:p>
                  </a:txBody>
                  <a:tcPr/>
                </a:tc>
                <a:tc>
                  <a:txBody>
                    <a:bodyPr/>
                    <a:lstStyle/>
                    <a:p>
                      <a:pPr>
                        <a:defRPr sz="1200"/>
                      </a:pPr>
                      <a:r>
                        <a:t>Moderate</a:t>
                      </a:r>
                    </a:p>
                  </a:txBody>
                  <a:tcPr/>
                </a:tc>
              </a:tr>
              <a:tr h="28575">
                <a:tc>
                  <a:txBody>
                    <a:bodyPr/>
                    <a:lstStyle/>
                    <a:p>
                      <a:pPr>
                        <a:defRPr sz="1200"/>
                      </a:pPr>
                      <a:r>
                        <a:t>Serviceberry</a:t>
                      </a:r>
                    </a:p>
                  </a:txBody>
                  <a:tcPr/>
                </a:tc>
                <a:tc>
                  <a:txBody>
                    <a:bodyPr/>
                    <a:lstStyle/>
                    <a:p>
                      <a:pPr>
                        <a:defRPr sz="1200"/>
                      </a:pPr>
                      <a:r>
                        <a:t>Amelanchier stolonifera</a:t>
                      </a:r>
                    </a:p>
                  </a:txBody>
                  <a:tcPr/>
                </a:tc>
                <a:tc>
                  <a:txBody>
                    <a:bodyPr/>
                    <a:lstStyle/>
                    <a:p>
                      <a:pPr>
                        <a:defRPr sz="1200"/>
                      </a:pPr>
                      <a:r>
                        <a:t>-</a:t>
                      </a:r>
                    </a:p>
                  </a:txBody>
                  <a:tcPr/>
                </a:tc>
              </a:tr>
              <a:tr h="28575">
                <a:tc>
                  <a:txBody>
                    <a:bodyPr/>
                    <a:lstStyle/>
                    <a:p>
                      <a:pPr>
                        <a:defRPr sz="1200"/>
                      </a:pPr>
                      <a:r>
                        <a:t>Shining Willow</a:t>
                      </a:r>
                    </a:p>
                  </a:txBody>
                  <a:tcPr/>
                </a:tc>
                <a:tc>
                  <a:txBody>
                    <a:bodyPr/>
                    <a:lstStyle/>
                    <a:p>
                      <a:pPr>
                        <a:defRPr sz="1200"/>
                      </a:pPr>
                      <a:r>
                        <a:t>Salix lucida</a:t>
                      </a:r>
                    </a:p>
                  </a:txBody>
                  <a:tcPr/>
                </a:tc>
                <a:tc>
                  <a:txBody>
                    <a:bodyPr/>
                    <a:lstStyle/>
                    <a:p>
                      <a:pPr>
                        <a:defRPr sz="1200"/>
                      </a:pPr>
                      <a:r>
                        <a:t>Moderate</a:t>
                      </a:r>
                    </a:p>
                  </a:txBody>
                  <a:tcPr/>
                </a:tc>
              </a:tr>
              <a:tr h="28575">
                <a:tc>
                  <a:txBody>
                    <a:bodyPr/>
                    <a:lstStyle/>
                    <a:p>
                      <a:pPr>
                        <a:defRPr sz="1200"/>
                      </a:pPr>
                      <a:r>
                        <a:t>Silky Dogwood</a:t>
                      </a:r>
                    </a:p>
                  </a:txBody>
                  <a:tcPr/>
                </a:tc>
                <a:tc>
                  <a:txBody>
                    <a:bodyPr/>
                    <a:lstStyle/>
                    <a:p>
                      <a:pPr>
                        <a:defRPr sz="1200"/>
                      </a:pPr>
                      <a:r>
                        <a:t>Cornus obliqua</a:t>
                      </a:r>
                    </a:p>
                  </a:txBody>
                  <a:tcPr/>
                </a:tc>
                <a:tc>
                  <a:txBody>
                    <a:bodyPr/>
                    <a:lstStyle/>
                    <a:p>
                      <a:pPr>
                        <a:defRPr sz="1200"/>
                      </a:pPr>
                      <a:r>
                        <a:t>-</a:t>
                      </a:r>
                    </a:p>
                  </a:txBody>
                  <a:tcPr/>
                </a:tc>
              </a:tr>
              <a:tr h="28575">
                <a:tc>
                  <a:txBody>
                    <a:bodyPr/>
                    <a:lstStyle/>
                    <a:p>
                      <a:pPr>
                        <a:defRPr sz="1200"/>
                      </a:pPr>
                      <a:r>
                        <a:t>Silver Maple</a:t>
                      </a:r>
                    </a:p>
                  </a:txBody>
                  <a:tcPr/>
                </a:tc>
                <a:tc>
                  <a:txBody>
                    <a:bodyPr/>
                    <a:lstStyle/>
                    <a:p>
                      <a:pPr>
                        <a:defRPr sz="1200"/>
                      </a:pPr>
                      <a:r>
                        <a:t>Acer saccharinum</a:t>
                      </a:r>
                    </a:p>
                  </a:txBody>
                  <a:tcPr/>
                </a:tc>
                <a:tc>
                  <a:txBody>
                    <a:bodyPr/>
                    <a:lstStyle/>
                    <a:p>
                      <a:pPr>
                        <a:defRPr sz="1200"/>
                      </a:pPr>
                      <a:r>
                        <a:t>Moderate</a:t>
                      </a:r>
                    </a:p>
                  </a:txBody>
                  <a:tcPr/>
                </a:tc>
              </a:tr>
              <a:tr h="28575">
                <a:tc>
                  <a:txBody>
                    <a:bodyPr/>
                    <a:lstStyle/>
                    <a:p>
                      <a:pPr>
                        <a:defRPr sz="1200"/>
                      </a:pPr>
                      <a:r>
                        <a:t>Slippery Elm</a:t>
                      </a:r>
                    </a:p>
                  </a:txBody>
                  <a:tcPr/>
                </a:tc>
                <a:tc>
                  <a:txBody>
                    <a:bodyPr/>
                    <a:lstStyle/>
                    <a:p>
                      <a:pPr>
                        <a:defRPr sz="1200"/>
                      </a:pPr>
                      <a:r>
                        <a:t>Ulmus rubra</a:t>
                      </a:r>
                    </a:p>
                  </a:txBody>
                  <a:tcPr/>
                </a:tc>
                <a:tc>
                  <a:txBody>
                    <a:bodyPr/>
                    <a:lstStyle/>
                    <a:p>
                      <a:pPr>
                        <a:defRPr sz="1200"/>
                      </a:pPr>
                      <a:r>
                        <a:t>-</a:t>
                      </a:r>
                    </a:p>
                  </a:txBody>
                  <a:tcPr/>
                </a:tc>
              </a:tr>
              <a:tr h="28575">
                <a:tc>
                  <a:txBody>
                    <a:bodyPr/>
                    <a:lstStyle/>
                    <a:p>
                      <a:pPr>
                        <a:defRPr sz="1200"/>
                      </a:pPr>
                      <a:r>
                        <a:t>Small Cranberry</a:t>
                      </a:r>
                    </a:p>
                  </a:txBody>
                  <a:tcPr/>
                </a:tc>
                <a:tc>
                  <a:txBody>
                    <a:bodyPr/>
                    <a:lstStyle/>
                    <a:p>
                      <a:pPr>
                        <a:defRPr sz="1200"/>
                      </a:pPr>
                      <a:r>
                        <a:t>Vaccinium oxycoccus</a:t>
                      </a:r>
                    </a:p>
                  </a:txBody>
                  <a:tcPr/>
                </a:tc>
                <a:tc>
                  <a:txBody>
                    <a:bodyPr/>
                    <a:lstStyle/>
                    <a:p>
                      <a:pPr>
                        <a:defRPr sz="1200"/>
                      </a:pPr>
                      <a:r>
                        <a:t>-</a:t>
                      </a:r>
                    </a:p>
                  </a:txBody>
                  <a:tcPr/>
                </a:tc>
              </a:tr>
              <a:tr h="28575">
                <a:tc>
                  <a:txBody>
                    <a:bodyPr/>
                    <a:lstStyle/>
                    <a:p>
                      <a:pPr>
                        <a:defRPr sz="1200"/>
                      </a:pPr>
                      <a:r>
                        <a:t>Smooth Serviceberry</a:t>
                      </a:r>
                    </a:p>
                  </a:txBody>
                  <a:tcPr/>
                </a:tc>
                <a:tc>
                  <a:txBody>
                    <a:bodyPr/>
                    <a:lstStyle/>
                    <a:p>
                      <a:pPr>
                        <a:defRPr sz="1200"/>
                      </a:pPr>
                      <a:r>
                        <a:t>Amelanchier laevis</a:t>
                      </a:r>
                    </a:p>
                  </a:txBody>
                  <a:tcPr/>
                </a:tc>
                <a:tc>
                  <a:txBody>
                    <a:bodyPr/>
                    <a:lstStyle/>
                    <a:p>
                      <a:pPr>
                        <a:defRPr sz="1200"/>
                      </a:pPr>
                      <a:r>
                        <a:t>Moderate</a:t>
                      </a:r>
                    </a:p>
                  </a:txBody>
                  <a:tcPr/>
                </a:tc>
              </a:tr>
              <a:tr h="28575">
                <a:tc>
                  <a:txBody>
                    <a:bodyPr/>
                    <a:lstStyle/>
                    <a:p>
                      <a:pPr>
                        <a:defRPr sz="1200"/>
                      </a:pPr>
                      <a:r>
                        <a:t>Smooth Wild Rose</a:t>
                      </a:r>
                    </a:p>
                  </a:txBody>
                  <a:tcPr/>
                </a:tc>
                <a:tc>
                  <a:txBody>
                    <a:bodyPr/>
                    <a:lstStyle/>
                    <a:p>
                      <a:pPr>
                        <a:defRPr sz="1200"/>
                      </a:pPr>
                      <a:r>
                        <a:t>Rosa blanda</a:t>
                      </a:r>
                    </a:p>
                  </a:txBody>
                  <a:tcPr/>
                </a:tc>
                <a:tc>
                  <a:txBody>
                    <a:bodyPr/>
                    <a:lstStyle/>
                    <a:p>
                      <a:pPr>
                        <a:defRPr sz="1200"/>
                      </a:pPr>
                      <a:r>
                        <a:t>-</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a:pPr>
            <a:r>
              <a:t>Trees: Common name, Latin Name, Salt Tolerance.</a:t>
            </a:r>
          </a:p>
        </p:txBody>
      </p:sp>
      <p:graphicFrame>
        <p:nvGraphicFramePr>
          <p:cNvPr id="3" name="Table 2"/>
          <p:cNvGraphicFramePr>
            <a:graphicFrameLocks noGrp="1"/>
          </p:cNvGraphicFramePr>
          <p:nvPr/>
        </p:nvGraphicFramePr>
        <p:xfrm>
          <a:off x="457200" y="1371600"/>
          <a:ext cx="7772400" cy="457200"/>
        </p:xfrm>
        <a:graphic>
          <a:graphicData uri="http://schemas.openxmlformats.org/drawingml/2006/table">
            <a:tbl>
              <a:tblPr firstRow="1" bandRow="1">
                <a:tableStyleId>{5C22544A-7EE6-4342-B048-85BDC9FD1C3A}</a:tableStyleId>
              </a:tblPr>
              <a:tblGrid>
                <a:gridCol w="1371600"/>
                <a:gridCol w="3200400"/>
                <a:gridCol w="3200400"/>
              </a:tblGrid>
              <a:tr h="28575">
                <a:tc>
                  <a:txBody>
                    <a:bodyPr/>
                    <a:lstStyle/>
                    <a:p>
                      <a:r>
                        <a:t>NameEn</a:t>
                      </a:r>
                    </a:p>
                  </a:txBody>
                  <a:tcPr/>
                </a:tc>
                <a:tc>
                  <a:txBody>
                    <a:bodyPr/>
                    <a:lstStyle/>
                    <a:p>
                      <a:r>
                        <a:t>NameBotanical</a:t>
                      </a:r>
                    </a:p>
                  </a:txBody>
                  <a:tcPr/>
                </a:tc>
                <a:tc>
                  <a:txBody>
                    <a:bodyPr/>
                    <a:lstStyle/>
                    <a:p>
                      <a:r>
                        <a:t>SaltToleranceEn</a:t>
                      </a:r>
                    </a:p>
                  </a:txBody>
                  <a:tcPr/>
                </a:tc>
              </a:tr>
              <a:tr h="28575">
                <a:tc>
                  <a:txBody>
                    <a:bodyPr/>
                    <a:lstStyle/>
                    <a:p>
                      <a:pPr>
                        <a:defRPr sz="1200"/>
                      </a:pPr>
                      <a:r>
                        <a:t>Snowberry</a:t>
                      </a:r>
                    </a:p>
                  </a:txBody>
                  <a:tcPr/>
                </a:tc>
                <a:tc>
                  <a:txBody>
                    <a:bodyPr/>
                    <a:lstStyle/>
                    <a:p>
                      <a:pPr>
                        <a:defRPr sz="1200"/>
                      </a:pPr>
                      <a:r>
                        <a:t>Symphoricarpos albus</a:t>
                      </a:r>
                    </a:p>
                  </a:txBody>
                  <a:tcPr/>
                </a:tc>
                <a:tc>
                  <a:txBody>
                    <a:bodyPr/>
                    <a:lstStyle/>
                    <a:p>
                      <a:pPr>
                        <a:defRPr sz="1200"/>
                      </a:pPr>
                      <a:r>
                        <a:t>High</a:t>
                      </a:r>
                    </a:p>
                  </a:txBody>
                  <a:tcPr/>
                </a:tc>
              </a:tr>
              <a:tr h="28575">
                <a:tc>
                  <a:txBody>
                    <a:bodyPr/>
                    <a:lstStyle/>
                    <a:p>
                      <a:pPr>
                        <a:defRPr sz="1200"/>
                      </a:pPr>
                      <a:r>
                        <a:t>Speckled Alder</a:t>
                      </a:r>
                    </a:p>
                  </a:txBody>
                  <a:tcPr/>
                </a:tc>
                <a:tc>
                  <a:txBody>
                    <a:bodyPr/>
                    <a:lstStyle/>
                    <a:p>
                      <a:pPr>
                        <a:defRPr sz="1200"/>
                      </a:pPr>
                      <a:r>
                        <a:t>Alnus incana ssp. rugosa</a:t>
                      </a:r>
                    </a:p>
                  </a:txBody>
                  <a:tcPr/>
                </a:tc>
                <a:tc>
                  <a:txBody>
                    <a:bodyPr/>
                    <a:lstStyle/>
                    <a:p>
                      <a:pPr>
                        <a:defRPr sz="1200"/>
                      </a:pPr>
                      <a:r>
                        <a:t>Moderate</a:t>
                      </a:r>
                    </a:p>
                  </a:txBody>
                  <a:tcPr/>
                </a:tc>
              </a:tr>
              <a:tr h="28575">
                <a:tc>
                  <a:txBody>
                    <a:bodyPr/>
                    <a:lstStyle/>
                    <a:p>
                      <a:pPr>
                        <a:defRPr sz="1200"/>
                      </a:pPr>
                      <a:r>
                        <a:t>Staghorn Sumac</a:t>
                      </a:r>
                    </a:p>
                  </a:txBody>
                  <a:tcPr/>
                </a:tc>
                <a:tc>
                  <a:txBody>
                    <a:bodyPr/>
                    <a:lstStyle/>
                    <a:p>
                      <a:pPr>
                        <a:defRPr sz="1200"/>
                      </a:pPr>
                      <a:r>
                        <a:t>Rhus typhina</a:t>
                      </a:r>
                    </a:p>
                  </a:txBody>
                  <a:tcPr/>
                </a:tc>
                <a:tc>
                  <a:txBody>
                    <a:bodyPr/>
                    <a:lstStyle/>
                    <a:p>
                      <a:pPr>
                        <a:defRPr sz="1200"/>
                      </a:pPr>
                      <a:r>
                        <a:t>High</a:t>
                      </a:r>
                    </a:p>
                  </a:txBody>
                  <a:tcPr/>
                </a:tc>
              </a:tr>
              <a:tr h="28575">
                <a:tc>
                  <a:txBody>
                    <a:bodyPr/>
                    <a:lstStyle/>
                    <a:p>
                      <a:pPr>
                        <a:defRPr sz="1200"/>
                      </a:pPr>
                      <a:r>
                        <a:t>Steeple-bush</a:t>
                      </a:r>
                    </a:p>
                  </a:txBody>
                  <a:tcPr/>
                </a:tc>
                <a:tc>
                  <a:txBody>
                    <a:bodyPr/>
                    <a:lstStyle/>
                    <a:p>
                      <a:pPr>
                        <a:defRPr sz="1200"/>
                      </a:pPr>
                      <a:r>
                        <a:t>Spiraea tomentosa</a:t>
                      </a:r>
                    </a:p>
                  </a:txBody>
                  <a:tcPr/>
                </a:tc>
                <a:tc>
                  <a:txBody>
                    <a:bodyPr/>
                    <a:lstStyle/>
                    <a:p>
                      <a:pPr>
                        <a:defRPr sz="1200"/>
                      </a:pPr>
                      <a:r>
                        <a:t>-</a:t>
                      </a:r>
                    </a:p>
                  </a:txBody>
                  <a:tcPr/>
                </a:tc>
              </a:tr>
              <a:tr h="28575">
                <a:tc>
                  <a:txBody>
                    <a:bodyPr/>
                    <a:lstStyle/>
                    <a:p>
                      <a:pPr>
                        <a:defRPr sz="1200"/>
                      </a:pPr>
                      <a:r>
                        <a:t>Striped Maple</a:t>
                      </a:r>
                    </a:p>
                  </a:txBody>
                  <a:tcPr/>
                </a:tc>
                <a:tc>
                  <a:txBody>
                    <a:bodyPr/>
                    <a:lstStyle/>
                    <a:p>
                      <a:pPr>
                        <a:defRPr sz="1200"/>
                      </a:pPr>
                      <a:r>
                        <a:t>Acer pensylvanicum</a:t>
                      </a:r>
                    </a:p>
                  </a:txBody>
                  <a:tcPr/>
                </a:tc>
                <a:tc>
                  <a:txBody>
                    <a:bodyPr/>
                    <a:lstStyle/>
                    <a:p>
                      <a:pPr>
                        <a:defRPr sz="1200"/>
                      </a:pPr>
                      <a:r>
                        <a:t>-</a:t>
                      </a:r>
                    </a:p>
                  </a:txBody>
                  <a:tcPr/>
                </a:tc>
              </a:tr>
              <a:tr h="28575">
                <a:tc>
                  <a:txBody>
                    <a:bodyPr/>
                    <a:lstStyle/>
                    <a:p>
                      <a:pPr>
                        <a:defRPr sz="1200"/>
                      </a:pPr>
                      <a:r>
                        <a:t>Sugar Maple</a:t>
                      </a:r>
                    </a:p>
                  </a:txBody>
                  <a:tcPr/>
                </a:tc>
                <a:tc>
                  <a:txBody>
                    <a:bodyPr/>
                    <a:lstStyle/>
                    <a:p>
                      <a:pPr>
                        <a:defRPr sz="1200"/>
                      </a:pPr>
                      <a:r>
                        <a:t>Acer saccharum</a:t>
                      </a:r>
                    </a:p>
                  </a:txBody>
                  <a:tcPr/>
                </a:tc>
                <a:tc>
                  <a:txBody>
                    <a:bodyPr/>
                    <a:lstStyle/>
                    <a:p>
                      <a:pPr>
                        <a:defRPr sz="1200"/>
                      </a:pPr>
                      <a:r>
                        <a:t>Low</a:t>
                      </a:r>
                    </a:p>
                  </a:txBody>
                  <a:tcPr/>
                </a:tc>
              </a:tr>
              <a:tr h="28575">
                <a:tc>
                  <a:txBody>
                    <a:bodyPr/>
                    <a:lstStyle/>
                    <a:p>
                      <a:pPr>
                        <a:defRPr sz="1200"/>
                      </a:pPr>
                      <a:r>
                        <a:t>Swamp Fly-honeysuckle</a:t>
                      </a:r>
                    </a:p>
                  </a:txBody>
                  <a:tcPr/>
                </a:tc>
                <a:tc>
                  <a:txBody>
                    <a:bodyPr/>
                    <a:lstStyle/>
                    <a:p>
                      <a:pPr>
                        <a:defRPr sz="1200"/>
                      </a:pPr>
                      <a:r>
                        <a:t>Lonicera oblongifolia</a:t>
                      </a:r>
                    </a:p>
                  </a:txBody>
                  <a:tcPr/>
                </a:tc>
                <a:tc>
                  <a:txBody>
                    <a:bodyPr/>
                    <a:lstStyle/>
                    <a:p>
                      <a:pPr>
                        <a:defRPr sz="1200"/>
                      </a:pPr>
                      <a:r>
                        <a:t>-</a:t>
                      </a:r>
                    </a:p>
                  </a:txBody>
                  <a:tcPr/>
                </a:tc>
              </a:tr>
              <a:tr h="28575">
                <a:tc>
                  <a:txBody>
                    <a:bodyPr/>
                    <a:lstStyle/>
                    <a:p>
                      <a:pPr>
                        <a:defRPr sz="1200"/>
                      </a:pPr>
                      <a:r>
                        <a:t>Sweet Fern</a:t>
                      </a:r>
                    </a:p>
                  </a:txBody>
                  <a:tcPr/>
                </a:tc>
                <a:tc>
                  <a:txBody>
                    <a:bodyPr/>
                    <a:lstStyle/>
                    <a:p>
                      <a:pPr>
                        <a:defRPr sz="1200"/>
                      </a:pPr>
                      <a:r>
                        <a:t>Comptonia peregrina</a:t>
                      </a:r>
                    </a:p>
                  </a:txBody>
                  <a:tcPr/>
                </a:tc>
                <a:tc>
                  <a:txBody>
                    <a:bodyPr/>
                    <a:lstStyle/>
                    <a:p>
                      <a:pPr>
                        <a:defRPr sz="1200"/>
                      </a:pPr>
                      <a:r>
                        <a:t>-</a:t>
                      </a:r>
                    </a:p>
                  </a:txBody>
                  <a:tcPr/>
                </a:tc>
              </a:tr>
              <a:tr h="28575">
                <a:tc>
                  <a:txBody>
                    <a:bodyPr/>
                    <a:lstStyle/>
                    <a:p>
                      <a:pPr>
                        <a:defRPr sz="1200"/>
                      </a:pPr>
                      <a:r>
                        <a:t>Sweet Gale</a:t>
                      </a:r>
                    </a:p>
                  </a:txBody>
                  <a:tcPr/>
                </a:tc>
                <a:tc>
                  <a:txBody>
                    <a:bodyPr/>
                    <a:lstStyle/>
                    <a:p>
                      <a:pPr>
                        <a:defRPr sz="1200"/>
                      </a:pPr>
                      <a:r>
                        <a:t>Myrica gale</a:t>
                      </a:r>
                    </a:p>
                  </a:txBody>
                  <a:tcPr/>
                </a:tc>
                <a:tc>
                  <a:txBody>
                    <a:bodyPr/>
                    <a:lstStyle/>
                    <a:p>
                      <a:pPr>
                        <a:defRPr sz="1200"/>
                      </a:pPr>
                      <a:r>
                        <a:t>-</a:t>
                      </a:r>
                    </a:p>
                  </a:txBody>
                  <a:tcPr/>
                </a:tc>
              </a:tr>
              <a:tr h="28575">
                <a:tc>
                  <a:txBody>
                    <a:bodyPr/>
                    <a:lstStyle/>
                    <a:p>
                      <a:pPr>
                        <a:defRPr sz="1200"/>
                      </a:pPr>
                      <a:r>
                        <a:t>Sweet Viburnum</a:t>
                      </a:r>
                    </a:p>
                  </a:txBody>
                  <a:tcPr/>
                </a:tc>
                <a:tc>
                  <a:txBody>
                    <a:bodyPr/>
                    <a:lstStyle/>
                    <a:p>
                      <a:pPr>
                        <a:defRPr sz="1200"/>
                      </a:pPr>
                      <a:r>
                        <a:t>Viburnum lentago</a:t>
                      </a:r>
                    </a:p>
                  </a:txBody>
                  <a:tcPr/>
                </a:tc>
                <a:tc>
                  <a:txBody>
                    <a:bodyPr/>
                    <a:lstStyle/>
                    <a:p>
                      <a:pPr>
                        <a:defRPr sz="1200"/>
                      </a:pPr>
                      <a:r>
                        <a:t>Moderate</a:t>
                      </a:r>
                    </a:p>
                  </a:txBody>
                  <a:tcPr/>
                </a:tc>
              </a:tr>
              <a:tr h="28575">
                <a:tc>
                  <a:txBody>
                    <a:bodyPr/>
                    <a:lstStyle/>
                    <a:p>
                      <a:pPr>
                        <a:defRPr sz="1200"/>
                      </a:pPr>
                      <a:r>
                        <a:t>Tamarack</a:t>
                      </a:r>
                    </a:p>
                  </a:txBody>
                  <a:tcPr/>
                </a:tc>
                <a:tc>
                  <a:txBody>
                    <a:bodyPr/>
                    <a:lstStyle/>
                    <a:p>
                      <a:pPr>
                        <a:defRPr sz="1200"/>
                      </a:pPr>
                      <a:r>
                        <a:t>Larix laricina</a:t>
                      </a:r>
                    </a:p>
                  </a:txBody>
                  <a:tcPr/>
                </a:tc>
                <a:tc>
                  <a:txBody>
                    <a:bodyPr/>
                    <a:lstStyle/>
                    <a:p>
                      <a:pPr>
                        <a:defRPr sz="1200"/>
                      </a:pPr>
                      <a:r>
                        <a:t>High</a:t>
                      </a:r>
                    </a:p>
                  </a:txBody>
                  <a:tcPr/>
                </a:tc>
              </a:tr>
              <a:tr h="28575">
                <a:tc>
                  <a:txBody>
                    <a:bodyPr/>
                    <a:lstStyle/>
                    <a:p>
                      <a:pPr>
                        <a:defRPr sz="1200"/>
                      </a:pPr>
                      <a:r>
                        <a:t>Trailing Arbutus</a:t>
                      </a:r>
                    </a:p>
                  </a:txBody>
                  <a:tcPr/>
                </a:tc>
                <a:tc>
                  <a:txBody>
                    <a:bodyPr/>
                    <a:lstStyle/>
                    <a:p>
                      <a:pPr>
                        <a:defRPr sz="1200"/>
                      </a:pPr>
                      <a:r>
                        <a:t>Epigaea repens</a:t>
                      </a:r>
                    </a:p>
                  </a:txBody>
                  <a:tcPr/>
                </a:tc>
                <a:tc>
                  <a:txBody>
                    <a:bodyPr/>
                    <a:lstStyle/>
                    <a:p>
                      <a:pPr>
                        <a:defRPr sz="1200"/>
                      </a:pPr>
                      <a:r>
                        <a:t>-</a:t>
                      </a:r>
                    </a:p>
                  </a:txBody>
                  <a:tcPr/>
                </a:tc>
              </a:tr>
              <a:tr h="28575">
                <a:tc>
                  <a:txBody>
                    <a:bodyPr/>
                    <a:lstStyle/>
                    <a:p>
                      <a:pPr>
                        <a:defRPr sz="1200"/>
                      </a:pPr>
                      <a:r>
                        <a:t>Trembling Aspen</a:t>
                      </a:r>
                    </a:p>
                  </a:txBody>
                  <a:tcPr/>
                </a:tc>
                <a:tc>
                  <a:txBody>
                    <a:bodyPr/>
                    <a:lstStyle/>
                    <a:p>
                      <a:pPr>
                        <a:defRPr sz="1200"/>
                      </a:pPr>
                      <a:r>
                        <a:t>Populus tremuloides</a:t>
                      </a:r>
                    </a:p>
                  </a:txBody>
                  <a:tcPr/>
                </a:tc>
                <a:tc>
                  <a:txBody>
                    <a:bodyPr/>
                    <a:lstStyle/>
                    <a:p>
                      <a:pPr>
                        <a:defRPr sz="1200"/>
                      </a:pPr>
                      <a:r>
                        <a:t>Moderate</a:t>
                      </a:r>
                    </a:p>
                  </a:txBody>
                  <a:tcPr/>
                </a:tc>
              </a:tr>
              <a:tr h="28575">
                <a:tc>
                  <a:txBody>
                    <a:bodyPr/>
                    <a:lstStyle/>
                    <a:p>
                      <a:pPr>
                        <a:defRPr sz="1200"/>
                      </a:pPr>
                      <a:r>
                        <a:t>Upland Willow</a:t>
                      </a:r>
                    </a:p>
                  </a:txBody>
                  <a:tcPr/>
                </a:tc>
                <a:tc>
                  <a:txBody>
                    <a:bodyPr/>
                    <a:lstStyle/>
                    <a:p>
                      <a:pPr>
                        <a:defRPr sz="1200"/>
                      </a:pPr>
                      <a:r>
                        <a:t>Salix humilis</a:t>
                      </a:r>
                    </a:p>
                  </a:txBody>
                  <a:tcPr/>
                </a:tc>
                <a:tc>
                  <a:txBody>
                    <a:bodyPr/>
                    <a:lstStyle/>
                    <a:p>
                      <a:pPr>
                        <a:defRPr sz="1200"/>
                      </a:pPr>
                      <a:r>
                        <a:t>-</a:t>
                      </a:r>
                    </a:p>
                  </a:txBody>
                  <a:tcPr/>
                </a:tc>
              </a:tr>
              <a:tr h="28575">
                <a:tc>
                  <a:txBody>
                    <a:bodyPr/>
                    <a:lstStyle/>
                    <a:p>
                      <a:pPr>
                        <a:defRPr sz="1200"/>
                      </a:pPr>
                      <a:r>
                        <a:t>Virgin's Bower</a:t>
                      </a:r>
                    </a:p>
                  </a:txBody>
                  <a:tcPr/>
                </a:tc>
                <a:tc>
                  <a:txBody>
                    <a:bodyPr/>
                    <a:lstStyle/>
                    <a:p>
                      <a:pPr>
                        <a:defRPr sz="1200"/>
                      </a:pPr>
                      <a:r>
                        <a:t>Clematis virginiana</a:t>
                      </a:r>
                    </a:p>
                  </a:txBody>
                  <a:tcPr/>
                </a:tc>
                <a:tc>
                  <a:txBody>
                    <a:bodyPr/>
                    <a:lstStyle/>
                    <a:p>
                      <a:pPr>
                        <a:defRPr sz="1200"/>
                      </a:pPr>
                      <a:r>
                        <a:t>-</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