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43"/>
  </p:notesMasterIdLst>
  <p:sldIdLst>
    <p:sldId id="256" r:id="rId2"/>
    <p:sldId id="257" r:id="rId3"/>
    <p:sldId id="292" r:id="rId4"/>
    <p:sldId id="260" r:id="rId5"/>
    <p:sldId id="261" r:id="rId6"/>
    <p:sldId id="293" r:id="rId7"/>
    <p:sldId id="265" r:id="rId8"/>
    <p:sldId id="294" r:id="rId9"/>
    <p:sldId id="266" r:id="rId10"/>
    <p:sldId id="295" r:id="rId11"/>
    <p:sldId id="267" r:id="rId12"/>
    <p:sldId id="296" r:id="rId13"/>
    <p:sldId id="268" r:id="rId14"/>
    <p:sldId id="29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88" r:id="rId34"/>
    <p:sldId id="299" r:id="rId35"/>
    <p:sldId id="300" r:id="rId36"/>
    <p:sldId id="289" r:id="rId37"/>
    <p:sldId id="290" r:id="rId38"/>
    <p:sldId id="291" r:id="rId39"/>
    <p:sldId id="301" r:id="rId40"/>
    <p:sldId id="302" r:id="rId41"/>
    <p:sldId id="30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67" y="67"/>
      </p:cViewPr>
      <p:guideLst/>
    </p:cSldViewPr>
  </p:slideViewPr>
  <p:notesTextViewPr>
    <p:cViewPr>
      <p:scale>
        <a:sx n="3" d="2"/>
        <a:sy n="3" d="2"/>
      </p:scale>
      <p:origin x="0" y="0"/>
    </p:cViewPr>
  </p:notesTextViewPr>
  <p:notesViewPr>
    <p:cSldViewPr snapToGrid="0">
      <p:cViewPr>
        <p:scale>
          <a:sx n="150" d="100"/>
          <a:sy n="150" d="100"/>
        </p:scale>
        <p:origin x="1320" y="-166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7AED8-44CB-4B2A-97DF-D16EFF78BDBD}" type="datetimeFigureOut">
              <a:rPr lang="en-US" smtClean="0"/>
              <a:t>5/5/2022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BDA48-1680-4297-9BAB-1C1F1714E8E5}" type="slidenum">
              <a:rPr lang="en-US" smtClean="0"/>
              <a:t>‹#›</a:t>
            </a:fld>
            <a:endParaRPr lang="en-US"/>
          </a:p>
        </p:txBody>
      </p:sp>
    </p:spTree>
    <p:extLst>
      <p:ext uri="{BB962C8B-B14F-4D97-AF65-F5344CB8AC3E}">
        <p14:creationId xmlns:p14="http://schemas.microsoft.com/office/powerpoint/2010/main" val="94654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jefferson I am here to present you the new </a:t>
            </a:r>
            <a:r>
              <a:rPr lang="en-US" dirty="0" err="1"/>
              <a:t>york</a:t>
            </a:r>
            <a:r>
              <a:rPr lang="en-US" dirty="0"/>
              <a:t> city urban agriculture project </a:t>
            </a:r>
          </a:p>
        </p:txBody>
      </p:sp>
      <p:sp>
        <p:nvSpPr>
          <p:cNvPr id="4" name="Slide Number Placeholder 3"/>
          <p:cNvSpPr>
            <a:spLocks noGrp="1"/>
          </p:cNvSpPr>
          <p:nvPr>
            <p:ph type="sldNum" sz="quarter" idx="5"/>
          </p:nvPr>
        </p:nvSpPr>
        <p:spPr/>
        <p:txBody>
          <a:bodyPr/>
          <a:lstStyle/>
          <a:p>
            <a:fld id="{2CABDA48-1680-4297-9BAB-1C1F1714E8E5}" type="slidenum">
              <a:rPr lang="en-US" smtClean="0"/>
              <a:t>1</a:t>
            </a:fld>
            <a:endParaRPr lang="en-US"/>
          </a:p>
        </p:txBody>
      </p:sp>
    </p:spTree>
    <p:extLst>
      <p:ext uri="{BB962C8B-B14F-4D97-AF65-F5344CB8AC3E}">
        <p14:creationId xmlns:p14="http://schemas.microsoft.com/office/powerpoint/2010/main" val="790625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 stood out as a good candidate to explore—BIN as other values I encounter had no value to me because I didn’t have an understanding of what they represent </a:t>
            </a:r>
          </a:p>
        </p:txBody>
      </p:sp>
      <p:sp>
        <p:nvSpPr>
          <p:cNvPr id="4" name="Slide Number Placeholder 3"/>
          <p:cNvSpPr>
            <a:spLocks noGrp="1"/>
          </p:cNvSpPr>
          <p:nvPr>
            <p:ph type="sldNum" sz="quarter" idx="5"/>
          </p:nvPr>
        </p:nvSpPr>
        <p:spPr/>
        <p:txBody>
          <a:bodyPr/>
          <a:lstStyle/>
          <a:p>
            <a:fld id="{2CABDA48-1680-4297-9BAB-1C1F1714E8E5}" type="slidenum">
              <a:rPr lang="en-US" smtClean="0"/>
              <a:t>10</a:t>
            </a:fld>
            <a:endParaRPr lang="en-US"/>
          </a:p>
        </p:txBody>
      </p:sp>
    </p:spTree>
    <p:extLst>
      <p:ext uri="{BB962C8B-B14F-4D97-AF65-F5344CB8AC3E}">
        <p14:creationId xmlns:p14="http://schemas.microsoft.com/office/powerpoint/2010/main" val="1658165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groups were larger than others– this in particular showed  great promise</a:t>
            </a:r>
          </a:p>
        </p:txBody>
      </p:sp>
      <p:sp>
        <p:nvSpPr>
          <p:cNvPr id="4" name="Slide Number Placeholder 3"/>
          <p:cNvSpPr>
            <a:spLocks noGrp="1"/>
          </p:cNvSpPr>
          <p:nvPr>
            <p:ph type="sldNum" sz="quarter" idx="5"/>
          </p:nvPr>
        </p:nvSpPr>
        <p:spPr/>
        <p:txBody>
          <a:bodyPr/>
          <a:lstStyle/>
          <a:p>
            <a:fld id="{2CABDA48-1680-4297-9BAB-1C1F1714E8E5}" type="slidenum">
              <a:rPr lang="en-US" smtClean="0"/>
              <a:t>11</a:t>
            </a:fld>
            <a:endParaRPr lang="en-US"/>
          </a:p>
        </p:txBody>
      </p:sp>
    </p:spTree>
    <p:extLst>
      <p:ext uri="{BB962C8B-B14F-4D97-AF65-F5344CB8AC3E}">
        <p14:creationId xmlns:p14="http://schemas.microsoft.com/office/powerpoint/2010/main" val="2378959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them had to do with area from different kinds of usage</a:t>
            </a:r>
          </a:p>
        </p:txBody>
      </p:sp>
      <p:sp>
        <p:nvSpPr>
          <p:cNvPr id="4" name="Slide Number Placeholder 3"/>
          <p:cNvSpPr>
            <a:spLocks noGrp="1"/>
          </p:cNvSpPr>
          <p:nvPr>
            <p:ph type="sldNum" sz="quarter" idx="5"/>
          </p:nvPr>
        </p:nvSpPr>
        <p:spPr/>
        <p:txBody>
          <a:bodyPr/>
          <a:lstStyle/>
          <a:p>
            <a:fld id="{2CABDA48-1680-4297-9BAB-1C1F1714E8E5}" type="slidenum">
              <a:rPr lang="en-US" smtClean="0"/>
              <a:t>12</a:t>
            </a:fld>
            <a:endParaRPr lang="en-US"/>
          </a:p>
        </p:txBody>
      </p:sp>
    </p:spTree>
    <p:extLst>
      <p:ext uri="{BB962C8B-B14F-4D97-AF65-F5344CB8AC3E}">
        <p14:creationId xmlns:p14="http://schemas.microsoft.com/office/powerpoint/2010/main" val="2530169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lower I get the closer I get to data more suitable for classification</a:t>
            </a:r>
          </a:p>
        </p:txBody>
      </p:sp>
      <p:sp>
        <p:nvSpPr>
          <p:cNvPr id="4" name="Slide Number Placeholder 3"/>
          <p:cNvSpPr>
            <a:spLocks noGrp="1"/>
          </p:cNvSpPr>
          <p:nvPr>
            <p:ph type="sldNum" sz="quarter" idx="5"/>
          </p:nvPr>
        </p:nvSpPr>
        <p:spPr/>
        <p:txBody>
          <a:bodyPr/>
          <a:lstStyle/>
          <a:p>
            <a:fld id="{2CABDA48-1680-4297-9BAB-1C1F1714E8E5}" type="slidenum">
              <a:rPr lang="en-US" smtClean="0"/>
              <a:t>13</a:t>
            </a:fld>
            <a:endParaRPr lang="en-US"/>
          </a:p>
        </p:txBody>
      </p:sp>
    </p:spTree>
    <p:extLst>
      <p:ext uri="{BB962C8B-B14F-4D97-AF65-F5344CB8AC3E}">
        <p14:creationId xmlns:p14="http://schemas.microsoft.com/office/powerpoint/2010/main" val="331244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shows smaller subdivision of areas and values such as year and post code which are not very helpful to my immediate needs</a:t>
            </a:r>
          </a:p>
        </p:txBody>
      </p:sp>
      <p:sp>
        <p:nvSpPr>
          <p:cNvPr id="4" name="Slide Number Placeholder 3"/>
          <p:cNvSpPr>
            <a:spLocks noGrp="1"/>
          </p:cNvSpPr>
          <p:nvPr>
            <p:ph type="sldNum" sz="quarter" idx="5"/>
          </p:nvPr>
        </p:nvSpPr>
        <p:spPr/>
        <p:txBody>
          <a:bodyPr/>
          <a:lstStyle/>
          <a:p>
            <a:fld id="{2CABDA48-1680-4297-9BAB-1C1F1714E8E5}" type="slidenum">
              <a:rPr lang="en-US" smtClean="0"/>
              <a:t>14</a:t>
            </a:fld>
            <a:endParaRPr lang="en-US"/>
          </a:p>
        </p:txBody>
      </p:sp>
    </p:spTree>
    <p:extLst>
      <p:ext uri="{BB962C8B-B14F-4D97-AF65-F5344CB8AC3E}">
        <p14:creationId xmlns:p14="http://schemas.microsoft.com/office/powerpoint/2010/main" val="1145962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more I decided to keep stratifying the data but I'm no longer checking them separately. Here there is year1 and year2 surely not something I can use or understand</a:t>
            </a:r>
          </a:p>
        </p:txBody>
      </p:sp>
      <p:sp>
        <p:nvSpPr>
          <p:cNvPr id="4" name="Slide Number Placeholder 3"/>
          <p:cNvSpPr>
            <a:spLocks noGrp="1"/>
          </p:cNvSpPr>
          <p:nvPr>
            <p:ph type="sldNum" sz="quarter" idx="5"/>
          </p:nvPr>
        </p:nvSpPr>
        <p:spPr/>
        <p:txBody>
          <a:bodyPr/>
          <a:lstStyle/>
          <a:p>
            <a:fld id="{2CABDA48-1680-4297-9BAB-1C1F1714E8E5}" type="slidenum">
              <a:rPr lang="en-US" smtClean="0"/>
              <a:t>15</a:t>
            </a:fld>
            <a:endParaRPr lang="en-US"/>
          </a:p>
        </p:txBody>
      </p:sp>
    </p:spTree>
    <p:extLst>
      <p:ext uri="{BB962C8B-B14F-4D97-AF65-F5344CB8AC3E}">
        <p14:creationId xmlns:p14="http://schemas.microsoft.com/office/powerpoint/2010/main" val="4240355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found number of floors, something fun to look at further. I end up using borough extensively and longitude and latitude to validate my findings </a:t>
            </a:r>
          </a:p>
        </p:txBody>
      </p:sp>
      <p:sp>
        <p:nvSpPr>
          <p:cNvPr id="4" name="Slide Number Placeholder 3"/>
          <p:cNvSpPr>
            <a:spLocks noGrp="1"/>
          </p:cNvSpPr>
          <p:nvPr>
            <p:ph type="sldNum" sz="quarter" idx="5"/>
          </p:nvPr>
        </p:nvSpPr>
        <p:spPr/>
        <p:txBody>
          <a:bodyPr/>
          <a:lstStyle/>
          <a:p>
            <a:fld id="{2CABDA48-1680-4297-9BAB-1C1F1714E8E5}" type="slidenum">
              <a:rPr lang="en-US" smtClean="0"/>
              <a:t>16</a:t>
            </a:fld>
            <a:endParaRPr lang="en-US"/>
          </a:p>
        </p:txBody>
      </p:sp>
    </p:spTree>
    <p:extLst>
      <p:ext uri="{BB962C8B-B14F-4D97-AF65-F5344CB8AC3E}">
        <p14:creationId xmlns:p14="http://schemas.microsoft.com/office/powerpoint/2010/main" val="87333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data at this level is either unusable or not important to me</a:t>
            </a:r>
          </a:p>
        </p:txBody>
      </p:sp>
      <p:sp>
        <p:nvSpPr>
          <p:cNvPr id="4" name="Slide Number Placeholder 3"/>
          <p:cNvSpPr>
            <a:spLocks noGrp="1"/>
          </p:cNvSpPr>
          <p:nvPr>
            <p:ph type="sldNum" sz="quarter" idx="5"/>
          </p:nvPr>
        </p:nvSpPr>
        <p:spPr/>
        <p:txBody>
          <a:bodyPr/>
          <a:lstStyle/>
          <a:p>
            <a:fld id="{2CABDA48-1680-4297-9BAB-1C1F1714E8E5}" type="slidenum">
              <a:rPr lang="en-US" smtClean="0"/>
              <a:t>17</a:t>
            </a:fld>
            <a:endParaRPr lang="en-US"/>
          </a:p>
        </p:txBody>
      </p:sp>
    </p:spTree>
    <p:extLst>
      <p:ext uri="{BB962C8B-B14F-4D97-AF65-F5344CB8AC3E}">
        <p14:creationId xmlns:p14="http://schemas.microsoft.com/office/powerpoint/2010/main" val="3524034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last layer with very low range values by which only borough was useful to me</a:t>
            </a:r>
          </a:p>
        </p:txBody>
      </p:sp>
      <p:sp>
        <p:nvSpPr>
          <p:cNvPr id="4" name="Slide Number Placeholder 3"/>
          <p:cNvSpPr>
            <a:spLocks noGrp="1"/>
          </p:cNvSpPr>
          <p:nvPr>
            <p:ph type="sldNum" sz="quarter" idx="5"/>
          </p:nvPr>
        </p:nvSpPr>
        <p:spPr/>
        <p:txBody>
          <a:bodyPr/>
          <a:lstStyle/>
          <a:p>
            <a:fld id="{2CABDA48-1680-4297-9BAB-1C1F1714E8E5}" type="slidenum">
              <a:rPr lang="en-US" smtClean="0"/>
              <a:t>18</a:t>
            </a:fld>
            <a:endParaRPr lang="en-US"/>
          </a:p>
        </p:txBody>
      </p:sp>
    </p:spTree>
    <p:extLst>
      <p:ext uri="{BB962C8B-B14F-4D97-AF65-F5344CB8AC3E}">
        <p14:creationId xmlns:p14="http://schemas.microsoft.com/office/powerpoint/2010/main" val="3546441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better understanding of my data I was able to think of interesting questions that could be answered by classification </a:t>
            </a:r>
          </a:p>
        </p:txBody>
      </p:sp>
      <p:sp>
        <p:nvSpPr>
          <p:cNvPr id="4" name="Slide Number Placeholder 3"/>
          <p:cNvSpPr>
            <a:spLocks noGrp="1"/>
          </p:cNvSpPr>
          <p:nvPr>
            <p:ph type="sldNum" sz="quarter" idx="5"/>
          </p:nvPr>
        </p:nvSpPr>
        <p:spPr/>
        <p:txBody>
          <a:bodyPr/>
          <a:lstStyle/>
          <a:p>
            <a:fld id="{2CABDA48-1680-4297-9BAB-1C1F1714E8E5}" type="slidenum">
              <a:rPr lang="en-US" smtClean="0"/>
              <a:t>19</a:t>
            </a:fld>
            <a:endParaRPr lang="en-US"/>
          </a:p>
        </p:txBody>
      </p:sp>
    </p:spTree>
    <p:extLst>
      <p:ext uri="{BB962C8B-B14F-4D97-AF65-F5344CB8AC3E}">
        <p14:creationId xmlns:p14="http://schemas.microsoft.com/office/powerpoint/2010/main" val="79577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 used is called “new York suitability of city owned and leased property for urban agriculture” this dataset is hosted and collected by the city of </a:t>
            </a:r>
            <a:r>
              <a:rPr lang="en-US" dirty="0" err="1"/>
              <a:t>ny</a:t>
            </a:r>
            <a:endParaRPr lang="en-US" dirty="0"/>
          </a:p>
        </p:txBody>
      </p:sp>
      <p:sp>
        <p:nvSpPr>
          <p:cNvPr id="4" name="Slide Number Placeholder 3"/>
          <p:cNvSpPr>
            <a:spLocks noGrp="1"/>
          </p:cNvSpPr>
          <p:nvPr>
            <p:ph type="sldNum" sz="quarter" idx="5"/>
          </p:nvPr>
        </p:nvSpPr>
        <p:spPr/>
        <p:txBody>
          <a:bodyPr/>
          <a:lstStyle/>
          <a:p>
            <a:fld id="{2CABDA48-1680-4297-9BAB-1C1F1714E8E5}" type="slidenum">
              <a:rPr lang="en-US" smtClean="0"/>
              <a:t>2</a:t>
            </a:fld>
            <a:endParaRPr lang="en-US"/>
          </a:p>
        </p:txBody>
      </p:sp>
    </p:spTree>
    <p:extLst>
      <p:ext uri="{BB962C8B-B14F-4D97-AF65-F5344CB8AC3E}">
        <p14:creationId xmlns:p14="http://schemas.microsoft.com/office/powerpoint/2010/main" val="1325776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Cherry picking the data helped with building the models because a lot of work had to be done to make sure the data was suitable to the algorithms</a:t>
            </a:r>
          </a:p>
        </p:txBody>
      </p:sp>
      <p:sp>
        <p:nvSpPr>
          <p:cNvPr id="4" name="Slide Number Placeholder 3"/>
          <p:cNvSpPr>
            <a:spLocks noGrp="1"/>
          </p:cNvSpPr>
          <p:nvPr>
            <p:ph type="sldNum" sz="quarter" idx="5"/>
          </p:nvPr>
        </p:nvSpPr>
        <p:spPr/>
        <p:txBody>
          <a:bodyPr/>
          <a:lstStyle/>
          <a:p>
            <a:fld id="{2CABDA48-1680-4297-9BAB-1C1F1714E8E5}" type="slidenum">
              <a:rPr lang="en-US" smtClean="0"/>
              <a:t>20</a:t>
            </a:fld>
            <a:endParaRPr lang="en-US"/>
          </a:p>
        </p:txBody>
      </p:sp>
    </p:spTree>
    <p:extLst>
      <p:ext uri="{BB962C8B-B14F-4D97-AF65-F5344CB8AC3E}">
        <p14:creationId xmlns:p14="http://schemas.microsoft.com/office/powerpoint/2010/main" val="1475070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build a formula for my model to predict potential urban agriculture development based on major use, land mark, open petroleum spills, land use category, government clean up program, current uses and borough. The model I chose was naïve bayes with 1 as the </a:t>
            </a:r>
            <a:r>
              <a:rPr lang="en-US" dirty="0" err="1"/>
              <a:t>laPlace</a:t>
            </a:r>
            <a:r>
              <a:rPr lang="en-US" dirty="0"/>
              <a:t> argument to resolved for zeroes in the data.   </a:t>
            </a:r>
          </a:p>
        </p:txBody>
      </p:sp>
      <p:sp>
        <p:nvSpPr>
          <p:cNvPr id="4" name="Slide Number Placeholder 3"/>
          <p:cNvSpPr>
            <a:spLocks noGrp="1"/>
          </p:cNvSpPr>
          <p:nvPr>
            <p:ph type="sldNum" sz="quarter" idx="5"/>
          </p:nvPr>
        </p:nvSpPr>
        <p:spPr/>
        <p:txBody>
          <a:bodyPr/>
          <a:lstStyle/>
          <a:p>
            <a:fld id="{2CABDA48-1680-4297-9BAB-1C1F1714E8E5}" type="slidenum">
              <a:rPr lang="en-US" smtClean="0"/>
              <a:t>21</a:t>
            </a:fld>
            <a:endParaRPr lang="en-US"/>
          </a:p>
        </p:txBody>
      </p:sp>
    </p:spTree>
    <p:extLst>
      <p:ext uri="{BB962C8B-B14F-4D97-AF65-F5344CB8AC3E}">
        <p14:creationId xmlns:p14="http://schemas.microsoft.com/office/powerpoint/2010/main" val="623344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was very useful and allowed me to ask a meaningful question about the probability of a green thumb garden by borough in New York </a:t>
            </a:r>
          </a:p>
        </p:txBody>
      </p:sp>
      <p:sp>
        <p:nvSpPr>
          <p:cNvPr id="4" name="Slide Number Placeholder 3"/>
          <p:cNvSpPr>
            <a:spLocks noGrp="1"/>
          </p:cNvSpPr>
          <p:nvPr>
            <p:ph type="sldNum" sz="quarter" idx="5"/>
          </p:nvPr>
        </p:nvSpPr>
        <p:spPr/>
        <p:txBody>
          <a:bodyPr/>
          <a:lstStyle/>
          <a:p>
            <a:fld id="{2CABDA48-1680-4297-9BAB-1C1F1714E8E5}" type="slidenum">
              <a:rPr lang="en-US" smtClean="0"/>
              <a:t>22</a:t>
            </a:fld>
            <a:endParaRPr lang="en-US"/>
          </a:p>
        </p:txBody>
      </p:sp>
    </p:spTree>
    <p:extLst>
      <p:ext uri="{BB962C8B-B14F-4D97-AF65-F5344CB8AC3E}">
        <p14:creationId xmlns:p14="http://schemas.microsoft.com/office/powerpoint/2010/main" val="3686740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Manhattan shows a good distribution of probabilities with a healthy lean towards a greater chance of possessing a green thumb garden</a:t>
            </a:r>
          </a:p>
        </p:txBody>
      </p:sp>
      <p:sp>
        <p:nvSpPr>
          <p:cNvPr id="4" name="Slide Number Placeholder 3"/>
          <p:cNvSpPr>
            <a:spLocks noGrp="1"/>
          </p:cNvSpPr>
          <p:nvPr>
            <p:ph type="sldNum" sz="quarter" idx="5"/>
          </p:nvPr>
        </p:nvSpPr>
        <p:spPr/>
        <p:txBody>
          <a:bodyPr/>
          <a:lstStyle/>
          <a:p>
            <a:fld id="{2CABDA48-1680-4297-9BAB-1C1F1714E8E5}" type="slidenum">
              <a:rPr lang="en-US" smtClean="0"/>
              <a:t>23</a:t>
            </a:fld>
            <a:endParaRPr lang="en-US"/>
          </a:p>
        </p:txBody>
      </p:sp>
    </p:spTree>
    <p:extLst>
      <p:ext uri="{BB962C8B-B14F-4D97-AF65-F5344CB8AC3E}">
        <p14:creationId xmlns:p14="http://schemas.microsoft.com/office/powerpoint/2010/main" val="195393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Bronx show a likewise distribution, slightly less condensed at the green thumb garden end </a:t>
            </a:r>
          </a:p>
        </p:txBody>
      </p:sp>
      <p:sp>
        <p:nvSpPr>
          <p:cNvPr id="4" name="Slide Number Placeholder 3"/>
          <p:cNvSpPr>
            <a:spLocks noGrp="1"/>
          </p:cNvSpPr>
          <p:nvPr>
            <p:ph type="sldNum" sz="quarter" idx="5"/>
          </p:nvPr>
        </p:nvSpPr>
        <p:spPr/>
        <p:txBody>
          <a:bodyPr/>
          <a:lstStyle/>
          <a:p>
            <a:fld id="{2CABDA48-1680-4297-9BAB-1C1F1714E8E5}" type="slidenum">
              <a:rPr lang="en-US" smtClean="0"/>
              <a:t>24</a:t>
            </a:fld>
            <a:endParaRPr lang="en-US"/>
          </a:p>
        </p:txBody>
      </p:sp>
    </p:spTree>
    <p:extLst>
      <p:ext uri="{BB962C8B-B14F-4D97-AF65-F5344CB8AC3E}">
        <p14:creationId xmlns:p14="http://schemas.microsoft.com/office/powerpoint/2010/main" val="4228043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Brooklyn shows an even greater shift to the left</a:t>
            </a:r>
          </a:p>
        </p:txBody>
      </p:sp>
      <p:sp>
        <p:nvSpPr>
          <p:cNvPr id="4" name="Slide Number Placeholder 3"/>
          <p:cNvSpPr>
            <a:spLocks noGrp="1"/>
          </p:cNvSpPr>
          <p:nvPr>
            <p:ph type="sldNum" sz="quarter" idx="5"/>
          </p:nvPr>
        </p:nvSpPr>
        <p:spPr/>
        <p:txBody>
          <a:bodyPr/>
          <a:lstStyle/>
          <a:p>
            <a:fld id="{2CABDA48-1680-4297-9BAB-1C1F1714E8E5}" type="slidenum">
              <a:rPr lang="en-US" smtClean="0"/>
              <a:t>25</a:t>
            </a:fld>
            <a:endParaRPr lang="en-US"/>
          </a:p>
        </p:txBody>
      </p:sp>
    </p:spTree>
    <p:extLst>
      <p:ext uri="{BB962C8B-B14F-4D97-AF65-F5344CB8AC3E}">
        <p14:creationId xmlns:p14="http://schemas.microsoft.com/office/powerpoint/2010/main" val="2473386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Queens confirms that not every borough has the same commitment to programs such as these</a:t>
            </a:r>
          </a:p>
        </p:txBody>
      </p:sp>
      <p:sp>
        <p:nvSpPr>
          <p:cNvPr id="4" name="Slide Number Placeholder 3"/>
          <p:cNvSpPr>
            <a:spLocks noGrp="1"/>
          </p:cNvSpPr>
          <p:nvPr>
            <p:ph type="sldNum" sz="quarter" idx="5"/>
          </p:nvPr>
        </p:nvSpPr>
        <p:spPr/>
        <p:txBody>
          <a:bodyPr/>
          <a:lstStyle/>
          <a:p>
            <a:fld id="{2CABDA48-1680-4297-9BAB-1C1F1714E8E5}" type="slidenum">
              <a:rPr lang="en-US" smtClean="0"/>
              <a:t>26</a:t>
            </a:fld>
            <a:endParaRPr lang="en-US"/>
          </a:p>
        </p:txBody>
      </p:sp>
    </p:spTree>
    <p:extLst>
      <p:ext uri="{BB962C8B-B14F-4D97-AF65-F5344CB8AC3E}">
        <p14:creationId xmlns:p14="http://schemas.microsoft.com/office/powerpoint/2010/main" val="1504822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Staten island shows complete inadequacy to the idea of distributing city dwellings with green havens </a:t>
            </a:r>
          </a:p>
        </p:txBody>
      </p:sp>
      <p:sp>
        <p:nvSpPr>
          <p:cNvPr id="4" name="Slide Number Placeholder 3"/>
          <p:cNvSpPr>
            <a:spLocks noGrp="1"/>
          </p:cNvSpPr>
          <p:nvPr>
            <p:ph type="sldNum" sz="quarter" idx="5"/>
          </p:nvPr>
        </p:nvSpPr>
        <p:spPr/>
        <p:txBody>
          <a:bodyPr/>
          <a:lstStyle/>
          <a:p>
            <a:fld id="{2CABDA48-1680-4297-9BAB-1C1F1714E8E5}" type="slidenum">
              <a:rPr lang="en-US" smtClean="0"/>
              <a:t>27</a:t>
            </a:fld>
            <a:endParaRPr lang="en-US"/>
          </a:p>
        </p:txBody>
      </p:sp>
    </p:spTree>
    <p:extLst>
      <p:ext uri="{BB962C8B-B14F-4D97-AF65-F5344CB8AC3E}">
        <p14:creationId xmlns:p14="http://schemas.microsoft.com/office/powerpoint/2010/main" val="42688300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double checked the data to be sure I had the boroughs correctly marked</a:t>
            </a:r>
          </a:p>
        </p:txBody>
      </p:sp>
      <p:sp>
        <p:nvSpPr>
          <p:cNvPr id="4" name="Slide Number Placeholder 3"/>
          <p:cNvSpPr>
            <a:spLocks noGrp="1"/>
          </p:cNvSpPr>
          <p:nvPr>
            <p:ph type="sldNum" sz="quarter" idx="5"/>
          </p:nvPr>
        </p:nvSpPr>
        <p:spPr/>
        <p:txBody>
          <a:bodyPr/>
          <a:lstStyle/>
          <a:p>
            <a:fld id="{2CABDA48-1680-4297-9BAB-1C1F1714E8E5}" type="slidenum">
              <a:rPr lang="en-US" smtClean="0"/>
              <a:t>28</a:t>
            </a:fld>
            <a:endParaRPr lang="en-US"/>
          </a:p>
        </p:txBody>
      </p:sp>
    </p:spTree>
    <p:extLst>
      <p:ext uri="{BB962C8B-B14F-4D97-AF65-F5344CB8AC3E}">
        <p14:creationId xmlns:p14="http://schemas.microsoft.com/office/powerpoint/2010/main" val="2036843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successfully answering my classification question I decided to use regression to ask different types of questions.</a:t>
            </a:r>
          </a:p>
        </p:txBody>
      </p:sp>
      <p:sp>
        <p:nvSpPr>
          <p:cNvPr id="4" name="Slide Number Placeholder 3"/>
          <p:cNvSpPr>
            <a:spLocks noGrp="1"/>
          </p:cNvSpPr>
          <p:nvPr>
            <p:ph type="sldNum" sz="quarter" idx="5"/>
          </p:nvPr>
        </p:nvSpPr>
        <p:spPr/>
        <p:txBody>
          <a:bodyPr/>
          <a:lstStyle/>
          <a:p>
            <a:fld id="{2CABDA48-1680-4297-9BAB-1C1F1714E8E5}" type="slidenum">
              <a:rPr lang="en-US" smtClean="0"/>
              <a:t>29</a:t>
            </a:fld>
            <a:endParaRPr lang="en-US"/>
          </a:p>
        </p:txBody>
      </p:sp>
    </p:spTree>
    <p:extLst>
      <p:ext uri="{BB962C8B-B14F-4D97-AF65-F5344CB8AC3E}">
        <p14:creationId xmlns:p14="http://schemas.microsoft.com/office/powerpoint/2010/main" val="2804378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was too big to make meaningful assumptions so a lot of cleaning had to be done.</a:t>
            </a:r>
          </a:p>
        </p:txBody>
      </p:sp>
      <p:sp>
        <p:nvSpPr>
          <p:cNvPr id="4" name="Slide Number Placeholder 3"/>
          <p:cNvSpPr>
            <a:spLocks noGrp="1"/>
          </p:cNvSpPr>
          <p:nvPr>
            <p:ph type="sldNum" sz="quarter" idx="5"/>
          </p:nvPr>
        </p:nvSpPr>
        <p:spPr/>
        <p:txBody>
          <a:bodyPr/>
          <a:lstStyle/>
          <a:p>
            <a:fld id="{2CABDA48-1680-4297-9BAB-1C1F1714E8E5}" type="slidenum">
              <a:rPr lang="en-US" smtClean="0"/>
              <a:t>3</a:t>
            </a:fld>
            <a:endParaRPr lang="en-US"/>
          </a:p>
        </p:txBody>
      </p:sp>
    </p:spTree>
    <p:extLst>
      <p:ext uri="{BB962C8B-B14F-4D97-AF65-F5344CB8AC3E}">
        <p14:creationId xmlns:p14="http://schemas.microsoft.com/office/powerpoint/2010/main" val="2468274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Assess land value, total exemption and residential floor area were enough to answer the questions I wanted to ask. The relative distribution of residential floor and all the other variables was flatten at the axis but still wanted to use it</a:t>
            </a:r>
          </a:p>
        </p:txBody>
      </p:sp>
      <p:sp>
        <p:nvSpPr>
          <p:cNvPr id="4" name="Slide Number Placeholder 3"/>
          <p:cNvSpPr>
            <a:spLocks noGrp="1"/>
          </p:cNvSpPr>
          <p:nvPr>
            <p:ph type="sldNum" sz="quarter" idx="5"/>
          </p:nvPr>
        </p:nvSpPr>
        <p:spPr/>
        <p:txBody>
          <a:bodyPr/>
          <a:lstStyle/>
          <a:p>
            <a:fld id="{2CABDA48-1680-4297-9BAB-1C1F1714E8E5}" type="slidenum">
              <a:rPr lang="en-US" smtClean="0"/>
              <a:t>30</a:t>
            </a:fld>
            <a:endParaRPr lang="en-US"/>
          </a:p>
        </p:txBody>
      </p:sp>
    </p:spTree>
    <p:extLst>
      <p:ext uri="{BB962C8B-B14F-4D97-AF65-F5344CB8AC3E}">
        <p14:creationId xmlns:p14="http://schemas.microsoft.com/office/powerpoint/2010/main" val="2020628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removing zeroes the data started behaving more like something I could work with </a:t>
            </a:r>
          </a:p>
        </p:txBody>
      </p:sp>
      <p:sp>
        <p:nvSpPr>
          <p:cNvPr id="4" name="Slide Number Placeholder 3"/>
          <p:cNvSpPr>
            <a:spLocks noGrp="1"/>
          </p:cNvSpPr>
          <p:nvPr>
            <p:ph type="sldNum" sz="quarter" idx="5"/>
          </p:nvPr>
        </p:nvSpPr>
        <p:spPr/>
        <p:txBody>
          <a:bodyPr/>
          <a:lstStyle/>
          <a:p>
            <a:fld id="{2CABDA48-1680-4297-9BAB-1C1F1714E8E5}" type="slidenum">
              <a:rPr lang="en-US" smtClean="0"/>
              <a:t>31</a:t>
            </a:fld>
            <a:endParaRPr lang="en-US"/>
          </a:p>
        </p:txBody>
      </p:sp>
    </p:spTree>
    <p:extLst>
      <p:ext uri="{BB962C8B-B14F-4D97-AF65-F5344CB8AC3E}">
        <p14:creationId xmlns:p14="http://schemas.microsoft.com/office/powerpoint/2010/main" val="31145128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linear regression model did very well even though the data is not very linear</a:t>
            </a:r>
          </a:p>
        </p:txBody>
      </p:sp>
      <p:sp>
        <p:nvSpPr>
          <p:cNvPr id="4" name="Slide Number Placeholder 3"/>
          <p:cNvSpPr>
            <a:spLocks noGrp="1"/>
          </p:cNvSpPr>
          <p:nvPr>
            <p:ph type="sldNum" sz="quarter" idx="5"/>
          </p:nvPr>
        </p:nvSpPr>
        <p:spPr/>
        <p:txBody>
          <a:bodyPr/>
          <a:lstStyle/>
          <a:p>
            <a:fld id="{2CABDA48-1680-4297-9BAB-1C1F1714E8E5}" type="slidenum">
              <a:rPr lang="en-US" smtClean="0"/>
              <a:t>32</a:t>
            </a:fld>
            <a:endParaRPr lang="en-US"/>
          </a:p>
        </p:txBody>
      </p:sp>
    </p:spTree>
    <p:extLst>
      <p:ext uri="{BB962C8B-B14F-4D97-AF65-F5344CB8AC3E}">
        <p14:creationId xmlns:p14="http://schemas.microsoft.com/office/powerpoint/2010/main" val="6155108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gain plot shows how close the predicted data are to the real data </a:t>
            </a:r>
          </a:p>
        </p:txBody>
      </p:sp>
      <p:sp>
        <p:nvSpPr>
          <p:cNvPr id="4" name="Slide Number Placeholder 3"/>
          <p:cNvSpPr>
            <a:spLocks noGrp="1"/>
          </p:cNvSpPr>
          <p:nvPr>
            <p:ph type="sldNum" sz="quarter" idx="5"/>
          </p:nvPr>
        </p:nvSpPr>
        <p:spPr/>
        <p:txBody>
          <a:bodyPr/>
          <a:lstStyle/>
          <a:p>
            <a:fld id="{2CABDA48-1680-4297-9BAB-1C1F1714E8E5}" type="slidenum">
              <a:rPr lang="en-US" smtClean="0"/>
              <a:t>33</a:t>
            </a:fld>
            <a:endParaRPr lang="en-US"/>
          </a:p>
        </p:txBody>
      </p:sp>
    </p:spTree>
    <p:extLst>
      <p:ext uri="{BB962C8B-B14F-4D97-AF65-F5344CB8AC3E}">
        <p14:creationId xmlns:p14="http://schemas.microsoft.com/office/powerpoint/2010/main" val="2981053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question --how does residential floor area affects land assessment values. Below 2G squared units the value changes wildly within the range of 50G dollars. After 2G squared units the value raises to above 75G dollars and even well over 100G dollars. </a:t>
            </a:r>
          </a:p>
        </p:txBody>
      </p:sp>
      <p:sp>
        <p:nvSpPr>
          <p:cNvPr id="4" name="Slide Number Placeholder 3"/>
          <p:cNvSpPr>
            <a:spLocks noGrp="1"/>
          </p:cNvSpPr>
          <p:nvPr>
            <p:ph type="sldNum" sz="quarter" idx="5"/>
          </p:nvPr>
        </p:nvSpPr>
        <p:spPr/>
        <p:txBody>
          <a:bodyPr/>
          <a:lstStyle/>
          <a:p>
            <a:fld id="{2CABDA48-1680-4297-9BAB-1C1F1714E8E5}" type="slidenum">
              <a:rPr lang="en-US" smtClean="0"/>
              <a:t>34</a:t>
            </a:fld>
            <a:endParaRPr lang="en-US"/>
          </a:p>
        </p:txBody>
      </p:sp>
    </p:spTree>
    <p:extLst>
      <p:ext uri="{BB962C8B-B14F-4D97-AF65-F5344CB8AC3E}">
        <p14:creationId xmlns:p14="http://schemas.microsoft.com/office/powerpoint/2010/main" val="394627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blue line represents the actual exemptions while red represents actual land assessment values the dots represent predicted land assessment values. The question was are exemptions fair? I think the data shows that the discrepancy of assessment value and exemptions is undeniable. The rate of growth in exemptions is much greater than assessment value. </a:t>
            </a:r>
          </a:p>
        </p:txBody>
      </p:sp>
      <p:sp>
        <p:nvSpPr>
          <p:cNvPr id="4" name="Slide Number Placeholder 3"/>
          <p:cNvSpPr>
            <a:spLocks noGrp="1"/>
          </p:cNvSpPr>
          <p:nvPr>
            <p:ph type="sldNum" sz="quarter" idx="5"/>
          </p:nvPr>
        </p:nvSpPr>
        <p:spPr/>
        <p:txBody>
          <a:bodyPr/>
          <a:lstStyle/>
          <a:p>
            <a:fld id="{2CABDA48-1680-4297-9BAB-1C1F1714E8E5}" type="slidenum">
              <a:rPr lang="en-US" smtClean="0"/>
              <a:t>35</a:t>
            </a:fld>
            <a:endParaRPr lang="en-US"/>
          </a:p>
        </p:txBody>
      </p:sp>
    </p:spTree>
    <p:extLst>
      <p:ext uri="{BB962C8B-B14F-4D97-AF65-F5344CB8AC3E}">
        <p14:creationId xmlns:p14="http://schemas.microsoft.com/office/powerpoint/2010/main" val="1557902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my result was so compelling I decided to remove some extreme outliers to be really sure I could confirm what </a:t>
            </a:r>
            <a:r>
              <a:rPr lang="en-US" dirty="0" err="1"/>
              <a:t>ive</a:t>
            </a:r>
            <a:r>
              <a:rPr lang="en-US" dirty="0"/>
              <a:t> seen </a:t>
            </a:r>
          </a:p>
        </p:txBody>
      </p:sp>
      <p:sp>
        <p:nvSpPr>
          <p:cNvPr id="4" name="Slide Number Placeholder 3"/>
          <p:cNvSpPr>
            <a:spLocks noGrp="1"/>
          </p:cNvSpPr>
          <p:nvPr>
            <p:ph type="sldNum" sz="quarter" idx="5"/>
          </p:nvPr>
        </p:nvSpPr>
        <p:spPr/>
        <p:txBody>
          <a:bodyPr/>
          <a:lstStyle/>
          <a:p>
            <a:fld id="{2CABDA48-1680-4297-9BAB-1C1F1714E8E5}" type="slidenum">
              <a:rPr lang="en-US" smtClean="0"/>
              <a:t>36</a:t>
            </a:fld>
            <a:endParaRPr lang="en-US"/>
          </a:p>
        </p:txBody>
      </p:sp>
    </p:spTree>
    <p:extLst>
      <p:ext uri="{BB962C8B-B14F-4D97-AF65-F5344CB8AC3E}">
        <p14:creationId xmlns:p14="http://schemas.microsoft.com/office/powerpoint/2010/main" val="9774133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a:t>
            </a:r>
            <a:r>
              <a:rPr lang="en-US" dirty="0" err="1"/>
              <a:t>Rsquared</a:t>
            </a:r>
            <a:r>
              <a:rPr lang="en-US" dirty="0"/>
              <a:t> lowered to 0.64 but I still think it is enough to help add confidence to my answers </a:t>
            </a:r>
          </a:p>
        </p:txBody>
      </p:sp>
      <p:sp>
        <p:nvSpPr>
          <p:cNvPr id="4" name="Slide Number Placeholder 3"/>
          <p:cNvSpPr>
            <a:spLocks noGrp="1"/>
          </p:cNvSpPr>
          <p:nvPr>
            <p:ph type="sldNum" sz="quarter" idx="5"/>
          </p:nvPr>
        </p:nvSpPr>
        <p:spPr/>
        <p:txBody>
          <a:bodyPr/>
          <a:lstStyle/>
          <a:p>
            <a:fld id="{2CABDA48-1680-4297-9BAB-1C1F1714E8E5}" type="slidenum">
              <a:rPr lang="en-US" smtClean="0"/>
              <a:t>37</a:t>
            </a:fld>
            <a:endParaRPr lang="en-US"/>
          </a:p>
        </p:txBody>
      </p:sp>
    </p:spTree>
    <p:extLst>
      <p:ext uri="{BB962C8B-B14F-4D97-AF65-F5344CB8AC3E}">
        <p14:creationId xmlns:p14="http://schemas.microsoft.com/office/powerpoint/2010/main" val="16621781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gain curve also shows the loss at higher values </a:t>
            </a:r>
          </a:p>
        </p:txBody>
      </p:sp>
      <p:sp>
        <p:nvSpPr>
          <p:cNvPr id="4" name="Slide Number Placeholder 3"/>
          <p:cNvSpPr>
            <a:spLocks noGrp="1"/>
          </p:cNvSpPr>
          <p:nvPr>
            <p:ph type="sldNum" sz="quarter" idx="5"/>
          </p:nvPr>
        </p:nvSpPr>
        <p:spPr/>
        <p:txBody>
          <a:bodyPr/>
          <a:lstStyle/>
          <a:p>
            <a:fld id="{2CABDA48-1680-4297-9BAB-1C1F1714E8E5}" type="slidenum">
              <a:rPr lang="en-US" smtClean="0"/>
              <a:t>38</a:t>
            </a:fld>
            <a:endParaRPr lang="en-US"/>
          </a:p>
        </p:txBody>
      </p:sp>
    </p:spTree>
    <p:extLst>
      <p:ext uri="{BB962C8B-B14F-4D97-AF65-F5344CB8AC3E}">
        <p14:creationId xmlns:p14="http://schemas.microsoft.com/office/powerpoint/2010/main" val="5374516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close range the residential floor area did not seem to affect the assessment values. I believe in new York other factors must have more weight than simply size of livable area. The prediction lost precision at this resolution the data underfit the model --it is good for understanding the data but not as a financial advice model</a:t>
            </a:r>
          </a:p>
        </p:txBody>
      </p:sp>
      <p:sp>
        <p:nvSpPr>
          <p:cNvPr id="4" name="Slide Number Placeholder 3"/>
          <p:cNvSpPr>
            <a:spLocks noGrp="1"/>
          </p:cNvSpPr>
          <p:nvPr>
            <p:ph type="sldNum" sz="quarter" idx="5"/>
          </p:nvPr>
        </p:nvSpPr>
        <p:spPr/>
        <p:txBody>
          <a:bodyPr/>
          <a:lstStyle/>
          <a:p>
            <a:fld id="{2CABDA48-1680-4297-9BAB-1C1F1714E8E5}" type="slidenum">
              <a:rPr lang="en-US" smtClean="0"/>
              <a:t>39</a:t>
            </a:fld>
            <a:endParaRPr lang="en-US"/>
          </a:p>
        </p:txBody>
      </p:sp>
    </p:spTree>
    <p:extLst>
      <p:ext uri="{BB962C8B-B14F-4D97-AF65-F5344CB8AC3E}">
        <p14:creationId xmlns:p14="http://schemas.microsoft.com/office/powerpoint/2010/main" val="400893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see the distribution in data type to decide how to progress in my exploration.  </a:t>
            </a:r>
          </a:p>
        </p:txBody>
      </p:sp>
      <p:sp>
        <p:nvSpPr>
          <p:cNvPr id="4" name="Slide Number Placeholder 3"/>
          <p:cNvSpPr>
            <a:spLocks noGrp="1"/>
          </p:cNvSpPr>
          <p:nvPr>
            <p:ph type="sldNum" sz="quarter" idx="5"/>
          </p:nvPr>
        </p:nvSpPr>
        <p:spPr/>
        <p:txBody>
          <a:bodyPr/>
          <a:lstStyle/>
          <a:p>
            <a:fld id="{2CABDA48-1680-4297-9BAB-1C1F1714E8E5}" type="slidenum">
              <a:rPr lang="en-US" smtClean="0"/>
              <a:t>4</a:t>
            </a:fld>
            <a:endParaRPr lang="en-US"/>
          </a:p>
        </p:txBody>
      </p:sp>
    </p:spTree>
    <p:extLst>
      <p:ext uri="{BB962C8B-B14F-4D97-AF65-F5344CB8AC3E}">
        <p14:creationId xmlns:p14="http://schemas.microsoft.com/office/powerpoint/2010/main" val="4420334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2CABDA48-1680-4297-9BAB-1C1F1714E8E5}" type="slidenum">
              <a:rPr lang="en-US" smtClean="0"/>
              <a:t>40</a:t>
            </a:fld>
            <a:endParaRPr lang="en-US"/>
          </a:p>
        </p:txBody>
      </p:sp>
    </p:spTree>
    <p:extLst>
      <p:ext uri="{BB962C8B-B14F-4D97-AF65-F5344CB8AC3E}">
        <p14:creationId xmlns:p14="http://schemas.microsoft.com/office/powerpoint/2010/main" val="7410910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CABDA48-1680-4297-9BAB-1C1F1714E8E5}" type="slidenum">
              <a:rPr lang="en-US" smtClean="0"/>
              <a:t>41</a:t>
            </a:fld>
            <a:endParaRPr lang="en-US"/>
          </a:p>
        </p:txBody>
      </p:sp>
    </p:spTree>
    <p:extLst>
      <p:ext uri="{BB962C8B-B14F-4D97-AF65-F5344CB8AC3E}">
        <p14:creationId xmlns:p14="http://schemas.microsoft.com/office/powerpoint/2010/main" val="4010822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boxplots to look at distributions and found that this could help me greatly in classifying target variables for my questions</a:t>
            </a:r>
          </a:p>
        </p:txBody>
      </p:sp>
      <p:sp>
        <p:nvSpPr>
          <p:cNvPr id="4" name="Slide Number Placeholder 3"/>
          <p:cNvSpPr>
            <a:spLocks noGrp="1"/>
          </p:cNvSpPr>
          <p:nvPr>
            <p:ph type="sldNum" sz="quarter" idx="5"/>
          </p:nvPr>
        </p:nvSpPr>
        <p:spPr/>
        <p:txBody>
          <a:bodyPr/>
          <a:lstStyle/>
          <a:p>
            <a:fld id="{2CABDA48-1680-4297-9BAB-1C1F1714E8E5}" type="slidenum">
              <a:rPr lang="en-US" smtClean="0"/>
              <a:t>5</a:t>
            </a:fld>
            <a:endParaRPr lang="en-US"/>
          </a:p>
        </p:txBody>
      </p:sp>
    </p:spTree>
    <p:extLst>
      <p:ext uri="{BB962C8B-B14F-4D97-AF65-F5344CB8AC3E}">
        <p14:creationId xmlns:p14="http://schemas.microsoft.com/office/powerpoint/2010/main" val="217428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Striping the values with similar range gave me a greater understanding of how my data interact and relate</a:t>
            </a:r>
          </a:p>
        </p:txBody>
      </p:sp>
      <p:sp>
        <p:nvSpPr>
          <p:cNvPr id="4" name="Slide Number Placeholder 3"/>
          <p:cNvSpPr>
            <a:spLocks noGrp="1"/>
          </p:cNvSpPr>
          <p:nvPr>
            <p:ph type="sldNum" sz="quarter" idx="5"/>
          </p:nvPr>
        </p:nvSpPr>
        <p:spPr/>
        <p:txBody>
          <a:bodyPr/>
          <a:lstStyle/>
          <a:p>
            <a:fld id="{2CABDA48-1680-4297-9BAB-1C1F1714E8E5}" type="slidenum">
              <a:rPr lang="en-US" smtClean="0"/>
              <a:t>6</a:t>
            </a:fld>
            <a:endParaRPr lang="en-US"/>
          </a:p>
        </p:txBody>
      </p:sp>
    </p:spTree>
    <p:extLst>
      <p:ext uri="{BB962C8B-B14F-4D97-AF65-F5344CB8AC3E}">
        <p14:creationId xmlns:p14="http://schemas.microsoft.com/office/powerpoint/2010/main" val="191651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--noting the data with similar ranges, I removed it from the list and continue looking further for more meaningful relations</a:t>
            </a:r>
          </a:p>
        </p:txBody>
      </p:sp>
      <p:sp>
        <p:nvSpPr>
          <p:cNvPr id="4" name="Slide Number Placeholder 3"/>
          <p:cNvSpPr>
            <a:spLocks noGrp="1"/>
          </p:cNvSpPr>
          <p:nvPr>
            <p:ph type="sldNum" sz="quarter" idx="5"/>
          </p:nvPr>
        </p:nvSpPr>
        <p:spPr/>
        <p:txBody>
          <a:bodyPr/>
          <a:lstStyle/>
          <a:p>
            <a:fld id="{2CABDA48-1680-4297-9BAB-1C1F1714E8E5}" type="slidenum">
              <a:rPr lang="en-US" smtClean="0"/>
              <a:t>7</a:t>
            </a:fld>
            <a:endParaRPr lang="en-US"/>
          </a:p>
        </p:txBody>
      </p:sp>
    </p:spTree>
    <p:extLst>
      <p:ext uri="{BB962C8B-B14F-4D97-AF65-F5344CB8AC3E}">
        <p14:creationId xmlns:p14="http://schemas.microsoft.com/office/powerpoint/2010/main" val="236151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area distribution stood out but I needed to use a log transformation to visualize it </a:t>
            </a:r>
          </a:p>
        </p:txBody>
      </p:sp>
      <p:sp>
        <p:nvSpPr>
          <p:cNvPr id="4" name="Slide Number Placeholder 3"/>
          <p:cNvSpPr>
            <a:spLocks noGrp="1"/>
          </p:cNvSpPr>
          <p:nvPr>
            <p:ph type="sldNum" sz="quarter" idx="5"/>
          </p:nvPr>
        </p:nvSpPr>
        <p:spPr/>
        <p:txBody>
          <a:bodyPr/>
          <a:lstStyle/>
          <a:p>
            <a:fld id="{2CABDA48-1680-4297-9BAB-1C1F1714E8E5}" type="slidenum">
              <a:rPr lang="en-US" smtClean="0"/>
              <a:t>8</a:t>
            </a:fld>
            <a:endParaRPr lang="en-US"/>
          </a:p>
        </p:txBody>
      </p:sp>
    </p:spTree>
    <p:extLst>
      <p:ext uri="{BB962C8B-B14F-4D97-AF65-F5344CB8AC3E}">
        <p14:creationId xmlns:p14="http://schemas.microsoft.com/office/powerpoint/2010/main" val="1560446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 layers I peeled the better grasp I had in the system as a whole</a:t>
            </a:r>
          </a:p>
        </p:txBody>
      </p:sp>
      <p:sp>
        <p:nvSpPr>
          <p:cNvPr id="4" name="Slide Number Placeholder 3"/>
          <p:cNvSpPr>
            <a:spLocks noGrp="1"/>
          </p:cNvSpPr>
          <p:nvPr>
            <p:ph type="sldNum" sz="quarter" idx="5"/>
          </p:nvPr>
        </p:nvSpPr>
        <p:spPr/>
        <p:txBody>
          <a:bodyPr/>
          <a:lstStyle/>
          <a:p>
            <a:fld id="{2CABDA48-1680-4297-9BAB-1C1F1714E8E5}" type="slidenum">
              <a:rPr lang="en-US" smtClean="0"/>
              <a:t>9</a:t>
            </a:fld>
            <a:endParaRPr lang="en-US"/>
          </a:p>
        </p:txBody>
      </p:sp>
    </p:spTree>
    <p:extLst>
      <p:ext uri="{BB962C8B-B14F-4D97-AF65-F5344CB8AC3E}">
        <p14:creationId xmlns:p14="http://schemas.microsoft.com/office/powerpoint/2010/main" val="130445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A0168-EB40-45AF-89A1-87DE0A55FFC6}"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21014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EA57F-793F-4683-BD8A-741FD4B89154}" type="datetime1">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28062826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27955255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29981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EA57F-793F-4683-BD8A-741FD4B89154}" type="datetime1">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9626129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EA57F-793F-4683-BD8A-741FD4B89154}" type="datetime1">
              <a:rPr lang="en-US" smtClean="0"/>
              <a:t>5/5/2022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34036034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EA57F-793F-4683-BD8A-741FD4B89154}" type="datetime1">
              <a:rPr lang="en-US" smtClean="0"/>
              <a:t>5/5/2022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78317849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CA68F-747D-436A-B5BB-2EBC3ED499E4}"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1852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D8DC11-9E39-40A0-B3DC-E3F2AD04A616}"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88606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E0A88F0-556B-4BB7-8AAB-D63AEB65C662}"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6804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05506-6815-4E0E-B1DE-ECA35C2016DF}" type="datetime1">
              <a:rPr lang="en-US" smtClean="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344245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6E85F7-A724-48A4-9D33-CEBC5174E865}"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190181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06E7A-BDD3-46A3-BEE2-EB821F9236B4}" type="datetime1">
              <a:rPr lang="en-US" smtClean="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40964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D1540C-9440-4E7A-B71A-BEFEE06869E3}" type="datetime1">
              <a:rPr lang="en-US" smtClean="0"/>
              <a:t>5/5/2022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295146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0318DDB-88AC-4039-B59C-B05DC4C9C16C}" type="datetime1">
              <a:rPr lang="en-US" smtClean="0"/>
              <a:t>5/5/2022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10523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082ABFB-60E7-4BA1-866A-7059F058065B}" type="datetime1">
              <a:rPr lang="en-US" smtClean="0"/>
              <a:t>5/5/2022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40693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94112F-55F4-4776-A323-7418930321C8}" type="datetime1">
              <a:rPr lang="en-US" smtClean="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D2C36F-4504-47C0-B82F-A167342A2754}" type="slidenum">
              <a:rPr lang="en-US" smtClean="0"/>
              <a:t>‹#›</a:t>
            </a:fld>
            <a:endParaRPr lang="en-US"/>
          </a:p>
        </p:txBody>
      </p:sp>
    </p:spTree>
    <p:extLst>
      <p:ext uri="{BB962C8B-B14F-4D97-AF65-F5344CB8AC3E}">
        <p14:creationId xmlns:p14="http://schemas.microsoft.com/office/powerpoint/2010/main" val="168368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BEA57F-793F-4683-BD8A-741FD4B89154}" type="datetime1">
              <a:rPr lang="en-US" smtClean="0"/>
              <a:t>5/5/2022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1D2C36F-4504-47C0-B82F-A167342A2754}" type="slidenum">
              <a:rPr lang="en-US" smtClean="0"/>
              <a:t>‹#›</a:t>
            </a:fld>
            <a:endParaRPr lang="en-US" dirty="0"/>
          </a:p>
        </p:txBody>
      </p:sp>
    </p:spTree>
    <p:extLst>
      <p:ext uri="{BB962C8B-B14F-4D97-AF65-F5344CB8AC3E}">
        <p14:creationId xmlns:p14="http://schemas.microsoft.com/office/powerpoint/2010/main" val="2739425609"/>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data.cityofnewyork.us/City-Government/Suitability-of-City-Owned-and-Leased-Property-for-/4e2n-s75z" TargetMode="External"/><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jpe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3D rendering of white sound waves on a black background">
            <a:extLst>
              <a:ext uri="{FF2B5EF4-FFF2-40B4-BE49-F238E27FC236}">
                <a16:creationId xmlns:a16="http://schemas.microsoft.com/office/drawing/2014/main" id="{5539CA7E-8F35-4627-2A64-47A9A8B807A8}"/>
              </a:ext>
            </a:extLst>
          </p:cNvPr>
          <p:cNvPicPr>
            <a:picLocks noChangeAspect="1"/>
          </p:cNvPicPr>
          <p:nvPr/>
        </p:nvPicPr>
        <p:blipFill rotWithShape="1">
          <a:blip r:embed="rId3"/>
          <a:srcRect t="11455" b="13545"/>
          <a:stretch/>
        </p:blipFill>
        <p:spPr>
          <a:xfrm>
            <a:off x="20" y="10"/>
            <a:ext cx="12191979" cy="6857990"/>
          </a:xfrm>
          <a:prstGeom prst="rect">
            <a:avLst/>
          </a:prstGeom>
        </p:spPr>
      </p:pic>
      <p:sp>
        <p:nvSpPr>
          <p:cNvPr id="2" name="Title 1">
            <a:extLst>
              <a:ext uri="{FF2B5EF4-FFF2-40B4-BE49-F238E27FC236}">
                <a16:creationId xmlns:a16="http://schemas.microsoft.com/office/drawing/2014/main" id="{0839D13F-FDFB-4363-BD7C-79EF59A400FD}"/>
              </a:ext>
            </a:extLst>
          </p:cNvPr>
          <p:cNvSpPr>
            <a:spLocks noGrp="1"/>
          </p:cNvSpPr>
          <p:nvPr>
            <p:ph type="title"/>
          </p:nvPr>
        </p:nvSpPr>
        <p:spPr>
          <a:xfrm>
            <a:off x="718475" y="658807"/>
            <a:ext cx="10821484" cy="1035463"/>
          </a:xfrm>
        </p:spPr>
        <p:txBody>
          <a:bodyPr vert="horz" lIns="91440" tIns="45720" rIns="91440" bIns="45720" rtlCol="0" anchor="ctr">
            <a:normAutofit/>
          </a:bodyPr>
          <a:lstStyle/>
          <a:p>
            <a:r>
              <a:rPr lang="en-US" dirty="0">
                <a:solidFill>
                  <a:srgbClr val="FFFFFF"/>
                </a:solidFill>
              </a:rPr>
              <a:t>City Urban Agriculture in New York</a:t>
            </a:r>
          </a:p>
        </p:txBody>
      </p:sp>
      <p:sp>
        <p:nvSpPr>
          <p:cNvPr id="4" name="TextBox 3">
            <a:extLst>
              <a:ext uri="{FF2B5EF4-FFF2-40B4-BE49-F238E27FC236}">
                <a16:creationId xmlns:a16="http://schemas.microsoft.com/office/drawing/2014/main" id="{3B32E286-BEE8-434F-8DAA-D0EE76A0CB8A}"/>
              </a:ext>
            </a:extLst>
          </p:cNvPr>
          <p:cNvSpPr txBox="1"/>
          <p:nvPr/>
        </p:nvSpPr>
        <p:spPr>
          <a:xfrm>
            <a:off x="833377" y="1805651"/>
            <a:ext cx="4178461" cy="646331"/>
          </a:xfrm>
          <a:prstGeom prst="rect">
            <a:avLst/>
          </a:prstGeom>
          <a:noFill/>
        </p:spPr>
        <p:txBody>
          <a:bodyPr wrap="square" rtlCol="0">
            <a:spAutoFit/>
          </a:bodyPr>
          <a:lstStyle/>
          <a:p>
            <a:r>
              <a:rPr lang="en-US" dirty="0"/>
              <a:t>By Jefferson Bourguignon Coutinho</a:t>
            </a:r>
          </a:p>
          <a:p>
            <a:r>
              <a:rPr lang="en-US" dirty="0"/>
              <a:t>Project advisor Dr. Elena Braynova </a:t>
            </a:r>
          </a:p>
        </p:txBody>
      </p:sp>
    </p:spTree>
    <p:extLst>
      <p:ext uri="{BB962C8B-B14F-4D97-AF65-F5344CB8AC3E}">
        <p14:creationId xmlns:p14="http://schemas.microsoft.com/office/powerpoint/2010/main" val="222958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5" name="Picture 8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7" name="Oval 8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9" name="Picture 8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1" name="Picture 9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3" name="Rectangle 9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000" b="0" i="0" kern="1200" dirty="0">
                <a:solidFill>
                  <a:srgbClr val="EBEBEB"/>
                </a:solidFill>
                <a:latin typeface="+mj-lt"/>
                <a:ea typeface="+mj-ea"/>
                <a:cs typeface="+mj-cs"/>
              </a:rPr>
              <a:t>Log distribution of Total Gross Area Structures, Commercial Floor Area, Other Floor Area and BIN</a:t>
            </a:r>
          </a:p>
        </p:txBody>
      </p:sp>
      <p:sp>
        <p:nvSpPr>
          <p:cNvPr id="9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9" name="Freeform: Shape 9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Rectangle 10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10</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1" name="Content Placeholder 10">
            <a:extLst>
              <a:ext uri="{FF2B5EF4-FFF2-40B4-BE49-F238E27FC236}">
                <a16:creationId xmlns:a16="http://schemas.microsoft.com/office/drawing/2014/main" id="{787D067D-04F0-4C21-A43C-C9A24683AED6}"/>
              </a:ext>
            </a:extLst>
          </p:cNvPr>
          <p:cNvPicPr>
            <a:picLocks noGrp="1" noChangeAspect="1"/>
          </p:cNvPicPr>
          <p:nvPr>
            <p:ph sz="half" idx="1"/>
          </p:nvPr>
        </p:nvPicPr>
        <p:blipFill>
          <a:blip r:embed="rId7"/>
          <a:stretch>
            <a:fillRect/>
          </a:stretch>
        </p:blipFill>
        <p:spPr>
          <a:xfrm>
            <a:off x="643854" y="1492701"/>
            <a:ext cx="6270662" cy="387213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427181508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dirty="0">
                <a:solidFill>
                  <a:srgbClr val="EBEBEB"/>
                </a:solidFill>
              </a:rPr>
              <a:t>Continuing with data Grouping</a:t>
            </a:r>
            <a:endParaRPr lang="en-US" b="0" i="0" kern="1200" dirty="0">
              <a:solidFill>
                <a:srgbClr val="EBEBEB"/>
              </a:solidFill>
              <a:latin typeface="+mj-lt"/>
              <a:ea typeface="+mj-ea"/>
              <a:cs typeface="+mj-cs"/>
            </a:endParaRPr>
          </a:p>
        </p:txBody>
      </p:sp>
      <p:sp>
        <p:nvSpPr>
          <p:cNvPr id="2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11</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0445DA06-86A9-44EB-9368-F0F53A8E0CE9}"/>
              </a:ext>
            </a:extLst>
          </p:cNvPr>
          <p:cNvPicPr>
            <a:picLocks noGrp="1" noChangeAspect="1"/>
          </p:cNvPicPr>
          <p:nvPr>
            <p:ph sz="half" idx="1"/>
          </p:nvPr>
        </p:nvPicPr>
        <p:blipFill>
          <a:blip r:embed="rId7"/>
          <a:stretch>
            <a:fillRect/>
          </a:stretch>
        </p:blipFill>
        <p:spPr>
          <a:xfrm>
            <a:off x="643854" y="1493820"/>
            <a:ext cx="6270662" cy="3869894"/>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58838346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Continuing with data </a:t>
            </a:r>
            <a:r>
              <a:rPr lang="en-US" dirty="0">
                <a:solidFill>
                  <a:srgbClr val="EBEBEB"/>
                </a:solidFill>
              </a:rPr>
              <a:t>grouping </a:t>
            </a:r>
            <a:endParaRPr lang="en-US" b="0" i="0" kern="1200" dirty="0">
              <a:solidFill>
                <a:srgbClr val="EBEBEB"/>
              </a:solidFill>
              <a:latin typeface="+mj-lt"/>
              <a:ea typeface="+mj-ea"/>
              <a:cs typeface="+mj-cs"/>
            </a:endParaRPr>
          </a:p>
        </p:txBody>
      </p:sp>
      <p:sp>
        <p:nvSpPr>
          <p:cNvPr id="51"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3" name="Freeform: Shape 5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12</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9F3F9EC2-27EB-479A-8C95-157987018D64}"/>
              </a:ext>
            </a:extLst>
          </p:cNvPr>
          <p:cNvPicPr>
            <a:picLocks noGrp="1" noChangeAspect="1"/>
          </p:cNvPicPr>
          <p:nvPr>
            <p:ph sz="half" idx="1"/>
          </p:nvPr>
        </p:nvPicPr>
        <p:blipFill>
          <a:blip r:embed="rId7"/>
          <a:stretch>
            <a:fillRect/>
          </a:stretch>
        </p:blipFill>
        <p:spPr>
          <a:xfrm>
            <a:off x="643854" y="1492701"/>
            <a:ext cx="6270662" cy="387213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148433292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51"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3" name="Freeform: Shape 52">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Rectangle 54">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13</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97D979D6-C73B-4F60-A892-BF5A28FA26F5}"/>
              </a:ext>
            </a:extLst>
          </p:cNvPr>
          <p:cNvPicPr>
            <a:picLocks noGrp="1" noChangeAspect="1"/>
          </p:cNvPicPr>
          <p:nvPr>
            <p:ph sz="half" idx="1"/>
          </p:nvPr>
        </p:nvPicPr>
        <p:blipFill>
          <a:blip r:embed="rId7"/>
          <a:stretch>
            <a:fillRect/>
          </a:stretch>
        </p:blipFill>
        <p:spPr>
          <a:xfrm>
            <a:off x="643854" y="1493820"/>
            <a:ext cx="6270662" cy="3869894"/>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415918389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2" name="Picture 6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4" name="Oval 6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6" name="Picture 6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8" name="Picture 6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0" name="Rectangle 6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Rectangle 7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7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6" name="Freeform: Shape 7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7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14</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45A19A22-F482-4C4E-94F5-E1D8A0DCF0DA}"/>
              </a:ext>
            </a:extLst>
          </p:cNvPr>
          <p:cNvPicPr>
            <a:picLocks noGrp="1" noChangeAspect="1"/>
          </p:cNvPicPr>
          <p:nvPr>
            <p:ph sz="half" idx="1"/>
          </p:nvPr>
        </p:nvPicPr>
        <p:blipFill>
          <a:blip r:embed="rId7"/>
          <a:stretch>
            <a:fillRect/>
          </a:stretch>
        </p:blipFill>
        <p:spPr>
          <a:xfrm>
            <a:off x="643854" y="1492701"/>
            <a:ext cx="6270662" cy="387213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345108523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2" name="Picture 6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4" name="Oval 6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6" name="Picture 6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8" name="Picture 6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0" name="Rectangle 6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2" name="Rectangle 71">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74"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6" name="Freeform: Shape 7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Rectangle 77">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15</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89DEA459-985A-48B4-ACED-E28D47A0FB02}"/>
              </a:ext>
            </a:extLst>
          </p:cNvPr>
          <p:cNvPicPr>
            <a:picLocks noGrp="1" noChangeAspect="1"/>
          </p:cNvPicPr>
          <p:nvPr>
            <p:ph sz="half" idx="1"/>
          </p:nvPr>
        </p:nvPicPr>
        <p:blipFill>
          <a:blip r:embed="rId7"/>
          <a:stretch>
            <a:fillRect/>
          </a:stretch>
        </p:blipFill>
        <p:spPr>
          <a:xfrm>
            <a:off x="643854" y="1492933"/>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226881612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3" name="Picture 8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5" name="Picture 8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7" name="Oval 8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9" name="Picture 8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1" name="Picture 9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93" name="Rectangle 9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97"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9" name="Freeform: Shape 98">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Rectangle 10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16</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D7CD1427-A520-4D5D-9E1D-4EB76383D36E}"/>
              </a:ext>
            </a:extLst>
          </p:cNvPr>
          <p:cNvPicPr>
            <a:picLocks noGrp="1" noChangeAspect="1"/>
          </p:cNvPicPr>
          <p:nvPr>
            <p:ph sz="half" idx="1"/>
          </p:nvPr>
        </p:nvPicPr>
        <p:blipFill>
          <a:blip r:embed="rId7"/>
          <a:stretch>
            <a:fillRect/>
          </a:stretch>
        </p:blipFill>
        <p:spPr>
          <a:xfrm>
            <a:off x="643854" y="1492701"/>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351948663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8" name="Picture 10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0" name="Oval 10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12" name="Picture 11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4" name="Picture 11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6" name="Rectangle 11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8" name="Rectangle 11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120"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2" name="Freeform: Shape 121">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Rectangle 12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17</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B82ED969-5BF2-4795-B9C7-A9CA2C06928B}"/>
              </a:ext>
            </a:extLst>
          </p:cNvPr>
          <p:cNvPicPr>
            <a:picLocks noGrp="1" noChangeAspect="1"/>
          </p:cNvPicPr>
          <p:nvPr>
            <p:ph sz="half" idx="1"/>
          </p:nvPr>
        </p:nvPicPr>
        <p:blipFill>
          <a:blip r:embed="rId7"/>
          <a:stretch>
            <a:fillRect/>
          </a:stretch>
        </p:blipFill>
        <p:spPr>
          <a:xfrm>
            <a:off x="643854" y="1492933"/>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406340279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Picture 1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1" name="Picture 1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3" name="Oval 13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35" name="Picture 1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7" name="Picture 13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9" name="Rectangle 1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41" name="Rectangle 140">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Let's look at distributions overall</a:t>
            </a:r>
          </a:p>
        </p:txBody>
      </p:sp>
      <p:sp>
        <p:nvSpPr>
          <p:cNvPr id="143"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5" name="Freeform: Shape 144">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7" name="Rectangle 14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18</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23B07D24-5D88-40F8-9F6A-ED6B4150CAE1}"/>
              </a:ext>
            </a:extLst>
          </p:cNvPr>
          <p:cNvPicPr>
            <a:picLocks noGrp="1" noChangeAspect="1"/>
          </p:cNvPicPr>
          <p:nvPr>
            <p:ph sz="half" idx="1"/>
          </p:nvPr>
        </p:nvPicPr>
        <p:blipFill>
          <a:blip r:embed="rId7"/>
          <a:stretch>
            <a:fillRect/>
          </a:stretch>
        </p:blipFill>
        <p:spPr>
          <a:xfrm>
            <a:off x="643854" y="1492701"/>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19491573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90F0-67DD-46EB-B0FA-C373DD1BDEE0}"/>
              </a:ext>
            </a:extLst>
          </p:cNvPr>
          <p:cNvSpPr>
            <a:spLocks noGrp="1"/>
          </p:cNvSpPr>
          <p:nvPr>
            <p:ph type="title"/>
          </p:nvPr>
        </p:nvSpPr>
        <p:spPr/>
        <p:txBody>
          <a:bodyPr/>
          <a:lstStyle/>
          <a:p>
            <a:r>
              <a:rPr lang="en-US" dirty="0"/>
              <a:t>Machine Learning </a:t>
            </a:r>
          </a:p>
        </p:txBody>
      </p:sp>
      <p:sp>
        <p:nvSpPr>
          <p:cNvPr id="3" name="Text Placeholder 2">
            <a:extLst>
              <a:ext uri="{FF2B5EF4-FFF2-40B4-BE49-F238E27FC236}">
                <a16:creationId xmlns:a16="http://schemas.microsoft.com/office/drawing/2014/main" id="{9209C14B-BE0A-4976-B979-C07675542D7F}"/>
              </a:ext>
            </a:extLst>
          </p:cNvPr>
          <p:cNvSpPr>
            <a:spLocks noGrp="1"/>
          </p:cNvSpPr>
          <p:nvPr>
            <p:ph type="body" idx="1"/>
          </p:nvPr>
        </p:nvSpPr>
        <p:spPr/>
        <p:txBody>
          <a:bodyPr/>
          <a:lstStyle/>
          <a:p>
            <a:r>
              <a:rPr lang="en-US" dirty="0"/>
              <a:t>Classification</a:t>
            </a:r>
          </a:p>
        </p:txBody>
      </p:sp>
      <p:sp>
        <p:nvSpPr>
          <p:cNvPr id="4" name="Date Placeholder 3">
            <a:extLst>
              <a:ext uri="{FF2B5EF4-FFF2-40B4-BE49-F238E27FC236}">
                <a16:creationId xmlns:a16="http://schemas.microsoft.com/office/drawing/2014/main" id="{E91C987C-5573-415A-B242-A732CAB8576C}"/>
              </a:ext>
            </a:extLst>
          </p:cNvPr>
          <p:cNvSpPr>
            <a:spLocks noGrp="1"/>
          </p:cNvSpPr>
          <p:nvPr>
            <p:ph type="dt" sz="half" idx="10"/>
          </p:nvPr>
        </p:nvSpPr>
        <p:spPr/>
        <p:txBody>
          <a:bodyPr/>
          <a:lstStyle/>
          <a:p>
            <a:fld id="{60E05506-6815-4E0E-B1DE-ECA35C2016DF}" type="datetime1">
              <a:rPr lang="en-US" smtClean="0"/>
              <a:t>5/5/2022</a:t>
            </a:fld>
            <a:endParaRPr lang="en-US"/>
          </a:p>
        </p:txBody>
      </p:sp>
      <p:sp>
        <p:nvSpPr>
          <p:cNvPr id="5" name="Footer Placeholder 4">
            <a:extLst>
              <a:ext uri="{FF2B5EF4-FFF2-40B4-BE49-F238E27FC236}">
                <a16:creationId xmlns:a16="http://schemas.microsoft.com/office/drawing/2014/main" id="{839904BF-D83C-49D7-B38C-6D8179101814}"/>
              </a:ext>
            </a:extLst>
          </p:cNvPr>
          <p:cNvSpPr>
            <a:spLocks noGrp="1"/>
          </p:cNvSpPr>
          <p:nvPr>
            <p:ph type="ftr" sz="quarter" idx="11"/>
          </p:nvPr>
        </p:nvSpPr>
        <p:spPr/>
        <p:txBody>
          <a:bodyPr/>
          <a:lstStyle/>
          <a:p>
            <a:r>
              <a:rPr lang="en-US" sz="1100" b="0" i="0" kern="1200" dirty="0">
                <a:solidFill>
                  <a:schemeClr val="tx1">
                    <a:alpha val="60000"/>
                  </a:schemeClr>
                </a:solidFill>
                <a:latin typeface="+mn-lt"/>
                <a:ea typeface="+mn-ea"/>
                <a:cs typeface="+mn-cs"/>
              </a:rPr>
              <a:t>Big Data Analytics </a:t>
            </a:r>
          </a:p>
          <a:p>
            <a:endParaRPr lang="en-US" dirty="0"/>
          </a:p>
        </p:txBody>
      </p:sp>
      <p:sp>
        <p:nvSpPr>
          <p:cNvPr id="6" name="Slide Number Placeholder 5">
            <a:extLst>
              <a:ext uri="{FF2B5EF4-FFF2-40B4-BE49-F238E27FC236}">
                <a16:creationId xmlns:a16="http://schemas.microsoft.com/office/drawing/2014/main" id="{E0C83D5B-0B9C-4675-A6B9-C6E61A96B829}"/>
              </a:ext>
            </a:extLst>
          </p:cNvPr>
          <p:cNvSpPr>
            <a:spLocks noGrp="1"/>
          </p:cNvSpPr>
          <p:nvPr>
            <p:ph type="sldNum" sz="quarter" idx="12"/>
          </p:nvPr>
        </p:nvSpPr>
        <p:spPr/>
        <p:txBody>
          <a:bodyPr/>
          <a:lstStyle/>
          <a:p>
            <a:fld id="{81D2C36F-4504-47C0-B82F-A167342A2754}" type="slidenum">
              <a:rPr lang="en-US" smtClean="0"/>
              <a:t>19</a:t>
            </a:fld>
            <a:endParaRPr lang="en-US"/>
          </a:p>
        </p:txBody>
      </p:sp>
    </p:spTree>
    <p:extLst>
      <p:ext uri="{BB962C8B-B14F-4D97-AF65-F5344CB8AC3E}">
        <p14:creationId xmlns:p14="http://schemas.microsoft.com/office/powerpoint/2010/main" val="40525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9" name="Picture 3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 name="Oval 4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3" name="Picture 42">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4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7" name="Rectangle 46">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9" name="Rectangle 4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Cityscape against on daylight">
            <a:extLst>
              <a:ext uri="{FF2B5EF4-FFF2-40B4-BE49-F238E27FC236}">
                <a16:creationId xmlns:a16="http://schemas.microsoft.com/office/drawing/2014/main" id="{02D2FF53-F6D2-7B2F-E381-78EFE493630C}"/>
              </a:ext>
            </a:extLst>
          </p:cNvPr>
          <p:cNvPicPr>
            <a:picLocks noChangeAspect="1"/>
          </p:cNvPicPr>
          <p:nvPr/>
        </p:nvPicPr>
        <p:blipFill rotWithShape="1">
          <a:blip r:embed="rId7">
            <a:alphaModFix amt="35000"/>
          </a:blip>
          <a:srcRect l="1333"/>
          <a:stretch/>
        </p:blipFill>
        <p:spPr>
          <a:xfrm>
            <a:off x="21" y="10"/>
            <a:ext cx="12191979" cy="6857990"/>
          </a:xfrm>
          <a:prstGeom prst="rect">
            <a:avLst/>
          </a:prstGeom>
        </p:spPr>
      </p:pic>
      <p:sp>
        <p:nvSpPr>
          <p:cNvPr id="2" name="Title 1">
            <a:extLst>
              <a:ext uri="{FF2B5EF4-FFF2-40B4-BE49-F238E27FC236}">
                <a16:creationId xmlns:a16="http://schemas.microsoft.com/office/drawing/2014/main" id="{3881F765-08EA-4C12-B523-FAAE62FDA08A}"/>
              </a:ext>
            </a:extLst>
          </p:cNvPr>
          <p:cNvSpPr>
            <a:spLocks noGrp="1"/>
          </p:cNvSpPr>
          <p:nvPr>
            <p:ph type="title"/>
          </p:nvPr>
        </p:nvSpPr>
        <p:spPr>
          <a:xfrm>
            <a:off x="646111" y="452718"/>
            <a:ext cx="9404723" cy="1400530"/>
          </a:xfrm>
        </p:spPr>
        <p:txBody>
          <a:bodyPr vert="horz" lIns="91440" tIns="45720" rIns="91440" bIns="45720" rtlCol="0" anchor="t">
            <a:normAutofit/>
          </a:bodyPr>
          <a:lstStyle/>
          <a:p>
            <a:pPr>
              <a:lnSpc>
                <a:spcPct val="90000"/>
              </a:lnSpc>
            </a:pPr>
            <a:r>
              <a:rPr lang="en-US" sz="3600"/>
              <a:t>New York Suitability of City-Owned and Leased Property for Urban Agriculture</a:t>
            </a:r>
          </a:p>
        </p:txBody>
      </p:sp>
      <p:sp>
        <p:nvSpPr>
          <p:cNvPr id="5" name="Slide Number Placeholder 4">
            <a:extLst>
              <a:ext uri="{FF2B5EF4-FFF2-40B4-BE49-F238E27FC236}">
                <a16:creationId xmlns:a16="http://schemas.microsoft.com/office/drawing/2014/main" id="{FCD56B3D-005A-4E16-952F-931C54D356B9}"/>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pPr defTabSz="914400">
                <a:spcAft>
                  <a:spcPts val="600"/>
                </a:spcAft>
              </a:pPr>
              <a:t>2</a:t>
            </a:fld>
            <a:endParaRPr lang="en-US"/>
          </a:p>
        </p:txBody>
      </p:sp>
      <p:sp>
        <p:nvSpPr>
          <p:cNvPr id="6" name="TextBox 5">
            <a:extLst>
              <a:ext uri="{FF2B5EF4-FFF2-40B4-BE49-F238E27FC236}">
                <a16:creationId xmlns:a16="http://schemas.microsoft.com/office/drawing/2014/main" id="{8CBB3B7F-0CF9-4375-AAE7-FB1CED6A7C5B}"/>
              </a:ext>
            </a:extLst>
          </p:cNvPr>
          <p:cNvSpPr txBox="1"/>
          <p:nvPr/>
        </p:nvSpPr>
        <p:spPr>
          <a:xfrm>
            <a:off x="1103312" y="2052918"/>
            <a:ext cx="8946541" cy="4195481"/>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Link to dataset: </a:t>
            </a:r>
            <a:r>
              <a:rPr lang="en-US" dirty="0">
                <a:latin typeface="+mj-lt"/>
                <a:ea typeface="+mj-ea"/>
                <a:cs typeface="+mj-cs"/>
                <a:hlinkClick r:id="rId8"/>
              </a:rPr>
              <a:t>https://data.cityofnewyork.us/City-Government/Suitability-of-City-Owned-and-Leased-Property-for-/4e2n-s75z</a:t>
            </a:r>
            <a:r>
              <a:rPr lang="en-US" dirty="0">
                <a:latin typeface="+mj-lt"/>
                <a:ea typeface="+mj-ea"/>
                <a:cs typeface="+mj-cs"/>
              </a:rPr>
              <a:t> </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 this dataset has 83.5 K instances of 77 variables </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All instances represent a property</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 over 25 values are integer; slightly less than 15 are numeric; and 35 are nominal</a:t>
            </a:r>
          </a:p>
        </p:txBody>
      </p:sp>
      <p:sp>
        <p:nvSpPr>
          <p:cNvPr id="3" name="Date Placeholder 2">
            <a:extLst>
              <a:ext uri="{FF2B5EF4-FFF2-40B4-BE49-F238E27FC236}">
                <a16:creationId xmlns:a16="http://schemas.microsoft.com/office/drawing/2014/main" id="{BA11BECD-A3A2-4360-B57E-D1AA73F04ACD}"/>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9ED1540C-9440-4E7A-B71A-BEFEE06869E3}" type="datetime1">
              <a:rPr lang="en-US">
                <a:solidFill>
                  <a:schemeClr val="tx1">
                    <a:tint val="75000"/>
                  </a:schemeClr>
                </a:solidFill>
              </a:rPr>
              <a:pPr defTabSz="914400">
                <a:spcAft>
                  <a:spcPts val="600"/>
                </a:spcAft>
              </a:pPr>
              <a:t>5/5/2022</a:t>
            </a:fld>
            <a:endParaRPr lang="en-US">
              <a:solidFill>
                <a:schemeClr val="tx1">
                  <a:tint val="75000"/>
                </a:schemeClr>
              </a:solidFill>
            </a:endParaRPr>
          </a:p>
        </p:txBody>
      </p:sp>
      <p:sp>
        <p:nvSpPr>
          <p:cNvPr id="4" name="Footer Placeholder 3">
            <a:extLst>
              <a:ext uri="{FF2B5EF4-FFF2-40B4-BE49-F238E27FC236}">
                <a16:creationId xmlns:a16="http://schemas.microsoft.com/office/drawing/2014/main" id="{780FD7E5-8B7E-41B5-98CE-774BABA12543}"/>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lnSpc>
                <a:spcPct val="90000"/>
              </a:lnSpc>
              <a:spcAft>
                <a:spcPts val="600"/>
              </a:spcAft>
            </a:pPr>
            <a:r>
              <a:rPr lang="en-US" sz="1000" b="0" i="0" kern="1200">
                <a:solidFill>
                  <a:schemeClr val="tx1">
                    <a:tint val="75000"/>
                  </a:schemeClr>
                </a:solidFill>
                <a:latin typeface="+mn-lt"/>
                <a:ea typeface="+mn-ea"/>
                <a:cs typeface="+mn-cs"/>
              </a:rPr>
              <a:t>Big Data Analytics </a:t>
            </a:r>
          </a:p>
          <a:p>
            <a:pPr defTabSz="914400">
              <a:lnSpc>
                <a:spcPct val="90000"/>
              </a:lnSpc>
              <a:spcAft>
                <a:spcPts val="600"/>
              </a:spcAft>
            </a:pPr>
            <a:endParaRPr lang="en-US" sz="1000" b="0" i="0" kern="1200" cap="all" spc="300" baseline="0">
              <a:solidFill>
                <a:schemeClr val="tx1">
                  <a:tint val="75000"/>
                </a:schemeClr>
              </a:solidFill>
              <a:latin typeface="+mn-lt"/>
              <a:ea typeface="+mn-ea"/>
              <a:cs typeface="+mn-cs"/>
            </a:endParaRPr>
          </a:p>
        </p:txBody>
      </p:sp>
    </p:spTree>
    <p:extLst>
      <p:ext uri="{BB962C8B-B14F-4D97-AF65-F5344CB8AC3E}">
        <p14:creationId xmlns:p14="http://schemas.microsoft.com/office/powerpoint/2010/main" val="165386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091C8-446D-40C5-B4C7-7A1BF6B09C4F}"/>
              </a:ext>
            </a:extLst>
          </p:cNvPr>
          <p:cNvSpPr>
            <a:spLocks noGrp="1"/>
          </p:cNvSpPr>
          <p:nvPr>
            <p:ph type="title"/>
          </p:nvPr>
        </p:nvSpPr>
        <p:spPr>
          <a:xfrm>
            <a:off x="648930" y="629266"/>
            <a:ext cx="6188190" cy="1622321"/>
          </a:xfrm>
        </p:spPr>
        <p:txBody>
          <a:bodyPr>
            <a:normAutofit/>
          </a:bodyPr>
          <a:lstStyle/>
          <a:p>
            <a:r>
              <a:rPr lang="en-US">
                <a:solidFill>
                  <a:srgbClr val="EBEBEB"/>
                </a:solidFill>
              </a:rPr>
              <a:t>Classification</a:t>
            </a:r>
          </a:p>
        </p:txBody>
      </p:sp>
      <p:sp>
        <p:nvSpPr>
          <p:cNvPr id="3" name="Content Placeholder 2">
            <a:extLst>
              <a:ext uri="{FF2B5EF4-FFF2-40B4-BE49-F238E27FC236}">
                <a16:creationId xmlns:a16="http://schemas.microsoft.com/office/drawing/2014/main" id="{6907AF00-849F-4D13-B864-CB858CA55351}"/>
              </a:ext>
            </a:extLst>
          </p:cNvPr>
          <p:cNvSpPr>
            <a:spLocks noGrp="1"/>
          </p:cNvSpPr>
          <p:nvPr>
            <p:ph idx="1"/>
          </p:nvPr>
        </p:nvSpPr>
        <p:spPr>
          <a:xfrm>
            <a:off x="648930" y="2438400"/>
            <a:ext cx="6188189" cy="3785419"/>
          </a:xfrm>
        </p:spPr>
        <p:txBody>
          <a:bodyPr>
            <a:normAutofit/>
          </a:bodyPr>
          <a:lstStyle/>
          <a:p>
            <a:r>
              <a:rPr lang="en-US" dirty="0">
                <a:solidFill>
                  <a:srgbClr val="FFFFFF"/>
                </a:solidFill>
              </a:rPr>
              <a:t>Because classification is task that serves best noncontinuous data I cherry picked the data for meaningful nominal columns and some columns of integers that represent categories or logic</a:t>
            </a:r>
          </a:p>
        </p:txBody>
      </p:sp>
      <p:sp>
        <p:nvSpPr>
          <p:cNvPr id="14"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 name="Footer Placeholder 4">
            <a:extLst>
              <a:ext uri="{FF2B5EF4-FFF2-40B4-BE49-F238E27FC236}">
                <a16:creationId xmlns:a16="http://schemas.microsoft.com/office/drawing/2014/main" id="{54B4E6E4-BB27-491C-A0C7-5D04CE46380F}"/>
              </a:ext>
            </a:extLst>
          </p:cNvPr>
          <p:cNvSpPr>
            <a:spLocks noGrp="1"/>
          </p:cNvSpPr>
          <p:nvPr>
            <p:ph type="ftr" sz="quarter" idx="11"/>
          </p:nvPr>
        </p:nvSpPr>
        <p:spPr>
          <a:xfrm>
            <a:off x="636915" y="6355080"/>
            <a:ext cx="3859795" cy="304801"/>
          </a:xfrm>
        </p:spPr>
        <p:txBody>
          <a:bodyPr>
            <a:normAutofit/>
          </a:bodyPr>
          <a:lstStyle/>
          <a:p>
            <a:pPr defTabSz="914400"/>
            <a:r>
              <a:rPr lang="en-US" sz="1100" b="0" i="0" kern="1200">
                <a:solidFill>
                  <a:schemeClr val="tx1">
                    <a:alpha val="60000"/>
                  </a:schemeClr>
                </a:solidFill>
                <a:latin typeface="+mn-lt"/>
                <a:ea typeface="+mn-ea"/>
                <a:cs typeface="+mn-cs"/>
              </a:rPr>
              <a:t>Big Data Analytics </a:t>
            </a:r>
            <a:endParaRPr lang="en-US" sz="1100" b="0" i="0" kern="1200" dirty="0">
              <a:solidFill>
                <a:schemeClr val="tx1">
                  <a:alpha val="60000"/>
                </a:schemeClr>
              </a:solidFill>
              <a:latin typeface="+mn-lt"/>
              <a:ea typeface="+mn-ea"/>
              <a:cs typeface="+mn-cs"/>
            </a:endParaRPr>
          </a:p>
        </p:txBody>
      </p:sp>
      <p:sp>
        <p:nvSpPr>
          <p:cNvPr id="4" name="Date Placeholder 3">
            <a:extLst>
              <a:ext uri="{FF2B5EF4-FFF2-40B4-BE49-F238E27FC236}">
                <a16:creationId xmlns:a16="http://schemas.microsoft.com/office/drawing/2014/main" id="{9454FB5E-E537-47B9-BFB7-9DA575CAB4F1}"/>
              </a:ext>
            </a:extLst>
          </p:cNvPr>
          <p:cNvSpPr>
            <a:spLocks noGrp="1"/>
          </p:cNvSpPr>
          <p:nvPr>
            <p:ph type="dt" sz="half" idx="10"/>
          </p:nvPr>
        </p:nvSpPr>
        <p:spPr>
          <a:xfrm>
            <a:off x="4846917" y="6355080"/>
            <a:ext cx="1990201" cy="304799"/>
          </a:xfrm>
        </p:spPr>
        <p:txBody>
          <a:bodyPr anchor="t">
            <a:normAutofit/>
          </a:bodyPr>
          <a:lstStyle/>
          <a:p>
            <a:pPr algn="r">
              <a:spcAft>
                <a:spcPts val="600"/>
              </a:spcAft>
            </a:pPr>
            <a:fld id="{BE0A88F0-556B-4BB7-8AAB-D63AEB65C662}" type="datetime1">
              <a:rPr lang="en-US">
                <a:solidFill>
                  <a:schemeClr val="tx1">
                    <a:alpha val="60000"/>
                  </a:schemeClr>
                </a:solidFill>
              </a:rPr>
              <a:pPr algn="r">
                <a:spcAft>
                  <a:spcPts val="600"/>
                </a:spcAft>
              </a:pPr>
              <a:t>5/5/2022</a:t>
            </a:fld>
            <a:endParaRPr lang="en-US">
              <a:solidFill>
                <a:schemeClr val="tx1">
                  <a:alpha val="60000"/>
                </a:schemeClr>
              </a:solidFill>
            </a:endParaRPr>
          </a:p>
        </p:txBody>
      </p:sp>
      <p:pic>
        <p:nvPicPr>
          <p:cNvPr id="8" name="Picture 7" descr="Different coloured organisers">
            <a:extLst>
              <a:ext uri="{FF2B5EF4-FFF2-40B4-BE49-F238E27FC236}">
                <a16:creationId xmlns:a16="http://schemas.microsoft.com/office/drawing/2014/main" id="{CA40088E-62F6-BB4F-97B2-88D8985DC9B1}"/>
              </a:ext>
            </a:extLst>
          </p:cNvPr>
          <p:cNvPicPr>
            <a:picLocks noChangeAspect="1"/>
          </p:cNvPicPr>
          <p:nvPr/>
        </p:nvPicPr>
        <p:blipFill rotWithShape="1">
          <a:blip r:embed="rId4"/>
          <a:srcRect l="28161" r="28055"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6" name="Slide Number Placeholder 5">
            <a:extLst>
              <a:ext uri="{FF2B5EF4-FFF2-40B4-BE49-F238E27FC236}">
                <a16:creationId xmlns:a16="http://schemas.microsoft.com/office/drawing/2014/main" id="{209BC268-9541-4CD1-B418-32C0DBF5D21D}"/>
              </a:ext>
            </a:extLst>
          </p:cNvPr>
          <p:cNvSpPr>
            <a:spLocks noGrp="1"/>
          </p:cNvSpPr>
          <p:nvPr>
            <p:ph type="sldNum" sz="quarter" idx="12"/>
          </p:nvPr>
        </p:nvSpPr>
        <p:spPr>
          <a:xfrm>
            <a:off x="10352540" y="295729"/>
            <a:ext cx="838199" cy="767687"/>
          </a:xfrm>
        </p:spPr>
        <p:txBody>
          <a:bodyPr>
            <a:normAutofit/>
          </a:bodyPr>
          <a:lstStyle/>
          <a:p>
            <a:pPr>
              <a:spcAft>
                <a:spcPts val="600"/>
              </a:spcAft>
            </a:pPr>
            <a:fld id="{81D2C36F-4504-47C0-B82F-A167342A2754}" type="slidenum">
              <a:rPr lang="en-US">
                <a:solidFill>
                  <a:srgbClr val="FFFFFF"/>
                </a:solidFill>
              </a:rPr>
              <a:pPr>
                <a:spcAft>
                  <a:spcPts val="600"/>
                </a:spcAft>
              </a:pPr>
              <a:t>20</a:t>
            </a:fld>
            <a:endParaRPr lang="en-US">
              <a:solidFill>
                <a:srgbClr val="FFFFFF"/>
              </a:solidFill>
            </a:endParaRPr>
          </a:p>
        </p:txBody>
      </p:sp>
    </p:spTree>
    <p:extLst>
      <p:ext uri="{BB962C8B-B14F-4D97-AF65-F5344CB8AC3E}">
        <p14:creationId xmlns:p14="http://schemas.microsoft.com/office/powerpoint/2010/main" val="4195951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5" name="Picture 14" descr="Green building in a cornfield">
            <a:extLst>
              <a:ext uri="{FF2B5EF4-FFF2-40B4-BE49-F238E27FC236}">
                <a16:creationId xmlns:a16="http://schemas.microsoft.com/office/drawing/2014/main" id="{6F3D433A-AC6A-53A0-F194-31EE60B9B503}"/>
              </a:ext>
            </a:extLst>
          </p:cNvPr>
          <p:cNvPicPr>
            <a:picLocks noChangeAspect="1"/>
          </p:cNvPicPr>
          <p:nvPr/>
        </p:nvPicPr>
        <p:blipFill rotWithShape="1">
          <a:blip r:embed="rId7">
            <a:alphaModFix amt="35000"/>
          </a:blip>
          <a:srcRect t="15730"/>
          <a:stretch/>
        </p:blipFill>
        <p:spPr>
          <a:xfrm>
            <a:off x="20" y="-194554"/>
            <a:ext cx="12191980" cy="6858000"/>
          </a:xfrm>
          <a:prstGeom prst="rect">
            <a:avLst/>
          </a:prstGeom>
        </p:spPr>
      </p:pic>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646111" y="452718"/>
            <a:ext cx="9404723" cy="1400530"/>
          </a:xfrm>
        </p:spPr>
        <p:txBody>
          <a:bodyPr vert="horz" lIns="91440" tIns="45720" rIns="91440" bIns="45720" rtlCol="0" anchor="t">
            <a:normAutofit/>
          </a:bodyPr>
          <a:lstStyle/>
          <a:p>
            <a:r>
              <a:rPr lang="en-US" sz="4200"/>
              <a:t>Potential Aea for Urban Agriculture</a:t>
            </a:r>
          </a:p>
        </p:txBody>
      </p:sp>
      <p:sp>
        <p:nvSpPr>
          <p:cNvPr id="31" name="Rectangle 3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pPr defTabSz="914400">
                <a:spcAft>
                  <a:spcPts val="600"/>
                </a:spcAft>
              </a:pPr>
              <a:t>21</a:t>
            </a:fld>
            <a:endParaRPr lang="en-US"/>
          </a:p>
        </p:txBody>
      </p:sp>
      <p:sp>
        <p:nvSpPr>
          <p:cNvPr id="13" name="Text Placeholder 12">
            <a:extLst>
              <a:ext uri="{FF2B5EF4-FFF2-40B4-BE49-F238E27FC236}">
                <a16:creationId xmlns:a16="http://schemas.microsoft.com/office/drawing/2014/main" id="{6C0E0F89-3DF3-4ED5-859A-D7EADCEFBEA6}"/>
              </a:ext>
            </a:extLst>
          </p:cNvPr>
          <p:cNvSpPr>
            <a:spLocks noGrp="1"/>
          </p:cNvSpPr>
          <p:nvPr>
            <p:ph type="body" sz="half" idx="2"/>
          </p:nvPr>
        </p:nvSpPr>
        <p:spPr>
          <a:xfrm>
            <a:off x="1103312" y="2052918"/>
            <a:ext cx="8946541" cy="4195481"/>
          </a:xfrm>
        </p:spPr>
        <p:txBody>
          <a:bodyPr vert="horz" lIns="91440" tIns="45720" rIns="91440" bIns="45720" rtlCol="0">
            <a:normAutofit/>
          </a:bodyPr>
          <a:lstStyle/>
          <a:p>
            <a:pPr>
              <a:buFont typeface="Wingdings 3" charset="2"/>
              <a:buChar char=""/>
            </a:pPr>
            <a:r>
              <a:rPr lang="en-US" dirty="0"/>
              <a:t>I used R to extract the data from various assorted columns; "</a:t>
            </a:r>
            <a:r>
              <a:rPr lang="en-US" dirty="0" err="1"/>
              <a:t>Major.Use</a:t>
            </a:r>
            <a:r>
              <a:rPr lang="en-US" dirty="0"/>
              <a:t>", "</a:t>
            </a:r>
            <a:r>
              <a:rPr lang="en-US" dirty="0" err="1"/>
              <a:t>Potential.Urban.Ag</a:t>
            </a:r>
            <a:r>
              <a:rPr lang="en-US" dirty="0"/>
              <a:t>", "Landmark", "</a:t>
            </a:r>
            <a:r>
              <a:rPr lang="en-US" dirty="0" err="1"/>
              <a:t>Open.Petroleum.Spill</a:t>
            </a:r>
            <a:r>
              <a:rPr lang="en-US" dirty="0"/>
              <a:t>", "</a:t>
            </a:r>
            <a:r>
              <a:rPr lang="en-US" dirty="0" err="1"/>
              <a:t>Land.Use.Category</a:t>
            </a:r>
            <a:r>
              <a:rPr lang="en-US" dirty="0"/>
              <a:t>", "</a:t>
            </a:r>
            <a:r>
              <a:rPr lang="en-US" dirty="0" err="1"/>
              <a:t>Govt.Clean.Up.Program</a:t>
            </a:r>
            <a:r>
              <a:rPr lang="en-US" dirty="0"/>
              <a:t>", "</a:t>
            </a:r>
            <a:r>
              <a:rPr lang="en-US" dirty="0" err="1"/>
              <a:t>Current.Uses</a:t>
            </a:r>
            <a:r>
              <a:rPr lang="en-US" dirty="0"/>
              <a:t>", "Borough" to generate a formula for potential urban agriculture development. I removed all the NA rows and trained a Naive Bayes  model using LaPlace 1 to compensate for the zero-value probability multiplication problem </a:t>
            </a:r>
          </a:p>
        </p:txBody>
      </p:sp>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BE0A88F0-556B-4BB7-8AAB-D63AEB65C662}" type="datetime1">
              <a:rPr lang="en-US">
                <a:solidFill>
                  <a:schemeClr val="tx1">
                    <a:tint val="75000"/>
                  </a:schemeClr>
                </a:solidFill>
              </a:rPr>
              <a:pPr defTabSz="914400">
                <a:spcAft>
                  <a:spcPts val="600"/>
                </a:spcAft>
              </a:pPr>
              <a:t>5/5/2022</a:t>
            </a:fld>
            <a:endParaRPr lang="en-US">
              <a:solidFill>
                <a:schemeClr val="tx1">
                  <a:tint val="75000"/>
                </a:schemeClr>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spcAft>
                <a:spcPts val="600"/>
              </a:spcAft>
            </a:pPr>
            <a:r>
              <a:rPr lang="en-US" b="0" i="0" kern="1200">
                <a:solidFill>
                  <a:schemeClr val="tx1">
                    <a:tint val="75000"/>
                  </a:schemeClr>
                </a:solidFill>
                <a:latin typeface="+mn-lt"/>
                <a:ea typeface="+mn-ea"/>
                <a:cs typeface="+mn-cs"/>
              </a:rPr>
              <a:t>Big Data Analytics </a:t>
            </a:r>
          </a:p>
        </p:txBody>
      </p:sp>
    </p:spTree>
    <p:extLst>
      <p:ext uri="{BB962C8B-B14F-4D97-AF65-F5344CB8AC3E}">
        <p14:creationId xmlns:p14="http://schemas.microsoft.com/office/powerpoint/2010/main" val="2280309301"/>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0" name="Picture 3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2" name="Oval 4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4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8" name="Rectangle 4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In this plot we see what the probability is of an existing GreenThumb Garden  in the x axis over anything else</a:t>
            </a:r>
          </a:p>
        </p:txBody>
      </p:sp>
      <p:sp useBgFill="1">
        <p:nvSpPr>
          <p:cNvPr id="52" name="Rectangle 51">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22</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12" name="Content Placeholder 11">
            <a:extLst>
              <a:ext uri="{FF2B5EF4-FFF2-40B4-BE49-F238E27FC236}">
                <a16:creationId xmlns:a16="http://schemas.microsoft.com/office/drawing/2014/main" id="{C0205119-FEBF-442D-B281-6F6F5B02B7A9}"/>
              </a:ext>
            </a:extLst>
          </p:cNvPr>
          <p:cNvPicPr>
            <a:picLocks noGrp="1" noChangeAspect="1"/>
          </p:cNvPicPr>
          <p:nvPr>
            <p:ph sz="half" idx="1"/>
          </p:nvPr>
        </p:nvPicPr>
        <p:blipFill>
          <a:blip r:embed="rId7"/>
          <a:stretch>
            <a:fillRect/>
          </a:stretch>
        </p:blipFill>
        <p:spPr>
          <a:xfrm>
            <a:off x="955392" y="1494010"/>
            <a:ext cx="6275584" cy="387517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313333909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59093"/>
            <a:ext cx="3344020" cy="3066507"/>
          </a:xfrm>
        </p:spPr>
        <p:txBody>
          <a:bodyPr vert="horz" lIns="91440" tIns="45720" rIns="91440" bIns="45720" rtlCol="0" anchor="b">
            <a:normAutofit/>
          </a:bodyPr>
          <a:lstStyle/>
          <a:p>
            <a:pPr>
              <a:lnSpc>
                <a:spcPct val="90000"/>
              </a:lnSpc>
            </a:pPr>
            <a:r>
              <a:rPr lang="en-US" sz="2600" b="0" i="0" kern="1200" dirty="0">
                <a:solidFill>
                  <a:srgbClr val="EBEBEB"/>
                </a:solidFill>
                <a:latin typeface="+mj-lt"/>
                <a:ea typeface="+mj-ea"/>
                <a:cs typeface="+mj-cs"/>
              </a:rPr>
              <a:t>I decided that I could extract more meaning by filtering the data further into boroughs this plots the Manhattan borough in NY</a:t>
            </a:r>
          </a:p>
        </p:txBody>
      </p:sp>
      <p:sp useBgFill="1">
        <p:nvSpPr>
          <p:cNvPr id="28" name="Rectangle 27">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23</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47975BA9-6A81-4B72-806A-24220BA1990D}"/>
              </a:ext>
            </a:extLst>
          </p:cNvPr>
          <p:cNvPicPr>
            <a:picLocks noGrp="1" noChangeAspect="1"/>
          </p:cNvPicPr>
          <p:nvPr>
            <p:ph sz="half" idx="1"/>
          </p:nvPr>
        </p:nvPicPr>
        <p:blipFill>
          <a:blip r:embed="rId7"/>
          <a:stretch>
            <a:fillRect/>
          </a:stretch>
        </p:blipFill>
        <p:spPr>
          <a:xfrm>
            <a:off x="955392" y="1494010"/>
            <a:ext cx="6275584" cy="387517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271719082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2600" b="0" i="0" kern="1200" dirty="0">
                <a:solidFill>
                  <a:srgbClr val="EBEBEB"/>
                </a:solidFill>
                <a:latin typeface="+mj-lt"/>
                <a:ea typeface="+mj-ea"/>
                <a:cs typeface="+mj-cs"/>
              </a:rPr>
              <a:t>This area represents the Bronx borough, and we can see that the density of existing </a:t>
            </a:r>
            <a:r>
              <a:rPr lang="en-US" sz="2600" dirty="0">
                <a:solidFill>
                  <a:srgbClr val="EBEBEB"/>
                </a:solidFill>
              </a:rPr>
              <a:t>G</a:t>
            </a:r>
            <a:r>
              <a:rPr lang="en-US" sz="2600" b="0" i="0" kern="1200" dirty="0">
                <a:solidFill>
                  <a:srgbClr val="EBEBEB"/>
                </a:solidFill>
                <a:latin typeface="+mj-lt"/>
                <a:ea typeface="+mj-ea"/>
                <a:cs typeface="+mj-cs"/>
              </a:rPr>
              <a:t>reenThumb Gardens starts to shift left</a:t>
            </a:r>
          </a:p>
        </p:txBody>
      </p:sp>
      <p:sp useBgFill="1">
        <p:nvSpPr>
          <p:cNvPr id="29" name="Rectangle 28">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24</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C3621701-D9F6-4B58-AC5F-88728A7775F7}"/>
              </a:ext>
            </a:extLst>
          </p:cNvPr>
          <p:cNvPicPr>
            <a:picLocks noGrp="1" noChangeAspect="1"/>
          </p:cNvPicPr>
          <p:nvPr>
            <p:ph sz="half" idx="1"/>
          </p:nvPr>
        </p:nvPicPr>
        <p:blipFill>
          <a:blip r:embed="rId7"/>
          <a:stretch>
            <a:fillRect/>
          </a:stretch>
        </p:blipFill>
        <p:spPr>
          <a:xfrm>
            <a:off x="955392" y="1494010"/>
            <a:ext cx="6275584" cy="387517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388799219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2600" b="0" i="0" kern="1200" dirty="0">
                <a:solidFill>
                  <a:srgbClr val="EBEBEB"/>
                </a:solidFill>
                <a:latin typeface="+mj-lt"/>
                <a:ea typeface="+mj-ea"/>
                <a:cs typeface="+mj-cs"/>
              </a:rPr>
              <a:t>This area represents the Brooklynn borough</a:t>
            </a:r>
          </a:p>
        </p:txBody>
      </p:sp>
      <p:sp useBgFill="1">
        <p:nvSpPr>
          <p:cNvPr id="28" name="Rectangle 27">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25</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08D52868-EF21-4877-BFEC-B624CF1F93F6}"/>
              </a:ext>
            </a:extLst>
          </p:cNvPr>
          <p:cNvPicPr>
            <a:picLocks noGrp="1" noChangeAspect="1"/>
          </p:cNvPicPr>
          <p:nvPr>
            <p:ph sz="half" idx="1"/>
          </p:nvPr>
        </p:nvPicPr>
        <p:blipFill>
          <a:blip r:embed="rId7"/>
          <a:stretch>
            <a:fillRect/>
          </a:stretch>
        </p:blipFill>
        <p:spPr>
          <a:xfrm>
            <a:off x="955392" y="1494010"/>
            <a:ext cx="6275584" cy="387517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418642556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7" name="Picture 9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9" name="Oval 9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1" name="Picture 10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 name="Picture 10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5" name="Rectangle 10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7" name="Rectangle 10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000" b="0" i="0" kern="1200">
                <a:solidFill>
                  <a:srgbClr val="EBEBEB"/>
                </a:solidFill>
                <a:latin typeface="+mj-lt"/>
                <a:ea typeface="+mj-ea"/>
                <a:cs typeface="+mj-cs"/>
              </a:rPr>
              <a:t>This area represents the Queens and furthers supports our assumption on the density shift</a:t>
            </a:r>
          </a:p>
        </p:txBody>
      </p:sp>
      <p:sp>
        <p:nvSpPr>
          <p:cNvPr id="10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11" name="Freeform: Shape 11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Rectangle 11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26</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1" name="Content Placeholder 10">
            <a:extLst>
              <a:ext uri="{FF2B5EF4-FFF2-40B4-BE49-F238E27FC236}">
                <a16:creationId xmlns:a16="http://schemas.microsoft.com/office/drawing/2014/main" id="{E4221882-30B2-4C56-95AB-BF2E9C48FA06}"/>
              </a:ext>
            </a:extLst>
          </p:cNvPr>
          <p:cNvPicPr>
            <a:picLocks noGrp="1" noChangeAspect="1"/>
          </p:cNvPicPr>
          <p:nvPr>
            <p:ph sz="half" idx="1"/>
          </p:nvPr>
        </p:nvPicPr>
        <p:blipFill>
          <a:blip r:embed="rId7"/>
          <a:stretch>
            <a:fillRect/>
          </a:stretch>
        </p:blipFill>
        <p:spPr>
          <a:xfrm>
            <a:off x="643854" y="1492701"/>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333772801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4" name="Picture 4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4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2" name="Rectangle 5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200" b="0" i="0" kern="1200" dirty="0">
                <a:solidFill>
                  <a:srgbClr val="EBEBEB"/>
                </a:solidFill>
                <a:latin typeface="+mj-lt"/>
                <a:ea typeface="+mj-ea"/>
                <a:cs typeface="+mj-cs"/>
              </a:rPr>
              <a:t>This area represents Staten Island, and it confirms the shift given it the qualitative title of least likely to have an existing GreenThumb Garden </a:t>
            </a:r>
          </a:p>
        </p:txBody>
      </p:sp>
      <p:sp>
        <p:nvSpPr>
          <p:cNvPr id="5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8" name="Freeform: Shape 5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5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27</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2" name="Content Placeholder 11">
            <a:extLst>
              <a:ext uri="{FF2B5EF4-FFF2-40B4-BE49-F238E27FC236}">
                <a16:creationId xmlns:a16="http://schemas.microsoft.com/office/drawing/2014/main" id="{C5DAD12C-1525-49D1-8372-DDC0C3A53697}"/>
              </a:ext>
            </a:extLst>
          </p:cNvPr>
          <p:cNvPicPr>
            <a:picLocks noGrp="1" noChangeAspect="1"/>
          </p:cNvPicPr>
          <p:nvPr>
            <p:ph sz="half" idx="1"/>
          </p:nvPr>
        </p:nvPicPr>
        <p:blipFill>
          <a:blip r:embed="rId7"/>
          <a:stretch>
            <a:fillRect/>
          </a:stretch>
        </p:blipFill>
        <p:spPr>
          <a:xfrm>
            <a:off x="643854" y="1492701"/>
            <a:ext cx="6270662" cy="3872133"/>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478581681"/>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92" name="Picture 191">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3" name="Picture 192">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4" name="Oval 19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5" name="Picture 19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6" name="Picture 195">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7" name="Rectangle 19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48DC80-8F1D-4F5B-A23C-70F52279A5EC}"/>
              </a:ext>
            </a:extLst>
          </p:cNvPr>
          <p:cNvSpPr>
            <a:spLocks noGrp="1"/>
          </p:cNvSpPr>
          <p:nvPr>
            <p:ph type="title"/>
          </p:nvPr>
        </p:nvSpPr>
        <p:spPr>
          <a:xfrm>
            <a:off x="635458" y="4542502"/>
            <a:ext cx="9181185" cy="1189985"/>
          </a:xfrm>
        </p:spPr>
        <p:txBody>
          <a:bodyPr vert="horz" lIns="91440" tIns="45720" rIns="91440" bIns="45720" rtlCol="0" anchor="b">
            <a:normAutofit/>
          </a:bodyPr>
          <a:lstStyle/>
          <a:p>
            <a:pPr>
              <a:lnSpc>
                <a:spcPct val="90000"/>
              </a:lnSpc>
            </a:pPr>
            <a:r>
              <a:rPr lang="en-US" sz="2000" dirty="0"/>
              <a:t>I confess I do not know New York that well so I plotted the latitude and longitude data grouped by borough to find the name of each borough by number because my data omitted it. On its side I plotted an original map to confirm how they match</a:t>
            </a:r>
          </a:p>
        </p:txBody>
      </p:sp>
      <p:pic>
        <p:nvPicPr>
          <p:cNvPr id="8196" name="Picture 4">
            <a:extLst>
              <a:ext uri="{FF2B5EF4-FFF2-40B4-BE49-F238E27FC236}">
                <a16:creationId xmlns:a16="http://schemas.microsoft.com/office/drawing/2014/main" id="{07D88C84-1633-47DB-923D-57561846A212}"/>
              </a:ext>
            </a:extLst>
          </p:cNvPr>
          <p:cNvPicPr>
            <a:picLocks noGrp="1" noChangeAspect="1" noChangeArrowheads="1"/>
          </p:cNvPicPr>
          <p:nvPr>
            <p:ph sz="half" idx="2"/>
          </p:nvPr>
        </p:nvPicPr>
        <p:blipFill rotWithShape="1">
          <a:blip r:embed="rId8">
            <a:extLst>
              <a:ext uri="{28A0092B-C50C-407E-A947-70E740481C1C}">
                <a14:useLocalDpi xmlns:a14="http://schemas.microsoft.com/office/drawing/2010/main" val="0"/>
              </a:ext>
            </a:extLst>
          </a:blip>
          <a:srcRect t="7609" b="9206"/>
          <a:stretch/>
        </p:blipFill>
        <p:spPr bwMode="auto">
          <a:xfrm>
            <a:off x="661369" y="640080"/>
            <a:ext cx="4374739" cy="3602736"/>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491CD5FF-1EF7-4902-A5F6-CC5ADBB8F75A}"/>
              </a:ext>
            </a:extLst>
          </p:cNvPr>
          <p:cNvPicPr>
            <a:picLocks noGrp="1" noChangeAspect="1"/>
          </p:cNvPicPr>
          <p:nvPr>
            <p:ph sz="half" idx="1"/>
          </p:nvPr>
        </p:nvPicPr>
        <p:blipFill rotWithShape="1">
          <a:blip r:embed="rId9"/>
          <a:srcRect l="3968" r="13902"/>
          <a:stretch/>
        </p:blipFill>
        <p:spPr>
          <a:xfrm>
            <a:off x="5383754" y="774329"/>
            <a:ext cx="4426563" cy="3328141"/>
          </a:xfrm>
          <a:prstGeom prst="rect">
            <a:avLst/>
          </a:prstGeom>
          <a:effectLst>
            <a:outerShdw blurRad="50800" dist="38100" dir="5400000" algn="t" rotWithShape="0">
              <a:prstClr val="black">
                <a:alpha val="43000"/>
              </a:prstClr>
            </a:outerShdw>
          </a:effectLst>
        </p:spPr>
      </p:pic>
      <p:sp>
        <p:nvSpPr>
          <p:cNvPr id="7" name="Slide Number Placeholder 6">
            <a:extLst>
              <a:ext uri="{FF2B5EF4-FFF2-40B4-BE49-F238E27FC236}">
                <a16:creationId xmlns:a16="http://schemas.microsoft.com/office/drawing/2014/main" id="{8AB1FE87-22D9-49A9-83CD-AD5C25FFDA6F}"/>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pPr defTabSz="914400">
                <a:spcAft>
                  <a:spcPts val="600"/>
                </a:spcAft>
              </a:pPr>
              <a:t>28</a:t>
            </a:fld>
            <a:endParaRPr lang="en-US"/>
          </a:p>
        </p:txBody>
      </p:sp>
      <p:sp>
        <p:nvSpPr>
          <p:cNvPr id="5" name="Date Placeholder 4">
            <a:extLst>
              <a:ext uri="{FF2B5EF4-FFF2-40B4-BE49-F238E27FC236}">
                <a16:creationId xmlns:a16="http://schemas.microsoft.com/office/drawing/2014/main" id="{987EAF3B-8886-4791-9029-C5108FB0682D}"/>
              </a:ext>
            </a:extLst>
          </p:cNvPr>
          <p:cNvSpPr>
            <a:spLocks noGrp="1"/>
          </p:cNvSpPr>
          <p:nvPr>
            <p:ph type="dt" sz="half" idx="10"/>
          </p:nvPr>
        </p:nvSpPr>
        <p:spPr>
          <a:xfrm rot="5400000">
            <a:off x="9254954" y="2691385"/>
            <a:ext cx="2791967" cy="304799"/>
          </a:xfrm>
        </p:spPr>
        <p:txBody>
          <a:bodyPr vert="horz" lIns="91440" tIns="45720" rIns="91440" bIns="45720" rtlCol="0" anchor="t">
            <a:normAutofit/>
          </a:bodyPr>
          <a:lstStyle/>
          <a:p>
            <a:pPr defTabSz="914400">
              <a:spcAft>
                <a:spcPts val="600"/>
              </a:spcAft>
            </a:pPr>
            <a:fld id="{FC6E85F7-A724-48A4-9D33-CEBC5174E865}" type="datetime1">
              <a:rPr lang="en-US"/>
              <a:pPr defTabSz="914400">
                <a:spcAft>
                  <a:spcPts val="600"/>
                </a:spcAft>
              </a:pPr>
              <a:t>5/5/2022</a:t>
            </a:fld>
            <a:endParaRPr lang="en-US"/>
          </a:p>
        </p:txBody>
      </p:sp>
      <p:sp>
        <p:nvSpPr>
          <p:cNvPr id="6" name="Footer Placeholder 5">
            <a:extLst>
              <a:ext uri="{FF2B5EF4-FFF2-40B4-BE49-F238E27FC236}">
                <a16:creationId xmlns:a16="http://schemas.microsoft.com/office/drawing/2014/main" id="{4AC62FD7-0398-4694-ABAF-4758500624FB}"/>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chemeClr val="tx1">
                  <a:tint val="75000"/>
                  <a:alpha val="60000"/>
                </a:schemeClr>
              </a:solidFill>
              <a:latin typeface="+mn-lt"/>
              <a:ea typeface="+mn-ea"/>
              <a:cs typeface="+mn-cs"/>
            </a:endParaRPr>
          </a:p>
        </p:txBody>
      </p:sp>
    </p:spTree>
    <p:extLst>
      <p:ext uri="{BB962C8B-B14F-4D97-AF65-F5344CB8AC3E}">
        <p14:creationId xmlns:p14="http://schemas.microsoft.com/office/powerpoint/2010/main" val="1266521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6"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7"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8"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9"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1"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32" name="Rectangle 23">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7" descr="Close up photo of colourful graph data">
            <a:extLst>
              <a:ext uri="{FF2B5EF4-FFF2-40B4-BE49-F238E27FC236}">
                <a16:creationId xmlns:a16="http://schemas.microsoft.com/office/drawing/2014/main" id="{B6DD57D8-5D96-A935-0098-0C00ED670828}"/>
              </a:ext>
            </a:extLst>
          </p:cNvPr>
          <p:cNvPicPr>
            <a:picLocks noChangeAspect="1"/>
          </p:cNvPicPr>
          <p:nvPr/>
        </p:nvPicPr>
        <p:blipFill rotWithShape="1">
          <a:blip r:embed="rId7">
            <a:alphaModFix amt="40000"/>
          </a:blip>
          <a:srcRect t="8907" b="6823"/>
          <a:stretch/>
        </p:blipFill>
        <p:spPr>
          <a:xfrm>
            <a:off x="20" y="10"/>
            <a:ext cx="12191980" cy="6857990"/>
          </a:xfrm>
          <a:prstGeom prst="rect">
            <a:avLst/>
          </a:prstGeom>
        </p:spPr>
      </p:pic>
      <p:sp>
        <p:nvSpPr>
          <p:cNvPr id="2" name="Title 1">
            <a:extLst>
              <a:ext uri="{FF2B5EF4-FFF2-40B4-BE49-F238E27FC236}">
                <a16:creationId xmlns:a16="http://schemas.microsoft.com/office/drawing/2014/main" id="{326091C8-446D-40C5-B4C7-7A1BF6B09C4F}"/>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solidFill>
                  <a:schemeClr val="tx1"/>
                </a:solidFill>
              </a:rPr>
              <a:t>Regression</a:t>
            </a:r>
          </a:p>
        </p:txBody>
      </p:sp>
      <p:sp>
        <p:nvSpPr>
          <p:cNvPr id="3" name="Content Placeholder 2">
            <a:extLst>
              <a:ext uri="{FF2B5EF4-FFF2-40B4-BE49-F238E27FC236}">
                <a16:creationId xmlns:a16="http://schemas.microsoft.com/office/drawing/2014/main" id="{6907AF00-849F-4D13-B864-CB858CA55351}"/>
              </a:ext>
            </a:extLst>
          </p:cNvPr>
          <p:cNvSpPr>
            <a:spLocks noGrp="1"/>
          </p:cNvSpPr>
          <p:nvPr>
            <p:ph idx="1"/>
          </p:nvPr>
        </p:nvSpPr>
        <p:spPr>
          <a:xfrm>
            <a:off x="1154955" y="4777380"/>
            <a:ext cx="8825658" cy="861420"/>
          </a:xfrm>
        </p:spPr>
        <p:txBody>
          <a:bodyPr vert="horz" lIns="91440" tIns="45720" rIns="91440" bIns="45720" rtlCol="0" anchor="t">
            <a:normAutofit/>
          </a:bodyPr>
          <a:lstStyle/>
          <a:p>
            <a:pPr marL="0" indent="0">
              <a:buNone/>
            </a:pPr>
            <a:r>
              <a:rPr lang="en-US" cap="all"/>
              <a:t>Various variables in the data set were continuous which allow me a big set of values to work with.</a:t>
            </a:r>
          </a:p>
        </p:txBody>
      </p:sp>
      <p:sp>
        <p:nvSpPr>
          <p:cNvPr id="6" name="Slide Number Placeholder 5">
            <a:extLst>
              <a:ext uri="{FF2B5EF4-FFF2-40B4-BE49-F238E27FC236}">
                <a16:creationId xmlns:a16="http://schemas.microsoft.com/office/drawing/2014/main" id="{209BC268-9541-4CD1-B418-32C0DBF5D21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chemeClr val="tx1"/>
                </a:solidFill>
              </a:rPr>
              <a:pPr defTabSz="914400">
                <a:spcAft>
                  <a:spcPts val="600"/>
                </a:spcAft>
              </a:pPr>
              <a:t>29</a:t>
            </a:fld>
            <a:endParaRPr lang="en-US">
              <a:solidFill>
                <a:schemeClr val="tx1"/>
              </a:solidFill>
            </a:endParaRPr>
          </a:p>
        </p:txBody>
      </p:sp>
      <p:sp>
        <p:nvSpPr>
          <p:cNvPr id="4" name="Date Placeholder 3">
            <a:extLst>
              <a:ext uri="{FF2B5EF4-FFF2-40B4-BE49-F238E27FC236}">
                <a16:creationId xmlns:a16="http://schemas.microsoft.com/office/drawing/2014/main" id="{9454FB5E-E537-47B9-BFB7-9DA575CAB4F1}"/>
              </a:ext>
            </a:extLst>
          </p:cNvPr>
          <p:cNvSpPr>
            <a:spLocks noGrp="1"/>
          </p:cNvSpPr>
          <p:nvPr>
            <p:ph type="dt" sz="half" idx="10"/>
          </p:nvPr>
        </p:nvSpPr>
        <p:spPr>
          <a:xfrm rot="5400000">
            <a:off x="10155639" y="1790701"/>
            <a:ext cx="990599" cy="304799"/>
          </a:xfrm>
        </p:spPr>
        <p:txBody>
          <a:bodyPr vert="horz" lIns="91440" tIns="45720" rIns="91440" bIns="45720" rtlCol="0" anchor="t">
            <a:normAutofit/>
          </a:bodyPr>
          <a:lstStyle/>
          <a:p>
            <a:pPr defTabSz="914400">
              <a:spcAft>
                <a:spcPts val="600"/>
              </a:spcAft>
            </a:pPr>
            <a:fld id="{BE0A88F0-556B-4BB7-8AAB-D63AEB65C662}" type="datetime1">
              <a:rPr lang="en-US">
                <a:solidFill>
                  <a:schemeClr val="tx1"/>
                </a:solidFill>
              </a:rPr>
              <a:pPr defTabSz="914400">
                <a:spcAft>
                  <a:spcPts val="600"/>
                </a:spcAft>
              </a:pPr>
              <a:t>5/5/2022</a:t>
            </a:fld>
            <a:endParaRPr lang="en-US">
              <a:solidFill>
                <a:schemeClr val="tx1"/>
              </a:solidFill>
            </a:endParaRPr>
          </a:p>
        </p:txBody>
      </p:sp>
      <p:sp>
        <p:nvSpPr>
          <p:cNvPr id="5" name="Footer Placeholder 4">
            <a:extLst>
              <a:ext uri="{FF2B5EF4-FFF2-40B4-BE49-F238E27FC236}">
                <a16:creationId xmlns:a16="http://schemas.microsoft.com/office/drawing/2014/main" id="{54B4E6E4-BB27-491C-A0C7-5D04CE46380F}"/>
              </a:ext>
            </a:extLst>
          </p:cNvPr>
          <p:cNvSpPr>
            <a:spLocks noGrp="1"/>
          </p:cNvSpPr>
          <p:nvPr>
            <p:ph type="ftr" sz="quarter" idx="11"/>
          </p:nvPr>
        </p:nvSpPr>
        <p:spPr>
          <a:xfrm rot="5400000">
            <a:off x="8951573" y="3225297"/>
            <a:ext cx="3859795"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chemeClr val="tx1"/>
              </a:solidFill>
              <a:latin typeface="+mn-lt"/>
              <a:ea typeface="+mn-ea"/>
              <a:cs typeface="+mn-cs"/>
            </a:endParaRPr>
          </a:p>
        </p:txBody>
      </p:sp>
    </p:spTree>
    <p:extLst>
      <p:ext uri="{BB962C8B-B14F-4D97-AF65-F5344CB8AC3E}">
        <p14:creationId xmlns:p14="http://schemas.microsoft.com/office/powerpoint/2010/main" val="249594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2252B-820B-482F-B1E7-30E5ABB2D26B}"/>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sz="4200" b="0" i="0" kern="1200">
                <a:solidFill>
                  <a:srgbClr val="EBEBEB"/>
                </a:solidFill>
                <a:latin typeface="+mj-lt"/>
                <a:ea typeface="+mj-ea"/>
                <a:cs typeface="+mj-cs"/>
              </a:rPr>
              <a:t>Cleaning the Data</a:t>
            </a:r>
          </a:p>
        </p:txBody>
      </p:sp>
      <p:sp>
        <p:nvSpPr>
          <p:cNvPr id="3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3" name="Freeform: Shape 3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2" name="Content Placeholder 11">
            <a:extLst>
              <a:ext uri="{FF2B5EF4-FFF2-40B4-BE49-F238E27FC236}">
                <a16:creationId xmlns:a16="http://schemas.microsoft.com/office/drawing/2014/main" id="{59EC9B3C-0CE8-4F34-A135-CCD7288E1635}"/>
              </a:ext>
            </a:extLst>
          </p:cNvPr>
          <p:cNvPicPr>
            <a:picLocks noGrp="1" noChangeAspect="1"/>
          </p:cNvPicPr>
          <p:nvPr>
            <p:ph idx="1"/>
          </p:nvPr>
        </p:nvPicPr>
        <p:blipFill>
          <a:blip r:embed="rId7"/>
          <a:stretch>
            <a:fillRect/>
          </a:stretch>
        </p:blipFill>
        <p:spPr>
          <a:xfrm>
            <a:off x="6093992" y="2352646"/>
            <a:ext cx="5449889" cy="2152705"/>
          </a:xfrm>
          <a:prstGeom prst="rect">
            <a:avLst/>
          </a:prstGeom>
          <a:effectLst/>
        </p:spPr>
      </p:pic>
      <p:sp>
        <p:nvSpPr>
          <p:cNvPr id="35" name="Rectangle 3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1AA0C96E-0F12-417F-BDF2-2DD1D3F83EA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a:t>
            </a:fld>
            <a:endParaRPr lang="en-US">
              <a:solidFill>
                <a:srgbClr val="FFFFFF"/>
              </a:solidFill>
            </a:endParaRPr>
          </a:p>
        </p:txBody>
      </p:sp>
      <p:sp>
        <p:nvSpPr>
          <p:cNvPr id="4" name="Text Placeholder 3">
            <a:extLst>
              <a:ext uri="{FF2B5EF4-FFF2-40B4-BE49-F238E27FC236}">
                <a16:creationId xmlns:a16="http://schemas.microsoft.com/office/drawing/2014/main" id="{3DFF27A6-D58A-48DB-9505-79B3271A4FA7}"/>
              </a:ext>
            </a:extLst>
          </p:cNvPr>
          <p:cNvSpPr>
            <a:spLocks noGrp="1"/>
          </p:cNvSpPr>
          <p:nvPr>
            <p:ph type="body" sz="half" idx="2"/>
          </p:nvPr>
        </p:nvSpPr>
        <p:spPr>
          <a:xfrm>
            <a:off x="648931" y="2438400"/>
            <a:ext cx="4166509" cy="3785419"/>
          </a:xfrm>
        </p:spPr>
        <p:txBody>
          <a:bodyPr vert="horz" lIns="91440" tIns="45720" rIns="91440" bIns="45720" rtlCol="0">
            <a:normAutofit/>
          </a:bodyPr>
          <a:lstStyle/>
          <a:p>
            <a:pPr>
              <a:buFont typeface="Wingdings 3" charset="2"/>
              <a:buChar char=""/>
            </a:pPr>
            <a:r>
              <a:rPr lang="en-US" dirty="0">
                <a:solidFill>
                  <a:srgbClr val="EBEBEB"/>
                </a:solidFill>
              </a:rPr>
              <a:t>The complexity makes this dataset unmanageable. I filtered the data into separate ranges of values by looking at its distribution in order to have better analytical arguments  </a:t>
            </a:r>
          </a:p>
        </p:txBody>
      </p:sp>
      <p:sp>
        <p:nvSpPr>
          <p:cNvPr id="6" name="Footer Placeholder 5">
            <a:extLst>
              <a:ext uri="{FF2B5EF4-FFF2-40B4-BE49-F238E27FC236}">
                <a16:creationId xmlns:a16="http://schemas.microsoft.com/office/drawing/2014/main" id="{6A0B8B2A-4346-45EB-9903-D742B6DBD299}"/>
              </a:ext>
            </a:extLst>
          </p:cNvPr>
          <p:cNvSpPr>
            <a:spLocks noGrp="1"/>
          </p:cNvSpPr>
          <p:nvPr>
            <p:ph type="ftr" sz="quarter" idx="11"/>
          </p:nvPr>
        </p:nvSpPr>
        <p:spPr>
          <a:xfrm>
            <a:off x="636914" y="6355080"/>
            <a:ext cx="4206240" cy="304801"/>
          </a:xfrm>
        </p:spPr>
        <p:txBody>
          <a:bodyPr vert="horz" lIns="91440" tIns="45720" rIns="91440" bIns="45720" rtlCol="0" anchor="b">
            <a:normAutofit/>
          </a:bodyPr>
          <a:lstStyle/>
          <a:p>
            <a:pPr defTabSz="914400">
              <a:lnSpc>
                <a:spcPct val="90000"/>
              </a:lnSpc>
              <a:spcAft>
                <a:spcPts val="600"/>
              </a:spcAft>
            </a:pPr>
            <a:r>
              <a:rPr lang="en-US" sz="1000" b="0" i="0" kern="1200">
                <a:solidFill>
                  <a:srgbClr val="FFFFFF">
                    <a:alpha val="60000"/>
                  </a:srgbClr>
                </a:solidFill>
                <a:latin typeface="+mn-lt"/>
                <a:ea typeface="+mn-ea"/>
                <a:cs typeface="+mn-cs"/>
              </a:rPr>
              <a:t>Big Data Analytics </a:t>
            </a:r>
          </a:p>
          <a:p>
            <a:pPr defTabSz="914400">
              <a:lnSpc>
                <a:spcPct val="90000"/>
              </a:lnSpc>
              <a:spcAft>
                <a:spcPts val="600"/>
              </a:spcAft>
            </a:pPr>
            <a:endParaRPr lang="en-US" sz="1000" b="0" i="0" kern="1200">
              <a:solidFill>
                <a:srgbClr val="FFFFFF">
                  <a:alpha val="60000"/>
                </a:srgbClr>
              </a:solidFill>
              <a:latin typeface="+mn-lt"/>
              <a:ea typeface="+mn-ea"/>
              <a:cs typeface="+mn-cs"/>
            </a:endParaRPr>
          </a:p>
        </p:txBody>
      </p:sp>
      <p:sp>
        <p:nvSpPr>
          <p:cNvPr id="5" name="Date Placeholder 4">
            <a:extLst>
              <a:ext uri="{FF2B5EF4-FFF2-40B4-BE49-F238E27FC236}">
                <a16:creationId xmlns:a16="http://schemas.microsoft.com/office/drawing/2014/main" id="{B8406E6D-3060-4E52-BE30-DACF7BA0F099}"/>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E082ABFB-60E7-4BA1-866A-7059F058065B}" type="datetime1">
              <a:rPr lang="en-US">
                <a:solidFill>
                  <a:schemeClr val="tx1">
                    <a:alpha val="60000"/>
                  </a:schemeClr>
                </a:solidFill>
              </a:rPr>
              <a:pPr algn="r" defTabSz="914400">
                <a:spcAft>
                  <a:spcPts val="600"/>
                </a:spcAft>
              </a:pPr>
              <a:t>5/5/2022</a:t>
            </a:fld>
            <a:endParaRPr lang="en-US">
              <a:solidFill>
                <a:schemeClr val="tx1">
                  <a:alpha val="60000"/>
                </a:schemeClr>
              </a:solidFill>
            </a:endParaRPr>
          </a:p>
        </p:txBody>
      </p:sp>
    </p:spTree>
    <p:extLst>
      <p:ext uri="{BB962C8B-B14F-4D97-AF65-F5344CB8AC3E}">
        <p14:creationId xmlns:p14="http://schemas.microsoft.com/office/powerpoint/2010/main" val="340717171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25">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0EF55-00ED-4AB7-B3F0-29F294FE61B4}"/>
              </a:ext>
            </a:extLst>
          </p:cNvPr>
          <p:cNvSpPr>
            <a:spLocks noGrp="1"/>
          </p:cNvSpPr>
          <p:nvPr>
            <p:ph type="title"/>
          </p:nvPr>
        </p:nvSpPr>
        <p:spPr>
          <a:xfrm>
            <a:off x="643855" y="1447799"/>
            <a:ext cx="3108626" cy="1444752"/>
          </a:xfrm>
        </p:spPr>
        <p:txBody>
          <a:bodyPr vert="horz" lIns="91440" tIns="45720" rIns="91440" bIns="45720" rtlCol="0" anchor="b">
            <a:normAutofit fontScale="90000"/>
          </a:bodyPr>
          <a:lstStyle/>
          <a:p>
            <a:r>
              <a:rPr lang="en-US" sz="3200" b="0" i="0" kern="1200" dirty="0">
                <a:solidFill>
                  <a:srgbClr val="EBEBEB"/>
                </a:solidFill>
                <a:latin typeface="+mj-lt"/>
                <a:ea typeface="+mj-ea"/>
                <a:cs typeface="+mj-cs"/>
              </a:rPr>
              <a:t>Plotting variables of interest</a:t>
            </a:r>
          </a:p>
        </p:txBody>
      </p:sp>
      <p:sp>
        <p:nvSpPr>
          <p:cNvPr id="3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9">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32" name="Rectangle 31">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9700816F-E74F-4A5A-A563-EF72539DCDE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30</a:t>
            </a:fld>
            <a:endParaRPr lang="en-US">
              <a:solidFill>
                <a:srgbClr val="FFFFFF"/>
              </a:solidFill>
            </a:endParaRPr>
          </a:p>
        </p:txBody>
      </p:sp>
      <p:sp>
        <p:nvSpPr>
          <p:cNvPr id="40" name="Text Placeholder 3">
            <a:extLst>
              <a:ext uri="{FF2B5EF4-FFF2-40B4-BE49-F238E27FC236}">
                <a16:creationId xmlns:a16="http://schemas.microsoft.com/office/drawing/2014/main" id="{52F27490-406C-481D-ACA8-98E2FB7E0E2E}"/>
              </a:ext>
            </a:extLst>
          </p:cNvPr>
          <p:cNvSpPr>
            <a:spLocks noGrp="1"/>
          </p:cNvSpPr>
          <p:nvPr>
            <p:ph type="body" sz="half" idx="2"/>
          </p:nvPr>
        </p:nvSpPr>
        <p:spPr>
          <a:xfrm>
            <a:off x="643855" y="3072385"/>
            <a:ext cx="3108057" cy="2947415"/>
          </a:xfrm>
        </p:spPr>
        <p:txBody>
          <a:bodyPr vert="horz" lIns="91440" tIns="45720" rIns="91440" bIns="45720" rtlCol="0">
            <a:normAutofit/>
          </a:bodyPr>
          <a:lstStyle/>
          <a:p>
            <a:pPr>
              <a:buFont typeface="Wingdings 3" charset="2"/>
              <a:buChar char=""/>
            </a:pPr>
            <a:r>
              <a:rPr lang="en-US" dirty="0">
                <a:solidFill>
                  <a:srgbClr val="FFFFFF"/>
                </a:solidFill>
              </a:rPr>
              <a:t>I decided to look at the price assessment of land, the total exemption and the residential floor area. I thought these variables could have interesting relationships and shared a continuous value structure.</a:t>
            </a:r>
          </a:p>
        </p:txBody>
      </p:sp>
      <p:sp>
        <p:nvSpPr>
          <p:cNvPr id="6" name="Footer Placeholder 5">
            <a:extLst>
              <a:ext uri="{FF2B5EF4-FFF2-40B4-BE49-F238E27FC236}">
                <a16:creationId xmlns:a16="http://schemas.microsoft.com/office/drawing/2014/main" id="{01BCB814-517B-4C7D-9BD6-2F734B9FA92E}"/>
              </a:ext>
            </a:extLst>
          </p:cNvPr>
          <p:cNvSpPr>
            <a:spLocks noGrp="1"/>
          </p:cNvSpPr>
          <p:nvPr>
            <p:ph type="ftr" sz="quarter" idx="11"/>
          </p:nvPr>
        </p:nvSpPr>
        <p:spPr>
          <a:xfrm>
            <a:off x="632231" y="6359311"/>
            <a:ext cx="3489546"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rgbClr val="FFFFFF">
                  <a:alpha val="60000"/>
                </a:srgbClr>
              </a:solidFill>
              <a:latin typeface="+mn-lt"/>
              <a:ea typeface="+mn-ea"/>
              <a:cs typeface="+mn-cs"/>
            </a:endParaRPr>
          </a:p>
        </p:txBody>
      </p:sp>
      <p:pic>
        <p:nvPicPr>
          <p:cNvPr id="9" name="Content Placeholder 8">
            <a:extLst>
              <a:ext uri="{FF2B5EF4-FFF2-40B4-BE49-F238E27FC236}">
                <a16:creationId xmlns:a16="http://schemas.microsoft.com/office/drawing/2014/main" id="{14CCB017-9A7A-4345-8CCD-1D1B810B4A15}"/>
              </a:ext>
            </a:extLst>
          </p:cNvPr>
          <p:cNvPicPr>
            <a:picLocks noGrp="1" noChangeAspect="1"/>
          </p:cNvPicPr>
          <p:nvPr>
            <p:ph idx="1"/>
          </p:nvPr>
        </p:nvPicPr>
        <p:blipFill>
          <a:blip r:embed="rId7"/>
          <a:stretch>
            <a:fillRect/>
          </a:stretch>
        </p:blipFill>
        <p:spPr>
          <a:xfrm>
            <a:off x="5048451" y="1728207"/>
            <a:ext cx="6495847" cy="4011184"/>
          </a:xfrm>
          <a:prstGeom prst="rect">
            <a:avLst/>
          </a:prstGeom>
          <a:effectLst/>
        </p:spPr>
      </p:pic>
      <p:sp>
        <p:nvSpPr>
          <p:cNvPr id="5" name="Date Placeholder 4">
            <a:extLst>
              <a:ext uri="{FF2B5EF4-FFF2-40B4-BE49-F238E27FC236}">
                <a16:creationId xmlns:a16="http://schemas.microsoft.com/office/drawing/2014/main" id="{093F559E-69AF-41FF-80B8-B2D6A97E9C0B}"/>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E082ABFB-60E7-4BA1-866A-7059F058065B}" type="datetime1">
              <a:rPr lang="en-US">
                <a:solidFill>
                  <a:schemeClr val="tx1">
                    <a:alpha val="60000"/>
                  </a:schemeClr>
                </a:solidFill>
              </a:rPr>
              <a:pPr algn="r" defTabSz="914400">
                <a:spcAft>
                  <a:spcPts val="600"/>
                </a:spcAft>
              </a:pPr>
              <a:t>5/5/2022</a:t>
            </a:fld>
            <a:endParaRPr lang="en-US">
              <a:solidFill>
                <a:schemeClr val="tx1">
                  <a:alpha val="60000"/>
                </a:schemeClr>
              </a:solidFill>
            </a:endParaRPr>
          </a:p>
        </p:txBody>
      </p:sp>
    </p:spTree>
    <p:extLst>
      <p:ext uri="{BB962C8B-B14F-4D97-AF65-F5344CB8AC3E}">
        <p14:creationId xmlns:p14="http://schemas.microsoft.com/office/powerpoint/2010/main" val="367270332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0" name="Picture 6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74" name="Picture 7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7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8" name="Rectangle 7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4E0EF55-00ED-4AB7-B3F0-29F294FE61B4}"/>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sz="4200" b="0" i="0" kern="1200">
                <a:solidFill>
                  <a:srgbClr val="EBEBEB"/>
                </a:solidFill>
                <a:latin typeface="+mj-lt"/>
                <a:ea typeface="+mj-ea"/>
                <a:cs typeface="+mj-cs"/>
              </a:rPr>
              <a:t>Eliminating extraneous values </a:t>
            </a:r>
          </a:p>
        </p:txBody>
      </p:sp>
      <p:sp>
        <p:nvSpPr>
          <p:cNvPr id="7" name="Slide Number Placeholder 6">
            <a:extLst>
              <a:ext uri="{FF2B5EF4-FFF2-40B4-BE49-F238E27FC236}">
                <a16:creationId xmlns:a16="http://schemas.microsoft.com/office/drawing/2014/main" id="{9700816F-E74F-4A5A-A563-EF72539DCDE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31</a:t>
            </a:fld>
            <a:endParaRPr lang="en-US">
              <a:solidFill>
                <a:srgbClr val="FFFFFF"/>
              </a:solidFill>
            </a:endParaRPr>
          </a:p>
        </p:txBody>
      </p:sp>
      <p:sp useBgFill="1">
        <p:nvSpPr>
          <p:cNvPr id="86" name="Freeform: Shape 85">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40" name="Text Placeholder 3">
            <a:extLst>
              <a:ext uri="{FF2B5EF4-FFF2-40B4-BE49-F238E27FC236}">
                <a16:creationId xmlns:a16="http://schemas.microsoft.com/office/drawing/2014/main" id="{52F27490-406C-481D-ACA8-98E2FB7E0E2E}"/>
              </a:ext>
            </a:extLst>
          </p:cNvPr>
          <p:cNvSpPr>
            <a:spLocks noGrp="1"/>
          </p:cNvSpPr>
          <p:nvPr>
            <p:ph type="body" sz="half" idx="2"/>
          </p:nvPr>
        </p:nvSpPr>
        <p:spPr>
          <a:xfrm>
            <a:off x="648931" y="2548281"/>
            <a:ext cx="5122606" cy="3658689"/>
          </a:xfrm>
        </p:spPr>
        <p:txBody>
          <a:bodyPr vert="horz" lIns="91440" tIns="45720" rIns="91440" bIns="45720" rtlCol="0">
            <a:normAutofit/>
          </a:bodyPr>
          <a:lstStyle/>
          <a:p>
            <a:pPr>
              <a:buFont typeface="Wingdings 3" charset="2"/>
              <a:buChar char=""/>
            </a:pPr>
            <a:r>
              <a:rPr lang="en-US" dirty="0"/>
              <a:t>The last plot did not show a useful relationship on any of the combinations that take residential floor area. I eliminated the zero values and now the distribution is starting to show promise</a:t>
            </a:r>
          </a:p>
        </p:txBody>
      </p:sp>
      <p:sp>
        <p:nvSpPr>
          <p:cNvPr id="6" name="Footer Placeholder 5">
            <a:extLst>
              <a:ext uri="{FF2B5EF4-FFF2-40B4-BE49-F238E27FC236}">
                <a16:creationId xmlns:a16="http://schemas.microsoft.com/office/drawing/2014/main" id="{01BCB814-517B-4C7D-9BD6-2F734B9FA92E}"/>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p:txBody>
      </p:sp>
      <p:sp>
        <p:nvSpPr>
          <p:cNvPr id="5" name="Date Placeholder 4">
            <a:extLst>
              <a:ext uri="{FF2B5EF4-FFF2-40B4-BE49-F238E27FC236}">
                <a16:creationId xmlns:a16="http://schemas.microsoft.com/office/drawing/2014/main" id="{093F559E-69AF-41FF-80B8-B2D6A97E9C0B}"/>
              </a:ext>
            </a:extLst>
          </p:cNvPr>
          <p:cNvSpPr>
            <a:spLocks noGrp="1"/>
          </p:cNvSpPr>
          <p:nvPr>
            <p:ph type="dt" sz="half" idx="10"/>
          </p:nvPr>
        </p:nvSpPr>
        <p:spPr>
          <a:xfrm>
            <a:off x="9262534" y="6355080"/>
            <a:ext cx="2281766" cy="304799"/>
          </a:xfrm>
        </p:spPr>
        <p:txBody>
          <a:bodyPr vert="horz" lIns="91440" tIns="45720" rIns="91440" bIns="45720" rtlCol="0" anchor="t">
            <a:normAutofit/>
          </a:bodyPr>
          <a:lstStyle/>
          <a:p>
            <a:pPr algn="r" defTabSz="914400">
              <a:spcAft>
                <a:spcPts val="600"/>
              </a:spcAft>
            </a:pPr>
            <a:fld id="{E082ABFB-60E7-4BA1-866A-7059F058065B}" type="datetime1">
              <a:rPr lang="en-US">
                <a:solidFill>
                  <a:schemeClr val="tx1">
                    <a:alpha val="60000"/>
                  </a:schemeClr>
                </a:solidFill>
              </a:rPr>
              <a:pPr algn="r" defTabSz="914400">
                <a:spcAft>
                  <a:spcPts val="600"/>
                </a:spcAft>
              </a:pPr>
              <a:t>5/5/2022</a:t>
            </a:fld>
            <a:endParaRPr lang="en-US">
              <a:solidFill>
                <a:schemeClr val="tx1">
                  <a:alpha val="60000"/>
                </a:schemeClr>
              </a:solidFill>
            </a:endParaRPr>
          </a:p>
        </p:txBody>
      </p:sp>
      <p:pic>
        <p:nvPicPr>
          <p:cNvPr id="19" name="Content Placeholder 18">
            <a:extLst>
              <a:ext uri="{FF2B5EF4-FFF2-40B4-BE49-F238E27FC236}">
                <a16:creationId xmlns:a16="http://schemas.microsoft.com/office/drawing/2014/main" id="{985BCB29-3591-4695-9210-CC7526171357}"/>
              </a:ext>
            </a:extLst>
          </p:cNvPr>
          <p:cNvPicPr>
            <a:picLocks noGrp="1" noChangeAspect="1"/>
          </p:cNvPicPr>
          <p:nvPr>
            <p:ph idx="1"/>
          </p:nvPr>
        </p:nvPicPr>
        <p:blipFill>
          <a:blip r:embed="rId7"/>
          <a:stretch>
            <a:fillRect/>
          </a:stretch>
        </p:blipFill>
        <p:spPr>
          <a:xfrm>
            <a:off x="6091916" y="2696101"/>
            <a:ext cx="5451627" cy="3366378"/>
          </a:xfrm>
          <a:prstGeom prst="rect">
            <a:avLst/>
          </a:prstGeom>
          <a:effectLst/>
        </p:spPr>
      </p:pic>
    </p:spTree>
    <p:extLst>
      <p:ext uri="{BB962C8B-B14F-4D97-AF65-F5344CB8AC3E}">
        <p14:creationId xmlns:p14="http://schemas.microsoft.com/office/powerpoint/2010/main" val="20870834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5" name="Picture 17">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6" name="Picture 19">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21">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8" name="Picture 23">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9" name="Picture 25">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0" name="Rectangle 27">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8FDD3D-BA49-4971-AA0A-63219B0FA53D}"/>
              </a:ext>
            </a:extLst>
          </p:cNvPr>
          <p:cNvSpPr>
            <a:spLocks noGrp="1"/>
          </p:cNvSpPr>
          <p:nvPr>
            <p:ph type="title"/>
          </p:nvPr>
        </p:nvSpPr>
        <p:spPr>
          <a:xfrm>
            <a:off x="646112" y="452718"/>
            <a:ext cx="4165580" cy="1400530"/>
          </a:xfrm>
        </p:spPr>
        <p:txBody>
          <a:bodyPr vert="horz" lIns="91440" tIns="45720" rIns="91440" bIns="45720" rtlCol="0" anchor="t">
            <a:normAutofit fontScale="90000"/>
          </a:bodyPr>
          <a:lstStyle/>
          <a:p>
            <a:r>
              <a:rPr lang="en-US" dirty="0"/>
              <a:t>Linear regression model</a:t>
            </a:r>
          </a:p>
        </p:txBody>
      </p:sp>
      <p:sp>
        <p:nvSpPr>
          <p:cNvPr id="51" name="Freeform: Shape 29">
            <a:extLst>
              <a:ext uri="{FF2B5EF4-FFF2-40B4-BE49-F238E27FC236}">
                <a16:creationId xmlns:a16="http://schemas.microsoft.com/office/drawing/2014/main" id="{7D9681AB-65CF-47E9-9FA3-7B05D6349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32" name="Freeform 23">
            <a:extLst>
              <a:ext uri="{FF2B5EF4-FFF2-40B4-BE49-F238E27FC236}">
                <a16:creationId xmlns:a16="http://schemas.microsoft.com/office/drawing/2014/main" id="{8FCA736E-BDE3-4D4D-8D87-E9AE7925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1" name="Content Placeholder 10">
            <a:extLst>
              <a:ext uri="{FF2B5EF4-FFF2-40B4-BE49-F238E27FC236}">
                <a16:creationId xmlns:a16="http://schemas.microsoft.com/office/drawing/2014/main" id="{3ED339CB-1B05-4E2B-BC19-8292B018CF20}"/>
              </a:ext>
            </a:extLst>
          </p:cNvPr>
          <p:cNvPicPr>
            <a:picLocks noChangeAspect="1"/>
          </p:cNvPicPr>
          <p:nvPr/>
        </p:nvPicPr>
        <p:blipFill>
          <a:blip r:embed="rId8"/>
          <a:stretch>
            <a:fillRect/>
          </a:stretch>
        </p:blipFill>
        <p:spPr>
          <a:xfrm>
            <a:off x="6978673" y="647699"/>
            <a:ext cx="3680945" cy="2162555"/>
          </a:xfrm>
          <a:prstGeom prst="rect">
            <a:avLst/>
          </a:prstGeom>
          <a:effectLst/>
        </p:spPr>
      </p:pic>
      <p:sp>
        <p:nvSpPr>
          <p:cNvPr id="34" name="Rectangle 33">
            <a:extLst>
              <a:ext uri="{FF2B5EF4-FFF2-40B4-BE49-F238E27FC236}">
                <a16:creationId xmlns:a16="http://schemas.microsoft.com/office/drawing/2014/main" id="{129AA25D-1E7A-4074-BF68-D55A83B81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C5692D5B-564A-44D2-A945-5570537F21A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smtClean="0"/>
              <a:pPr defTabSz="914400">
                <a:spcAft>
                  <a:spcPts val="600"/>
                </a:spcAft>
              </a:pPr>
              <a:t>32</a:t>
            </a:fld>
            <a:endParaRPr lang="en-US"/>
          </a:p>
        </p:txBody>
      </p:sp>
      <p:sp>
        <p:nvSpPr>
          <p:cNvPr id="15" name="Content Placeholder 14">
            <a:extLst>
              <a:ext uri="{FF2B5EF4-FFF2-40B4-BE49-F238E27FC236}">
                <a16:creationId xmlns:a16="http://schemas.microsoft.com/office/drawing/2014/main" id="{F209BF1C-0960-18AD-A857-373EFD0B2F29}"/>
              </a:ext>
            </a:extLst>
          </p:cNvPr>
          <p:cNvSpPr>
            <a:spLocks noGrp="1"/>
          </p:cNvSpPr>
          <p:nvPr>
            <p:ph sz="half" idx="1"/>
          </p:nvPr>
        </p:nvSpPr>
        <p:spPr>
          <a:xfrm>
            <a:off x="646113" y="2052918"/>
            <a:ext cx="4165146" cy="4195481"/>
          </a:xfrm>
        </p:spPr>
        <p:txBody>
          <a:bodyPr vert="horz" lIns="91440" tIns="45720" rIns="91440" bIns="45720" rtlCol="0">
            <a:normAutofit/>
          </a:bodyPr>
          <a:lstStyle/>
          <a:p>
            <a:r>
              <a:rPr lang="en-US" dirty="0"/>
              <a:t>The model yielded a 0.72 R-squared value which gives me some confidence that the model shows relatively good results </a:t>
            </a:r>
          </a:p>
        </p:txBody>
      </p:sp>
      <p:sp>
        <p:nvSpPr>
          <p:cNvPr id="6" name="Footer Placeholder 5">
            <a:extLst>
              <a:ext uri="{FF2B5EF4-FFF2-40B4-BE49-F238E27FC236}">
                <a16:creationId xmlns:a16="http://schemas.microsoft.com/office/drawing/2014/main" id="{6F9A3C24-B05F-4230-90CE-71576E6488B7}"/>
              </a:ext>
            </a:extLst>
          </p:cNvPr>
          <p:cNvSpPr>
            <a:spLocks noGrp="1"/>
          </p:cNvSpPr>
          <p:nvPr>
            <p:ph type="ftr" sz="quarter" idx="11"/>
          </p:nvPr>
        </p:nvSpPr>
        <p:spPr>
          <a:xfrm>
            <a:off x="646111" y="6381750"/>
            <a:ext cx="3859795"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chemeClr val="tx1">
                  <a:tint val="75000"/>
                  <a:alpha val="60000"/>
                </a:schemeClr>
              </a:solidFill>
              <a:latin typeface="+mn-lt"/>
              <a:ea typeface="+mn-ea"/>
              <a:cs typeface="+mn-cs"/>
            </a:endParaRPr>
          </a:p>
        </p:txBody>
      </p:sp>
      <p:pic>
        <p:nvPicPr>
          <p:cNvPr id="9" name="Content Placeholder 8">
            <a:extLst>
              <a:ext uri="{FF2B5EF4-FFF2-40B4-BE49-F238E27FC236}">
                <a16:creationId xmlns:a16="http://schemas.microsoft.com/office/drawing/2014/main" id="{FFF3E1DC-DD3A-41BF-AF0D-7BCCC1BBEB30}"/>
              </a:ext>
            </a:extLst>
          </p:cNvPr>
          <p:cNvPicPr>
            <a:picLocks noGrp="1" noChangeAspect="1"/>
          </p:cNvPicPr>
          <p:nvPr>
            <p:ph sz="half" idx="2"/>
          </p:nvPr>
        </p:nvPicPr>
        <p:blipFill>
          <a:blip r:embed="rId9"/>
          <a:stretch>
            <a:fillRect/>
          </a:stretch>
        </p:blipFill>
        <p:spPr>
          <a:xfrm>
            <a:off x="6193880" y="3015925"/>
            <a:ext cx="5250530" cy="3242202"/>
          </a:xfrm>
          <a:prstGeom prst="rect">
            <a:avLst/>
          </a:prstGeom>
          <a:effectLst/>
        </p:spPr>
      </p:pic>
      <p:sp>
        <p:nvSpPr>
          <p:cNvPr id="5" name="Date Placeholder 4">
            <a:extLst>
              <a:ext uri="{FF2B5EF4-FFF2-40B4-BE49-F238E27FC236}">
                <a16:creationId xmlns:a16="http://schemas.microsoft.com/office/drawing/2014/main" id="{F24AD4DA-F864-4C54-82E0-4D8DA44BBB04}"/>
              </a:ext>
            </a:extLst>
          </p:cNvPr>
          <p:cNvSpPr>
            <a:spLocks noGrp="1"/>
          </p:cNvSpPr>
          <p:nvPr>
            <p:ph type="dt" sz="half" idx="10"/>
          </p:nvPr>
        </p:nvSpPr>
        <p:spPr>
          <a:xfrm>
            <a:off x="8753437" y="6381750"/>
            <a:ext cx="2790444"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chemeClr val="accent1"/>
                </a:solidFill>
              </a:rPr>
              <a:pPr algn="r" defTabSz="914400">
                <a:spcAft>
                  <a:spcPts val="600"/>
                </a:spcAft>
              </a:pPr>
              <a:t>5/5/2022</a:t>
            </a:fld>
            <a:endParaRPr lang="en-US">
              <a:solidFill>
                <a:schemeClr val="accent1"/>
              </a:solidFill>
            </a:endParaRPr>
          </a:p>
        </p:txBody>
      </p:sp>
    </p:spTree>
    <p:extLst>
      <p:ext uri="{BB962C8B-B14F-4D97-AF65-F5344CB8AC3E}">
        <p14:creationId xmlns:p14="http://schemas.microsoft.com/office/powerpoint/2010/main" val="574684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8" name="Picture 5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2" name="Picture 6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6" name="Rectangle 6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FDD3D-BA49-4971-AA0A-63219B0FA53D}"/>
              </a:ext>
            </a:extLst>
          </p:cNvPr>
          <p:cNvSpPr>
            <a:spLocks noGrp="1"/>
          </p:cNvSpPr>
          <p:nvPr>
            <p:ph type="title"/>
          </p:nvPr>
        </p:nvSpPr>
        <p:spPr>
          <a:xfrm>
            <a:off x="643855" y="1447799"/>
            <a:ext cx="3108626" cy="1444752"/>
          </a:xfrm>
        </p:spPr>
        <p:txBody>
          <a:bodyPr vert="horz" lIns="91440" tIns="45720" rIns="91440" bIns="45720" rtlCol="0" anchor="b">
            <a:normAutofit/>
          </a:bodyPr>
          <a:lstStyle/>
          <a:p>
            <a:pPr>
              <a:lnSpc>
                <a:spcPct val="90000"/>
              </a:lnSpc>
            </a:pPr>
            <a:r>
              <a:rPr lang="en-US" sz="3200" dirty="0">
                <a:solidFill>
                  <a:srgbClr val="EBEBEB"/>
                </a:solidFill>
              </a:rPr>
              <a:t>Gain Curve Plot</a:t>
            </a:r>
            <a:endParaRPr lang="en-US" sz="3200" b="0" i="0" kern="1200" dirty="0">
              <a:solidFill>
                <a:srgbClr val="EBEBEB"/>
              </a:solidFill>
              <a:latin typeface="+mj-lt"/>
              <a:ea typeface="+mj-ea"/>
              <a:cs typeface="+mj-cs"/>
            </a:endParaRPr>
          </a:p>
        </p:txBody>
      </p:sp>
      <p:sp>
        <p:nvSpPr>
          <p:cNvPr id="70"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2" name="Freeform: Shape 71">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74" name="Rectangle 73">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C5692D5B-564A-44D2-A945-5570537F21A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33</a:t>
            </a:fld>
            <a:endParaRPr lang="en-US">
              <a:solidFill>
                <a:srgbClr val="FFFFFF"/>
              </a:solidFill>
            </a:endParaRPr>
          </a:p>
        </p:txBody>
      </p:sp>
      <p:sp>
        <p:nvSpPr>
          <p:cNvPr id="15" name="Content Placeholder 14">
            <a:extLst>
              <a:ext uri="{FF2B5EF4-FFF2-40B4-BE49-F238E27FC236}">
                <a16:creationId xmlns:a16="http://schemas.microsoft.com/office/drawing/2014/main" id="{F209BF1C-0960-18AD-A857-373EFD0B2F29}"/>
              </a:ext>
            </a:extLst>
          </p:cNvPr>
          <p:cNvSpPr>
            <a:spLocks noGrp="1"/>
          </p:cNvSpPr>
          <p:nvPr>
            <p:ph sz="half" idx="1"/>
          </p:nvPr>
        </p:nvSpPr>
        <p:spPr>
          <a:xfrm>
            <a:off x="643855" y="3072385"/>
            <a:ext cx="3108057" cy="2947415"/>
          </a:xfrm>
        </p:spPr>
        <p:txBody>
          <a:bodyPr vert="horz" lIns="91440" tIns="45720" rIns="91440" bIns="45720" rtlCol="0">
            <a:normAutofit/>
          </a:bodyPr>
          <a:lstStyle/>
          <a:p>
            <a:r>
              <a:rPr lang="en-US" sz="1400" dirty="0">
                <a:solidFill>
                  <a:srgbClr val="FFFFFF"/>
                </a:solidFill>
              </a:rPr>
              <a:t>After running this plot, I realize that my model fit well overall. </a:t>
            </a:r>
          </a:p>
        </p:txBody>
      </p:sp>
      <p:sp>
        <p:nvSpPr>
          <p:cNvPr id="6" name="Footer Placeholder 5">
            <a:extLst>
              <a:ext uri="{FF2B5EF4-FFF2-40B4-BE49-F238E27FC236}">
                <a16:creationId xmlns:a16="http://schemas.microsoft.com/office/drawing/2014/main" id="{6F9A3C24-B05F-4230-90CE-71576E6488B7}"/>
              </a:ext>
            </a:extLst>
          </p:cNvPr>
          <p:cNvSpPr>
            <a:spLocks noGrp="1"/>
          </p:cNvSpPr>
          <p:nvPr>
            <p:ph type="ftr" sz="quarter" idx="11"/>
          </p:nvPr>
        </p:nvSpPr>
        <p:spPr>
          <a:xfrm>
            <a:off x="632231" y="6359311"/>
            <a:ext cx="3489546" cy="304801"/>
          </a:xfrm>
        </p:spPr>
        <p:txBody>
          <a:bodyPr vert="horz" lIns="91440" tIns="45720" rIns="91440" bIns="45720" rtlCol="0" anchor="b">
            <a:normAutofit/>
          </a:bodyPr>
          <a:lstStyle/>
          <a:p>
            <a:pPr defTabSz="914400"/>
            <a:r>
              <a:rPr lang="en-US" sz="1100" b="0" i="0" kern="1200" dirty="0">
                <a:solidFill>
                  <a:schemeClr val="tx1">
                    <a:alpha val="60000"/>
                  </a:schemeClr>
                </a:solidFill>
                <a:latin typeface="+mn-lt"/>
                <a:ea typeface="+mn-ea"/>
                <a:cs typeface="+mn-cs"/>
              </a:rPr>
              <a:t>Big Data Analytics </a:t>
            </a:r>
          </a:p>
          <a:p>
            <a:pPr defTabSz="914400"/>
            <a:endParaRPr lang="en-US" sz="1100" b="0" i="0" kern="1200" dirty="0">
              <a:solidFill>
                <a:srgbClr val="FFFFFF">
                  <a:alpha val="60000"/>
                </a:srgbClr>
              </a:solidFill>
              <a:latin typeface="+mn-lt"/>
              <a:ea typeface="+mn-ea"/>
              <a:cs typeface="+mn-cs"/>
            </a:endParaRPr>
          </a:p>
        </p:txBody>
      </p:sp>
      <p:pic>
        <p:nvPicPr>
          <p:cNvPr id="10" name="Content Placeholder 9">
            <a:extLst>
              <a:ext uri="{FF2B5EF4-FFF2-40B4-BE49-F238E27FC236}">
                <a16:creationId xmlns:a16="http://schemas.microsoft.com/office/drawing/2014/main" id="{079B4405-9D4B-44A3-A045-994C4ACFC313}"/>
              </a:ext>
            </a:extLst>
          </p:cNvPr>
          <p:cNvPicPr>
            <a:picLocks noGrp="1" noChangeAspect="1"/>
          </p:cNvPicPr>
          <p:nvPr>
            <p:ph sz="half" idx="2"/>
          </p:nvPr>
        </p:nvPicPr>
        <p:blipFill>
          <a:blip r:embed="rId7"/>
          <a:stretch>
            <a:fillRect/>
          </a:stretch>
        </p:blipFill>
        <p:spPr>
          <a:xfrm>
            <a:off x="5048451" y="1728207"/>
            <a:ext cx="6495847" cy="4011184"/>
          </a:xfrm>
          <a:prstGeom prst="rect">
            <a:avLst/>
          </a:prstGeom>
          <a:effectLst/>
        </p:spPr>
      </p:pic>
      <p:sp>
        <p:nvSpPr>
          <p:cNvPr id="5" name="Date Placeholder 4">
            <a:extLst>
              <a:ext uri="{FF2B5EF4-FFF2-40B4-BE49-F238E27FC236}">
                <a16:creationId xmlns:a16="http://schemas.microsoft.com/office/drawing/2014/main" id="{F24AD4DA-F864-4C54-82E0-4D8DA44BBB04}"/>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chemeClr val="tx1">
                    <a:alpha val="60000"/>
                  </a:schemeClr>
                </a:solidFill>
              </a:rPr>
              <a:pPr algn="r" defTabSz="914400">
                <a:spcAft>
                  <a:spcPts val="600"/>
                </a:spcAft>
              </a:pPr>
              <a:t>5/5/2022</a:t>
            </a:fld>
            <a:endParaRPr lang="en-US">
              <a:solidFill>
                <a:schemeClr val="tx1">
                  <a:alpha val="60000"/>
                </a:schemeClr>
              </a:solidFill>
            </a:endParaRPr>
          </a:p>
        </p:txBody>
      </p:sp>
    </p:spTree>
    <p:extLst>
      <p:ext uri="{BB962C8B-B14F-4D97-AF65-F5344CB8AC3E}">
        <p14:creationId xmlns:p14="http://schemas.microsoft.com/office/powerpoint/2010/main" val="422214866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1" name="Picture 12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3" name="Picture 1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5" name="Oval 12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7" name="Picture 12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9" name="Picture 1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1" name="Rectangle 13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3" name="Rectangle 132">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FDD3D-BA49-4971-AA0A-63219B0FA53D}"/>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3400" b="0" i="0" kern="1200" dirty="0">
                <a:solidFill>
                  <a:srgbClr val="EBEBEB"/>
                </a:solidFill>
                <a:latin typeface="+mj-lt"/>
                <a:ea typeface="+mj-ea"/>
                <a:cs typeface="+mj-cs"/>
              </a:rPr>
              <a:t>Does residential floor area influence price of land predicted and observed ?</a:t>
            </a:r>
          </a:p>
        </p:txBody>
      </p:sp>
      <p:sp>
        <p:nvSpPr>
          <p:cNvPr id="15" name="Content Placeholder 14">
            <a:extLst>
              <a:ext uri="{FF2B5EF4-FFF2-40B4-BE49-F238E27FC236}">
                <a16:creationId xmlns:a16="http://schemas.microsoft.com/office/drawing/2014/main" id="{F209BF1C-0960-18AD-A857-373EFD0B2F29}"/>
              </a:ext>
            </a:extLst>
          </p:cNvPr>
          <p:cNvSpPr>
            <a:spLocks noGrp="1"/>
          </p:cNvSpPr>
          <p:nvPr>
            <p:ph sz="half" idx="1"/>
          </p:nvPr>
        </p:nvSpPr>
        <p:spPr>
          <a:xfrm>
            <a:off x="8200279" y="4588329"/>
            <a:ext cx="3344020" cy="1621970"/>
          </a:xfrm>
        </p:spPr>
        <p:txBody>
          <a:bodyPr vert="horz" lIns="91440" tIns="45720" rIns="91440" bIns="45720" rtlCol="0" anchor="t">
            <a:normAutofit lnSpcReduction="10000"/>
          </a:bodyPr>
          <a:lstStyle/>
          <a:p>
            <a:pPr marL="0" indent="0">
              <a:buNone/>
            </a:pPr>
            <a:r>
              <a:rPr lang="en-US" cap="all" dirty="0">
                <a:solidFill>
                  <a:schemeClr val="bg2">
                    <a:lumMod val="40000"/>
                    <a:lumOff val="60000"/>
                  </a:schemeClr>
                </a:solidFill>
              </a:rPr>
              <a:t>THERE IS A GROUP UNDER 50G dollars THAT IS UNDER 2e^6 units. The residential floor area at 4G units has values in the range of 100G dollars. </a:t>
            </a:r>
          </a:p>
        </p:txBody>
      </p:sp>
      <p:sp useBgFill="1">
        <p:nvSpPr>
          <p:cNvPr id="135" name="Rectangle 134">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C5692D5B-564A-44D2-A945-5570537F21A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34</a:t>
            </a:fld>
            <a:endParaRPr lang="en-US">
              <a:solidFill>
                <a:srgbClr val="FFFFFF"/>
              </a:solidFill>
            </a:endParaRPr>
          </a:p>
        </p:txBody>
      </p:sp>
      <p:sp>
        <p:nvSpPr>
          <p:cNvPr id="6" name="Footer Placeholder 5">
            <a:extLst>
              <a:ext uri="{FF2B5EF4-FFF2-40B4-BE49-F238E27FC236}">
                <a16:creationId xmlns:a16="http://schemas.microsoft.com/office/drawing/2014/main" id="{6F9A3C24-B05F-4230-90CE-71576E6488B7}"/>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lnSpc>
                <a:spcPct val="90000"/>
              </a:lnSpc>
              <a:spcAft>
                <a:spcPts val="600"/>
              </a:spcAft>
            </a:pPr>
            <a:r>
              <a:rPr lang="en-US" sz="1000" b="0" i="0" kern="1200">
                <a:solidFill>
                  <a:srgbClr val="FFFFFF">
                    <a:alpha val="60000"/>
                  </a:srgbClr>
                </a:solidFill>
                <a:latin typeface="+mn-lt"/>
                <a:ea typeface="+mn-ea"/>
                <a:cs typeface="+mn-cs"/>
              </a:rPr>
              <a:t>Big Data Analytics </a:t>
            </a:r>
          </a:p>
          <a:p>
            <a:pPr defTabSz="914400">
              <a:lnSpc>
                <a:spcPct val="90000"/>
              </a:lnSpc>
              <a:spcAft>
                <a:spcPts val="600"/>
              </a:spcAft>
            </a:pPr>
            <a:endParaRPr lang="en-US" sz="1000" b="0" i="0" kern="1200">
              <a:solidFill>
                <a:srgbClr val="FFFFFF">
                  <a:alpha val="60000"/>
                </a:srgbClr>
              </a:solidFill>
              <a:latin typeface="+mn-lt"/>
              <a:ea typeface="+mn-ea"/>
              <a:cs typeface="+mn-cs"/>
            </a:endParaRPr>
          </a:p>
        </p:txBody>
      </p:sp>
      <p:pic>
        <p:nvPicPr>
          <p:cNvPr id="20" name="Content Placeholder 19">
            <a:extLst>
              <a:ext uri="{FF2B5EF4-FFF2-40B4-BE49-F238E27FC236}">
                <a16:creationId xmlns:a16="http://schemas.microsoft.com/office/drawing/2014/main" id="{A60945D1-B325-47AB-98E7-85B16C8D866D}"/>
              </a:ext>
            </a:extLst>
          </p:cNvPr>
          <p:cNvPicPr>
            <a:picLocks noGrp="1" noChangeAspect="1"/>
          </p:cNvPicPr>
          <p:nvPr>
            <p:ph sz="half" idx="2"/>
          </p:nvPr>
        </p:nvPicPr>
        <p:blipFill>
          <a:blip r:embed="rId7"/>
          <a:stretch>
            <a:fillRect/>
          </a:stretch>
        </p:blipFill>
        <p:spPr>
          <a:xfrm>
            <a:off x="955392" y="1494010"/>
            <a:ext cx="6275584" cy="3875173"/>
          </a:xfrm>
          <a:prstGeom prst="rect">
            <a:avLst/>
          </a:prstGeom>
          <a:effectLst/>
        </p:spPr>
      </p:pic>
      <p:sp>
        <p:nvSpPr>
          <p:cNvPr id="5" name="Date Placeholder 4">
            <a:extLst>
              <a:ext uri="{FF2B5EF4-FFF2-40B4-BE49-F238E27FC236}">
                <a16:creationId xmlns:a16="http://schemas.microsoft.com/office/drawing/2014/main" id="{F24AD4DA-F864-4C54-82E0-4D8DA44BBB04}"/>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1642674554"/>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2" name="Picture 9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3" name="Picture 9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4" name="Oval 9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5" name="Picture 9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6" name="Picture 9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57" name="Rectangle 10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58FDD3D-BA49-4971-AA0A-63219B0FA53D}"/>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tx2"/>
                </a:solidFill>
                <a:latin typeface="+mj-lt"/>
                <a:ea typeface="+mj-ea"/>
                <a:cs typeface="+mj-cs"/>
              </a:rPr>
              <a:t>Are exemptions fair?</a:t>
            </a:r>
          </a:p>
        </p:txBody>
      </p:sp>
      <p:sp>
        <p:nvSpPr>
          <p:cNvPr id="7" name="Slide Number Placeholder 6">
            <a:extLst>
              <a:ext uri="{FF2B5EF4-FFF2-40B4-BE49-F238E27FC236}">
                <a16:creationId xmlns:a16="http://schemas.microsoft.com/office/drawing/2014/main" id="{C5692D5B-564A-44D2-A945-5570537F21A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smtClean="0"/>
              <a:pPr defTabSz="914400">
                <a:spcAft>
                  <a:spcPts val="600"/>
                </a:spcAft>
              </a:pPr>
              <a:t>35</a:t>
            </a:fld>
            <a:endParaRPr lang="en-US"/>
          </a:p>
        </p:txBody>
      </p:sp>
      <p:sp>
        <p:nvSpPr>
          <p:cNvPr id="15" name="Content Placeholder 14">
            <a:extLst>
              <a:ext uri="{FF2B5EF4-FFF2-40B4-BE49-F238E27FC236}">
                <a16:creationId xmlns:a16="http://schemas.microsoft.com/office/drawing/2014/main" id="{F209BF1C-0960-18AD-A857-373EFD0B2F29}"/>
              </a:ext>
            </a:extLst>
          </p:cNvPr>
          <p:cNvSpPr>
            <a:spLocks noGrp="1"/>
          </p:cNvSpPr>
          <p:nvPr>
            <p:ph sz="half" idx="1"/>
          </p:nvPr>
        </p:nvSpPr>
        <p:spPr>
          <a:xfrm>
            <a:off x="1103311" y="2052214"/>
            <a:ext cx="4338409" cy="4196185"/>
          </a:xfrm>
        </p:spPr>
        <p:txBody>
          <a:bodyPr vert="horz" lIns="91440" tIns="45720" rIns="91440" bIns="45720" rtlCol="0">
            <a:normAutofit/>
          </a:bodyPr>
          <a:lstStyle/>
          <a:p>
            <a:pPr marL="0" indent="0"/>
            <a:r>
              <a:rPr lang="en-US" cap="all" dirty="0"/>
              <a:t>No at 50G dollars exemption values spike sharply. Then climbs to 100G dollars at a much greater rate than land value. </a:t>
            </a:r>
          </a:p>
        </p:txBody>
      </p:sp>
      <p:sp>
        <p:nvSpPr>
          <p:cNvPr id="6" name="Footer Placeholder 5">
            <a:extLst>
              <a:ext uri="{FF2B5EF4-FFF2-40B4-BE49-F238E27FC236}">
                <a16:creationId xmlns:a16="http://schemas.microsoft.com/office/drawing/2014/main" id="{6F9A3C24-B05F-4230-90CE-71576E6488B7}"/>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lnSpc>
                <a:spcPct val="90000"/>
              </a:lnSpc>
              <a:spcAft>
                <a:spcPts val="600"/>
              </a:spcAft>
            </a:pPr>
            <a:r>
              <a:rPr lang="en-US" sz="1000" b="0" i="0" kern="1200">
                <a:solidFill>
                  <a:schemeClr val="tx1">
                    <a:tint val="75000"/>
                    <a:alpha val="60000"/>
                  </a:schemeClr>
                </a:solidFill>
                <a:latin typeface="+mn-lt"/>
                <a:ea typeface="+mn-ea"/>
                <a:cs typeface="+mn-cs"/>
              </a:rPr>
              <a:t>Big Data Analytics </a:t>
            </a:r>
          </a:p>
          <a:p>
            <a:pPr defTabSz="914400">
              <a:lnSpc>
                <a:spcPct val="90000"/>
              </a:lnSpc>
              <a:spcAft>
                <a:spcPts val="600"/>
              </a:spcAft>
            </a:pPr>
            <a:endParaRPr lang="en-US" sz="1000" b="0" i="0" kern="1200">
              <a:solidFill>
                <a:schemeClr val="tx1">
                  <a:tint val="75000"/>
                  <a:alpha val="60000"/>
                </a:schemeClr>
              </a:solidFill>
              <a:latin typeface="+mn-lt"/>
              <a:ea typeface="+mn-ea"/>
              <a:cs typeface="+mn-cs"/>
            </a:endParaRPr>
          </a:p>
        </p:txBody>
      </p:sp>
      <p:sp>
        <p:nvSpPr>
          <p:cNvPr id="5" name="Date Placeholder 4">
            <a:extLst>
              <a:ext uri="{FF2B5EF4-FFF2-40B4-BE49-F238E27FC236}">
                <a16:creationId xmlns:a16="http://schemas.microsoft.com/office/drawing/2014/main" id="{F24AD4DA-F864-4C54-82E0-4D8DA44BBB04}"/>
              </a:ext>
            </a:extLst>
          </p:cNvPr>
          <p:cNvSpPr>
            <a:spLocks noGrp="1"/>
          </p:cNvSpPr>
          <p:nvPr>
            <p:ph type="dt" sz="half" idx="10"/>
          </p:nvPr>
        </p:nvSpPr>
        <p:spPr>
          <a:xfrm>
            <a:off x="10553700" y="6355080"/>
            <a:ext cx="990599" cy="304799"/>
          </a:xfrm>
        </p:spPr>
        <p:txBody>
          <a:bodyPr vert="horz" lIns="91440" tIns="45720" rIns="91440" bIns="45720" rtlCol="0" anchor="t">
            <a:normAutofit/>
          </a:bodyPr>
          <a:lstStyle/>
          <a:p>
            <a:pPr algn="r" defTabSz="914400">
              <a:spcAft>
                <a:spcPts val="600"/>
              </a:spcAft>
            </a:pPr>
            <a:fld id="{FC6E85F7-A724-48A4-9D33-CEBC5174E865}" type="datetime1">
              <a:rPr lang="en-US" smtClean="0"/>
              <a:pPr algn="r" defTabSz="914400">
                <a:spcAft>
                  <a:spcPts val="600"/>
                </a:spcAft>
              </a:pPr>
              <a:t>5/5/2022</a:t>
            </a:fld>
            <a:endParaRPr lang="en-US"/>
          </a:p>
        </p:txBody>
      </p:sp>
      <p:pic>
        <p:nvPicPr>
          <p:cNvPr id="14" name="Content Placeholder 13">
            <a:extLst>
              <a:ext uri="{FF2B5EF4-FFF2-40B4-BE49-F238E27FC236}">
                <a16:creationId xmlns:a16="http://schemas.microsoft.com/office/drawing/2014/main" id="{F69B4568-6AB9-4D09-9550-35DE9924DB24}"/>
              </a:ext>
            </a:extLst>
          </p:cNvPr>
          <p:cNvPicPr>
            <a:picLocks noGrp="1" noChangeAspect="1"/>
          </p:cNvPicPr>
          <p:nvPr>
            <p:ph sz="half" idx="2"/>
          </p:nvPr>
        </p:nvPicPr>
        <p:blipFill>
          <a:blip r:embed="rId8"/>
          <a:stretch>
            <a:fillRect/>
          </a:stretch>
        </p:blipFill>
        <p:spPr>
          <a:xfrm>
            <a:off x="6091916" y="2467116"/>
            <a:ext cx="5451627" cy="336637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726826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8" name="Picture 17">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 name="Oval 19">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4" name="Picture 23">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6" name="Rectangle 25">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a:lnSpc>
                <a:spcPct val="90000"/>
              </a:lnSpc>
            </a:pPr>
            <a:r>
              <a:rPr lang="en-US" sz="3000" dirty="0"/>
              <a:t>After removing the zeroes, I removed three extreme values that were skewing the data</a:t>
            </a:r>
          </a:p>
        </p:txBody>
      </p:sp>
      <p:sp>
        <p:nvSpPr>
          <p:cNvPr id="28" name="Freeform: Shape 27">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9" name="Content Placeholder 8">
            <a:extLst>
              <a:ext uri="{FF2B5EF4-FFF2-40B4-BE49-F238E27FC236}">
                <a16:creationId xmlns:a16="http://schemas.microsoft.com/office/drawing/2014/main" id="{8C26460E-B700-4A7F-99BE-D0FA7B1B8DD5}"/>
              </a:ext>
            </a:extLst>
          </p:cNvPr>
          <p:cNvPicPr>
            <a:picLocks noGrp="1" noChangeAspect="1"/>
          </p:cNvPicPr>
          <p:nvPr>
            <p:ph sz="half" idx="1"/>
          </p:nvPr>
        </p:nvPicPr>
        <p:blipFill>
          <a:blip r:embed="rId8"/>
          <a:stretch>
            <a:fillRect/>
          </a:stretch>
        </p:blipFill>
        <p:spPr>
          <a:xfrm>
            <a:off x="1626419" y="647699"/>
            <a:ext cx="4305532" cy="2658666"/>
          </a:xfrm>
          <a:prstGeom prst="rect">
            <a:avLst/>
          </a:prstGeom>
          <a:effectLst/>
        </p:spPr>
      </p:pic>
      <p:sp>
        <p:nvSpPr>
          <p:cNvPr id="30"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smtClean="0"/>
              <a:pPr defTabSz="914400">
                <a:spcAft>
                  <a:spcPts val="600"/>
                </a:spcAft>
              </a:pPr>
              <a:t>36</a:t>
            </a:fld>
            <a:endParaRPr lang="en-US"/>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53850" y="6355021"/>
            <a:ext cx="3859795" cy="304801"/>
          </a:xfrm>
        </p:spPr>
        <p:txBody>
          <a:bodyPr vert="horz" lIns="91440" tIns="45720" rIns="91440" bIns="45720" rtlCol="0" anchor="b">
            <a:normAutofit/>
          </a:bodyPr>
          <a:lstStyle/>
          <a:p>
            <a:pPr defTabSz="914400"/>
            <a:r>
              <a:rPr lang="en-US" sz="1100" b="0" i="0" kern="1200" dirty="0">
                <a:solidFill>
                  <a:schemeClr val="accent1"/>
                </a:solidFill>
                <a:latin typeface="+mn-lt"/>
                <a:ea typeface="+mn-ea"/>
                <a:cs typeface="+mn-cs"/>
              </a:rPr>
              <a:t>Big Data Analytics </a:t>
            </a:r>
          </a:p>
        </p:txBody>
      </p:sp>
      <p:pic>
        <p:nvPicPr>
          <p:cNvPr id="11" name="Content Placeholder 10">
            <a:extLst>
              <a:ext uri="{FF2B5EF4-FFF2-40B4-BE49-F238E27FC236}">
                <a16:creationId xmlns:a16="http://schemas.microsoft.com/office/drawing/2014/main" id="{3AE2A851-087B-45AE-ABC8-2845E7843DEF}"/>
              </a:ext>
            </a:extLst>
          </p:cNvPr>
          <p:cNvPicPr>
            <a:picLocks noGrp="1" noChangeAspect="1"/>
          </p:cNvPicPr>
          <p:nvPr>
            <p:ph sz="half" idx="2"/>
          </p:nvPr>
        </p:nvPicPr>
        <p:blipFill>
          <a:blip r:embed="rId9"/>
          <a:stretch>
            <a:fillRect/>
          </a:stretch>
        </p:blipFill>
        <p:spPr>
          <a:xfrm>
            <a:off x="1626419" y="3501360"/>
            <a:ext cx="4305532" cy="2658666"/>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8753855" y="6355023"/>
            <a:ext cx="2790444" cy="304799"/>
          </a:xfrm>
        </p:spPr>
        <p:txBody>
          <a:bodyPr vert="horz" lIns="91440" tIns="45720" rIns="91440" bIns="45720" rtlCol="0" anchor="t">
            <a:normAutofit/>
          </a:bodyPr>
          <a:lstStyle/>
          <a:p>
            <a:pPr algn="r" defTabSz="914400">
              <a:spcAft>
                <a:spcPts val="600"/>
              </a:spcAft>
            </a:pPr>
            <a:fld id="{FC6E85F7-A724-48A4-9D33-CEBC5174E865}" type="datetime1">
              <a:rPr lang="en-US" smtClean="0"/>
              <a:pPr algn="r" defTabSz="914400">
                <a:spcAft>
                  <a:spcPts val="600"/>
                </a:spcAft>
              </a:pPr>
              <a:t>5/5/2022</a:t>
            </a:fld>
            <a:endParaRPr lang="en-US"/>
          </a:p>
        </p:txBody>
      </p:sp>
    </p:spTree>
    <p:extLst>
      <p:ext uri="{BB962C8B-B14F-4D97-AF65-F5344CB8AC3E}">
        <p14:creationId xmlns:p14="http://schemas.microsoft.com/office/powerpoint/2010/main" val="722656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 name="Picture 40">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42">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7" name="Picture 46">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9" name="Rectangle 48">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a:lnSpc>
                <a:spcPct val="90000"/>
              </a:lnSpc>
            </a:pPr>
            <a:r>
              <a:rPr lang="en-US" sz="3400" dirty="0"/>
              <a:t>This reduced my R-Squared value to 0.64 which was unexpected </a:t>
            </a:r>
          </a:p>
        </p:txBody>
      </p:sp>
      <p:sp>
        <p:nvSpPr>
          <p:cNvPr id="51" name="Freeform: Shape 50">
            <a:extLst>
              <a:ext uri="{FF2B5EF4-FFF2-40B4-BE49-F238E27FC236}">
                <a16:creationId xmlns:a16="http://schemas.microsoft.com/office/drawing/2014/main" id="{3484F10F-334C-431A-8E30-B66B496C5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15" name="Content Placeholder 14">
            <a:extLst>
              <a:ext uri="{FF2B5EF4-FFF2-40B4-BE49-F238E27FC236}">
                <a16:creationId xmlns:a16="http://schemas.microsoft.com/office/drawing/2014/main" id="{1208A62B-14C2-4DD2-A373-3E8C7BC935EF}"/>
              </a:ext>
            </a:extLst>
          </p:cNvPr>
          <p:cNvPicPr>
            <a:picLocks noGrp="1" noChangeAspect="1"/>
          </p:cNvPicPr>
          <p:nvPr>
            <p:ph sz="half" idx="2"/>
          </p:nvPr>
        </p:nvPicPr>
        <p:blipFill>
          <a:blip r:embed="rId8"/>
          <a:stretch>
            <a:fillRect/>
          </a:stretch>
        </p:blipFill>
        <p:spPr>
          <a:xfrm>
            <a:off x="1626419" y="647699"/>
            <a:ext cx="4305532" cy="2658666"/>
          </a:xfrm>
          <a:prstGeom prst="rect">
            <a:avLst/>
          </a:prstGeom>
          <a:effectLst/>
        </p:spPr>
      </p:pic>
      <p:sp>
        <p:nvSpPr>
          <p:cNvPr id="53" name="Freeform 31">
            <a:extLst>
              <a:ext uri="{FF2B5EF4-FFF2-40B4-BE49-F238E27FC236}">
                <a16:creationId xmlns:a16="http://schemas.microsoft.com/office/drawing/2014/main" id="{AEA0BB24-2B23-4B19-996F-58DA607EE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smtClean="0"/>
              <a:pPr defTabSz="914400">
                <a:spcAft>
                  <a:spcPts val="600"/>
                </a:spcAft>
              </a:pPr>
              <a:t>37</a:t>
            </a:fld>
            <a:endParaRPr lang="en-US"/>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53850" y="6355021"/>
            <a:ext cx="3859795" cy="304801"/>
          </a:xfrm>
        </p:spPr>
        <p:txBody>
          <a:bodyPr vert="horz" lIns="91440" tIns="45720" rIns="91440" bIns="45720" rtlCol="0" anchor="b">
            <a:normAutofit/>
          </a:bodyPr>
          <a:lstStyle/>
          <a:p>
            <a:pPr defTabSz="914400">
              <a:spcAft>
                <a:spcPts val="600"/>
              </a:spcAft>
            </a:pPr>
            <a:r>
              <a:rPr lang="en-US" b="0" i="0" kern="1200">
                <a:solidFill>
                  <a:schemeClr val="accent1"/>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A2B23393-600C-4140-9AFB-62ADFA7C621D}"/>
              </a:ext>
            </a:extLst>
          </p:cNvPr>
          <p:cNvPicPr>
            <a:picLocks noGrp="1" noChangeAspect="1"/>
          </p:cNvPicPr>
          <p:nvPr>
            <p:ph sz="half" idx="1"/>
          </p:nvPr>
        </p:nvPicPr>
        <p:blipFill>
          <a:blip r:embed="rId9"/>
          <a:stretch>
            <a:fillRect/>
          </a:stretch>
        </p:blipFill>
        <p:spPr>
          <a:xfrm>
            <a:off x="1447022" y="3501360"/>
            <a:ext cx="4664326" cy="2658666"/>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8753855" y="6355023"/>
            <a:ext cx="2790444" cy="304799"/>
          </a:xfrm>
        </p:spPr>
        <p:txBody>
          <a:bodyPr vert="horz" lIns="91440" tIns="45720" rIns="91440" bIns="45720" rtlCol="0" anchor="t">
            <a:normAutofit/>
          </a:bodyPr>
          <a:lstStyle/>
          <a:p>
            <a:pPr algn="r" defTabSz="914400">
              <a:spcAft>
                <a:spcPts val="600"/>
              </a:spcAft>
            </a:pPr>
            <a:fld id="{FC6E85F7-A724-48A4-9D33-CEBC5174E865}" type="datetime1">
              <a:rPr lang="en-US" smtClean="0"/>
              <a:pPr algn="r" defTabSz="914400">
                <a:spcAft>
                  <a:spcPts val="600"/>
                </a:spcAft>
              </a:pPr>
              <a:t>5/5/2022</a:t>
            </a:fld>
            <a:endParaRPr lang="en-US"/>
          </a:p>
        </p:txBody>
      </p:sp>
    </p:spTree>
    <p:extLst>
      <p:ext uri="{BB962C8B-B14F-4D97-AF65-F5344CB8AC3E}">
        <p14:creationId xmlns:p14="http://schemas.microsoft.com/office/powerpoint/2010/main" val="1180046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4" name="Picture 3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3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8" name="Picture 3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0" name="Picture 3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2" name="Rectangle 4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3800" b="0" i="0" kern="1200" dirty="0">
                <a:solidFill>
                  <a:srgbClr val="EBEBEB"/>
                </a:solidFill>
                <a:latin typeface="+mj-lt"/>
                <a:ea typeface="+mj-ea"/>
                <a:cs typeface="+mj-cs"/>
              </a:rPr>
              <a:t>The gain curve also lost cohesion at higher values </a:t>
            </a:r>
          </a:p>
        </p:txBody>
      </p:sp>
      <p:sp>
        <p:nvSpPr>
          <p:cNvPr id="4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8" name="Freeform: Shape 4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4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38</a:t>
            </a:fld>
            <a:endParaRPr lang="en-US">
              <a:solidFill>
                <a:srgbClr val="FFFFFF"/>
              </a:solidFill>
            </a:endParaRPr>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2" name="Content Placeholder 11">
            <a:extLst>
              <a:ext uri="{FF2B5EF4-FFF2-40B4-BE49-F238E27FC236}">
                <a16:creationId xmlns:a16="http://schemas.microsoft.com/office/drawing/2014/main" id="{5A638F39-0324-40B0-9E86-B971645DFC90}"/>
              </a:ext>
            </a:extLst>
          </p:cNvPr>
          <p:cNvPicPr>
            <a:picLocks noGrp="1" noChangeAspect="1"/>
          </p:cNvPicPr>
          <p:nvPr>
            <p:ph sz="half" idx="2"/>
          </p:nvPr>
        </p:nvPicPr>
        <p:blipFill rotWithShape="1">
          <a:blip r:embed="rId7"/>
          <a:srcRect l="13166" r="10765" b="-1"/>
          <a:stretch/>
        </p:blipFill>
        <p:spPr>
          <a:xfrm>
            <a:off x="643854" y="883598"/>
            <a:ext cx="6270662" cy="5090339"/>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1259492405"/>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8" name="Picture 7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0" name="Oval 7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4" name="Picture 8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6" name="Rectangle 8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2600" b="0" i="0" kern="1200" dirty="0">
                <a:solidFill>
                  <a:srgbClr val="EBEBEB"/>
                </a:solidFill>
                <a:latin typeface="+mj-lt"/>
                <a:ea typeface="+mj-ea"/>
                <a:cs typeface="+mj-cs"/>
              </a:rPr>
              <a:t>As suggested by the gain plot and squared error our prediction is a little less precise but at this level it appears that area does not dictate price</a:t>
            </a:r>
          </a:p>
        </p:txBody>
      </p:sp>
      <p:sp>
        <p:nvSpPr>
          <p:cNvPr id="90"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2" name="Freeform: Shape 91">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Rectangle 93">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39</a:t>
            </a:fld>
            <a:endParaRPr lang="en-US">
              <a:solidFill>
                <a:srgbClr val="FFFFFF"/>
              </a:solidFill>
            </a:endParaRPr>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04037C79-EA91-4108-A6DF-3575698864C5}"/>
              </a:ext>
            </a:extLst>
          </p:cNvPr>
          <p:cNvPicPr>
            <a:picLocks noGrp="1" noChangeAspect="1"/>
          </p:cNvPicPr>
          <p:nvPr>
            <p:ph sz="half" idx="2"/>
          </p:nvPr>
        </p:nvPicPr>
        <p:blipFill>
          <a:blip r:embed="rId7"/>
          <a:stretch>
            <a:fillRect/>
          </a:stretch>
        </p:blipFill>
        <p:spPr>
          <a:xfrm>
            <a:off x="643854" y="1492701"/>
            <a:ext cx="6270662" cy="3872133"/>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40802104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p:txBody>
          <a:bodyPr/>
          <a:lstStyle/>
          <a:p>
            <a:r>
              <a:rPr lang="en-US" dirty="0"/>
              <a:t>Let's look at data types overall</a:t>
            </a:r>
          </a:p>
        </p:txBody>
      </p:sp>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p:txBody>
          <a:bodyPr/>
          <a:lstStyle/>
          <a:p>
            <a:fld id="{BE0A88F0-556B-4BB7-8AAB-D63AEB65C662}" type="datetime1">
              <a:rPr lang="en-US" smtClean="0"/>
              <a:t>5/5/2022</a:t>
            </a:fld>
            <a:endParaRPr lang="en-US"/>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p:txBody>
          <a:bodyPr/>
          <a:lstStyle/>
          <a:p>
            <a:r>
              <a:rPr lang="en-US" dirty="0"/>
              <a:t>Big Data Analytics </a:t>
            </a:r>
          </a:p>
        </p:txBody>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p:txBody>
          <a:bodyPr/>
          <a:lstStyle/>
          <a:p>
            <a:fld id="{81D2C36F-4504-47C0-B82F-A167342A2754}" type="slidenum">
              <a:rPr lang="en-US" smtClean="0"/>
              <a:t>4</a:t>
            </a:fld>
            <a:endParaRPr lang="en-US"/>
          </a:p>
        </p:txBody>
      </p:sp>
      <p:pic>
        <p:nvPicPr>
          <p:cNvPr id="19" name="Content Placeholder 18" descr="Chart, bar chart&#10;&#10;Description automatically generated">
            <a:extLst>
              <a:ext uri="{FF2B5EF4-FFF2-40B4-BE49-F238E27FC236}">
                <a16:creationId xmlns:a16="http://schemas.microsoft.com/office/drawing/2014/main" id="{A76F8368-A0B6-4A43-99EF-AB4556155D01}"/>
              </a:ext>
            </a:extLst>
          </p:cNvPr>
          <p:cNvPicPr>
            <a:picLocks noGrp="1" noChangeAspect="1"/>
          </p:cNvPicPr>
          <p:nvPr>
            <p:ph idx="1"/>
          </p:nvPr>
        </p:nvPicPr>
        <p:blipFill>
          <a:blip r:embed="rId3"/>
          <a:stretch>
            <a:fillRect/>
          </a:stretch>
        </p:blipFill>
        <p:spPr>
          <a:xfrm>
            <a:off x="646111" y="1261353"/>
            <a:ext cx="8672987" cy="5459869"/>
          </a:xfrm>
          <a:prstGeom prst="rect">
            <a:avLst/>
          </a:prstGeom>
        </p:spPr>
      </p:pic>
    </p:spTree>
    <p:extLst>
      <p:ext uri="{BB962C8B-B14F-4D97-AF65-F5344CB8AC3E}">
        <p14:creationId xmlns:p14="http://schemas.microsoft.com/office/powerpoint/2010/main" val="2686428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0" name="Picture 11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2" name="Picture 12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4" name="Oval 12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26" name="Picture 12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8" name="Picture 12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0" name="Rectangle 12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2" name="Rectangle 131">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871D2-BA6B-4013-BAF3-CF8951A72D5D}"/>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sz="1800" b="0" i="0" kern="1200" dirty="0">
                <a:solidFill>
                  <a:srgbClr val="EBEBEB"/>
                </a:solidFill>
                <a:latin typeface="+mj-lt"/>
                <a:ea typeface="+mj-ea"/>
                <a:cs typeface="+mj-cs"/>
              </a:rPr>
              <a:t>It confirms one of my truths the more money you have the more you save conversely the less money you have the more you pay. The sharp changes in exemptions shows that New York is the city of the rich </a:t>
            </a:r>
          </a:p>
        </p:txBody>
      </p:sp>
      <p:sp useBgFill="1">
        <p:nvSpPr>
          <p:cNvPr id="134" name="Rectangle 133">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a:extLst>
              <a:ext uri="{FF2B5EF4-FFF2-40B4-BE49-F238E27FC236}">
                <a16:creationId xmlns:a16="http://schemas.microsoft.com/office/drawing/2014/main" id="{3A409913-57B4-4B72-BDFB-233DF7B584D7}"/>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40</a:t>
            </a:fld>
            <a:endParaRPr lang="en-US">
              <a:solidFill>
                <a:srgbClr val="FFFFFF"/>
              </a:solidFill>
            </a:endParaRPr>
          </a:p>
        </p:txBody>
      </p:sp>
      <p:sp>
        <p:nvSpPr>
          <p:cNvPr id="6" name="Footer Placeholder 5">
            <a:extLst>
              <a:ext uri="{FF2B5EF4-FFF2-40B4-BE49-F238E27FC236}">
                <a16:creationId xmlns:a16="http://schemas.microsoft.com/office/drawing/2014/main" id="{27F2A254-A7C0-4374-BF47-2D1C1D79D21E}"/>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AF5A8B6B-2ED3-40CE-8D7A-69807BF1FBA5}"/>
              </a:ext>
            </a:extLst>
          </p:cNvPr>
          <p:cNvPicPr>
            <a:picLocks noGrp="1" noChangeAspect="1"/>
          </p:cNvPicPr>
          <p:nvPr>
            <p:ph sz="half" idx="2"/>
          </p:nvPr>
        </p:nvPicPr>
        <p:blipFill>
          <a:blip r:embed="rId7"/>
          <a:stretch>
            <a:fillRect/>
          </a:stretch>
        </p:blipFill>
        <p:spPr>
          <a:xfrm>
            <a:off x="955392" y="1494010"/>
            <a:ext cx="6275584" cy="3875173"/>
          </a:xfrm>
          <a:prstGeom prst="rect">
            <a:avLst/>
          </a:prstGeom>
          <a:effectLst/>
        </p:spPr>
      </p:pic>
      <p:sp>
        <p:nvSpPr>
          <p:cNvPr id="5" name="Date Placeholder 4">
            <a:extLst>
              <a:ext uri="{FF2B5EF4-FFF2-40B4-BE49-F238E27FC236}">
                <a16:creationId xmlns:a16="http://schemas.microsoft.com/office/drawing/2014/main" id="{F2EDFCC6-D77F-4729-9382-E779D847A758}"/>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FC6E85F7-A724-48A4-9D33-CEBC5174E865}"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1816761603"/>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8BD7-4887-43CB-AA93-800B03F90AE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72C5D5C5-6708-4325-B3A9-A48B8BA88F1E}"/>
              </a:ext>
            </a:extLst>
          </p:cNvPr>
          <p:cNvSpPr>
            <a:spLocks noGrp="1"/>
          </p:cNvSpPr>
          <p:nvPr>
            <p:ph type="body" sz="half" idx="2"/>
          </p:nvPr>
        </p:nvSpPr>
        <p:spPr/>
        <p:txBody>
          <a:bodyPr/>
          <a:lstStyle/>
          <a:p>
            <a:r>
              <a:rPr lang="en-US" dirty="0"/>
              <a:t>If modern cities are to grow sustainably new concepts such as urban farming are key to their success. New York should take notes on what Manhattan is doing right and apply it to Staten Island. We can predict the land assessment value in New York easily. The residential floor area only affects the assessment at very high values over 2,000,000.00 units. The total exemptions disproportionally favor land that are more valuable making it so that one would gradually pay less the more  value assessment amasses. </a:t>
            </a:r>
          </a:p>
        </p:txBody>
      </p:sp>
      <p:sp>
        <p:nvSpPr>
          <p:cNvPr id="4" name="Date Placeholder 3">
            <a:extLst>
              <a:ext uri="{FF2B5EF4-FFF2-40B4-BE49-F238E27FC236}">
                <a16:creationId xmlns:a16="http://schemas.microsoft.com/office/drawing/2014/main" id="{4CE74066-5FCF-4CF6-B9DA-D6840FCF844E}"/>
              </a:ext>
            </a:extLst>
          </p:cNvPr>
          <p:cNvSpPr>
            <a:spLocks noGrp="1"/>
          </p:cNvSpPr>
          <p:nvPr>
            <p:ph type="dt" sz="half" idx="10"/>
          </p:nvPr>
        </p:nvSpPr>
        <p:spPr/>
        <p:txBody>
          <a:bodyPr/>
          <a:lstStyle/>
          <a:p>
            <a:fld id="{CFBEA57F-793F-4683-BD8A-741FD4B89154}" type="datetime1">
              <a:rPr lang="en-US" smtClean="0"/>
              <a:t>5/5/2022</a:t>
            </a:fld>
            <a:endParaRPr lang="en-US" dirty="0"/>
          </a:p>
        </p:txBody>
      </p:sp>
      <p:sp>
        <p:nvSpPr>
          <p:cNvPr id="5" name="Footer Placeholder 4">
            <a:extLst>
              <a:ext uri="{FF2B5EF4-FFF2-40B4-BE49-F238E27FC236}">
                <a16:creationId xmlns:a16="http://schemas.microsoft.com/office/drawing/2014/main" id="{7141FB52-FF2F-4DA4-978F-CD29025C46A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0287D1-D950-442A-9A28-6C5F1BBC622B}"/>
              </a:ext>
            </a:extLst>
          </p:cNvPr>
          <p:cNvSpPr>
            <a:spLocks noGrp="1"/>
          </p:cNvSpPr>
          <p:nvPr>
            <p:ph type="sldNum" sz="quarter" idx="12"/>
          </p:nvPr>
        </p:nvSpPr>
        <p:spPr/>
        <p:txBody>
          <a:bodyPr/>
          <a:lstStyle/>
          <a:p>
            <a:fld id="{81D2C36F-4504-47C0-B82F-A167342A2754}" type="slidenum">
              <a:rPr lang="en-US" smtClean="0"/>
              <a:t>41</a:t>
            </a:fld>
            <a:endParaRPr lang="en-US" dirty="0"/>
          </a:p>
        </p:txBody>
      </p:sp>
    </p:spTree>
    <p:extLst>
      <p:ext uri="{BB962C8B-B14F-4D97-AF65-F5344CB8AC3E}">
        <p14:creationId xmlns:p14="http://schemas.microsoft.com/office/powerpoint/2010/main" val="132884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p:txBody>
          <a:bodyPr/>
          <a:lstStyle/>
          <a:p>
            <a:r>
              <a:rPr lang="en-US" dirty="0"/>
              <a:t>Using distribution to explore data</a:t>
            </a:r>
          </a:p>
        </p:txBody>
      </p:sp>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p:txBody>
          <a:bodyPr/>
          <a:lstStyle/>
          <a:p>
            <a:fld id="{BE0A88F0-556B-4BB7-8AAB-D63AEB65C662}" type="datetime1">
              <a:rPr lang="en-US" smtClean="0"/>
              <a:t>5/5/2022</a:t>
            </a:fld>
            <a:endParaRPr lang="en-US"/>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p:txBody>
          <a:bodyPr/>
          <a:lstStyle/>
          <a:p>
            <a:r>
              <a:rPr lang="en-US" dirty="0"/>
              <a:t>Big Data Analytics </a:t>
            </a:r>
          </a:p>
        </p:txBody>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p:txBody>
          <a:bodyPr/>
          <a:lstStyle/>
          <a:p>
            <a:fld id="{81D2C36F-4504-47C0-B82F-A167342A2754}" type="slidenum">
              <a:rPr lang="en-US" smtClean="0"/>
              <a:t>5</a:t>
            </a:fld>
            <a:endParaRPr lang="en-US"/>
          </a:p>
        </p:txBody>
      </p:sp>
      <p:pic>
        <p:nvPicPr>
          <p:cNvPr id="11" name="Content Placeholder 10">
            <a:extLst>
              <a:ext uri="{FF2B5EF4-FFF2-40B4-BE49-F238E27FC236}">
                <a16:creationId xmlns:a16="http://schemas.microsoft.com/office/drawing/2014/main" id="{24CEC361-98BE-4E52-BF70-3460CDB52F91}"/>
              </a:ext>
            </a:extLst>
          </p:cNvPr>
          <p:cNvPicPr>
            <a:picLocks noGrp="1" noChangeAspect="1"/>
          </p:cNvPicPr>
          <p:nvPr>
            <p:ph sz="half" idx="1"/>
          </p:nvPr>
        </p:nvPicPr>
        <p:blipFill>
          <a:blip r:embed="rId3"/>
          <a:stretch>
            <a:fillRect/>
          </a:stretch>
        </p:blipFill>
        <p:spPr>
          <a:xfrm>
            <a:off x="0" y="1162711"/>
            <a:ext cx="10352540" cy="5705017"/>
          </a:xfrm>
          <a:prstGeom prst="rect">
            <a:avLst/>
          </a:prstGeom>
        </p:spPr>
      </p:pic>
    </p:spTree>
    <p:extLst>
      <p:ext uri="{BB962C8B-B14F-4D97-AF65-F5344CB8AC3E}">
        <p14:creationId xmlns:p14="http://schemas.microsoft.com/office/powerpoint/2010/main" val="262783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Striping values with similar range</a:t>
            </a:r>
          </a:p>
        </p:txBody>
      </p:sp>
      <p:sp useBgFill="1">
        <p:nvSpPr>
          <p:cNvPr id="28" name="Rectangle 27">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6</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94C7FDE1-90FE-4BE6-BFE9-9D3A04F34547}"/>
              </a:ext>
            </a:extLst>
          </p:cNvPr>
          <p:cNvPicPr>
            <a:picLocks noGrp="1" noChangeAspect="1"/>
          </p:cNvPicPr>
          <p:nvPr>
            <p:ph sz="half" idx="1"/>
          </p:nvPr>
        </p:nvPicPr>
        <p:blipFill>
          <a:blip r:embed="rId7"/>
          <a:stretch>
            <a:fillRect/>
          </a:stretch>
        </p:blipFill>
        <p:spPr>
          <a:xfrm>
            <a:off x="955392" y="1494010"/>
            <a:ext cx="6275584" cy="387517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157100935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200279" y="1325880"/>
            <a:ext cx="3344020"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Clipping the data further</a:t>
            </a:r>
          </a:p>
        </p:txBody>
      </p:sp>
      <p:sp useBgFill="1">
        <p:nvSpPr>
          <p:cNvPr id="28" name="Rectangle 27">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7</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3859795" cy="304801"/>
          </a:xfrm>
        </p:spPr>
        <p:txBody>
          <a:bodyPr vert="horz" lIns="91440" tIns="45720" rIns="91440" bIns="45720" rtlCol="0" anchor="b">
            <a:normAutofit/>
          </a:bodyPr>
          <a:lstStyle/>
          <a:p>
            <a:pPr defTabSz="914400">
              <a:spcAft>
                <a:spcPts val="600"/>
              </a:spcAft>
            </a:pPr>
            <a:r>
              <a:rPr lang="en-US" b="0" i="0" kern="1200">
                <a:solidFill>
                  <a:srgbClr val="FFFFFF">
                    <a:alpha val="60000"/>
                  </a:srgb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5F340936-C649-4909-B1A3-4EB09480CA8D}"/>
              </a:ext>
            </a:extLst>
          </p:cNvPr>
          <p:cNvPicPr>
            <a:picLocks noGrp="1" noChangeAspect="1"/>
          </p:cNvPicPr>
          <p:nvPr>
            <p:ph sz="half" idx="1"/>
          </p:nvPr>
        </p:nvPicPr>
        <p:blipFill>
          <a:blip r:embed="rId7"/>
          <a:stretch>
            <a:fillRect/>
          </a:stretch>
        </p:blipFill>
        <p:spPr>
          <a:xfrm>
            <a:off x="899220" y="1492534"/>
            <a:ext cx="6275584" cy="3872931"/>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62532" y="6355080"/>
            <a:ext cx="2281767"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369077518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1" name="Picture 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dirty="0">
                <a:solidFill>
                  <a:srgbClr val="EBEBEB"/>
                </a:solidFill>
                <a:latin typeface="+mj-lt"/>
                <a:ea typeface="+mj-ea"/>
                <a:cs typeface="+mj-cs"/>
              </a:rPr>
              <a:t>Log distribution of total area</a:t>
            </a:r>
          </a:p>
        </p:txBody>
      </p:sp>
      <p:sp>
        <p:nvSpPr>
          <p:cNvPr id="4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1" name="Freeform: Shape 50">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Rectangle 52">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8</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10" name="Content Placeholder 9">
            <a:extLst>
              <a:ext uri="{FF2B5EF4-FFF2-40B4-BE49-F238E27FC236}">
                <a16:creationId xmlns:a16="http://schemas.microsoft.com/office/drawing/2014/main" id="{CC2506C0-0E05-4A35-A1EA-5A967E9D65DE}"/>
              </a:ext>
            </a:extLst>
          </p:cNvPr>
          <p:cNvPicPr>
            <a:picLocks noGrp="1" noChangeAspect="1"/>
          </p:cNvPicPr>
          <p:nvPr>
            <p:ph sz="half" idx="1"/>
          </p:nvPr>
        </p:nvPicPr>
        <p:blipFill>
          <a:blip r:embed="rId7"/>
          <a:stretch>
            <a:fillRect/>
          </a:stretch>
        </p:blipFill>
        <p:spPr>
          <a:xfrm>
            <a:off x="643854" y="1502429"/>
            <a:ext cx="6270662" cy="3872132"/>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201204412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5BE07FB-40E8-4ABC-98B6-B739CAAA428E}"/>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dirty="0">
                <a:solidFill>
                  <a:srgbClr val="EBEBEB"/>
                </a:solidFill>
              </a:rPr>
              <a:t>Continuing with data grouping</a:t>
            </a:r>
            <a:endParaRPr lang="en-US" b="0" i="0" kern="1200" dirty="0">
              <a:solidFill>
                <a:srgbClr val="EBEBEB"/>
              </a:solidFill>
              <a:latin typeface="+mj-lt"/>
              <a:ea typeface="+mj-ea"/>
              <a:cs typeface="+mj-cs"/>
            </a:endParaRPr>
          </a:p>
        </p:txBody>
      </p:sp>
      <p:sp>
        <p:nvSpPr>
          <p:cNvPr id="2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 name="Freeform: Shape 2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31">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CB19A993-BB98-44F6-98B8-639C8743843D}"/>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81D2C36F-4504-47C0-B82F-A167342A2754}" type="slidenum">
              <a:rPr lang="en-US">
                <a:solidFill>
                  <a:srgbClr val="FFFFFF"/>
                </a:solidFill>
              </a:rPr>
              <a:pPr defTabSz="914400">
                <a:spcAft>
                  <a:spcPts val="600"/>
                </a:spcAft>
              </a:pPr>
              <a:t>9</a:t>
            </a:fld>
            <a:endParaRPr lang="en-US">
              <a:solidFill>
                <a:srgbClr val="FFFFFF"/>
              </a:solidFill>
            </a:endParaRPr>
          </a:p>
        </p:txBody>
      </p:sp>
      <p:sp>
        <p:nvSpPr>
          <p:cNvPr id="5" name="Footer Placeholder 4">
            <a:extLst>
              <a:ext uri="{FF2B5EF4-FFF2-40B4-BE49-F238E27FC236}">
                <a16:creationId xmlns:a16="http://schemas.microsoft.com/office/drawing/2014/main" id="{9AC24D33-5F97-40A0-8657-A9E2D3FF1D51}"/>
              </a:ext>
            </a:extLst>
          </p:cNvPr>
          <p:cNvSpPr>
            <a:spLocks noGrp="1"/>
          </p:cNvSpPr>
          <p:nvPr>
            <p:ph type="ftr" sz="quarter" idx="11"/>
          </p:nvPr>
        </p:nvSpPr>
        <p:spPr>
          <a:xfrm>
            <a:off x="636915" y="6355080"/>
            <a:ext cx="6277601" cy="304801"/>
          </a:xfrm>
        </p:spPr>
        <p:txBody>
          <a:bodyPr vert="horz" lIns="91440" tIns="45720" rIns="91440" bIns="45720" rtlCol="0" anchor="b">
            <a:normAutofit/>
          </a:bodyPr>
          <a:lstStyle/>
          <a:p>
            <a:pPr defTabSz="914400">
              <a:spcAft>
                <a:spcPts val="600"/>
              </a:spcAft>
            </a:pPr>
            <a:r>
              <a:rPr lang="en-US" b="0" i="0" kern="1200">
                <a:solidFill>
                  <a:schemeClr val="tx1">
                    <a:alpha val="60000"/>
                  </a:schemeClr>
                </a:solidFill>
                <a:latin typeface="+mn-lt"/>
                <a:ea typeface="+mn-ea"/>
                <a:cs typeface="+mn-cs"/>
              </a:rPr>
              <a:t>Big Data Analytics </a:t>
            </a:r>
          </a:p>
        </p:txBody>
      </p:sp>
      <p:pic>
        <p:nvPicPr>
          <p:cNvPr id="9" name="Content Placeholder 8">
            <a:extLst>
              <a:ext uri="{FF2B5EF4-FFF2-40B4-BE49-F238E27FC236}">
                <a16:creationId xmlns:a16="http://schemas.microsoft.com/office/drawing/2014/main" id="{F497096D-3094-415B-ADAA-B6643DA8A43F}"/>
              </a:ext>
            </a:extLst>
          </p:cNvPr>
          <p:cNvPicPr>
            <a:picLocks noGrp="1" noChangeAspect="1"/>
          </p:cNvPicPr>
          <p:nvPr>
            <p:ph sz="half" idx="1"/>
          </p:nvPr>
        </p:nvPicPr>
        <p:blipFill>
          <a:blip r:embed="rId7"/>
          <a:stretch>
            <a:fillRect/>
          </a:stretch>
        </p:blipFill>
        <p:spPr>
          <a:xfrm>
            <a:off x="643854" y="1493820"/>
            <a:ext cx="6270662" cy="3869894"/>
          </a:xfrm>
          <a:prstGeom prst="rect">
            <a:avLst/>
          </a:prstGeom>
          <a:effectLst/>
        </p:spPr>
      </p:pic>
      <p:sp>
        <p:nvSpPr>
          <p:cNvPr id="4" name="Date Placeholder 3">
            <a:extLst>
              <a:ext uri="{FF2B5EF4-FFF2-40B4-BE49-F238E27FC236}">
                <a16:creationId xmlns:a16="http://schemas.microsoft.com/office/drawing/2014/main" id="{59F26993-71B0-438B-B8C2-B7A68F66A030}"/>
              </a:ext>
            </a:extLst>
          </p:cNvPr>
          <p:cNvSpPr>
            <a:spLocks noGrp="1"/>
          </p:cNvSpPr>
          <p:nvPr>
            <p:ph type="dt" sz="half" idx="10"/>
          </p:nvPr>
        </p:nvSpPr>
        <p:spPr>
          <a:xfrm>
            <a:off x="9254068" y="6355080"/>
            <a:ext cx="2290232" cy="304799"/>
          </a:xfrm>
        </p:spPr>
        <p:txBody>
          <a:bodyPr vert="horz" lIns="91440" tIns="45720" rIns="91440" bIns="45720" rtlCol="0" anchor="t">
            <a:normAutofit/>
          </a:bodyPr>
          <a:lstStyle/>
          <a:p>
            <a:pPr algn="r" defTabSz="914400">
              <a:spcAft>
                <a:spcPts val="600"/>
              </a:spcAft>
            </a:pPr>
            <a:fld id="{BE0A88F0-556B-4BB7-8AAB-D63AEB65C662}" type="datetime1">
              <a:rPr lang="en-US">
                <a:solidFill>
                  <a:srgbClr val="FFFFFF">
                    <a:alpha val="60000"/>
                  </a:srgbClr>
                </a:solidFill>
              </a:rPr>
              <a:pPr algn="r" defTabSz="914400">
                <a:spcAft>
                  <a:spcPts val="600"/>
                </a:spcAft>
              </a:pPr>
              <a:t>5/5/2022</a:t>
            </a:fld>
            <a:endParaRPr lang="en-US">
              <a:solidFill>
                <a:srgbClr val="FFFFFF">
                  <a:alpha val="60000"/>
                </a:srgbClr>
              </a:solidFill>
            </a:endParaRPr>
          </a:p>
        </p:txBody>
      </p:sp>
    </p:spTree>
    <p:extLst>
      <p:ext uri="{BB962C8B-B14F-4D97-AF65-F5344CB8AC3E}">
        <p14:creationId xmlns:p14="http://schemas.microsoft.com/office/powerpoint/2010/main" val="409853730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20583</TotalTime>
  <Words>2034</Words>
  <Application>Microsoft Office PowerPoint</Application>
  <PresentationFormat>Widescreen</PresentationFormat>
  <Paragraphs>259</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Century Gothic</vt:lpstr>
      <vt:lpstr>Wingdings 3</vt:lpstr>
      <vt:lpstr>Ion</vt:lpstr>
      <vt:lpstr>City Urban Agriculture in New York</vt:lpstr>
      <vt:lpstr>New York Suitability of City-Owned and Leased Property for Urban Agriculture</vt:lpstr>
      <vt:lpstr>Cleaning the Data</vt:lpstr>
      <vt:lpstr>Let's look at data types overall</vt:lpstr>
      <vt:lpstr>Using distribution to explore data</vt:lpstr>
      <vt:lpstr>Striping values with similar range</vt:lpstr>
      <vt:lpstr>Clipping the data further</vt:lpstr>
      <vt:lpstr>Log distribution of total area</vt:lpstr>
      <vt:lpstr>Continuing with data grouping</vt:lpstr>
      <vt:lpstr>Log distribution of Total Gross Area Structures, Commercial Floor Area, Other Floor Area and BIN</vt:lpstr>
      <vt:lpstr>Continuing with data Grouping</vt:lpstr>
      <vt:lpstr>Continuing with data grouping </vt:lpstr>
      <vt:lpstr>Let's look at distributions overall</vt:lpstr>
      <vt:lpstr>Let's look at distributions overall</vt:lpstr>
      <vt:lpstr>Let's look at distributions overall</vt:lpstr>
      <vt:lpstr>Let's look at distributions overall</vt:lpstr>
      <vt:lpstr>Let's look at distributions overall</vt:lpstr>
      <vt:lpstr>Let's look at distributions overall</vt:lpstr>
      <vt:lpstr>Machine Learning </vt:lpstr>
      <vt:lpstr>Classification</vt:lpstr>
      <vt:lpstr>Potential Aea for Urban Agriculture</vt:lpstr>
      <vt:lpstr>In this plot we see what the probability is of an existing GreenThumb Garden  in the x axis over anything else</vt:lpstr>
      <vt:lpstr>I decided that I could extract more meaning by filtering the data further into boroughs this plots the Manhattan borough in NY</vt:lpstr>
      <vt:lpstr>This area represents the Bronx borough, and we can see that the density of existing GreenThumb Gardens starts to shift left</vt:lpstr>
      <vt:lpstr>This area represents the Brooklynn borough</vt:lpstr>
      <vt:lpstr>This area represents the Queens and furthers supports our assumption on the density shift</vt:lpstr>
      <vt:lpstr>This area represents Staten Island, and it confirms the shift given it the qualitative title of least likely to have an existing GreenThumb Garden </vt:lpstr>
      <vt:lpstr>I confess I do not know New York that well so I plotted the latitude and longitude data grouped by borough to find the name of each borough by number because my data omitted it. On its side I plotted an original map to confirm how they match</vt:lpstr>
      <vt:lpstr>Regression</vt:lpstr>
      <vt:lpstr>Plotting variables of interest</vt:lpstr>
      <vt:lpstr>Eliminating extraneous values </vt:lpstr>
      <vt:lpstr>Linear regression model</vt:lpstr>
      <vt:lpstr>Gain Curve Plot</vt:lpstr>
      <vt:lpstr>Does residential floor area influence price of land predicted and observed ?</vt:lpstr>
      <vt:lpstr>Are exemptions fair?</vt:lpstr>
      <vt:lpstr>After removing the zeroes, I removed three extreme values that were skewing the data</vt:lpstr>
      <vt:lpstr>This reduced my R-Squared value to 0.64 which was unexpected </vt:lpstr>
      <vt:lpstr>The gain curve also lost cohesion at higher values </vt:lpstr>
      <vt:lpstr>As suggested by the gain plot and squared error our prediction is a little less precise but at this level it appears that area does not dictate price</vt:lpstr>
      <vt:lpstr>It confirms one of my truths the more money you have the more you save conversely the less money you have the more you pay. The sharp changes in exemptions shows that New York is the city of the rich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Capstone Presentation</dc:title>
  <dc:creator>jefferson coutinho</dc:creator>
  <cp:lastModifiedBy>jefferson coutinho</cp:lastModifiedBy>
  <cp:revision>14</cp:revision>
  <dcterms:created xsi:type="dcterms:W3CDTF">2022-03-03T19:16:58Z</dcterms:created>
  <dcterms:modified xsi:type="dcterms:W3CDTF">2022-05-07T16:34:00Z</dcterms:modified>
</cp:coreProperties>
</file>