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D218E-9F60-4E50-B1D0-4D949DE65482}" v="8" dt="2021-03-17T23:05:10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Buschow" userId="57e095067d495cb6" providerId="LiveId" clId="{D2BD218E-9F60-4E50-B1D0-4D949DE65482}"/>
    <pc:docChg chg="undo custSel modSld sldOrd">
      <pc:chgData name="Jeffrey Buschow" userId="57e095067d495cb6" providerId="LiveId" clId="{D2BD218E-9F60-4E50-B1D0-4D949DE65482}" dt="2021-03-17T23:10:44.288" v="2590" actId="1076"/>
      <pc:docMkLst>
        <pc:docMk/>
      </pc:docMkLst>
      <pc:sldChg chg="addSp modSp mod">
        <pc:chgData name="Jeffrey Buschow" userId="57e095067d495cb6" providerId="LiveId" clId="{D2BD218E-9F60-4E50-B1D0-4D949DE65482}" dt="2021-03-17T23:04:52.243" v="2073" actId="1076"/>
        <pc:sldMkLst>
          <pc:docMk/>
          <pc:sldMk cId="200715753" sldId="257"/>
        </pc:sldMkLst>
        <pc:spChg chg="add mod">
          <ac:chgData name="Jeffrey Buschow" userId="57e095067d495cb6" providerId="LiveId" clId="{D2BD218E-9F60-4E50-B1D0-4D949DE65482}" dt="2021-03-17T23:04:52.243" v="2073" actId="1076"/>
          <ac:spMkLst>
            <pc:docMk/>
            <pc:sldMk cId="200715753" sldId="257"/>
            <ac:spMk id="2" creationId="{338C8F20-33BD-4B5F-ACA7-834A9DEFFCE3}"/>
          </ac:spMkLst>
        </pc:spChg>
      </pc:sldChg>
      <pc:sldChg chg="addSp modSp mod">
        <pc:chgData name="Jeffrey Buschow" userId="57e095067d495cb6" providerId="LiveId" clId="{D2BD218E-9F60-4E50-B1D0-4D949DE65482}" dt="2021-03-17T23:10:44.288" v="2590" actId="1076"/>
        <pc:sldMkLst>
          <pc:docMk/>
          <pc:sldMk cId="3279480334" sldId="258"/>
        </pc:sldMkLst>
        <pc:spChg chg="add mod">
          <ac:chgData name="Jeffrey Buschow" userId="57e095067d495cb6" providerId="LiveId" clId="{D2BD218E-9F60-4E50-B1D0-4D949DE65482}" dt="2021-03-17T23:10:44.288" v="2590" actId="1076"/>
          <ac:spMkLst>
            <pc:docMk/>
            <pc:sldMk cId="3279480334" sldId="258"/>
            <ac:spMk id="2" creationId="{42804F90-DBA1-4B2B-A31F-43868D80F4A1}"/>
          </ac:spMkLst>
        </pc:spChg>
      </pc:sldChg>
      <pc:sldChg chg="addSp modSp mod ord">
        <pc:chgData name="Jeffrey Buschow" userId="57e095067d495cb6" providerId="LiveId" clId="{D2BD218E-9F60-4E50-B1D0-4D949DE65482}" dt="2021-03-17T22:59:00.216" v="1413"/>
        <pc:sldMkLst>
          <pc:docMk/>
          <pc:sldMk cId="481786132" sldId="259"/>
        </pc:sldMkLst>
        <pc:spChg chg="add mod">
          <ac:chgData name="Jeffrey Buschow" userId="57e095067d495cb6" providerId="LiveId" clId="{D2BD218E-9F60-4E50-B1D0-4D949DE65482}" dt="2021-03-17T22:58:34.341" v="1411" actId="1076"/>
          <ac:spMkLst>
            <pc:docMk/>
            <pc:sldMk cId="481786132" sldId="259"/>
            <ac:spMk id="2" creationId="{40BBCA91-F507-4913-977C-DFF1DD1285ED}"/>
          </ac:spMkLst>
        </pc:spChg>
      </pc:sldChg>
      <pc:sldChg chg="addSp delSp modSp mod">
        <pc:chgData name="Jeffrey Buschow" userId="57e095067d495cb6" providerId="LiveId" clId="{D2BD218E-9F60-4E50-B1D0-4D949DE65482}" dt="2021-03-17T22:47:35.474" v="315" actId="255"/>
        <pc:sldMkLst>
          <pc:docMk/>
          <pc:sldMk cId="1312552693" sldId="260"/>
        </pc:sldMkLst>
        <pc:spChg chg="add mod">
          <ac:chgData name="Jeffrey Buschow" userId="57e095067d495cb6" providerId="LiveId" clId="{D2BD218E-9F60-4E50-B1D0-4D949DE65482}" dt="2021-03-17T22:47:25.741" v="314" actId="255"/>
          <ac:spMkLst>
            <pc:docMk/>
            <pc:sldMk cId="1312552693" sldId="260"/>
            <ac:spMk id="4" creationId="{492CBB8B-A647-4BFF-889B-3E59FA7B7142}"/>
          </ac:spMkLst>
        </pc:spChg>
        <pc:spChg chg="add del mod">
          <ac:chgData name="Jeffrey Buschow" userId="57e095067d495cb6" providerId="LiveId" clId="{D2BD218E-9F60-4E50-B1D0-4D949DE65482}" dt="2021-03-17T22:46:27.537" v="212"/>
          <ac:spMkLst>
            <pc:docMk/>
            <pc:sldMk cId="1312552693" sldId="260"/>
            <ac:spMk id="6" creationId="{14C02862-54DC-4406-8F46-DD1320CF34E5}"/>
          </ac:spMkLst>
        </pc:spChg>
        <pc:spChg chg="mod">
          <ac:chgData name="Jeffrey Buschow" userId="57e095067d495cb6" providerId="LiveId" clId="{D2BD218E-9F60-4E50-B1D0-4D949DE65482}" dt="2021-03-17T22:47:35.474" v="315" actId="255"/>
          <ac:spMkLst>
            <pc:docMk/>
            <pc:sldMk cId="1312552693" sldId="260"/>
            <ac:spMk id="10" creationId="{A91F571A-496D-4EDC-BBF3-A4E5BBF741A9}"/>
          </ac:spMkLst>
        </pc:spChg>
        <pc:picChg chg="add mod">
          <ac:chgData name="Jeffrey Buschow" userId="57e095067d495cb6" providerId="LiveId" clId="{D2BD218E-9F60-4E50-B1D0-4D949DE65482}" dt="2021-03-17T22:42:15.561" v="2" actId="1076"/>
          <ac:picMkLst>
            <pc:docMk/>
            <pc:sldMk cId="1312552693" sldId="260"/>
            <ac:picMk id="3" creationId="{F6E72B95-528A-4CC2-AC59-03886EFB03A0}"/>
          </ac:picMkLst>
        </pc:picChg>
      </pc:sldChg>
      <pc:sldChg chg="addSp modSp mod">
        <pc:chgData name="Jeffrey Buschow" userId="57e095067d495cb6" providerId="LiveId" clId="{D2BD218E-9F60-4E50-B1D0-4D949DE65482}" dt="2021-03-17T22:45:05.103" v="110" actId="1076"/>
        <pc:sldMkLst>
          <pc:docMk/>
          <pc:sldMk cId="4117931866" sldId="261"/>
        </pc:sldMkLst>
        <pc:spChg chg="mod">
          <ac:chgData name="Jeffrey Buschow" userId="57e095067d495cb6" providerId="LiveId" clId="{D2BD218E-9F60-4E50-B1D0-4D949DE65482}" dt="2021-03-17T22:45:05.103" v="110" actId="1076"/>
          <ac:spMkLst>
            <pc:docMk/>
            <pc:sldMk cId="4117931866" sldId="261"/>
            <ac:spMk id="10" creationId="{A91F571A-496D-4EDC-BBF3-A4E5BBF741A9}"/>
          </ac:spMkLst>
        </pc:spChg>
        <pc:picChg chg="add mod">
          <ac:chgData name="Jeffrey Buschow" userId="57e095067d495cb6" providerId="LiveId" clId="{D2BD218E-9F60-4E50-B1D0-4D949DE65482}" dt="2021-03-17T22:43:24.590" v="28" actId="1076"/>
          <ac:picMkLst>
            <pc:docMk/>
            <pc:sldMk cId="4117931866" sldId="261"/>
            <ac:picMk id="3" creationId="{0EBD1201-E9AC-48B5-8882-73D93AD6102A}"/>
          </ac:picMkLst>
        </pc:picChg>
      </pc:sldChg>
      <pc:sldChg chg="addSp modSp mod">
        <pc:chgData name="Jeffrey Buschow" userId="57e095067d495cb6" providerId="LiveId" clId="{D2BD218E-9F60-4E50-B1D0-4D949DE65482}" dt="2021-03-17T22:51:43.414" v="816" actId="20577"/>
        <pc:sldMkLst>
          <pc:docMk/>
          <pc:sldMk cId="4289304675" sldId="262"/>
        </pc:sldMkLst>
        <pc:spChg chg="add mod">
          <ac:chgData name="Jeffrey Buschow" userId="57e095067d495cb6" providerId="LiveId" clId="{D2BD218E-9F60-4E50-B1D0-4D949DE65482}" dt="2021-03-17T22:51:43.414" v="816" actId="20577"/>
          <ac:spMkLst>
            <pc:docMk/>
            <pc:sldMk cId="4289304675" sldId="262"/>
            <ac:spMk id="2" creationId="{9708703B-9F08-49F8-B22D-363A5166ADC0}"/>
          </ac:spMkLst>
        </pc:spChg>
      </pc:sldChg>
      <pc:sldChg chg="addSp modSp mod">
        <pc:chgData name="Jeffrey Buschow" userId="57e095067d495cb6" providerId="LiveId" clId="{D2BD218E-9F60-4E50-B1D0-4D949DE65482}" dt="2021-03-17T22:56:52.496" v="1269" actId="6549"/>
        <pc:sldMkLst>
          <pc:docMk/>
          <pc:sldMk cId="853949277" sldId="263"/>
        </pc:sldMkLst>
        <pc:spChg chg="add mod">
          <ac:chgData name="Jeffrey Buschow" userId="57e095067d495cb6" providerId="LiveId" clId="{D2BD218E-9F60-4E50-B1D0-4D949DE65482}" dt="2021-03-17T22:56:52.496" v="1269" actId="6549"/>
          <ac:spMkLst>
            <pc:docMk/>
            <pc:sldMk cId="853949277" sldId="263"/>
            <ac:spMk id="2" creationId="{EFBE537A-85EA-4DE0-A836-6591385C79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8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4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6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3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06C6-793F-4BA5-BA09-741184A6A88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95F5CA-62D7-4389-9B14-4D5A05320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7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ces in jars on counter">
            <a:extLst>
              <a:ext uri="{FF2B5EF4-FFF2-40B4-BE49-F238E27FC236}">
                <a16:creationId xmlns:a16="http://schemas.microsoft.com/office/drawing/2014/main" id="{59F3A586-9396-4AA7-AFAF-219E8454F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886" r="-1" b="184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EC61B-9867-4ED7-9292-3B96F33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Opening a Coffee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17C3D-3830-4651-84CB-7D438E31F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765382"/>
            <a:ext cx="3363901" cy="4864780"/>
          </a:xfrm>
        </p:spPr>
        <p:txBody>
          <a:bodyPr anchor="ctr">
            <a:normAutofit/>
          </a:bodyPr>
          <a:lstStyle/>
          <a:p>
            <a:pPr algn="r"/>
            <a:br>
              <a:rPr lang="en-US" sz="2000" dirty="0"/>
            </a:br>
            <a:r>
              <a:rPr lang="en-US" sz="2000" dirty="0"/>
              <a:t>WITH SOME HELP FROM the Foursquare API and Python</a:t>
            </a: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34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F571A-496D-4EDC-BBF3-A4E5BBF741A9}"/>
              </a:ext>
            </a:extLst>
          </p:cNvPr>
          <p:cNvSpPr txBox="1"/>
          <p:nvPr/>
        </p:nvSpPr>
        <p:spPr>
          <a:xfrm>
            <a:off x="1224455" y="562304"/>
            <a:ext cx="757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Opening a Coffee Shop is Hard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E5E5A-14DE-473E-8761-A2957E8DE344}"/>
              </a:ext>
            </a:extLst>
          </p:cNvPr>
          <p:cNvCxnSpPr/>
          <p:nvPr/>
        </p:nvCxnSpPr>
        <p:spPr>
          <a:xfrm>
            <a:off x="1245476" y="1324303"/>
            <a:ext cx="7047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8C8F20-33BD-4B5F-ACA7-834A9DEFFCE3}"/>
              </a:ext>
            </a:extLst>
          </p:cNvPr>
          <p:cNvSpPr txBox="1"/>
          <p:nvPr/>
        </p:nvSpPr>
        <p:spPr>
          <a:xfrm>
            <a:off x="1361090" y="1366897"/>
            <a:ext cx="85291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Opening any new business is hard, and with so many competitors a new coffee shop can struggle to get on its feet if it is not well located.  </a:t>
            </a:r>
          </a:p>
          <a:p>
            <a:endParaRPr lang="en-US" sz="1600" dirty="0"/>
          </a:p>
          <a:p>
            <a:r>
              <a:rPr lang="en-US" sz="1600" dirty="0"/>
              <a:t>Identifying the right place is especially hard in </a:t>
            </a:r>
            <a:r>
              <a:rPr lang="en-US" sz="1600" dirty="0">
                <a:solidFill>
                  <a:srgbClr val="1F1F1F"/>
                </a:solidFill>
                <a:effectLst/>
                <a:ea typeface="Calibri" panose="020F0502020204030204" pitchFamily="34" charset="0"/>
              </a:rPr>
              <a:t>New York City because there are so many different types of shops and restaurants in such a dense environment.</a:t>
            </a:r>
          </a:p>
          <a:p>
            <a:endParaRPr lang="en-US" sz="1600" dirty="0">
              <a:solidFill>
                <a:srgbClr val="1F1F1F"/>
              </a:solidFill>
            </a:endParaRPr>
          </a:p>
          <a:p>
            <a:r>
              <a:rPr lang="en-US" sz="1600" dirty="0">
                <a:solidFill>
                  <a:srgbClr val="1F1F1F"/>
                </a:solidFill>
              </a:rPr>
              <a:t>Fortunately with the right data and some close analysis we can narrow down the candidate neighborhoods to improve the chances for success.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71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F571A-496D-4EDC-BBF3-A4E5BBF741A9}"/>
              </a:ext>
            </a:extLst>
          </p:cNvPr>
          <p:cNvSpPr txBox="1"/>
          <p:nvPr/>
        </p:nvSpPr>
        <p:spPr>
          <a:xfrm>
            <a:off x="1224455" y="562304"/>
            <a:ext cx="757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Zooming in on Manhattan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E5E5A-14DE-473E-8761-A2957E8DE344}"/>
              </a:ext>
            </a:extLst>
          </p:cNvPr>
          <p:cNvCxnSpPr/>
          <p:nvPr/>
        </p:nvCxnSpPr>
        <p:spPr>
          <a:xfrm>
            <a:off x="1245476" y="1324303"/>
            <a:ext cx="7047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BBCA91-F507-4913-977C-DFF1DD1285ED}"/>
              </a:ext>
            </a:extLst>
          </p:cNvPr>
          <p:cNvSpPr txBox="1"/>
          <p:nvPr/>
        </p:nvSpPr>
        <p:spPr>
          <a:xfrm>
            <a:off x="1282261" y="1834845"/>
            <a:ext cx="709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Manhattan is one of the largest, busiest and most varied boroughs in New York City, so we will be focusing in on it.</a:t>
            </a:r>
          </a:p>
        </p:txBody>
      </p:sp>
    </p:spTree>
    <p:extLst>
      <p:ext uri="{BB962C8B-B14F-4D97-AF65-F5344CB8AC3E}">
        <p14:creationId xmlns:p14="http://schemas.microsoft.com/office/powerpoint/2010/main" val="4817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F571A-496D-4EDC-BBF3-A4E5BBF741A9}"/>
              </a:ext>
            </a:extLst>
          </p:cNvPr>
          <p:cNvSpPr txBox="1"/>
          <p:nvPr/>
        </p:nvSpPr>
        <p:spPr>
          <a:xfrm>
            <a:off x="1224455" y="562304"/>
            <a:ext cx="757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Acquisition and Cleaning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E5E5A-14DE-473E-8761-A2957E8DE344}"/>
              </a:ext>
            </a:extLst>
          </p:cNvPr>
          <p:cNvCxnSpPr/>
          <p:nvPr/>
        </p:nvCxnSpPr>
        <p:spPr>
          <a:xfrm>
            <a:off x="1245476" y="1324303"/>
            <a:ext cx="7047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04F90-DBA1-4B2B-A31F-43868D80F4A1}"/>
              </a:ext>
            </a:extLst>
          </p:cNvPr>
          <p:cNvSpPr txBox="1"/>
          <p:nvPr/>
        </p:nvSpPr>
        <p:spPr>
          <a:xfrm>
            <a:off x="1324302" y="1387366"/>
            <a:ext cx="7525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Firstly we use the lab’s NYC borough and neighborhood data to make a JSON call to Foursquare and get venue data for each neighborhood.</a:t>
            </a:r>
          </a:p>
          <a:p>
            <a:endParaRPr lang="en-US" dirty="0">
              <a:solidFill>
                <a:srgbClr val="1F1F1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 is then formatted and cleaned and put into a pandas </a:t>
            </a:r>
            <a:r>
              <a:rPr lang="en-US" dirty="0" err="1">
                <a:solidFill>
                  <a:srgbClr val="1F1F1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1F1F1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here we can analyze the venue frequency for each </a:t>
            </a:r>
            <a:r>
              <a:rPr lang="en-US" dirty="0" err="1">
                <a:solidFill>
                  <a:srgbClr val="1F1F1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neighorhood</a:t>
            </a:r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1F1F1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8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F571A-496D-4EDC-BBF3-A4E5BBF741A9}"/>
              </a:ext>
            </a:extLst>
          </p:cNvPr>
          <p:cNvSpPr txBox="1"/>
          <p:nvPr/>
        </p:nvSpPr>
        <p:spPr>
          <a:xfrm>
            <a:off x="1124607" y="292683"/>
            <a:ext cx="7572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neighborhoods have the most venues?</a:t>
            </a:r>
          </a:p>
          <a:p>
            <a:endParaRPr lang="en-US" sz="1600" dirty="0"/>
          </a:p>
          <a:p>
            <a:r>
              <a:rPr lang="en-US" sz="1600" dirty="0"/>
              <a:t>A chart showing the number of venues returned by foursquare for each neighborhood.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E5E5A-14DE-473E-8761-A2957E8DE344}"/>
              </a:ext>
            </a:extLst>
          </p:cNvPr>
          <p:cNvCxnSpPr/>
          <p:nvPr/>
        </p:nvCxnSpPr>
        <p:spPr>
          <a:xfrm>
            <a:off x="1245476" y="1324303"/>
            <a:ext cx="7047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6E72B95-528A-4CC2-AC59-03886EFB0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39" y="1479329"/>
            <a:ext cx="10258097" cy="4118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2CBB8B-A647-4BFF-889B-3E59FA7B7142}"/>
              </a:ext>
            </a:extLst>
          </p:cNvPr>
          <p:cNvSpPr txBox="1"/>
          <p:nvPr/>
        </p:nvSpPr>
        <p:spPr>
          <a:xfrm>
            <a:off x="882868" y="5707117"/>
            <a:ext cx="924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**note that due to a foursquare API limitation, the number returned maxes out at 100 venues</a:t>
            </a:r>
          </a:p>
        </p:txBody>
      </p:sp>
    </p:spTree>
    <p:extLst>
      <p:ext uri="{BB962C8B-B14F-4D97-AF65-F5344CB8AC3E}">
        <p14:creationId xmlns:p14="http://schemas.microsoft.com/office/powerpoint/2010/main" val="131255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F571A-496D-4EDC-BBF3-A4E5BBF741A9}"/>
              </a:ext>
            </a:extLst>
          </p:cNvPr>
          <p:cNvSpPr txBox="1"/>
          <p:nvPr/>
        </p:nvSpPr>
        <p:spPr>
          <a:xfrm>
            <a:off x="1171904" y="330455"/>
            <a:ext cx="7572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coffee shops are already serving?</a:t>
            </a:r>
          </a:p>
          <a:p>
            <a:endParaRPr lang="en-US" sz="1600" dirty="0"/>
          </a:p>
          <a:p>
            <a:r>
              <a:rPr lang="en-US" sz="1600" dirty="0"/>
              <a:t>A chart showing percentage of venues that are coffee shops.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E5E5A-14DE-473E-8761-A2957E8DE344}"/>
              </a:ext>
            </a:extLst>
          </p:cNvPr>
          <p:cNvCxnSpPr/>
          <p:nvPr/>
        </p:nvCxnSpPr>
        <p:spPr>
          <a:xfrm>
            <a:off x="1245476" y="1324303"/>
            <a:ext cx="7047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BD1201-E9AC-48B5-8882-73D93AD6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1403785"/>
            <a:ext cx="10872952" cy="44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3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F571A-496D-4EDC-BBF3-A4E5BBF741A9}"/>
              </a:ext>
            </a:extLst>
          </p:cNvPr>
          <p:cNvSpPr txBox="1"/>
          <p:nvPr/>
        </p:nvSpPr>
        <p:spPr>
          <a:xfrm>
            <a:off x="1224455" y="562304"/>
            <a:ext cx="757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Identifying the most underserved neighborhood.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E5E5A-14DE-473E-8761-A2957E8DE344}"/>
              </a:ext>
            </a:extLst>
          </p:cNvPr>
          <p:cNvCxnSpPr/>
          <p:nvPr/>
        </p:nvCxnSpPr>
        <p:spPr>
          <a:xfrm>
            <a:off x="1245476" y="1324303"/>
            <a:ext cx="7047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08703B-9F08-49F8-B22D-363A5166ADC0}"/>
              </a:ext>
            </a:extLst>
          </p:cNvPr>
          <p:cNvSpPr txBox="1"/>
          <p:nvPr/>
        </p:nvSpPr>
        <p:spPr>
          <a:xfrm>
            <a:off x="1224455" y="1481959"/>
            <a:ext cx="7136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 Harlem and East Harlem have no coffee shops!</a:t>
            </a:r>
          </a:p>
          <a:p>
            <a:endParaRPr lang="en-US" dirty="0"/>
          </a:p>
          <a:p>
            <a:r>
              <a:rPr lang="en-US" dirty="0"/>
              <a:t>However these neighborhoods have among the smallest number of other venues and may not generate much business overall.</a:t>
            </a:r>
          </a:p>
          <a:p>
            <a:endParaRPr lang="en-US" dirty="0"/>
          </a:p>
          <a:p>
            <a:r>
              <a:rPr lang="en-US" dirty="0"/>
              <a:t>Chinatown has many other venues but also has a small number of coffee shops—only 2%--and looks like a good place to start up a new shop.</a:t>
            </a:r>
          </a:p>
        </p:txBody>
      </p:sp>
    </p:spTree>
    <p:extLst>
      <p:ext uri="{BB962C8B-B14F-4D97-AF65-F5344CB8AC3E}">
        <p14:creationId xmlns:p14="http://schemas.microsoft.com/office/powerpoint/2010/main" val="428930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F571A-496D-4EDC-BBF3-A4E5BBF741A9}"/>
              </a:ext>
            </a:extLst>
          </p:cNvPr>
          <p:cNvSpPr txBox="1"/>
          <p:nvPr/>
        </p:nvSpPr>
        <p:spPr>
          <a:xfrm>
            <a:off x="1224455" y="562304"/>
            <a:ext cx="757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considerations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E5E5A-14DE-473E-8761-A2957E8DE344}"/>
              </a:ext>
            </a:extLst>
          </p:cNvPr>
          <p:cNvCxnSpPr/>
          <p:nvPr/>
        </p:nvCxnSpPr>
        <p:spPr>
          <a:xfrm>
            <a:off x="1245476" y="1324303"/>
            <a:ext cx="7047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BE537A-85EA-4DE0-A836-6591385C79CF}"/>
              </a:ext>
            </a:extLst>
          </p:cNvPr>
          <p:cNvSpPr txBox="1"/>
          <p:nvPr/>
        </p:nvSpPr>
        <p:spPr>
          <a:xfrm>
            <a:off x="1460938" y="1420197"/>
            <a:ext cx="9811407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are of course many other considerations to where to start a new coffee shop,</a:t>
            </a:r>
          </a:p>
          <a:p>
            <a:r>
              <a:rPr lang="en-US" dirty="0"/>
              <a:t>including, but not limited to:</a:t>
            </a:r>
          </a:p>
          <a:p>
            <a:endParaRPr lang="en-US" dirty="0"/>
          </a:p>
          <a:p>
            <a:r>
              <a:rPr lang="en-US" dirty="0"/>
              <a:t>Rent</a:t>
            </a:r>
          </a:p>
          <a:p>
            <a:r>
              <a:rPr lang="en-US" dirty="0"/>
              <a:t>Building availability</a:t>
            </a:r>
          </a:p>
          <a:p>
            <a:r>
              <a:rPr lang="en-US" dirty="0"/>
              <a:t>Population type (office workers vs apartment dwellers)</a:t>
            </a:r>
          </a:p>
          <a:p>
            <a:r>
              <a:rPr lang="en-US" dirty="0"/>
              <a:t>Local tastes (perhaps Chinatown appears to be underserved because everybody there drinks tea instead of coffee)</a:t>
            </a:r>
          </a:p>
        </p:txBody>
      </p:sp>
    </p:spTree>
    <p:extLst>
      <p:ext uri="{BB962C8B-B14F-4D97-AF65-F5344CB8AC3E}">
        <p14:creationId xmlns:p14="http://schemas.microsoft.com/office/powerpoint/2010/main" val="8539492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365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Opening a Coffee 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Coffee Shop</dc:title>
  <dc:creator>Jeffrey Buschow</dc:creator>
  <cp:lastModifiedBy>Jeffrey Buschow</cp:lastModifiedBy>
  <cp:revision>2</cp:revision>
  <dcterms:created xsi:type="dcterms:W3CDTF">2021-03-03T02:40:42Z</dcterms:created>
  <dcterms:modified xsi:type="dcterms:W3CDTF">2021-03-17T23:11:02Z</dcterms:modified>
</cp:coreProperties>
</file>