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7" r:id="rId9"/>
    <p:sldId id="268" r:id="rId10"/>
    <p:sldId id="261" r:id="rId11"/>
    <p:sldId id="269" r:id="rId12"/>
    <p:sldId id="27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3333"/>
  </p:normalViewPr>
  <p:slideViewPr>
    <p:cSldViewPr snapToGrid="0">
      <p:cViewPr varScale="1">
        <p:scale>
          <a:sx n="112" d="100"/>
          <a:sy n="112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9B983-1756-4548-95BF-940AD8F6BE00}" type="datetimeFigureOut">
              <a:rPr lang="en-BR" smtClean="0"/>
              <a:t>11/12/24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F76A-97FA-ED4C-8986-AA40C7AC187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8095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dados </a:t>
            </a:r>
            <a:r>
              <a:rPr lang="en-US" noProof="1"/>
              <a:t>processados</a:t>
            </a:r>
            <a:r>
              <a:rPr lang="en-US" dirty="0"/>
              <a:t> = dados limpos e tratados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F76A-97FA-ED4C-8986-AA40C7AC1872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3870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R" dirty="0"/>
              <a:t>orkflow do modelo: desde a coleta e integração dos dados até o deploy e monitoração do modelo preditivo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F76A-97FA-ED4C-8986-AA40C7AC1872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649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38E5-0F4C-CAEC-7E32-04C1AF942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/>
              <a:t>Case a3data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E8AD3-4CE3-AEB6-D4E4-9A6510732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BR"/>
              <a:t>efferson lee chan</a:t>
            </a:r>
          </a:p>
        </p:txBody>
      </p:sp>
    </p:spTree>
    <p:extLst>
      <p:ext uri="{BB962C8B-B14F-4D97-AF65-F5344CB8AC3E}">
        <p14:creationId xmlns:p14="http://schemas.microsoft.com/office/powerpoint/2010/main" val="32456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EC6-9D00-61D3-D9D9-7820B99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BR"/>
              <a:t>onclusões/insights e ações propostas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B93FA35-5EDC-EE51-A67E-CB0C443A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4" y="1941587"/>
            <a:ext cx="4315429" cy="376594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DD8143-2322-8938-3BA1-88DDAE0B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746" y="1941587"/>
            <a:ext cx="5780141" cy="37659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BR"/>
              <a:t>Clientes sem companheiro(a) e dependentes possuem uma taxa de churn consideravelmente maior, logo campanhas para aquisição de clientes devem se concentrar no público que tem companheiro(a) ou dependentes</a:t>
            </a:r>
          </a:p>
        </p:txBody>
      </p:sp>
    </p:spTree>
    <p:extLst>
      <p:ext uri="{BB962C8B-B14F-4D97-AF65-F5344CB8AC3E}">
        <p14:creationId xmlns:p14="http://schemas.microsoft.com/office/powerpoint/2010/main" val="364191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BAA3-70A0-6AFD-521B-8A3F43AE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7B46-9F34-79E7-BCFF-C6A0FC06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BR"/>
              <a:t>onclusões/insights e ações propostas</a:t>
            </a:r>
          </a:p>
        </p:txBody>
      </p:sp>
      <p:pic>
        <p:nvPicPr>
          <p:cNvPr id="5" name="Content Placeholder 4" descr="A diagram of a number of different colored squares&#10;&#10;Description automatically generated">
            <a:extLst>
              <a:ext uri="{FF2B5EF4-FFF2-40B4-BE49-F238E27FC236}">
                <a16:creationId xmlns:a16="http://schemas.microsoft.com/office/drawing/2014/main" id="{C7B981DE-DFF4-6D9B-1CFB-63446C130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67" y="4017061"/>
            <a:ext cx="2268897" cy="1980000"/>
          </a:xfrm>
        </p:spPr>
      </p:pic>
      <p:pic>
        <p:nvPicPr>
          <p:cNvPr id="11" name="Picture 10" descr="A diagram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92AD961-FDBC-F738-FD09-CAF491CC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8" y="1956382"/>
            <a:ext cx="2268897" cy="19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49A1D-FDC5-8C7A-171C-1052B67EF522}"/>
              </a:ext>
            </a:extLst>
          </p:cNvPr>
          <p:cNvSpPr txBox="1"/>
          <p:nvPr/>
        </p:nvSpPr>
        <p:spPr>
          <a:xfrm>
            <a:off x="2955073" y="2141048"/>
            <a:ext cx="80923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/>
              <a:t>Clientes </a:t>
            </a:r>
            <a:r>
              <a:rPr lang="en-US" sz="2400" err="1"/>
              <a:t>sem</a:t>
            </a:r>
            <a:r>
              <a:rPr lang="en-US" sz="2400"/>
              <a:t> </a:t>
            </a:r>
            <a:r>
              <a:rPr lang="en-US" sz="2400" err="1"/>
              <a:t>suporte</a:t>
            </a:r>
            <a:r>
              <a:rPr lang="en-US" sz="2400"/>
              <a:t> </a:t>
            </a:r>
            <a:r>
              <a:rPr lang="en-US" sz="2400" err="1"/>
              <a:t>técnico</a:t>
            </a:r>
            <a:r>
              <a:rPr lang="en-US" sz="2400"/>
              <a:t> e </a:t>
            </a:r>
            <a:r>
              <a:rPr lang="en-US" sz="2400" err="1"/>
              <a:t>segurança</a:t>
            </a:r>
            <a:r>
              <a:rPr lang="en-US" sz="2400"/>
              <a:t> online </a:t>
            </a:r>
            <a:r>
              <a:rPr lang="en-US" sz="2400" err="1"/>
              <a:t>possuem</a:t>
            </a:r>
            <a:r>
              <a:rPr lang="en-US" sz="2400"/>
              <a:t> </a:t>
            </a:r>
            <a:r>
              <a:rPr lang="en-US" sz="2400" err="1"/>
              <a:t>uma</a:t>
            </a:r>
            <a:r>
              <a:rPr lang="en-US" sz="2400"/>
              <a:t> taxa de churn </a:t>
            </a:r>
            <a:r>
              <a:rPr lang="en-US" sz="2400" err="1"/>
              <a:t>consideravelmente</a:t>
            </a:r>
            <a:r>
              <a:rPr lang="en-US" sz="2400"/>
              <a:t> </a:t>
            </a:r>
            <a:r>
              <a:rPr lang="en-US" sz="2400" err="1"/>
              <a:t>maior</a:t>
            </a:r>
            <a:r>
              <a:rPr lang="en-US" sz="2400"/>
              <a:t>, logo seria </a:t>
            </a:r>
            <a:r>
              <a:rPr lang="en-US" sz="2400" err="1"/>
              <a:t>interessante</a:t>
            </a:r>
            <a:r>
              <a:rPr lang="en-US" sz="2400"/>
              <a:t> para a </a:t>
            </a:r>
            <a:r>
              <a:rPr lang="en-US" sz="2400" err="1"/>
              <a:t>empresa</a:t>
            </a:r>
            <a:r>
              <a:rPr lang="en-US" sz="2400"/>
              <a:t> </a:t>
            </a:r>
            <a:r>
              <a:rPr lang="en-US" sz="2400" err="1"/>
              <a:t>analisar</a:t>
            </a:r>
            <a:r>
              <a:rPr lang="en-US" sz="2400"/>
              <a:t> a </a:t>
            </a:r>
            <a:r>
              <a:rPr lang="en-US" sz="2400" err="1"/>
              <a:t>possibilidade</a:t>
            </a:r>
            <a:r>
              <a:rPr lang="en-US" sz="2400"/>
              <a:t> de </a:t>
            </a:r>
            <a:r>
              <a:rPr lang="en-US" sz="2400" err="1"/>
              <a:t>oferecer</a:t>
            </a:r>
            <a:r>
              <a:rPr lang="en-US" sz="2400"/>
              <a:t> </a:t>
            </a:r>
            <a:r>
              <a:rPr lang="en-US" sz="2400" err="1"/>
              <a:t>pelo</a:t>
            </a:r>
            <a:r>
              <a:rPr lang="en-US" sz="2400"/>
              <a:t> </a:t>
            </a:r>
            <a:r>
              <a:rPr lang="en-US" sz="2400" err="1"/>
              <a:t>menos</a:t>
            </a:r>
            <a:r>
              <a:rPr lang="en-US" sz="2400"/>
              <a:t> um </a:t>
            </a:r>
            <a:r>
              <a:rPr lang="en-US" sz="2400" err="1"/>
              <a:t>desses</a:t>
            </a:r>
            <a:r>
              <a:rPr lang="en-US" sz="2400"/>
              <a:t> </a:t>
            </a:r>
            <a:r>
              <a:rPr lang="en-US" sz="2400" err="1"/>
              <a:t>serviços</a:t>
            </a:r>
            <a:r>
              <a:rPr lang="en-US" sz="2400"/>
              <a:t> </a:t>
            </a:r>
            <a:r>
              <a:rPr lang="en-US" sz="2400" err="1"/>
              <a:t>aos</a:t>
            </a:r>
            <a:r>
              <a:rPr lang="en-US" sz="2400"/>
              <a:t> </a:t>
            </a:r>
            <a:r>
              <a:rPr lang="en-US" sz="2400" err="1"/>
              <a:t>clientes</a:t>
            </a:r>
            <a:endParaRPr lang="en-BR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0DF3-34D7-BF87-BB39-BD75DB524BC5}"/>
              </a:ext>
            </a:extLst>
          </p:cNvPr>
          <p:cNvSpPr txBox="1"/>
          <p:nvPr/>
        </p:nvSpPr>
        <p:spPr>
          <a:xfrm>
            <a:off x="2955073" y="4193198"/>
            <a:ext cx="80923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/>
              <a:t>Clientes </a:t>
            </a:r>
            <a:r>
              <a:rPr lang="en-US" sz="2400" err="1"/>
              <a:t>sem</a:t>
            </a:r>
            <a:r>
              <a:rPr lang="en-US" sz="2400"/>
              <a:t> backup online e </a:t>
            </a:r>
            <a:r>
              <a:rPr lang="en-US" sz="2400" err="1"/>
              <a:t>proteção</a:t>
            </a:r>
            <a:r>
              <a:rPr lang="en-US" sz="2400"/>
              <a:t> do </a:t>
            </a:r>
            <a:r>
              <a:rPr lang="en-US" sz="2400" err="1"/>
              <a:t>aparelho</a:t>
            </a:r>
            <a:r>
              <a:rPr lang="en-US" sz="2400"/>
              <a:t> </a:t>
            </a:r>
            <a:r>
              <a:rPr lang="en-US" sz="2400" err="1"/>
              <a:t>possuem</a:t>
            </a:r>
            <a:r>
              <a:rPr lang="en-US" sz="2400"/>
              <a:t> </a:t>
            </a:r>
            <a:r>
              <a:rPr lang="en-US" sz="2400" err="1"/>
              <a:t>uma</a:t>
            </a:r>
            <a:r>
              <a:rPr lang="en-US" sz="2400"/>
              <a:t> taxa de churn </a:t>
            </a:r>
            <a:r>
              <a:rPr lang="en-US" sz="2400" err="1"/>
              <a:t>consideravelmente</a:t>
            </a:r>
            <a:r>
              <a:rPr lang="en-US" sz="2400"/>
              <a:t> </a:t>
            </a:r>
            <a:r>
              <a:rPr lang="en-US" sz="2400" err="1"/>
              <a:t>maior</a:t>
            </a:r>
            <a:r>
              <a:rPr lang="en-US" sz="2400"/>
              <a:t>, logo seria </a:t>
            </a:r>
            <a:r>
              <a:rPr lang="en-US" sz="2400" err="1"/>
              <a:t>interessante</a:t>
            </a:r>
            <a:r>
              <a:rPr lang="en-US" sz="2400"/>
              <a:t> para a </a:t>
            </a:r>
            <a:r>
              <a:rPr lang="en-US" sz="2400" err="1"/>
              <a:t>empresa</a:t>
            </a:r>
            <a:r>
              <a:rPr lang="en-US" sz="2400"/>
              <a:t> </a:t>
            </a:r>
            <a:r>
              <a:rPr lang="en-US" sz="2400" err="1"/>
              <a:t>analisar</a:t>
            </a:r>
            <a:r>
              <a:rPr lang="en-US" sz="2400"/>
              <a:t> a </a:t>
            </a:r>
            <a:r>
              <a:rPr lang="en-US" sz="2400" err="1"/>
              <a:t>possibilidade</a:t>
            </a:r>
            <a:r>
              <a:rPr lang="en-US" sz="2400"/>
              <a:t> de </a:t>
            </a:r>
            <a:r>
              <a:rPr lang="en-US" sz="2400" err="1"/>
              <a:t>oferecer</a:t>
            </a:r>
            <a:r>
              <a:rPr lang="en-US" sz="2400"/>
              <a:t> </a:t>
            </a:r>
            <a:r>
              <a:rPr lang="en-US" sz="2400" err="1"/>
              <a:t>pelo</a:t>
            </a:r>
            <a:r>
              <a:rPr lang="en-US" sz="2400"/>
              <a:t> </a:t>
            </a:r>
            <a:r>
              <a:rPr lang="en-US" sz="2400" err="1"/>
              <a:t>menos</a:t>
            </a:r>
            <a:r>
              <a:rPr lang="en-US" sz="2400"/>
              <a:t> um </a:t>
            </a:r>
            <a:r>
              <a:rPr lang="en-US" sz="2400" err="1"/>
              <a:t>desses</a:t>
            </a:r>
            <a:r>
              <a:rPr lang="en-US" sz="2400"/>
              <a:t> </a:t>
            </a:r>
            <a:r>
              <a:rPr lang="en-US" sz="2400" err="1"/>
              <a:t>serviços</a:t>
            </a:r>
            <a:r>
              <a:rPr lang="en-US" sz="2400"/>
              <a:t> </a:t>
            </a:r>
            <a:r>
              <a:rPr lang="en-US" sz="2400" err="1"/>
              <a:t>aos</a:t>
            </a:r>
            <a:r>
              <a:rPr lang="en-US" sz="2400"/>
              <a:t> </a:t>
            </a:r>
            <a:r>
              <a:rPr lang="en-US" sz="2400" err="1"/>
              <a:t>clientes</a:t>
            </a:r>
            <a:endParaRPr lang="en-BR" sz="2400"/>
          </a:p>
        </p:txBody>
      </p:sp>
    </p:spTree>
    <p:extLst>
      <p:ext uri="{BB962C8B-B14F-4D97-AF65-F5344CB8AC3E}">
        <p14:creationId xmlns:p14="http://schemas.microsoft.com/office/powerpoint/2010/main" val="10798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B901B-6FE4-004C-DBAB-AF178E01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35C6-E52D-0F40-F31E-573DB7BD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BR"/>
              <a:t>onclusões/insights e ações propostas</a:t>
            </a:r>
          </a:p>
        </p:txBody>
      </p:sp>
      <p:pic>
        <p:nvPicPr>
          <p:cNvPr id="13" name="Picture 12" descr="A diagram of a television show&#10;&#10;Description automatically generated with medium confidence">
            <a:extLst>
              <a:ext uri="{FF2B5EF4-FFF2-40B4-BE49-F238E27FC236}">
                <a16:creationId xmlns:a16="http://schemas.microsoft.com/office/drawing/2014/main" id="{CDC40210-1FC9-A847-F251-AE2355BA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8" y="1954083"/>
            <a:ext cx="4543244" cy="39647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8032-0E92-D66B-A431-3517F600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772" y="1954083"/>
            <a:ext cx="5828640" cy="3964756"/>
          </a:xfrm>
        </p:spPr>
        <p:txBody>
          <a:bodyPr anchor="ctr"/>
          <a:lstStyle/>
          <a:p>
            <a:pPr marL="0" indent="0">
              <a:buNone/>
            </a:pPr>
            <a:r>
              <a:rPr lang="en-BR"/>
              <a:t>Clientes sem streaming de TV e streaming de filmes possuem uma taxa de churn consideravelmente maior, logo </a:t>
            </a:r>
            <a:r>
              <a:rPr lang="en-US" sz="2400"/>
              <a:t>seria </a:t>
            </a:r>
            <a:r>
              <a:rPr lang="en-US" sz="2400" err="1"/>
              <a:t>interessante</a:t>
            </a:r>
            <a:r>
              <a:rPr lang="en-US" sz="2400"/>
              <a:t> para a </a:t>
            </a:r>
            <a:r>
              <a:rPr lang="en-US" sz="2400" err="1"/>
              <a:t>empresa</a:t>
            </a:r>
            <a:r>
              <a:rPr lang="en-US" sz="2400"/>
              <a:t> </a:t>
            </a:r>
            <a:r>
              <a:rPr lang="en-US" sz="2400" err="1"/>
              <a:t>realizar</a:t>
            </a:r>
            <a:r>
              <a:rPr lang="en-US" sz="2400"/>
              <a:t> </a:t>
            </a:r>
            <a:r>
              <a:rPr lang="en-US" sz="2400" err="1"/>
              <a:t>campanhas</a:t>
            </a:r>
            <a:r>
              <a:rPr lang="en-US" sz="2400"/>
              <a:t> entre </a:t>
            </a:r>
            <a:r>
              <a:rPr lang="en-US" sz="2400" err="1"/>
              <a:t>seus</a:t>
            </a:r>
            <a:r>
              <a:rPr lang="en-US" sz="2400"/>
              <a:t> </a:t>
            </a:r>
            <a:r>
              <a:rPr lang="en-US" sz="2400" err="1"/>
              <a:t>clientes</a:t>
            </a:r>
            <a:r>
              <a:rPr lang="en-US" sz="2400"/>
              <a:t> para a </a:t>
            </a:r>
            <a:r>
              <a:rPr lang="en-US" sz="2400" err="1"/>
              <a:t>aquisição</a:t>
            </a:r>
            <a:r>
              <a:rPr lang="en-US" sz="2400"/>
              <a:t> de </a:t>
            </a:r>
            <a:r>
              <a:rPr lang="en-US" sz="2400" err="1"/>
              <a:t>pelo</a:t>
            </a:r>
            <a:r>
              <a:rPr lang="en-US" sz="2400"/>
              <a:t> </a:t>
            </a:r>
            <a:r>
              <a:rPr lang="en-US" sz="2400" err="1"/>
              <a:t>menos</a:t>
            </a:r>
            <a:r>
              <a:rPr lang="en-US" sz="2400"/>
              <a:t> um </a:t>
            </a:r>
            <a:r>
              <a:rPr lang="en-US" sz="2400" err="1"/>
              <a:t>desses</a:t>
            </a:r>
            <a:r>
              <a:rPr lang="en-US" sz="2400"/>
              <a:t> </a:t>
            </a:r>
            <a:r>
              <a:rPr lang="en-US" sz="2400" err="1"/>
              <a:t>serviços</a:t>
            </a: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4261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4DB-647C-6D26-AFF7-3E89C94F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Impacto das ações sugeridas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8081-FBB1-1794-91C4-B8BB879D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BR"/>
              <a:t>Campanhas de marketing para aquisição de novos clientes devem ser principalmente direcionadas para a pessoas que possuam um companheiro(a) ou dependentes</a:t>
            </a:r>
          </a:p>
          <a:p>
            <a:r>
              <a:rPr lang="en-BR"/>
              <a:t>Campanhas internas para aquisição de novos serviços devem focar em pacotes de </a:t>
            </a:r>
            <a:r>
              <a:rPr lang="en-US" sz="2400" err="1"/>
              <a:t>suporte</a:t>
            </a:r>
            <a:r>
              <a:rPr lang="en-US" sz="2400"/>
              <a:t> </a:t>
            </a:r>
            <a:r>
              <a:rPr lang="en-US" sz="2400" err="1"/>
              <a:t>técnico</a:t>
            </a:r>
            <a:r>
              <a:rPr lang="en-US" sz="2400"/>
              <a:t> e/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sz="2400" err="1"/>
              <a:t>segurança</a:t>
            </a:r>
            <a:r>
              <a:rPr lang="en-US" sz="2400"/>
              <a:t> online, de backup online e/</a:t>
            </a:r>
            <a:r>
              <a:rPr lang="en-US" sz="2400" err="1"/>
              <a:t>ou</a:t>
            </a:r>
            <a:r>
              <a:rPr lang="en-US" sz="2400"/>
              <a:t> </a:t>
            </a:r>
            <a:r>
              <a:rPr lang="en-US" sz="2400" err="1"/>
              <a:t>proteção</a:t>
            </a:r>
            <a:r>
              <a:rPr lang="en-US" sz="2400"/>
              <a:t> do </a:t>
            </a:r>
            <a:r>
              <a:rPr lang="en-US" sz="2400" err="1"/>
              <a:t>aparelho</a:t>
            </a:r>
            <a:r>
              <a:rPr lang="en-US" sz="2400"/>
              <a:t>, e de </a:t>
            </a:r>
            <a:r>
              <a:rPr lang="en-BR"/>
              <a:t>streaming de TV e/ou streaming de filmes</a:t>
            </a:r>
          </a:p>
          <a:p>
            <a:r>
              <a:rPr lang="en-BR"/>
              <a:t>Campanhas de marketing devem incentivar a aquisição de contratos de maior prazo, bem como a aquisição de pacotes de serviços </a:t>
            </a:r>
            <a:r>
              <a:rPr lang="en-BR" i="1"/>
              <a:t>premium</a:t>
            </a:r>
          </a:p>
        </p:txBody>
      </p:sp>
    </p:spTree>
    <p:extLst>
      <p:ext uri="{BB962C8B-B14F-4D97-AF65-F5344CB8AC3E}">
        <p14:creationId xmlns:p14="http://schemas.microsoft.com/office/powerpoint/2010/main" val="6491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886A-CFF7-15DB-4025-44027DA25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BR"/>
              <a:t>brigado!</a:t>
            </a:r>
          </a:p>
        </p:txBody>
      </p:sp>
    </p:spTree>
    <p:extLst>
      <p:ext uri="{BB962C8B-B14F-4D97-AF65-F5344CB8AC3E}">
        <p14:creationId xmlns:p14="http://schemas.microsoft.com/office/powerpoint/2010/main" val="37616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73F9-C694-0D04-F2A5-3AAA6B8B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Apresentação do 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4AF9-A432-2D59-D2EC-1544C87D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BR"/>
              <a:t>Contratante: Empresa de Telecomunicações</a:t>
            </a:r>
          </a:p>
          <a:p>
            <a:r>
              <a:rPr lang="en-BR"/>
              <a:t>Cenário:</a:t>
            </a:r>
          </a:p>
          <a:p>
            <a:pPr lvl="1"/>
            <a:r>
              <a:rPr lang="en-BR"/>
              <a:t>Churn elevado de clientes</a:t>
            </a:r>
          </a:p>
          <a:p>
            <a:pPr lvl="1"/>
            <a:r>
              <a:rPr lang="en-BR"/>
              <a:t>Produto com custo elevado de setup</a:t>
            </a:r>
          </a:p>
          <a:p>
            <a:r>
              <a:rPr lang="en-BR"/>
              <a:t>Natureza dos Dados (Atributos) dos Clientes:</a:t>
            </a:r>
          </a:p>
          <a:p>
            <a:pPr lvl="1"/>
            <a:r>
              <a:rPr lang="en-US" dirty="0"/>
              <a:t>P</a:t>
            </a:r>
            <a:r>
              <a:rPr lang="en-BR"/>
              <a:t>essoais</a:t>
            </a:r>
          </a:p>
          <a:p>
            <a:pPr lvl="1"/>
            <a:r>
              <a:rPr lang="en-US" dirty="0"/>
              <a:t>C</a:t>
            </a:r>
            <a:r>
              <a:rPr lang="en-BR"/>
              <a:t>ontratuais</a:t>
            </a:r>
          </a:p>
          <a:p>
            <a:pPr lvl="1"/>
            <a:r>
              <a:rPr lang="en-BR"/>
              <a:t>Serviços</a:t>
            </a:r>
          </a:p>
          <a:p>
            <a:pPr lvl="1"/>
            <a:r>
              <a:rPr lang="en-BR"/>
              <a:t>Cobranças e Pagamentos</a:t>
            </a:r>
          </a:p>
          <a:p>
            <a:r>
              <a:rPr lang="en-BR"/>
              <a:t>Desafio: Entender como os atributos dos clientes estão associados ao churn e desenvolver modelo para predição de churn dos clientes</a:t>
            </a:r>
          </a:p>
        </p:txBody>
      </p:sp>
    </p:spTree>
    <p:extLst>
      <p:ext uri="{BB962C8B-B14F-4D97-AF65-F5344CB8AC3E}">
        <p14:creationId xmlns:p14="http://schemas.microsoft.com/office/powerpoint/2010/main" val="106955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9782-8E4D-30E7-8BE1-313BF5D6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BR"/>
              <a:t>lanejamento de entregáveis –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5D55-4441-8FE6-DB3D-1C61D99F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</a:t>
            </a:r>
            <a:r>
              <a:rPr lang="en-BR" sz="1800"/>
              <a:t>1.   Proposta/Plano de projeto</a:t>
            </a:r>
          </a:p>
          <a:p>
            <a:pPr marL="0" indent="0">
              <a:buNone/>
            </a:pPr>
            <a:r>
              <a:rPr lang="en-BR" sz="1800"/>
              <a:t>S2.   Acesso aos dados processados</a:t>
            </a:r>
          </a:p>
          <a:p>
            <a:pPr marL="0" indent="0">
              <a:buNone/>
            </a:pPr>
            <a:r>
              <a:rPr lang="en-BR" sz="1800"/>
              <a:t>S3.   Relatório de exploração e análise de dados</a:t>
            </a:r>
          </a:p>
          <a:p>
            <a:pPr marL="0" indent="0">
              <a:buNone/>
            </a:pPr>
            <a:r>
              <a:rPr lang="en-BR" sz="1800"/>
              <a:t>S4.   Modelo densenvolvido para predição de churn</a:t>
            </a:r>
          </a:p>
          <a:p>
            <a:pPr marL="0" indent="0">
              <a:buNone/>
            </a:pPr>
            <a:r>
              <a:rPr lang="en-BR" sz="1800"/>
              <a:t>S5.   Avaliação do modelo</a:t>
            </a:r>
          </a:p>
          <a:p>
            <a:pPr marL="0" indent="0">
              <a:buNone/>
            </a:pPr>
            <a:r>
              <a:rPr lang="en-BR" sz="1800"/>
              <a:t>S6.   Documentação do modelo</a:t>
            </a:r>
          </a:p>
          <a:p>
            <a:pPr marL="0" indent="0">
              <a:buNone/>
            </a:pPr>
            <a:r>
              <a:rPr lang="en-BR" sz="1800"/>
              <a:t>S7.   Relatório contendo proposta de ações para mitigação de churn</a:t>
            </a:r>
          </a:p>
        </p:txBody>
      </p:sp>
    </p:spTree>
    <p:extLst>
      <p:ext uri="{BB962C8B-B14F-4D97-AF65-F5344CB8AC3E}">
        <p14:creationId xmlns:p14="http://schemas.microsoft.com/office/powerpoint/2010/main" val="16606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9BDB-FA02-A39C-954B-4B255678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BR"/>
              <a:t>lanejamento de entregáveis – roadmap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C0FB3AB-1908-EC8D-893E-5FC03D41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R" sz="1800"/>
              <a:t>S8.   Código fonte</a:t>
            </a:r>
          </a:p>
          <a:p>
            <a:pPr marL="0" indent="0">
              <a:buNone/>
            </a:pPr>
            <a:r>
              <a:rPr lang="en-BR" sz="1800"/>
              <a:t>S9.   Demonstração prática do funcionamento do modelo</a:t>
            </a:r>
          </a:p>
          <a:p>
            <a:pPr marL="0" indent="0">
              <a:buNone/>
            </a:pPr>
            <a:r>
              <a:rPr lang="en-BR" sz="1800"/>
              <a:t>S10. Transferência de conhecimento e treinamento</a:t>
            </a:r>
          </a:p>
          <a:p>
            <a:pPr marL="0" indent="0">
              <a:buNone/>
            </a:pPr>
            <a:r>
              <a:rPr lang="en-BR" sz="1800"/>
              <a:t>S11. Deploy do modelo via aplicação web e documentação da respectiva API</a:t>
            </a:r>
          </a:p>
          <a:p>
            <a:pPr marL="0" indent="0">
              <a:buNone/>
            </a:pPr>
            <a:r>
              <a:rPr lang="en-BR" sz="1800"/>
              <a:t>S12. Pipeline automatizado para todo o workflow do modelo</a:t>
            </a:r>
          </a:p>
          <a:p>
            <a:pPr marL="0" indent="0">
              <a:buNone/>
            </a:pPr>
            <a:r>
              <a:rPr lang="en-BR" sz="1800"/>
              <a:t>S13. Plano de monitoramento e manutenção do modelo em produção</a:t>
            </a:r>
          </a:p>
          <a:p>
            <a:pPr marL="0" indent="0">
              <a:buNone/>
            </a:pPr>
            <a:r>
              <a:rPr lang="en-BR" sz="1800"/>
              <a:t>S14. Dashboard para acompanhamento do modelo e de métricas relativas ao churn de clientes</a:t>
            </a:r>
          </a:p>
        </p:txBody>
      </p:sp>
    </p:spTree>
    <p:extLst>
      <p:ext uri="{BB962C8B-B14F-4D97-AF65-F5344CB8AC3E}">
        <p14:creationId xmlns:p14="http://schemas.microsoft.com/office/powerpoint/2010/main" val="26692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2A79-99B4-470C-2288-6731083F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processo de desenvolvimento do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32B8-A453-AB81-06EF-C214A03B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/>
              <a:t>Entendimento do problema</a:t>
            </a:r>
          </a:p>
          <a:p>
            <a:r>
              <a:rPr lang="en-BR"/>
              <a:t>Limpeza e análise exploratória dos dados</a:t>
            </a:r>
          </a:p>
          <a:p>
            <a:r>
              <a:rPr lang="en-BR"/>
              <a:t>Preprocessamento dos dados e feature engineering</a:t>
            </a:r>
          </a:p>
          <a:p>
            <a:r>
              <a:rPr lang="en-BR"/>
              <a:t>Construção do modelo</a:t>
            </a:r>
          </a:p>
          <a:p>
            <a:r>
              <a:rPr lang="en-BR"/>
              <a:t>Avaliação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403241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D8AA-0991-EC1E-0A33-9CEB1F34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en-BR"/>
              <a:t>ipóteses levantadas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3541-25A5-369E-2382-EE8412F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BR"/>
              <a:t>Clientes com menor tempo de contrato (tenure) apresentam um menor nível de satisfação com os serviços prestados pela empresa, logo tendem a ter maior propensão a churn</a:t>
            </a:r>
          </a:p>
          <a:p>
            <a:r>
              <a:rPr lang="en-BR"/>
              <a:t>Clientes com duração de contrato mensal possuem mais liberdade para trocar a empresa por uma rival, ou seja, tendem a ter maior propensão a churn</a:t>
            </a:r>
          </a:p>
          <a:p>
            <a:r>
              <a:rPr lang="en-BR"/>
              <a:t>Serviços relacionados a segurança e a suporte técnico são considerados de grande importância, logo não ter acesso a eles implica uma maior propensão a churn dos clientes</a:t>
            </a:r>
          </a:p>
          <a:p>
            <a:r>
              <a:rPr lang="en-BR"/>
              <a:t>Cobranças totais mais baixas refletem menos prestígio, logo essa categoria de clientes tende a ter maior propensão a churn</a:t>
            </a:r>
          </a:p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681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3D96-9BE5-0886-D9BF-DCDB7B5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A</a:t>
            </a:r>
            <a:r>
              <a:rPr lang="en-BR" sz="2800"/>
              <a:t>nálise exploratória de dados</a:t>
            </a:r>
          </a:p>
        </p:txBody>
      </p:sp>
      <p:sp>
        <p:nvSpPr>
          <p:cNvPr id="16" name="Round Diagonal Corner Rectangle 11">
            <a:extLst>
              <a:ext uri="{FF2B5EF4-FFF2-40B4-BE49-F238E27FC236}">
                <a16:creationId xmlns:a16="http://schemas.microsoft.com/office/drawing/2014/main" id="{73D430B3-B555-4951-AFBC-C9868F0B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6560C88-BEBD-E094-F72D-07B664C7E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42" y="1226168"/>
            <a:ext cx="2974328" cy="1978684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00D1544-511A-2779-FCE7-260CD576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51" y="3619943"/>
            <a:ext cx="2974328" cy="1978684"/>
          </a:xfrm>
          <a:prstGeom prst="rect">
            <a:avLst/>
          </a:prstGeom>
        </p:spPr>
      </p:pic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1448D9B-5226-C824-4A72-1CA4A14B2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851" y="1226168"/>
            <a:ext cx="2976306" cy="1980000"/>
          </a:xfrm>
          <a:prstGeom prst="rect">
            <a:avLst/>
          </a:prstGeom>
        </p:spPr>
      </p:pic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08685CB-7324-0CC4-F718-45017289C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042" y="3619943"/>
            <a:ext cx="2974328" cy="19786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C0DB-C024-2724-C97F-4D5695D2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R" sz="1800"/>
              <a:t>Churn x Dados Pessoais</a:t>
            </a:r>
          </a:p>
        </p:txBody>
      </p:sp>
    </p:spTree>
    <p:extLst>
      <p:ext uri="{BB962C8B-B14F-4D97-AF65-F5344CB8AC3E}">
        <p14:creationId xmlns:p14="http://schemas.microsoft.com/office/powerpoint/2010/main" val="283138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  <p:sp>
            <p:nvSpPr>
              <p:cNvPr id="2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R"/>
              </a:p>
            </p:txBody>
          </p:sp>
        </p:grpSp>
      </p:grpSp>
      <p:pic>
        <p:nvPicPr>
          <p:cNvPr id="2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A5ED9-95EE-9577-D164-6C9636F6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ANÁLISE EXPLORATÓRIA DE DADOS</a:t>
            </a:r>
          </a:p>
        </p:txBody>
      </p:sp>
      <p:sp useBgFill="1">
        <p:nvSpPr>
          <p:cNvPr id="2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CA1CE89F-A199-593C-3C0F-BBC713020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49407"/>
            <a:ext cx="6112382" cy="45537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683C-EF94-6490-85BC-D99AFA88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Churn</a:t>
            </a:r>
            <a:r>
              <a:rPr lang="en-US" sz="1800" cap="all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x</a:t>
            </a:r>
            <a:r>
              <a:rPr lang="en-US" sz="1800" cap="all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Dados</a:t>
            </a:r>
            <a:r>
              <a:rPr lang="en-US" sz="1800" cap="all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de</a:t>
            </a:r>
            <a:r>
              <a:rPr lang="en-US" sz="1800" cap="all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Serviços</a:t>
            </a:r>
            <a:r>
              <a:rPr lang="en-US" sz="1800" cap="all">
                <a:solidFill>
                  <a:srgbClr val="FFFFFF"/>
                </a:solidFill>
              </a:rPr>
              <a:t> C</a:t>
            </a:r>
            <a:r>
              <a:rPr lang="en-US" sz="1800">
                <a:solidFill>
                  <a:srgbClr val="FFFFFF"/>
                </a:solidFill>
              </a:rPr>
              <a:t>onsumidos</a:t>
            </a:r>
            <a:endParaRPr lang="en-US" sz="1800" cap="al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9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D8AA-1C16-CE25-1840-DD92F3E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BR" sz="2800"/>
              <a:t>ANÁLISE EXPLORATÓRIA DE DADOS</a:t>
            </a:r>
          </a:p>
        </p:txBody>
      </p:sp>
      <p:sp>
        <p:nvSpPr>
          <p:cNvPr id="258" name="Round Diagonal Corner Rectangle 11">
            <a:extLst>
              <a:ext uri="{FF2B5EF4-FFF2-40B4-BE49-F238E27FC236}">
                <a16:creationId xmlns:a16="http://schemas.microsoft.com/office/drawing/2014/main" id="{3980D26E-23EC-408B-A278-581293030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7CA3D15E-8C10-2B15-0DE0-3013BFC7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78" y="1490764"/>
            <a:ext cx="2974328" cy="1516907"/>
          </a:xfrm>
          <a:prstGeom prst="rect">
            <a:avLst/>
          </a:prstGeom>
        </p:spPr>
      </p:pic>
      <p:pic>
        <p:nvPicPr>
          <p:cNvPr id="5" name="Picture 4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1CFE431E-657C-733E-4EB2-C92D4A83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78" y="3796640"/>
            <a:ext cx="5769667" cy="1456841"/>
          </a:xfrm>
          <a:prstGeom prst="rect">
            <a:avLst/>
          </a:prstGeom>
        </p:spPr>
      </p:pic>
      <p:pic>
        <p:nvPicPr>
          <p:cNvPr id="7" name="Picture 6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10D99BA1-810D-9882-3DAD-79F80016A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071" y="1490225"/>
            <a:ext cx="2281874" cy="15174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A73C-6C39-8211-43DF-4ABCEA72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Churn x Dados de Cobranças e de Pagamentos</a:t>
            </a:r>
            <a:endParaRPr lang="en-BR" sz="1800"/>
          </a:p>
        </p:txBody>
      </p:sp>
    </p:spTree>
    <p:extLst>
      <p:ext uri="{BB962C8B-B14F-4D97-AF65-F5344CB8AC3E}">
        <p14:creationId xmlns:p14="http://schemas.microsoft.com/office/powerpoint/2010/main" val="3966010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2628</TotalTime>
  <Words>644</Words>
  <Application>Microsoft Macintosh PowerPoint</Application>
  <PresentationFormat>Widescreen</PresentationFormat>
  <Paragraphs>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Tw Cen MT</vt:lpstr>
      <vt:lpstr>Circuit</vt:lpstr>
      <vt:lpstr>Case a3data</vt:lpstr>
      <vt:lpstr>Apresentação do desafio</vt:lpstr>
      <vt:lpstr>Planejamento de entregáveis – roadmap</vt:lpstr>
      <vt:lpstr>Planejamento de entregáveis – roadmap</vt:lpstr>
      <vt:lpstr>processo de desenvolvimento do modelo</vt:lpstr>
      <vt:lpstr>Hipóteses levantadas</vt:lpstr>
      <vt:lpstr>Análise exploratória de dados</vt:lpstr>
      <vt:lpstr>ANÁLISE EXPLORATÓRIA DE DADOS</vt:lpstr>
      <vt:lpstr>ANÁLISE EXPLORATÓRIA DE DADOS</vt:lpstr>
      <vt:lpstr>Conclusões/insights e ações propostas</vt:lpstr>
      <vt:lpstr>Conclusões/insights e ações propostas</vt:lpstr>
      <vt:lpstr>Conclusões/insights e ações propostas</vt:lpstr>
      <vt:lpstr>Impacto das ações sugeridas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jefferson chan</dc:creator>
  <cp:lastModifiedBy>jefferson chan</cp:lastModifiedBy>
  <cp:revision>14</cp:revision>
  <dcterms:created xsi:type="dcterms:W3CDTF">2024-12-08T18:10:55Z</dcterms:created>
  <dcterms:modified xsi:type="dcterms:W3CDTF">2024-12-11T13:40:19Z</dcterms:modified>
</cp:coreProperties>
</file>