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6" r:id="rId9"/>
    <p:sldId id="269" r:id="rId10"/>
    <p:sldId id="270" r:id="rId11"/>
    <p:sldId id="267" r:id="rId12"/>
    <p:sldId id="271" r:id="rId13"/>
    <p:sldId id="263" r:id="rId14"/>
    <p:sldId id="262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10" autoAdjust="0"/>
  </p:normalViewPr>
  <p:slideViewPr>
    <p:cSldViewPr>
      <p:cViewPr varScale="1">
        <p:scale>
          <a:sx n="65" d="100"/>
          <a:sy n="65" d="100"/>
        </p:scale>
        <p:origin x="-224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5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079D6-34F0-49AA-9092-2C47522ED5A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6DB36-FA9D-432C-8046-1223D78F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5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6DB36-FA9D-432C-8046-1223D78F3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Novelty of: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 P inputs directly, including measure of legacy P, including climate variables, including interactions between variables.</a:t>
            </a:r>
            <a:endParaRPr lang="en-US" b="0" dirty="0" smtClean="0">
              <a:effectLst/>
            </a:endParaRPr>
          </a:p>
          <a:p>
            <a:pPr rtl="0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Contribution: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how prevalent specific interactions are (fertilizer +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precip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(legacy P + temp), building on previous models which did not include these variables (e.g., whether P input has stronger predictive ability than measured P), whether measured relationships changed from 2007.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 with previous work: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 on legacy P prediction (JGLR paper) and lack of widespread relationship with temperature globally (Global paper). Testing interactive effects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ith hypotheses from Lake Erie 2011 paper fertilizer +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precip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(, and from global paper (specific conditions where temp matters)</a:t>
            </a:r>
          </a:p>
          <a:p>
            <a:pPr rtl="0"/>
            <a:endParaRPr lang="en-US" b="0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6DB36-FA9D-432C-8046-1223D78F3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7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also: low correlations between P loads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net terrestrial inputs. P loads/concentrations most related to hydrology.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Novelty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 P inputs directly, including measure of legacy P, including climate variables,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interactions between variables.</a:t>
            </a:r>
            <a:endParaRPr lang="en-US" b="0" dirty="0" smtClean="0">
              <a:effectLst/>
            </a:endParaRPr>
          </a:p>
          <a:p>
            <a:pPr rtl="0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Contribution: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how prevalent specific interactions are (fertilizer +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precip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(legacy P + temp), building on previous models which did not include these variables (e.g., whether P input has stronger predictive ability than measured P), whether measured relationships changed from 2007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6DB36-FA9D-432C-8046-1223D78F3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31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Precip</a:t>
            </a:r>
            <a:r>
              <a:rPr lang="en-US" baseline="0" dirty="0" smtClean="0"/>
              <a:t> from GRIDMET, like PRISM but blended with NLDAS. I can use PRISM too, I just used this one because it was easily available in GEE.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6DB36-FA9D-432C-8046-1223D78F3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baseline="0" dirty="0" smtClean="0"/>
              <a:t>data cleaning; also did not think of a good way to test for 0s yet either, most important for </a:t>
            </a:r>
            <a:r>
              <a:rPr lang="en-US" baseline="0" dirty="0" err="1" smtClean="0"/>
              <a:t>microcystin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Pcrop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fert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manu</a:t>
            </a:r>
            <a:endParaRPr lang="en-US" baseline="0" dirty="0" smtClean="0"/>
          </a:p>
          <a:p>
            <a:r>
              <a:rPr lang="en-US" baseline="0" dirty="0" smtClean="0"/>
              <a:t>Similar to other studies with models of </a:t>
            </a:r>
            <a:r>
              <a:rPr lang="en-US" baseline="0" dirty="0" err="1" smtClean="0"/>
              <a:t>chla</a:t>
            </a:r>
            <a:r>
              <a:rPr lang="en-US" baseline="0" dirty="0" smtClean="0"/>
              <a:t> (r2 = 0.52 (Beaulieu) to 0.6 (</a:t>
            </a:r>
            <a:r>
              <a:rPr lang="en-US" baseline="0" dirty="0" err="1" smtClean="0"/>
              <a:t>Rigosi</a:t>
            </a:r>
            <a:r>
              <a:rPr lang="en-US" baseline="0" dirty="0" smtClean="0"/>
              <a:t> 2014)), and </a:t>
            </a:r>
            <a:r>
              <a:rPr lang="en-US" baseline="0" dirty="0" err="1" smtClean="0"/>
              <a:t>cyano</a:t>
            </a:r>
            <a:r>
              <a:rPr lang="en-US" baseline="0" dirty="0" smtClean="0"/>
              <a:t> abundance or percentage (r2= 0.17 (Beaulieu), 0.15 (</a:t>
            </a:r>
            <a:r>
              <a:rPr lang="en-US" baseline="0" dirty="0" err="1" smtClean="0"/>
              <a:t>Rigosi</a:t>
            </a:r>
            <a:r>
              <a:rPr lang="en-US" baseline="0" dirty="0" smtClean="0"/>
              <a:t>, 2014)).</a:t>
            </a:r>
          </a:p>
          <a:p>
            <a:r>
              <a:rPr lang="en-US" baseline="0" dirty="0" smtClean="0"/>
              <a:t>Proportion CBB = Temp alone: r2= 0.11 (Beaulieu), 0.11 (</a:t>
            </a:r>
            <a:r>
              <a:rPr lang="en-US" baseline="0" dirty="0" err="1" smtClean="0"/>
              <a:t>Kosten</a:t>
            </a:r>
            <a:r>
              <a:rPr lang="en-US" baseline="0" dirty="0" smtClean="0"/>
              <a:t>), 0.14-0.32 (</a:t>
            </a:r>
            <a:r>
              <a:rPr lang="en-US" baseline="0" dirty="0" err="1" smtClean="0"/>
              <a:t>Rigosi</a:t>
            </a:r>
            <a:r>
              <a:rPr lang="en-US" baseline="0" dirty="0" smtClean="0"/>
              <a:t>, 2014, though varies by trophic status</a:t>
            </a:r>
          </a:p>
          <a:p>
            <a:endParaRPr lang="en-US" baseline="0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Kosten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Warmer climates boost cyanobacterial dominance in shallow lakes.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Glob. Chang. Biol.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18,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118–126 (2012).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6DB36-FA9D-432C-8046-1223D78F3F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(10/12/17 16:18) -----</a:t>
            </a:r>
          </a:p>
          <a:p>
            <a:r>
              <a:rPr lang="en-US"/>
              <a:t>Better sense of data sets, including maps.</a:t>
            </a:r>
          </a:p>
          <a:p>
            <a:r>
              <a:rPr lang="en-US"/>
              <a:t>Conclusions about nutrients x precip --&gt; that's what you'd expect.</a:t>
            </a:r>
          </a:p>
          <a:p>
            <a:r>
              <a:rPr lang="en-US"/>
              <a:t>How to get from here toward Brainstorming process.</a:t>
            </a:r>
          </a:p>
          <a:p>
            <a:r>
              <a:rPr lang="en-US"/>
              <a:t>A set of paragraphs about state of the literature.</a:t>
            </a:r>
          </a:p>
          <a:p>
            <a:r>
              <a:rPr lang="en-US"/>
              <a:t>Meeting to go through data in more detail.</a:t>
            </a:r>
          </a:p>
          <a:p>
            <a:r>
              <a:rPr lang="en-US"/>
              <a:t>The idea of looking for important vs the idea of building a statistical model.</a:t>
            </a:r>
          </a:p>
          <a:p>
            <a:r>
              <a:rPr lang="en-US"/>
              <a:t>AI:</a:t>
            </a:r>
          </a:p>
          <a:p>
            <a:r>
              <a:rPr lang="en-US"/>
              <a:t>Lit Review on state of the science.</a:t>
            </a:r>
          </a:p>
          <a:p>
            <a:r>
              <a:rPr lang="en-US"/>
              <a:t>Visuals of how the data look.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6DB36-FA9D-432C-8046-1223D78F3F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1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D6A7-DA4D-4A70-8D62-60C9CCB5D9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04F7-D64E-467B-89BE-92F48CB4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8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D6A7-DA4D-4A70-8D62-60C9CCB5D9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04F7-D64E-467B-89BE-92F48CB4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2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D6A7-DA4D-4A70-8D62-60C9CCB5D9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04F7-D64E-467B-89BE-92F48CB4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9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D6A7-DA4D-4A70-8D62-60C9CCB5D9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04F7-D64E-467B-89BE-92F48CB4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7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D6A7-DA4D-4A70-8D62-60C9CCB5D9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04F7-D64E-467B-89BE-92F48CB4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D6A7-DA4D-4A70-8D62-60C9CCB5D9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04F7-D64E-467B-89BE-92F48CB4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D6A7-DA4D-4A70-8D62-60C9CCB5D9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04F7-D64E-467B-89BE-92F48CB4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5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D6A7-DA4D-4A70-8D62-60C9CCB5D9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04F7-D64E-467B-89BE-92F48CB4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D6A7-DA4D-4A70-8D62-60C9CCB5D9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04F7-D64E-467B-89BE-92F48CB4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6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D6A7-DA4D-4A70-8D62-60C9CCB5D9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04F7-D64E-467B-89BE-92F48CB4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1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D6A7-DA4D-4A70-8D62-60C9CCB5D9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04F7-D64E-467B-89BE-92F48CB4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6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D6A7-DA4D-4A70-8D62-60C9CCB5D9B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04F7-D64E-467B-89BE-92F48CB4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8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/>
              <a:t>Studying the role of </a:t>
            </a:r>
            <a:r>
              <a:rPr lang="en-US" sz="3200" dirty="0" err="1" smtClean="0"/>
              <a:t>phosphrous</a:t>
            </a:r>
            <a:r>
              <a:rPr lang="en-US" sz="3200" dirty="0" smtClean="0"/>
              <a:t> inputs, meteorological </a:t>
            </a:r>
            <a:r>
              <a:rPr lang="en-US" sz="3200" dirty="0" smtClean="0"/>
              <a:t>conditions and legacy phosphorus in HAB occurrence across the CONUS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Oct 12, </a:t>
            </a:r>
            <a:r>
              <a:rPr lang="en-US" sz="2400" dirty="0" smtClean="0"/>
              <a:t>2017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129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predictor variables look </a:t>
            </a:r>
            <a:r>
              <a:rPr lang="en-US" dirty="0" smtClean="0"/>
              <a:t>like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1688" y="1307068"/>
            <a:ext cx="4517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Predictor </a:t>
            </a:r>
            <a:r>
              <a:rPr lang="en-US" dirty="0" smtClean="0">
                <a:solidFill>
                  <a:srgbClr val="FF0000"/>
                </a:solidFill>
              </a:rPr>
              <a:t>variables (P input/output variables):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3" y="1752600"/>
            <a:ext cx="9055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2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predictor variables look </a:t>
            </a:r>
            <a:r>
              <a:rPr lang="en-US" dirty="0" smtClean="0"/>
              <a:t>like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1688" y="1307068"/>
            <a:ext cx="4212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Predictor </a:t>
            </a:r>
            <a:r>
              <a:rPr lang="en-US" dirty="0" smtClean="0">
                <a:solidFill>
                  <a:srgbClr val="FF0000"/>
                </a:solidFill>
              </a:rPr>
              <a:t>variables (other):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" y="1905000"/>
            <a:ext cx="90551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0"/>
            <a:ext cx="7031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1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linear regression</a:t>
            </a:r>
          </a:p>
          <a:p>
            <a:pPr lvl="1"/>
            <a:r>
              <a:rPr lang="en-US" dirty="0" smtClean="0"/>
              <a:t>Simple, comparable to past studies, interactive effects easily interpreted</a:t>
            </a:r>
          </a:p>
          <a:p>
            <a:r>
              <a:rPr lang="en-US" dirty="0" smtClean="0"/>
              <a:t>Classification/regression tree</a:t>
            </a:r>
          </a:p>
          <a:p>
            <a:pPr lvl="1"/>
            <a:r>
              <a:rPr lang="en-US" dirty="0" smtClean="0"/>
              <a:t>Better at dealing with thresholds of behavior</a:t>
            </a:r>
          </a:p>
          <a:p>
            <a:pPr lvl="1"/>
            <a:r>
              <a:rPr lang="en-US" dirty="0" smtClean="0"/>
              <a:t>Handles non-linear interactions well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Maybe do both? Relatively simple to do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Taranu</a:t>
            </a:r>
            <a:r>
              <a:rPr lang="en-US" dirty="0" smtClean="0"/>
              <a:t> (2017) used both to model </a:t>
            </a:r>
            <a:r>
              <a:rPr lang="en-US" dirty="0" err="1" smtClean="0"/>
              <a:t>microcystin</a:t>
            </a:r>
            <a:r>
              <a:rPr lang="en-US" dirty="0" smtClean="0"/>
              <a:t> concentrations using the NLA 2007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396335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Taranu</a:t>
            </a:r>
            <a:r>
              <a:rPr lang="en-US" sz="1200" dirty="0"/>
              <a:t>, Z. E., Gregory-Eaves, I., Steele, R. J., Beaulieu, M. &amp; Legendre, P. Predicting </a:t>
            </a:r>
            <a:r>
              <a:rPr lang="en-US" sz="1200" dirty="0" err="1"/>
              <a:t>microcystin</a:t>
            </a:r>
            <a:r>
              <a:rPr lang="en-US" sz="1200" dirty="0"/>
              <a:t> concentrations in lakes and reservoirs at a continental scale: A new framework for </a:t>
            </a:r>
            <a:r>
              <a:rPr lang="en-US" sz="1200" dirty="0" err="1"/>
              <a:t>modelling</a:t>
            </a:r>
            <a:r>
              <a:rPr lang="en-US" sz="1200" dirty="0"/>
              <a:t> an important health risk factor. </a:t>
            </a:r>
            <a:r>
              <a:rPr lang="en-US" sz="1200" i="1" dirty="0"/>
              <a:t>Glob. Ecol. </a:t>
            </a:r>
            <a:r>
              <a:rPr lang="en-US" sz="1200" i="1" dirty="0" err="1"/>
              <a:t>Biogeogr</a:t>
            </a:r>
            <a:r>
              <a:rPr lang="en-US" sz="1200" i="1" dirty="0"/>
              <a:t>.</a:t>
            </a:r>
            <a:r>
              <a:rPr lang="en-US" sz="1200" dirty="0"/>
              <a:t> </a:t>
            </a:r>
            <a:r>
              <a:rPr lang="en-US" sz="1200" b="1" dirty="0"/>
              <a:t>26,</a:t>
            </a:r>
            <a:r>
              <a:rPr lang="en-US" sz="1200" dirty="0"/>
              <a:t> 625–637 (2017).</a:t>
            </a:r>
          </a:p>
        </p:txBody>
      </p:sp>
    </p:spTree>
    <p:extLst>
      <p:ext uri="{BB962C8B-B14F-4D97-AF65-F5344CB8AC3E}">
        <p14:creationId xmlns:p14="http://schemas.microsoft.com/office/powerpoint/2010/main" val="273682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like not the net P flux but the P </a:t>
            </a:r>
            <a:r>
              <a:rPr lang="en-US" dirty="0" smtClean="0"/>
              <a:t>input as fertilizer may be a better predictor of </a:t>
            </a:r>
            <a:r>
              <a:rPr lang="en-US" dirty="0" err="1" smtClean="0"/>
              <a:t>chl</a:t>
            </a:r>
            <a:r>
              <a:rPr lang="en-US" dirty="0" smtClean="0"/>
              <a:t>-a</a:t>
            </a:r>
          </a:p>
          <a:p>
            <a:r>
              <a:rPr lang="en-US" dirty="0" err="1" smtClean="0"/>
              <a:t>Precip</a:t>
            </a:r>
            <a:r>
              <a:rPr lang="en-US" dirty="0" smtClean="0"/>
              <a:t> is not predictive of </a:t>
            </a:r>
            <a:r>
              <a:rPr lang="en-US" dirty="0" err="1" smtClean="0"/>
              <a:t>chl</a:t>
            </a:r>
            <a:r>
              <a:rPr lang="en-US" dirty="0" smtClean="0"/>
              <a:t>-a on its own, but interactions are</a:t>
            </a:r>
          </a:p>
          <a:p>
            <a:pPr lvl="1"/>
            <a:r>
              <a:rPr lang="en-US" dirty="0" smtClean="0"/>
              <a:t>Interaction between </a:t>
            </a:r>
            <a:r>
              <a:rPr lang="en-US" dirty="0" err="1" smtClean="0"/>
              <a:t>P_fertilizer</a:t>
            </a:r>
            <a:r>
              <a:rPr lang="en-US" dirty="0" smtClean="0"/>
              <a:t> and Precipitation is synergistic (positive) and statistically significant</a:t>
            </a:r>
          </a:p>
          <a:p>
            <a:r>
              <a:rPr lang="en-US" dirty="0" smtClean="0"/>
              <a:t>P input variables less predictive (r2=0.12) than in situ TP concentration (r2=0.41)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</a:t>
            </a:r>
            <a:r>
              <a:rPr lang="en-US" dirty="0" smtClean="0"/>
              <a:t>questions we </a:t>
            </a:r>
            <a:r>
              <a:rPr lang="en-US" dirty="0" smtClean="0"/>
              <a:t>could </a:t>
            </a:r>
            <a:r>
              <a:rPr lang="en-US" dirty="0" smtClean="0"/>
              <a:t>address easily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 inputs (e.g., from watershed) vs P concentrations – which is the better predictor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Whether measured relationships with TN and TP in 2012 data change from 2007 papers</a:t>
            </a:r>
          </a:p>
          <a:p>
            <a:r>
              <a:rPr lang="en-US" dirty="0" smtClean="0"/>
              <a:t>Whether fertilizer or manure is more important in some regions (although I don’t know how big a question this is)</a:t>
            </a:r>
          </a:p>
          <a:p>
            <a:r>
              <a:rPr lang="en-US" b="1" dirty="0" smtClean="0"/>
              <a:t>Other data to use: </a:t>
            </a:r>
            <a:r>
              <a:rPr lang="en-US" dirty="0" smtClean="0"/>
              <a:t>oxygen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1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Understanding predictors of </a:t>
            </a:r>
            <a:r>
              <a:rPr lang="en-US" dirty="0" err="1" smtClean="0"/>
              <a:t>chla</a:t>
            </a:r>
            <a:r>
              <a:rPr lang="en-US" dirty="0" smtClean="0"/>
              <a:t>/</a:t>
            </a:r>
            <a:r>
              <a:rPr lang="en-US" dirty="0" err="1" smtClean="0"/>
              <a:t>cyano</a:t>
            </a:r>
            <a:r>
              <a:rPr lang="en-US" dirty="0" smtClean="0"/>
              <a:t> abundance/microcystin important for identifying drivers + developing risk factors</a:t>
            </a:r>
          </a:p>
          <a:p>
            <a:pPr lvl="1"/>
            <a:r>
              <a:rPr lang="en-US" dirty="0" smtClean="0"/>
              <a:t>However, use of nutrient loading is tricky because we can’t control loading. We control inputs.</a:t>
            </a:r>
          </a:p>
          <a:p>
            <a:r>
              <a:rPr lang="en-US" dirty="0" smtClean="0"/>
              <a:t>No study has created a mathematical model using inputs as predictors</a:t>
            </a:r>
          </a:p>
          <a:p>
            <a:pPr lvl="1"/>
            <a:r>
              <a:rPr lang="en-US" dirty="0" smtClean="0"/>
              <a:t>Watershed land cover used to predict </a:t>
            </a:r>
            <a:r>
              <a:rPr lang="en-US" dirty="0" smtClean="0"/>
              <a:t>cyanobacteria blooms </a:t>
            </a:r>
            <a:r>
              <a:rPr lang="en-US" dirty="0" smtClean="0"/>
              <a:t>(</a:t>
            </a:r>
            <a:r>
              <a:rPr lang="en-US" dirty="0" smtClean="0"/>
              <a:t>Marion 2017)</a:t>
            </a:r>
          </a:p>
          <a:p>
            <a:r>
              <a:rPr lang="en-US" dirty="0" smtClean="0"/>
              <a:t>Moreover, ongoing questions about role of climate (</a:t>
            </a:r>
            <a:r>
              <a:rPr lang="en-US" dirty="0" err="1" smtClean="0"/>
              <a:t>precip</a:t>
            </a:r>
            <a:r>
              <a:rPr lang="en-US" dirty="0" smtClean="0"/>
              <a:t> and temp), legacy phosphorus, and interactive effects</a:t>
            </a:r>
          </a:p>
          <a:p>
            <a:pPr lvl="1"/>
            <a:r>
              <a:rPr lang="en-US" dirty="0" smtClean="0"/>
              <a:t>In situ nutrient concentrations and temperature (Beaulieu, 2013)</a:t>
            </a:r>
          </a:p>
          <a:p>
            <a:pPr lvl="1"/>
            <a:r>
              <a:rPr lang="en-US" dirty="0" smtClean="0"/>
              <a:t>Cumulative loading (Ho &amp; </a:t>
            </a:r>
            <a:r>
              <a:rPr lang="en-US" dirty="0" err="1" smtClean="0"/>
              <a:t>Michalak</a:t>
            </a:r>
            <a:r>
              <a:rPr lang="en-US" dirty="0" smtClean="0"/>
              <a:t>, JGLR; Dario’s paper)</a:t>
            </a:r>
          </a:p>
          <a:p>
            <a:pPr lvl="1"/>
            <a:r>
              <a:rPr lang="en-US" dirty="0" smtClean="0"/>
              <a:t>Interactive effect of in situ nutrient </a:t>
            </a:r>
            <a:r>
              <a:rPr lang="en-US" dirty="0"/>
              <a:t>concentrations </a:t>
            </a:r>
            <a:r>
              <a:rPr lang="en-US" dirty="0" smtClean="0"/>
              <a:t>and temperature (</a:t>
            </a:r>
            <a:r>
              <a:rPr lang="en-US" dirty="0" err="1"/>
              <a:t>Rigosi</a:t>
            </a:r>
            <a:r>
              <a:rPr lang="en-US" dirty="0"/>
              <a:t>, 2014)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565767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Marion</a:t>
            </a:r>
            <a:r>
              <a:rPr lang="en-US" sz="1200" dirty="0"/>
              <a:t>, J. W., Zhang, F., Cutting, D. &amp; Lee, J. Associations between county-level land cover classes and cyanobacteria blooms in the United States. </a:t>
            </a:r>
            <a:r>
              <a:rPr lang="en-US" sz="1200" i="1" dirty="0"/>
              <a:t>Ecol. Eng.</a:t>
            </a:r>
            <a:r>
              <a:rPr lang="en-US" sz="1200" dirty="0"/>
              <a:t> (2017). doi:10.1016/j.ecoleng.2017.07.032</a:t>
            </a:r>
            <a:r>
              <a:rPr lang="en-US" sz="1200" dirty="0"/>
              <a:t> </a:t>
            </a:r>
            <a:endParaRPr lang="en-US" sz="1200" b="1" dirty="0" smtClean="0"/>
          </a:p>
          <a:p>
            <a:r>
              <a:rPr lang="en-US" sz="1200" b="1" dirty="0" smtClean="0"/>
              <a:t>Beaulieu</a:t>
            </a:r>
            <a:r>
              <a:rPr lang="en-US" sz="1200" dirty="0"/>
              <a:t>, M., Pick, F. &amp; Gregory-Eaves, I. Nutrients and water temperature are significant predictors of cyanobacterial biomass in a 1147 lakes data set. </a:t>
            </a:r>
            <a:r>
              <a:rPr lang="en-US" sz="1200" i="1" dirty="0" err="1"/>
              <a:t>Limnol</a:t>
            </a:r>
            <a:r>
              <a:rPr lang="en-US" sz="1200" i="1" dirty="0"/>
              <a:t>. </a:t>
            </a:r>
            <a:r>
              <a:rPr lang="en-US" sz="1200" i="1" dirty="0" err="1"/>
              <a:t>Oceanogr</a:t>
            </a:r>
            <a:r>
              <a:rPr lang="en-US" sz="1200" i="1" dirty="0"/>
              <a:t>.</a:t>
            </a:r>
            <a:r>
              <a:rPr lang="en-US" sz="1200" dirty="0"/>
              <a:t> </a:t>
            </a:r>
            <a:r>
              <a:rPr lang="en-US" sz="1200" b="1" dirty="0"/>
              <a:t>58,</a:t>
            </a:r>
            <a:r>
              <a:rPr lang="en-US" sz="1200" dirty="0"/>
              <a:t> 1736–1746 (2013).</a:t>
            </a:r>
            <a:r>
              <a:rPr lang="en-US" sz="1200" dirty="0"/>
              <a:t> </a:t>
            </a:r>
            <a:endParaRPr lang="en-US" sz="1200" b="1" dirty="0" smtClean="0"/>
          </a:p>
          <a:p>
            <a:r>
              <a:rPr lang="en-US" sz="1200" b="1" dirty="0" err="1" smtClean="0"/>
              <a:t>Rigosi</a:t>
            </a:r>
            <a:r>
              <a:rPr lang="en-US" sz="1200" dirty="0"/>
              <a:t>, A., Carey, C. C., </a:t>
            </a:r>
            <a:r>
              <a:rPr lang="en-US" sz="1200" dirty="0" err="1"/>
              <a:t>Ibelings</a:t>
            </a:r>
            <a:r>
              <a:rPr lang="en-US" sz="1200" dirty="0"/>
              <a:t>, B. W. &amp; Brookes, J. D. The interaction between climate warming and eutrophication to promote cyanobacteria is dependent on trophic state and varies among taxa. </a:t>
            </a:r>
            <a:r>
              <a:rPr lang="en-US" sz="1200" i="1" dirty="0" err="1"/>
              <a:t>Limnol</a:t>
            </a:r>
            <a:r>
              <a:rPr lang="en-US" sz="1200" i="1" dirty="0"/>
              <a:t>. </a:t>
            </a:r>
            <a:r>
              <a:rPr lang="en-US" sz="1200" i="1" dirty="0" err="1"/>
              <a:t>Oceanogr</a:t>
            </a:r>
            <a:r>
              <a:rPr lang="en-US" sz="1200" i="1" dirty="0"/>
              <a:t>.</a:t>
            </a:r>
            <a:r>
              <a:rPr lang="en-US" sz="1200" dirty="0"/>
              <a:t> </a:t>
            </a:r>
            <a:r>
              <a:rPr lang="en-US" sz="1200" b="1" dirty="0"/>
              <a:t>59,</a:t>
            </a:r>
            <a:r>
              <a:rPr lang="en-US" sz="1200" dirty="0"/>
              <a:t> 99–114 (2014).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714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NLA 2012 data came out this year from </a:t>
            </a:r>
            <a:r>
              <a:rPr lang="en-US" dirty="0" smtClean="0"/>
              <a:t>EPA</a:t>
            </a:r>
          </a:p>
          <a:p>
            <a:r>
              <a:rPr lang="en-US" dirty="0" smtClean="0"/>
              <a:t>First </a:t>
            </a:r>
            <a:r>
              <a:rPr lang="en-US" dirty="0" smtClean="0"/>
              <a:t>spatially explicit </a:t>
            </a:r>
            <a:r>
              <a:rPr lang="en-US" dirty="0" smtClean="0"/>
              <a:t>high-res P </a:t>
            </a:r>
            <a:r>
              <a:rPr lang="en-US" dirty="0" smtClean="0"/>
              <a:t>flux data available</a:t>
            </a:r>
            <a:r>
              <a:rPr lang="en-US" dirty="0"/>
              <a:t> </a:t>
            </a:r>
            <a:r>
              <a:rPr lang="en-US" dirty="0" smtClean="0"/>
              <a:t>over CONUS (</a:t>
            </a:r>
            <a:r>
              <a:rPr lang="en-US" dirty="0" err="1" smtClean="0"/>
              <a:t>Metson</a:t>
            </a:r>
            <a:r>
              <a:rPr lang="en-US" dirty="0" smtClean="0"/>
              <a:t>, 2017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Other examples like NAPI only </a:t>
            </a:r>
            <a:r>
              <a:rPr lang="en-US" dirty="0" smtClean="0"/>
              <a:t>available over certain regions, or global (i.e., too low resolution)</a:t>
            </a:r>
          </a:p>
          <a:p>
            <a:pPr lvl="1"/>
            <a:r>
              <a:rPr lang="en-US" dirty="0" smtClean="0"/>
              <a:t>Most up-to-date since other models calibrated for 1990s and 2000s</a:t>
            </a:r>
          </a:p>
          <a:p>
            <a:pPr lvl="2"/>
            <a:r>
              <a:rPr lang="en-US" dirty="0" smtClean="0"/>
              <a:t>USGS has nutrient input data too, but only at county-level and from 2001 (Marion 2017)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Room for studies exploring drivers rather than best prediction: </a:t>
            </a:r>
            <a:r>
              <a:rPr lang="en-US" dirty="0" err="1" smtClean="0"/>
              <a:t>Rigosi</a:t>
            </a:r>
            <a:r>
              <a:rPr lang="en-US" dirty="0" smtClean="0"/>
              <a:t> </a:t>
            </a:r>
            <a:r>
              <a:rPr lang="en-US" dirty="0"/>
              <a:t>2014, L&amp;O:</a:t>
            </a:r>
          </a:p>
          <a:p>
            <a:pPr marL="1028700" lvl="1" indent="-514350">
              <a:buFont typeface="+mj-lt"/>
              <a:buAutoNum type="romanLcPeriod"/>
            </a:pPr>
            <a:r>
              <a:rPr lang="en-US" dirty="0"/>
              <a:t>Which of these two drivers, temperature or nutrients, is a better predictor of cyanobacterial </a:t>
            </a:r>
            <a:r>
              <a:rPr lang="en-US" dirty="0" err="1"/>
              <a:t>biovolume</a:t>
            </a:r>
            <a:r>
              <a:rPr lang="en-US" dirty="0"/>
              <a:t>? </a:t>
            </a:r>
          </a:p>
          <a:p>
            <a:pPr marL="1028700" lvl="1" indent="-514350">
              <a:buFont typeface="+mj-lt"/>
              <a:buAutoNum type="romanLcPeriod"/>
            </a:pPr>
            <a:r>
              <a:rPr lang="en-US" dirty="0"/>
              <a:t>Do nutrients and temperature significantly interact to affect phytoplankton and cyanobacteria, and if so, is the interaction synergistic? </a:t>
            </a:r>
          </a:p>
          <a:p>
            <a:pPr marL="1028700" lvl="1" indent="-514350">
              <a:buFont typeface="+mj-lt"/>
              <a:buAutoNum type="romanLcPeriod"/>
            </a:pPr>
            <a:r>
              <a:rPr lang="en-US" dirty="0"/>
              <a:t>Does the interaction between these factors explain more of the variance in cyanobacterial </a:t>
            </a:r>
            <a:r>
              <a:rPr lang="en-US" dirty="0" err="1"/>
              <a:t>biovolume</a:t>
            </a:r>
            <a:r>
              <a:rPr lang="en-US" dirty="0"/>
              <a:t> than each factor alone?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565767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Metson</a:t>
            </a:r>
            <a:r>
              <a:rPr lang="en-US" sz="1200" dirty="0"/>
              <a:t>, G. S., Lin, J., Harrison, J. A. &amp; Compton, J. E. Linking terrestrial phosphorus inputs to riverine export across the United States. </a:t>
            </a:r>
            <a:r>
              <a:rPr lang="en-US" sz="1200" i="1" dirty="0"/>
              <a:t>Water Res.</a:t>
            </a:r>
            <a:r>
              <a:rPr lang="en-US" sz="1200" dirty="0"/>
              <a:t> </a:t>
            </a:r>
            <a:r>
              <a:rPr lang="en-US" sz="1200" b="1" dirty="0"/>
              <a:t>124,</a:t>
            </a:r>
            <a:r>
              <a:rPr lang="en-US" sz="1200" dirty="0"/>
              <a:t> 177–191 (2017).</a:t>
            </a:r>
            <a:r>
              <a:rPr lang="en-US" sz="1200" dirty="0"/>
              <a:t> </a:t>
            </a:r>
            <a:endParaRPr lang="en-US" sz="1200" b="1" dirty="0"/>
          </a:p>
          <a:p>
            <a:r>
              <a:rPr lang="en-US" sz="1200" b="1" dirty="0" smtClean="0"/>
              <a:t>Marion</a:t>
            </a:r>
            <a:r>
              <a:rPr lang="en-US" sz="1200" dirty="0"/>
              <a:t>, J. W., Zhang, F., Cutting, D. &amp; Lee, J. Associations between county-level land cover classes and cyanobacteria blooms in the United States. </a:t>
            </a:r>
            <a:r>
              <a:rPr lang="en-US" sz="1200" i="1" dirty="0"/>
              <a:t>Ecol. Eng.</a:t>
            </a:r>
            <a:r>
              <a:rPr lang="en-US" sz="1200" dirty="0"/>
              <a:t> (2017). doi:10.1016/j.ecoleng.2017.07.032</a:t>
            </a:r>
            <a:r>
              <a:rPr lang="en-US" sz="1200" dirty="0"/>
              <a:t> </a:t>
            </a:r>
            <a:endParaRPr lang="en-US" sz="1200" b="1" dirty="0" smtClean="0"/>
          </a:p>
          <a:p>
            <a:r>
              <a:rPr lang="en-US" sz="1200" b="1" dirty="0" err="1" smtClean="0"/>
              <a:t>Rigosi</a:t>
            </a:r>
            <a:r>
              <a:rPr lang="en-US" sz="1200" dirty="0"/>
              <a:t>, A., Carey, C. C., </a:t>
            </a:r>
            <a:r>
              <a:rPr lang="en-US" sz="1200" dirty="0" err="1"/>
              <a:t>Ibelings</a:t>
            </a:r>
            <a:r>
              <a:rPr lang="en-US" sz="1200" dirty="0"/>
              <a:t>, B. W. &amp; Brookes, J. D. The interaction between climate warming and eutrophication to promote cyanobacteria is dependent on trophic state and varies among taxa. </a:t>
            </a:r>
            <a:r>
              <a:rPr lang="en-US" sz="1200" i="1" dirty="0" err="1"/>
              <a:t>Limnol</a:t>
            </a:r>
            <a:r>
              <a:rPr lang="en-US" sz="1200" i="1" dirty="0"/>
              <a:t>. </a:t>
            </a:r>
            <a:r>
              <a:rPr lang="en-US" sz="1200" i="1" dirty="0" err="1"/>
              <a:t>Oceanogr</a:t>
            </a:r>
            <a:r>
              <a:rPr lang="en-US" sz="1200" i="1" dirty="0"/>
              <a:t>.</a:t>
            </a:r>
            <a:r>
              <a:rPr lang="en-US" sz="1200" dirty="0"/>
              <a:t> </a:t>
            </a:r>
            <a:r>
              <a:rPr lang="en-US" sz="1200" b="1" dirty="0"/>
              <a:t>59,</a:t>
            </a:r>
            <a:r>
              <a:rPr lang="en-US" sz="1200" dirty="0"/>
              <a:t> 99–114 (2014).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465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factors </a:t>
            </a:r>
            <a:r>
              <a:rPr lang="en-US" dirty="0" smtClean="0"/>
              <a:t>best predict </a:t>
            </a:r>
            <a:r>
              <a:rPr lang="en-US" dirty="0" err="1" smtClean="0"/>
              <a:t>chl</a:t>
            </a:r>
            <a:r>
              <a:rPr lang="en-US" dirty="0"/>
              <a:t>-a, </a:t>
            </a:r>
            <a:r>
              <a:rPr lang="en-US" dirty="0" smtClean="0"/>
              <a:t>microcystin concentration,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cyano</a:t>
            </a:r>
            <a:r>
              <a:rPr lang="en-US" dirty="0" smtClean="0">
                <a:solidFill>
                  <a:srgbClr val="FF0000"/>
                </a:solidFill>
              </a:rPr>
              <a:t> abundance</a:t>
            </a:r>
            <a:r>
              <a:rPr lang="en-US" dirty="0" smtClean="0"/>
              <a:t> </a:t>
            </a:r>
            <a:r>
              <a:rPr lang="en-US" dirty="0"/>
              <a:t>across the CONUS</a:t>
            </a:r>
            <a:r>
              <a:rPr lang="en-US" dirty="0" smtClean="0"/>
              <a:t>?</a:t>
            </a:r>
          </a:p>
          <a:p>
            <a:pPr marL="914400" lvl="1" indent="-514350"/>
            <a:r>
              <a:rPr lang="en-US" dirty="0" smtClean="0"/>
              <a:t>Factors to test: fertilizer and manure P inputs, P output harvested as crops, </a:t>
            </a:r>
            <a:r>
              <a:rPr lang="en-US" dirty="0" smtClean="0">
                <a:solidFill>
                  <a:srgbClr val="00B050"/>
                </a:solidFill>
              </a:rPr>
              <a:t>cumulative P inputs</a:t>
            </a:r>
            <a:r>
              <a:rPr lang="en-US" dirty="0" smtClean="0"/>
              <a:t>, in situ TN, in situ TP, precipitation, </a:t>
            </a:r>
            <a:r>
              <a:rPr lang="en-US" dirty="0" smtClean="0">
                <a:solidFill>
                  <a:srgbClr val="FF0000"/>
                </a:solidFill>
              </a:rPr>
              <a:t>temperature, stratification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relative importance and interaction of these factors? (e.g., P input x </a:t>
            </a:r>
            <a:r>
              <a:rPr lang="en-US" dirty="0" err="1" smtClean="0"/>
              <a:t>precip</a:t>
            </a:r>
            <a:r>
              <a:rPr lang="en-US" dirty="0" smtClean="0"/>
              <a:t>, </a:t>
            </a:r>
            <a:r>
              <a:rPr lang="en-US" dirty="0">
                <a:solidFill>
                  <a:srgbClr val="00B050"/>
                </a:solidFill>
              </a:rPr>
              <a:t>cumulative P</a:t>
            </a:r>
            <a:r>
              <a:rPr lang="en-US" dirty="0" smtClean="0"/>
              <a:t> x </a:t>
            </a:r>
            <a:r>
              <a:rPr lang="en-US" dirty="0" smtClean="0">
                <a:solidFill>
                  <a:srgbClr val="FF0000"/>
                </a:solidFill>
              </a:rPr>
              <a:t>stratification</a:t>
            </a:r>
            <a:r>
              <a:rPr lang="en-US" dirty="0" smtClean="0"/>
              <a:t>)</a:t>
            </a: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predictive relationships vary spatially across CONUS and by other stratifications of sample?</a:t>
            </a:r>
          </a:p>
          <a:p>
            <a:pPr marL="914400" lvl="1" indent="-514350"/>
            <a:r>
              <a:rPr lang="en-US" dirty="0" smtClean="0"/>
              <a:t>By: trophic status (</a:t>
            </a:r>
            <a:r>
              <a:rPr lang="en-US" dirty="0" err="1" smtClean="0"/>
              <a:t>Rigosi</a:t>
            </a:r>
            <a:r>
              <a:rPr lang="en-US" dirty="0" smtClean="0"/>
              <a:t>, 2014), alkalinity (</a:t>
            </a:r>
            <a:r>
              <a:rPr lang="en-US" dirty="0" err="1" smtClean="0"/>
              <a:t>Carvalho</a:t>
            </a:r>
            <a:r>
              <a:rPr lang="en-US" dirty="0" smtClean="0"/>
              <a:t>, 2011), </a:t>
            </a:r>
            <a:r>
              <a:rPr lang="en-US" dirty="0" smtClean="0">
                <a:solidFill>
                  <a:srgbClr val="FF0000"/>
                </a:solidFill>
              </a:rPr>
              <a:t>cyanobacterial taxon (</a:t>
            </a:r>
            <a:r>
              <a:rPr lang="en-US" dirty="0" err="1" smtClean="0">
                <a:solidFill>
                  <a:srgbClr val="FF0000"/>
                </a:solidFill>
              </a:rPr>
              <a:t>Rigosi</a:t>
            </a:r>
            <a:r>
              <a:rPr lang="en-US" dirty="0" smtClean="0">
                <a:solidFill>
                  <a:srgbClr val="FF0000"/>
                </a:solidFill>
              </a:rPr>
              <a:t>, 2014)</a:t>
            </a:r>
          </a:p>
          <a:p>
            <a:pPr marL="514350" indent="-514350"/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31" y="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*To be </a:t>
            </a:r>
            <a:r>
              <a:rPr lang="en-US" dirty="0" smtClean="0">
                <a:solidFill>
                  <a:srgbClr val="00B050"/>
                </a:solidFill>
              </a:rPr>
              <a:t>discussed with Genevieve </a:t>
            </a:r>
            <a:r>
              <a:rPr lang="en-US" dirty="0" err="1" smtClean="0">
                <a:solidFill>
                  <a:srgbClr val="00B050"/>
                </a:solidFill>
              </a:rPr>
              <a:t>Metson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6446" y="0"/>
            <a:ext cx="419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*Need to calculate from available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1918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Carvalho</a:t>
            </a:r>
            <a:r>
              <a:rPr lang="en-US" sz="1200" dirty="0"/>
              <a:t>, L. </a:t>
            </a:r>
            <a:r>
              <a:rPr lang="en-US" sz="1200" i="1" dirty="0"/>
              <a:t>et al.</a:t>
            </a:r>
            <a:r>
              <a:rPr lang="en-US" sz="1200" dirty="0"/>
              <a:t> Cyanobacterial blooms: Statistical models describing risk factors for national-scale lake assessment and lake management. </a:t>
            </a:r>
            <a:r>
              <a:rPr lang="en-US" sz="1200" i="1" dirty="0"/>
              <a:t>Sci. Total Environ.</a:t>
            </a:r>
            <a:r>
              <a:rPr lang="en-US" sz="1200" dirty="0"/>
              <a:t> </a:t>
            </a:r>
            <a:r>
              <a:rPr lang="en-US" sz="1200" b="1" dirty="0"/>
              <a:t>409,</a:t>
            </a:r>
            <a:r>
              <a:rPr lang="en-US" sz="1200" dirty="0"/>
              <a:t> 5353–5358 (2011)</a:t>
            </a:r>
            <a:r>
              <a:rPr lang="en-US" sz="1200" dirty="0" smtClean="0"/>
              <a:t>.</a:t>
            </a:r>
            <a:endParaRPr lang="en-US" sz="1200" b="1" dirty="0"/>
          </a:p>
          <a:p>
            <a:r>
              <a:rPr lang="en-US" sz="1200" b="1" dirty="0" err="1" smtClean="0"/>
              <a:t>Rigosi</a:t>
            </a:r>
            <a:r>
              <a:rPr lang="en-US" sz="1200" dirty="0"/>
              <a:t>, A., Carey, C. C., </a:t>
            </a:r>
            <a:r>
              <a:rPr lang="en-US" sz="1200" dirty="0" err="1"/>
              <a:t>Ibelings</a:t>
            </a:r>
            <a:r>
              <a:rPr lang="en-US" sz="1200" dirty="0"/>
              <a:t>, B. W. &amp; Brookes, J. D. The interaction between climate warming and eutrophication to promote cyanobacteria is dependent on trophic state and varies among taxa. </a:t>
            </a:r>
            <a:r>
              <a:rPr lang="en-US" sz="1200" i="1" dirty="0" err="1"/>
              <a:t>Limnol</a:t>
            </a:r>
            <a:r>
              <a:rPr lang="en-US" sz="1200" i="1" dirty="0"/>
              <a:t>. </a:t>
            </a:r>
            <a:r>
              <a:rPr lang="en-US" sz="1200" i="1" dirty="0" err="1"/>
              <a:t>Oceanogr</a:t>
            </a:r>
            <a:r>
              <a:rPr lang="en-US" sz="1200" i="1" dirty="0"/>
              <a:t>.</a:t>
            </a:r>
            <a:r>
              <a:rPr lang="en-US" sz="1200" dirty="0"/>
              <a:t> </a:t>
            </a:r>
            <a:r>
              <a:rPr lang="en-US" sz="1200" b="1" dirty="0"/>
              <a:t>59,</a:t>
            </a:r>
            <a:r>
              <a:rPr lang="en-US" sz="1200" dirty="0"/>
              <a:t> 99–114 (2014).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461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Relatively low explanatory power of </a:t>
            </a:r>
            <a:r>
              <a:rPr lang="en-US" dirty="0" smtClean="0"/>
              <a:t>previous models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Compare performance against previous models and test specific hypotheses about strength of </a:t>
            </a:r>
            <a:r>
              <a:rPr lang="en-US" dirty="0" smtClean="0"/>
              <a:t>variables, a la </a:t>
            </a:r>
            <a:r>
              <a:rPr lang="en-US" dirty="0" err="1" smtClean="0"/>
              <a:t>Rigosi</a:t>
            </a:r>
            <a:r>
              <a:rPr lang="en-US" dirty="0" smtClean="0"/>
              <a:t> (2014)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smtClean="0"/>
              <a:t>data is freely available, and so other people may be doing the same thing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 flux dataset is new, and if we bring that PI on board then we could be the only people using 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Would also mean legacy P would be novel</a:t>
            </a:r>
          </a:p>
        </p:txBody>
      </p:sp>
    </p:spTree>
    <p:extLst>
      <p:ext uri="{BB962C8B-B14F-4D97-AF65-F5344CB8AC3E}">
        <p14:creationId xmlns:p14="http://schemas.microsoft.com/office/powerpoint/2010/main" val="327869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Response variables:</a:t>
            </a:r>
          </a:p>
          <a:p>
            <a:pPr lvl="1"/>
            <a:r>
              <a:rPr lang="en-US" dirty="0" smtClean="0"/>
              <a:t>Chlorophyll-a (n=1138)</a:t>
            </a:r>
          </a:p>
          <a:p>
            <a:pPr lvl="1"/>
            <a:r>
              <a:rPr lang="en-US" dirty="0" smtClean="0"/>
              <a:t>Microcystin (n=1138)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Cyanobacteria </a:t>
            </a:r>
            <a:r>
              <a:rPr lang="en-US" dirty="0" err="1" smtClean="0">
                <a:solidFill>
                  <a:srgbClr val="FF0000"/>
                </a:solidFill>
              </a:rPr>
              <a:t>biovolume</a:t>
            </a:r>
            <a:r>
              <a:rPr lang="en-US" dirty="0" smtClean="0">
                <a:solidFill>
                  <a:srgbClr val="FF0000"/>
                </a:solidFill>
              </a:rPr>
              <a:t> or proportion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Predictor variables:</a:t>
            </a:r>
          </a:p>
          <a:p>
            <a:pPr lvl="1"/>
            <a:r>
              <a:rPr lang="en-US" dirty="0" smtClean="0"/>
              <a:t>Fertilizer and manure P inputs, P output harvested as crops, net P flux (P output – P input)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Cumulative P inputs over X years</a:t>
            </a:r>
            <a:endParaRPr lang="en-US" dirty="0"/>
          </a:p>
          <a:p>
            <a:pPr lvl="1"/>
            <a:r>
              <a:rPr lang="en-US" dirty="0" smtClean="0"/>
              <a:t>In situ TN, in situ TP</a:t>
            </a:r>
          </a:p>
          <a:p>
            <a:pPr lvl="1"/>
            <a:r>
              <a:rPr lang="en-US" dirty="0" smtClean="0"/>
              <a:t>Precipitation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Temperature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Extent of stratification (calculated using temp profiles)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8600" y="630434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*To be discussed with Genevieve </a:t>
            </a:r>
            <a:r>
              <a:rPr lang="en-US" dirty="0" err="1">
                <a:solidFill>
                  <a:srgbClr val="00B050"/>
                </a:solidFill>
              </a:rPr>
              <a:t>Metson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6324600"/>
            <a:ext cx="419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*Need to calculate from available data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1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response variables look </a:t>
            </a:r>
            <a:r>
              <a:rPr lang="en-US" dirty="0" smtClean="0"/>
              <a:t>like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1" y="1752600"/>
            <a:ext cx="211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Response  variables: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3" y="2438400"/>
            <a:ext cx="9055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7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</a:t>
            </a:r>
            <a:r>
              <a:rPr lang="en-US" dirty="0" smtClean="0"/>
              <a:t>response variables </a:t>
            </a:r>
            <a:r>
              <a:rPr lang="en-US" dirty="0" smtClean="0"/>
              <a:t>look like spatially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7978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the response variables look like spatially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7978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1819</Words>
  <Application>Microsoft Macintosh PowerPoint</Application>
  <PresentationFormat>On-screen Show (4:3)</PresentationFormat>
  <Paragraphs>116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Studying the role of phosphrous inputs, meteorological conditions and legacy phosphorus in HAB occurrence across the CONUS </vt:lpstr>
      <vt:lpstr>Motivation</vt:lpstr>
      <vt:lpstr>Opportunity</vt:lpstr>
      <vt:lpstr>Proposed Research Questions</vt:lpstr>
      <vt:lpstr>Challenges &amp; Mitigations</vt:lpstr>
      <vt:lpstr>Data to be used</vt:lpstr>
      <vt:lpstr>What response variables look like</vt:lpstr>
      <vt:lpstr>What the response variables look like spatially</vt:lpstr>
      <vt:lpstr>What the response variables look like spatially</vt:lpstr>
      <vt:lpstr>What predictor variables look like</vt:lpstr>
      <vt:lpstr>What predictor variables look like</vt:lpstr>
      <vt:lpstr>PowerPoint Presentation</vt:lpstr>
      <vt:lpstr>Methodological approach</vt:lpstr>
      <vt:lpstr>Preliminary findings</vt:lpstr>
      <vt:lpstr>Other questions we could address easily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the role legacy phosphorus loading, temperature and precipitation in the</dc:title>
  <dc:creator>Jeff C. Ho</dc:creator>
  <cp:lastModifiedBy>Jeff C. Ho</cp:lastModifiedBy>
  <cp:revision>58</cp:revision>
  <dcterms:created xsi:type="dcterms:W3CDTF">2017-10-11T15:51:15Z</dcterms:created>
  <dcterms:modified xsi:type="dcterms:W3CDTF">2017-10-13T04:42:25Z</dcterms:modified>
</cp:coreProperties>
</file>