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6" r:id="rId2"/>
    <p:sldId id="263" r:id="rId3"/>
    <p:sldId id="273" r:id="rId4"/>
    <p:sldId id="259" r:id="rId5"/>
    <p:sldId id="271" r:id="rId6"/>
    <p:sldId id="272" r:id="rId7"/>
    <p:sldId id="258" r:id="rId8"/>
    <p:sldId id="260" r:id="rId9"/>
    <p:sldId id="261" r:id="rId10"/>
    <p:sldId id="274" r:id="rId11"/>
    <p:sldId id="278" r:id="rId12"/>
    <p:sldId id="262" r:id="rId13"/>
    <p:sldId id="280" r:id="rId14"/>
    <p:sldId id="281" r:id="rId15"/>
    <p:sldId id="282" r:id="rId16"/>
    <p:sldId id="269" r:id="rId17"/>
    <p:sldId id="283" r:id="rId18"/>
    <p:sldId id="26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814" autoAdjust="0"/>
  </p:normalViewPr>
  <p:slideViewPr>
    <p:cSldViewPr snapToGrid="0" snapToObjects="1">
      <p:cViewPr varScale="1">
        <p:scale>
          <a:sx n="65" d="100"/>
          <a:sy n="65" d="100"/>
        </p:scale>
        <p:origin x="-210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F9584C-D73C-2141-B71A-2625F379921E}" type="datetimeFigureOut">
              <a:rPr lang="en-US" smtClean="0"/>
              <a:t>11/2/17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59DCA4-4796-5641-B661-8213CE15C876}" type="slidenum">
              <a:rPr lang="en-US" smtClean="0"/>
              <a:t>‹#›</a:t>
            </a:fld>
            <a:endParaRPr lang="en-US"/>
          </a:p>
        </p:txBody>
      </p:sp>
    </p:spTree>
    <p:extLst>
      <p:ext uri="{BB962C8B-B14F-4D97-AF65-F5344CB8AC3E}">
        <p14:creationId xmlns:p14="http://schemas.microsoft.com/office/powerpoint/2010/main" val="33655650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3EFF0E-DC46-694B-8AC9-0045D2C349BE}" type="datetimeFigureOut">
              <a:rPr lang="en-US" smtClean="0"/>
              <a:t>11/2/17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F9888E-85D0-EE4B-B1EE-EA189CF58993}" type="slidenum">
              <a:rPr lang="en-US" smtClean="0"/>
              <a:t>‹#›</a:t>
            </a:fld>
            <a:endParaRPr lang="en-US"/>
          </a:p>
        </p:txBody>
      </p:sp>
    </p:spTree>
    <p:extLst>
      <p:ext uri="{BB962C8B-B14F-4D97-AF65-F5344CB8AC3E}">
        <p14:creationId xmlns:p14="http://schemas.microsoft.com/office/powerpoint/2010/main" val="137023553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a:t>
            </a:r>
            <a:r>
              <a:rPr lang="en-US" b="1" baseline="0" dirty="0" smtClean="0"/>
              <a:t> am presenting is a foundation that I hope can flexible to incorporate other RQs.” </a:t>
            </a:r>
          </a:p>
          <a:p>
            <a:r>
              <a:rPr lang="en-US" b="1" baseline="0" dirty="0" smtClean="0"/>
              <a:t>“Since this is the one of the first times presenting this, any feedback is appreciated.”</a:t>
            </a:r>
            <a:endParaRPr lang="en-US" b="1" dirty="0"/>
          </a:p>
        </p:txBody>
      </p:sp>
      <p:sp>
        <p:nvSpPr>
          <p:cNvPr id="4" name="Slide Number Placeholder 3"/>
          <p:cNvSpPr>
            <a:spLocks noGrp="1"/>
          </p:cNvSpPr>
          <p:nvPr>
            <p:ph type="sldNum" sz="quarter" idx="10"/>
          </p:nvPr>
        </p:nvSpPr>
        <p:spPr/>
        <p:txBody>
          <a:bodyPr/>
          <a:lstStyle/>
          <a:p>
            <a:fld id="{DDF9888E-85D0-EE4B-B1EE-EA189CF58993}" type="slidenum">
              <a:rPr lang="en-US" smtClean="0"/>
              <a:t>2</a:t>
            </a:fld>
            <a:endParaRPr lang="en-US"/>
          </a:p>
        </p:txBody>
      </p:sp>
    </p:spTree>
    <p:extLst>
      <p:ext uri="{BB962C8B-B14F-4D97-AF65-F5344CB8AC3E}">
        <p14:creationId xmlns:p14="http://schemas.microsoft.com/office/powerpoint/2010/main" val="2297785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rabicPeriod"/>
            </a:pPr>
            <a:r>
              <a:rPr lang="en-US" dirty="0" smtClean="0"/>
              <a:t>Total precipitation and temperature seems to matter more for </a:t>
            </a:r>
            <a:r>
              <a:rPr lang="en-US" dirty="0" err="1" smtClean="0"/>
              <a:t>chl</a:t>
            </a:r>
            <a:r>
              <a:rPr lang="en-US" dirty="0" smtClean="0"/>
              <a:t>-a than here</a:t>
            </a:r>
          </a:p>
          <a:p>
            <a:pPr marL="514350" indent="-514350">
              <a:buFont typeface="+mj-lt"/>
              <a:buAutoNum type="arabicPeriod"/>
            </a:pPr>
            <a:r>
              <a:rPr lang="en-US" dirty="0" smtClean="0"/>
              <a:t>Spring precipitation amount important in cyanobacterial </a:t>
            </a:r>
            <a:r>
              <a:rPr lang="en-US" dirty="0" err="1" smtClean="0"/>
              <a:t>biovolume</a:t>
            </a:r>
            <a:endParaRPr lang="en-US" dirty="0" smtClean="0"/>
          </a:p>
          <a:p>
            <a:pPr marL="914400" lvl="1" indent="-514350">
              <a:buFont typeface="Wingdings" charset="2"/>
              <a:buChar char="Ø"/>
            </a:pPr>
            <a:r>
              <a:rPr lang="en-US" dirty="0" smtClean="0"/>
              <a:t>Consider MAM or MAMJ similar to Eva’s work?</a:t>
            </a:r>
          </a:p>
          <a:p>
            <a:endParaRPr lang="en-US" dirty="0"/>
          </a:p>
        </p:txBody>
      </p:sp>
      <p:sp>
        <p:nvSpPr>
          <p:cNvPr id="4" name="Slide Number Placeholder 3"/>
          <p:cNvSpPr>
            <a:spLocks noGrp="1"/>
          </p:cNvSpPr>
          <p:nvPr>
            <p:ph type="sldNum" sz="quarter" idx="10"/>
          </p:nvPr>
        </p:nvSpPr>
        <p:spPr/>
        <p:txBody>
          <a:bodyPr/>
          <a:lstStyle/>
          <a:p>
            <a:fld id="{DDF9888E-85D0-EE4B-B1EE-EA189CF58993}" type="slidenum">
              <a:rPr lang="en-US" smtClean="0"/>
              <a:t>13</a:t>
            </a:fld>
            <a:endParaRPr lang="en-US"/>
          </a:p>
        </p:txBody>
      </p:sp>
    </p:spTree>
    <p:extLst>
      <p:ext uri="{BB962C8B-B14F-4D97-AF65-F5344CB8AC3E}">
        <p14:creationId xmlns:p14="http://schemas.microsoft.com/office/powerpoint/2010/main" val="2212805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rabicPeriod"/>
            </a:pPr>
            <a:r>
              <a:rPr lang="en-US" dirty="0" smtClean="0"/>
              <a:t>Depth of thermocline most important secondary </a:t>
            </a:r>
            <a:r>
              <a:rPr lang="en-US" dirty="0" err="1" smtClean="0"/>
              <a:t>var</a:t>
            </a:r>
            <a:r>
              <a:rPr lang="en-US" dirty="0" smtClean="0"/>
              <a:t> in proportion of cyanobacteria</a:t>
            </a:r>
          </a:p>
          <a:p>
            <a:pPr marL="914400" lvl="1" indent="-514350">
              <a:buFont typeface="Wingdings" charset="2"/>
              <a:buChar char="Ø"/>
            </a:pPr>
            <a:r>
              <a:rPr lang="en-US" dirty="0" smtClean="0"/>
              <a:t>Stratification matters for creating niches for dominance</a:t>
            </a:r>
          </a:p>
          <a:p>
            <a:endParaRPr lang="en-US" dirty="0"/>
          </a:p>
        </p:txBody>
      </p:sp>
      <p:sp>
        <p:nvSpPr>
          <p:cNvPr id="4" name="Slide Number Placeholder 3"/>
          <p:cNvSpPr>
            <a:spLocks noGrp="1"/>
          </p:cNvSpPr>
          <p:nvPr>
            <p:ph type="sldNum" sz="quarter" idx="10"/>
          </p:nvPr>
        </p:nvSpPr>
        <p:spPr/>
        <p:txBody>
          <a:bodyPr/>
          <a:lstStyle/>
          <a:p>
            <a:fld id="{DDF9888E-85D0-EE4B-B1EE-EA189CF58993}" type="slidenum">
              <a:rPr lang="en-US" smtClean="0"/>
              <a:t>14</a:t>
            </a:fld>
            <a:endParaRPr lang="en-US"/>
          </a:p>
        </p:txBody>
      </p:sp>
    </p:spTree>
    <p:extLst>
      <p:ext uri="{BB962C8B-B14F-4D97-AF65-F5344CB8AC3E}">
        <p14:creationId xmlns:p14="http://schemas.microsoft.com/office/powerpoint/2010/main" val="1762405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 outputs most important second </a:t>
            </a:r>
            <a:r>
              <a:rPr lang="en-US" dirty="0" err="1" smtClean="0"/>
              <a:t>var</a:t>
            </a:r>
            <a:r>
              <a:rPr lang="en-US" dirty="0" smtClean="0"/>
              <a:t> in </a:t>
            </a:r>
            <a:r>
              <a:rPr lang="en-US" dirty="0" err="1" smtClean="0"/>
              <a:t>microcystin</a:t>
            </a:r>
            <a:endParaRPr lang="en-US" dirty="0" smtClean="0"/>
          </a:p>
          <a:p>
            <a:endParaRPr lang="en-US" dirty="0"/>
          </a:p>
        </p:txBody>
      </p:sp>
      <p:sp>
        <p:nvSpPr>
          <p:cNvPr id="4" name="Slide Number Placeholder 3"/>
          <p:cNvSpPr>
            <a:spLocks noGrp="1"/>
          </p:cNvSpPr>
          <p:nvPr>
            <p:ph type="sldNum" sz="quarter" idx="10"/>
          </p:nvPr>
        </p:nvSpPr>
        <p:spPr/>
        <p:txBody>
          <a:bodyPr/>
          <a:lstStyle/>
          <a:p>
            <a:fld id="{DDF9888E-85D0-EE4B-B1EE-EA189CF58993}" type="slidenum">
              <a:rPr lang="en-US" smtClean="0"/>
              <a:t>15</a:t>
            </a:fld>
            <a:endParaRPr lang="en-US"/>
          </a:p>
        </p:txBody>
      </p:sp>
    </p:spTree>
    <p:extLst>
      <p:ext uri="{BB962C8B-B14F-4D97-AF65-F5344CB8AC3E}">
        <p14:creationId xmlns:p14="http://schemas.microsoft.com/office/powerpoint/2010/main" val="378996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F9888E-85D0-EE4B-B1EE-EA189CF58993}" type="slidenum">
              <a:rPr lang="en-US" smtClean="0"/>
              <a:t>16</a:t>
            </a:fld>
            <a:endParaRPr lang="en-US"/>
          </a:p>
        </p:txBody>
      </p:sp>
    </p:spTree>
    <p:extLst>
      <p:ext uri="{BB962C8B-B14F-4D97-AF65-F5344CB8AC3E}">
        <p14:creationId xmlns:p14="http://schemas.microsoft.com/office/powerpoint/2010/main" val="1726067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Condition number of some final</a:t>
            </a:r>
            <a:r>
              <a:rPr lang="en-US" baseline="0" dirty="0" smtClean="0"/>
              <a:t> models may be too high. BIC scores too big to get probabilities for other indicators.</a:t>
            </a:r>
            <a:endParaRPr lang="en-US" dirty="0"/>
          </a:p>
        </p:txBody>
      </p:sp>
      <p:sp>
        <p:nvSpPr>
          <p:cNvPr id="4" name="Slide Number Placeholder 3"/>
          <p:cNvSpPr>
            <a:spLocks noGrp="1"/>
          </p:cNvSpPr>
          <p:nvPr>
            <p:ph type="sldNum" sz="quarter" idx="10"/>
          </p:nvPr>
        </p:nvSpPr>
        <p:spPr/>
        <p:txBody>
          <a:bodyPr/>
          <a:lstStyle/>
          <a:p>
            <a:fld id="{DDF9888E-85D0-EE4B-B1EE-EA189CF58993}" type="slidenum">
              <a:rPr lang="en-US" smtClean="0"/>
              <a:t>17</a:t>
            </a:fld>
            <a:endParaRPr lang="en-US"/>
          </a:p>
        </p:txBody>
      </p:sp>
    </p:spTree>
    <p:extLst>
      <p:ext uri="{BB962C8B-B14F-4D97-AF65-F5344CB8AC3E}">
        <p14:creationId xmlns:p14="http://schemas.microsoft.com/office/powerpoint/2010/main" val="809714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Owing to the number</a:t>
            </a:r>
            <a:r>
              <a:rPr lang="en-US" baseline="0" dirty="0" smtClean="0"/>
              <a:t> of larger data sets. 5/9 of these studies use the EPA National Lakes Assessment data set, which sampled a statistically representative sample of US lakes (~1100) once in 2007.</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dirty="0" smtClean="0"/>
              <a:t>Such efforts typically use large (&gt;~1000 lakes) datasets spanning large spectra of land use, climate, and water quality</a:t>
            </a:r>
          </a:p>
          <a:p>
            <a:pPr marL="0" indent="0">
              <a:buNone/>
            </a:pPr>
            <a:endParaRPr lang="en-US" baseline="0"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DF9888E-85D0-EE4B-B1EE-EA189CF58993}" type="slidenum">
              <a:rPr lang="en-US" smtClean="0"/>
              <a:t>3</a:t>
            </a:fld>
            <a:endParaRPr lang="en-US"/>
          </a:p>
        </p:txBody>
      </p:sp>
    </p:spTree>
    <p:extLst>
      <p:ext uri="{BB962C8B-B14F-4D97-AF65-F5344CB8AC3E}">
        <p14:creationId xmlns:p14="http://schemas.microsoft.com/office/powerpoint/2010/main" val="4202491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e.g., ~1500</a:t>
            </a:r>
            <a:r>
              <a:rPr lang="en-US" baseline="0" dirty="0" smtClean="0"/>
              <a:t> data points from lakes in Europe</a:t>
            </a:r>
          </a:p>
          <a:p>
            <a:r>
              <a:rPr lang="en-US" baseline="0" dirty="0" err="1" smtClean="0"/>
              <a:t>Chl</a:t>
            </a:r>
            <a:r>
              <a:rPr lang="en-US" baseline="0" dirty="0" smtClean="0"/>
              <a:t>-a models consistently explain 40-67% of variability, cyanobacterial metrics 15-30%, and </a:t>
            </a:r>
            <a:r>
              <a:rPr lang="en-US" baseline="0" dirty="0" err="1" smtClean="0"/>
              <a:t>microcystin</a:t>
            </a:r>
            <a:r>
              <a:rPr lang="en-US" baseline="0" dirty="0" smtClean="0"/>
              <a:t> 26-55%</a:t>
            </a:r>
            <a:endParaRPr lang="en-US" dirty="0"/>
          </a:p>
        </p:txBody>
      </p:sp>
      <p:sp>
        <p:nvSpPr>
          <p:cNvPr id="4" name="Slide Number Placeholder 3"/>
          <p:cNvSpPr>
            <a:spLocks noGrp="1"/>
          </p:cNvSpPr>
          <p:nvPr>
            <p:ph type="sldNum" sz="quarter" idx="10"/>
          </p:nvPr>
        </p:nvSpPr>
        <p:spPr/>
        <p:txBody>
          <a:bodyPr/>
          <a:lstStyle/>
          <a:p>
            <a:fld id="{DDF9888E-85D0-EE4B-B1EE-EA189CF58993}" type="slidenum">
              <a:rPr lang="en-US" smtClean="0"/>
              <a:t>5</a:t>
            </a:fld>
            <a:endParaRPr lang="en-US"/>
          </a:p>
        </p:txBody>
      </p:sp>
    </p:spTree>
    <p:extLst>
      <p:ext uri="{BB962C8B-B14F-4D97-AF65-F5344CB8AC3E}">
        <p14:creationId xmlns:p14="http://schemas.microsoft.com/office/powerpoint/2010/main" val="1903019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“Past studies have not incorporated new knowledge from a growing number of studies</a:t>
            </a:r>
            <a:r>
              <a:rPr lang="en-US" b="1" baseline="0" dirty="0" smtClean="0"/>
              <a:t> exploring environmental drivers, especially climate-related ones”</a:t>
            </a:r>
            <a:endParaRPr lang="en-US" b="1" dirty="0" smtClean="0"/>
          </a:p>
          <a:p>
            <a:pPr marL="0" indent="0">
              <a:buNone/>
            </a:pPr>
            <a:r>
              <a:rPr lang="en-US" b="0" dirty="0" smtClean="0"/>
              <a:t>“This despite direct</a:t>
            </a:r>
            <a:r>
              <a:rPr lang="en-US" b="0" baseline="0" dirty="0" smtClean="0"/>
              <a:t> temperature effects are only one of many ways climate change is expected to impact HABs”. </a:t>
            </a:r>
            <a:endParaRPr lang="en-US" b="0" dirty="0" smtClean="0"/>
          </a:p>
          <a:p>
            <a:pPr marL="228600" indent="-228600">
              <a:buAutoNum type="arabicPeriod"/>
            </a:pPr>
            <a:r>
              <a:rPr lang="en-US" dirty="0" smtClean="0"/>
              <a:t>Increased</a:t>
            </a:r>
            <a:r>
              <a:rPr lang="en-US" baseline="0" dirty="0" smtClean="0"/>
              <a:t> total and extreme precipitation (and modifications to timing) expected to cause higher nutrient loads to freshwater bodies exacerbating eutrophication (</a:t>
            </a:r>
            <a:r>
              <a:rPr lang="en-US" baseline="0" dirty="0" err="1" smtClean="0"/>
              <a:t>Paerl</a:t>
            </a:r>
            <a:r>
              <a:rPr lang="en-US" baseline="0" dirty="0" smtClean="0"/>
              <a:t> et al., 2009)</a:t>
            </a:r>
          </a:p>
          <a:p>
            <a:pPr marL="228600" lvl="0" indent="-228600">
              <a:buAutoNum type="arabicPeriod"/>
            </a:pPr>
            <a:r>
              <a:rPr lang="en-US" baseline="0" dirty="0" smtClean="0"/>
              <a:t>Greater water column stratification enhances cyanobacterial dominance because it provides a niche for them</a:t>
            </a:r>
          </a:p>
          <a:p>
            <a:pPr marL="228600" lvl="0" indent="-228600">
              <a:buAutoNum type="arabicPeriod"/>
            </a:pPr>
            <a:r>
              <a:rPr lang="en-US" baseline="0" dirty="0" smtClean="0"/>
              <a:t>Long-term phosphorus loaded into the system, although not climate-related, has implications for expected recovery times after nutrient reductions</a:t>
            </a:r>
          </a:p>
          <a:p>
            <a:pPr marL="0" lvl="0" indent="0">
              <a:buNone/>
            </a:pPr>
            <a:r>
              <a:rPr lang="en-US" baseline="0" dirty="0" smtClean="0"/>
              <a:t>Lin (2017) explored annual and average intensity </a:t>
            </a:r>
            <a:r>
              <a:rPr lang="en-US" baseline="0" dirty="0" err="1" smtClean="0"/>
              <a:t>precip</a:t>
            </a:r>
            <a:r>
              <a:rPr lang="en-US" baseline="0" dirty="0" smtClean="0"/>
              <a:t>, but not extreme </a:t>
            </a:r>
            <a:r>
              <a:rPr lang="en-US" baseline="0" dirty="0" err="1" smtClean="0"/>
              <a:t>precip</a:t>
            </a:r>
            <a:r>
              <a:rPr lang="en-US" baseline="0" dirty="0" smtClean="0"/>
              <a:t> nor timing.</a:t>
            </a:r>
          </a:p>
        </p:txBody>
      </p:sp>
      <p:sp>
        <p:nvSpPr>
          <p:cNvPr id="4" name="Slide Number Placeholder 3"/>
          <p:cNvSpPr>
            <a:spLocks noGrp="1"/>
          </p:cNvSpPr>
          <p:nvPr>
            <p:ph type="sldNum" sz="quarter" idx="10"/>
          </p:nvPr>
        </p:nvSpPr>
        <p:spPr/>
        <p:txBody>
          <a:bodyPr/>
          <a:lstStyle/>
          <a:p>
            <a:fld id="{DDF9888E-85D0-EE4B-B1EE-EA189CF58993}" type="slidenum">
              <a:rPr lang="en-US" smtClean="0"/>
              <a:t>6</a:t>
            </a:fld>
            <a:endParaRPr lang="en-US"/>
          </a:p>
        </p:txBody>
      </p:sp>
    </p:spTree>
    <p:extLst>
      <p:ext uri="{BB962C8B-B14F-4D97-AF65-F5344CB8AC3E}">
        <p14:creationId xmlns:p14="http://schemas.microsoft.com/office/powerpoint/2010/main" val="4202491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 propose to build upon past statistical models to study relationships between precipitation, stratification and cumulative P flux</a:t>
            </a:r>
            <a:r>
              <a:rPr lang="en-US" b="1" baseline="0" dirty="0" smtClean="0"/>
              <a:t> and indicators of HABs”</a:t>
            </a:r>
            <a:endParaRPr lang="en-US" b="0" baseline="0" dirty="0" smtClean="0"/>
          </a:p>
        </p:txBody>
      </p:sp>
      <p:sp>
        <p:nvSpPr>
          <p:cNvPr id="4" name="Slide Number Placeholder 3"/>
          <p:cNvSpPr>
            <a:spLocks noGrp="1"/>
          </p:cNvSpPr>
          <p:nvPr>
            <p:ph type="sldNum" sz="quarter" idx="10"/>
          </p:nvPr>
        </p:nvSpPr>
        <p:spPr/>
        <p:txBody>
          <a:bodyPr/>
          <a:lstStyle/>
          <a:p>
            <a:fld id="{DDF9888E-85D0-EE4B-B1EE-EA189CF58993}" type="slidenum">
              <a:rPr lang="en-US" smtClean="0"/>
              <a:t>7</a:t>
            </a:fld>
            <a:endParaRPr lang="en-US"/>
          </a:p>
        </p:txBody>
      </p:sp>
    </p:spTree>
    <p:extLst>
      <p:ext uri="{BB962C8B-B14F-4D97-AF65-F5344CB8AC3E}">
        <p14:creationId xmlns:p14="http://schemas.microsoft.com/office/powerpoint/2010/main" val="295618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Compared</a:t>
            </a:r>
            <a:r>
              <a:rPr lang="en-US" baseline="0" dirty="0" smtClean="0"/>
              <a:t> to 2007, 8.3% more lakes with adverse cyanobacterial conditions, and 18.2% lakes with worse phosphorus eutrophication.</a:t>
            </a:r>
          </a:p>
          <a:p>
            <a:pPr marL="228600" indent="-228600">
              <a:buAutoNum type="arabicPeriod"/>
            </a:pPr>
            <a:r>
              <a:rPr lang="en-US" dirty="0" smtClean="0"/>
              <a:t>Plan to test NLDAS as well,</a:t>
            </a:r>
            <a:r>
              <a:rPr lang="en-US" baseline="0" dirty="0" smtClean="0"/>
              <a:t> mainly because of ease since the data are in Google Earth Engine already.</a:t>
            </a:r>
          </a:p>
          <a:p>
            <a:pPr marL="228600" indent="-228600">
              <a:buAutoNum type="arabicPeriod"/>
            </a:pPr>
            <a:r>
              <a:rPr lang="en-US" baseline="0" dirty="0" smtClean="0"/>
              <a:t>*Only available for 2012 currently, but I’m working with this author </a:t>
            </a:r>
            <a:r>
              <a:rPr lang="en-US" baseline="0" dirty="0" err="1" smtClean="0"/>
              <a:t>Metson</a:t>
            </a:r>
            <a:r>
              <a:rPr lang="en-US" baseline="0" dirty="0" smtClean="0"/>
              <a:t> to get past estimates (e.g., 2007, 2002), and best ways to estimate cumulative P flux over time.</a:t>
            </a:r>
          </a:p>
          <a:p>
            <a:pPr marL="685800" lvl="1" indent="-228600">
              <a:buAutoNum type="arabicPeriod"/>
            </a:pPr>
            <a:r>
              <a:rPr lang="en-US" baseline="0" dirty="0" smtClean="0"/>
              <a:t>Existing maps have either been too coarse (global scale) or over small regions (mechanistic). </a:t>
            </a:r>
            <a:endParaRPr lang="en-US" dirty="0" smtClean="0"/>
          </a:p>
          <a:p>
            <a:pPr marL="685800" lvl="1" indent="-228600">
              <a:buAutoNum type="arabicPeriod"/>
            </a:pPr>
            <a:r>
              <a:rPr lang="en-US" dirty="0" smtClean="0"/>
              <a:t>Somewhat similar to NANI from Eva’s work in that it is a budget approach, but a NAPI equivalent hasn’t been applied across</a:t>
            </a:r>
            <a:r>
              <a:rPr lang="en-US" baseline="0" dirty="0" smtClean="0"/>
              <a:t> CONUS. </a:t>
            </a:r>
          </a:p>
          <a:p>
            <a:pPr marL="1143000" lvl="2" indent="-228600">
              <a:buAutoNum type="arabicPeriod"/>
            </a:pPr>
            <a:r>
              <a:rPr lang="en-US" baseline="0" dirty="0" smtClean="0"/>
              <a:t>Key difference also is that each grid cell is based on soils as the bounding box, rather than population (i.e., no import/export of food/crop nutrients). Since past water quality has mainly been linked to agricultural land, it makes sense to focus on soils for cumulative rather than population. Might be different if sewage treatment weren’t widespread.</a:t>
            </a:r>
          </a:p>
          <a:p>
            <a:pPr marL="1143000" lvl="2" indent="-228600">
              <a:buAutoNum type="arabicPeriod"/>
            </a:pPr>
            <a:r>
              <a:rPr lang="en-US" baseline="0" dirty="0" smtClean="0"/>
              <a:t>Also higher resolution: 60m not county-level.</a:t>
            </a:r>
            <a:endParaRPr lang="en-US" dirty="0"/>
          </a:p>
        </p:txBody>
      </p:sp>
      <p:sp>
        <p:nvSpPr>
          <p:cNvPr id="4" name="Slide Number Placeholder 3"/>
          <p:cNvSpPr>
            <a:spLocks noGrp="1"/>
          </p:cNvSpPr>
          <p:nvPr>
            <p:ph type="sldNum" sz="quarter" idx="10"/>
          </p:nvPr>
        </p:nvSpPr>
        <p:spPr/>
        <p:txBody>
          <a:bodyPr/>
          <a:lstStyle/>
          <a:p>
            <a:fld id="{DDF9888E-85D0-EE4B-B1EE-EA189CF58993}" type="slidenum">
              <a:rPr lang="en-US" smtClean="0"/>
              <a:t>8</a:t>
            </a:fld>
            <a:endParaRPr lang="en-US"/>
          </a:p>
        </p:txBody>
      </p:sp>
    </p:spTree>
    <p:extLst>
      <p:ext uri="{BB962C8B-B14F-4D97-AF65-F5344CB8AC3E}">
        <p14:creationId xmlns:p14="http://schemas.microsoft.com/office/powerpoint/2010/main" val="1835741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F9888E-85D0-EE4B-B1EE-EA189CF58993}" type="slidenum">
              <a:rPr lang="en-US" smtClean="0"/>
              <a:t>9</a:t>
            </a:fld>
            <a:endParaRPr lang="en-US"/>
          </a:p>
        </p:txBody>
      </p:sp>
    </p:spTree>
    <p:extLst>
      <p:ext uri="{BB962C8B-B14F-4D97-AF65-F5344CB8AC3E}">
        <p14:creationId xmlns:p14="http://schemas.microsoft.com/office/powerpoint/2010/main" val="3277104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F9888E-85D0-EE4B-B1EE-EA189CF58993}" type="slidenum">
              <a:rPr lang="en-US" smtClean="0"/>
              <a:t>10</a:t>
            </a:fld>
            <a:endParaRPr lang="en-US"/>
          </a:p>
        </p:txBody>
      </p:sp>
    </p:spTree>
    <p:extLst>
      <p:ext uri="{BB962C8B-B14F-4D97-AF65-F5344CB8AC3E}">
        <p14:creationId xmlns:p14="http://schemas.microsoft.com/office/powerpoint/2010/main" val="3277104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 propose to build upon past statistical models to study relationships between precipitation, stratification and cumulative P flux</a:t>
            </a:r>
            <a:r>
              <a:rPr lang="en-US" b="1" baseline="0" dirty="0" smtClean="0"/>
              <a:t> and indicators of HABs”</a:t>
            </a:r>
            <a:endParaRPr lang="en-US" b="0" baseline="0" dirty="0" smtClean="0"/>
          </a:p>
        </p:txBody>
      </p:sp>
      <p:sp>
        <p:nvSpPr>
          <p:cNvPr id="4" name="Slide Number Placeholder 3"/>
          <p:cNvSpPr>
            <a:spLocks noGrp="1"/>
          </p:cNvSpPr>
          <p:nvPr>
            <p:ph type="sldNum" sz="quarter" idx="10"/>
          </p:nvPr>
        </p:nvSpPr>
        <p:spPr/>
        <p:txBody>
          <a:bodyPr/>
          <a:lstStyle/>
          <a:p>
            <a:fld id="{DDF9888E-85D0-EE4B-B1EE-EA189CF58993}" type="slidenum">
              <a:rPr lang="en-US" smtClean="0"/>
              <a:t>11</a:t>
            </a:fld>
            <a:endParaRPr lang="en-US"/>
          </a:p>
        </p:txBody>
      </p:sp>
    </p:spTree>
    <p:extLst>
      <p:ext uri="{BB962C8B-B14F-4D97-AF65-F5344CB8AC3E}">
        <p14:creationId xmlns:p14="http://schemas.microsoft.com/office/powerpoint/2010/main" val="295618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326A24-263B-1644-9CF6-F84D2C1EFDD7}" type="datetime1">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AD7A7-B577-EA4B-A6A5-9DB452699867}" type="slidenum">
              <a:rPr lang="en-US" smtClean="0"/>
              <a:t>‹#›</a:t>
            </a:fld>
            <a:endParaRPr lang="en-US"/>
          </a:p>
        </p:txBody>
      </p:sp>
    </p:spTree>
    <p:extLst>
      <p:ext uri="{BB962C8B-B14F-4D97-AF65-F5344CB8AC3E}">
        <p14:creationId xmlns:p14="http://schemas.microsoft.com/office/powerpoint/2010/main" val="2595480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18B4E9-3465-3943-9575-4BE284ACC9FA}" type="datetime1">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AD7A7-B577-EA4B-A6A5-9DB452699867}" type="slidenum">
              <a:rPr lang="en-US" smtClean="0"/>
              <a:t>‹#›</a:t>
            </a:fld>
            <a:endParaRPr lang="en-US"/>
          </a:p>
        </p:txBody>
      </p:sp>
    </p:spTree>
    <p:extLst>
      <p:ext uri="{BB962C8B-B14F-4D97-AF65-F5344CB8AC3E}">
        <p14:creationId xmlns:p14="http://schemas.microsoft.com/office/powerpoint/2010/main" val="1124534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F1E70F-E5E0-6A49-8324-9AC34059BE20}" type="datetime1">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AD7A7-B577-EA4B-A6A5-9DB452699867}" type="slidenum">
              <a:rPr lang="en-US" smtClean="0"/>
              <a:t>‹#›</a:t>
            </a:fld>
            <a:endParaRPr lang="en-US"/>
          </a:p>
        </p:txBody>
      </p:sp>
    </p:spTree>
    <p:extLst>
      <p:ext uri="{BB962C8B-B14F-4D97-AF65-F5344CB8AC3E}">
        <p14:creationId xmlns:p14="http://schemas.microsoft.com/office/powerpoint/2010/main" val="2392172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07C7B7-B9ED-DC4F-ADFC-61DAA70914FA}" type="datetime1">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AD7A7-B577-EA4B-A6A5-9DB452699867}" type="slidenum">
              <a:rPr lang="en-US" smtClean="0"/>
              <a:t>‹#›</a:t>
            </a:fld>
            <a:endParaRPr lang="en-US"/>
          </a:p>
        </p:txBody>
      </p:sp>
    </p:spTree>
    <p:extLst>
      <p:ext uri="{BB962C8B-B14F-4D97-AF65-F5344CB8AC3E}">
        <p14:creationId xmlns:p14="http://schemas.microsoft.com/office/powerpoint/2010/main" val="724327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CE6D00-367F-1A4D-B46A-C6389A4A85DD}" type="datetime1">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AD7A7-B577-EA4B-A6A5-9DB452699867}" type="slidenum">
              <a:rPr lang="en-US" smtClean="0"/>
              <a:t>‹#›</a:t>
            </a:fld>
            <a:endParaRPr lang="en-US"/>
          </a:p>
        </p:txBody>
      </p:sp>
    </p:spTree>
    <p:extLst>
      <p:ext uri="{BB962C8B-B14F-4D97-AF65-F5344CB8AC3E}">
        <p14:creationId xmlns:p14="http://schemas.microsoft.com/office/powerpoint/2010/main" val="2697970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A4FEFD-D55B-6A42-935A-E83E54BF2D04}" type="datetime1">
              <a:rPr lang="en-US" smtClean="0"/>
              <a:t>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AD7A7-B577-EA4B-A6A5-9DB452699867}" type="slidenum">
              <a:rPr lang="en-US" smtClean="0"/>
              <a:t>‹#›</a:t>
            </a:fld>
            <a:endParaRPr lang="en-US"/>
          </a:p>
        </p:txBody>
      </p:sp>
    </p:spTree>
    <p:extLst>
      <p:ext uri="{BB962C8B-B14F-4D97-AF65-F5344CB8AC3E}">
        <p14:creationId xmlns:p14="http://schemas.microsoft.com/office/powerpoint/2010/main" val="2181126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9DEBC4-9DBC-FE49-811D-EEE347696903}" type="datetime1">
              <a:rPr lang="en-US" smtClean="0"/>
              <a:t>11/2/17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3AD7A7-B577-EA4B-A6A5-9DB452699867}" type="slidenum">
              <a:rPr lang="en-US" smtClean="0"/>
              <a:t>‹#›</a:t>
            </a:fld>
            <a:endParaRPr lang="en-US"/>
          </a:p>
        </p:txBody>
      </p:sp>
    </p:spTree>
    <p:extLst>
      <p:ext uri="{BB962C8B-B14F-4D97-AF65-F5344CB8AC3E}">
        <p14:creationId xmlns:p14="http://schemas.microsoft.com/office/powerpoint/2010/main" val="1139547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8C873D-7A74-9045-B4A1-39E361DC215A}" type="datetime1">
              <a:rPr lang="en-US" smtClean="0"/>
              <a:t>11/2/17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3AD7A7-B577-EA4B-A6A5-9DB452699867}" type="slidenum">
              <a:rPr lang="en-US" smtClean="0"/>
              <a:t>‹#›</a:t>
            </a:fld>
            <a:endParaRPr lang="en-US"/>
          </a:p>
        </p:txBody>
      </p:sp>
    </p:spTree>
    <p:extLst>
      <p:ext uri="{BB962C8B-B14F-4D97-AF65-F5344CB8AC3E}">
        <p14:creationId xmlns:p14="http://schemas.microsoft.com/office/powerpoint/2010/main" val="1535122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F705E8-4056-C544-AB2F-D053C2604978}" type="datetime1">
              <a:rPr lang="en-US" smtClean="0"/>
              <a:t>11/2/17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3AD7A7-B577-EA4B-A6A5-9DB452699867}" type="slidenum">
              <a:rPr lang="en-US" smtClean="0"/>
              <a:t>‹#›</a:t>
            </a:fld>
            <a:endParaRPr lang="en-US"/>
          </a:p>
        </p:txBody>
      </p:sp>
    </p:spTree>
    <p:extLst>
      <p:ext uri="{BB962C8B-B14F-4D97-AF65-F5344CB8AC3E}">
        <p14:creationId xmlns:p14="http://schemas.microsoft.com/office/powerpoint/2010/main" val="2345307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29BE1A-393E-794F-9699-1777E3AAF6BB}" type="datetime1">
              <a:rPr lang="en-US" smtClean="0"/>
              <a:t>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AD7A7-B577-EA4B-A6A5-9DB452699867}" type="slidenum">
              <a:rPr lang="en-US" smtClean="0"/>
              <a:t>‹#›</a:t>
            </a:fld>
            <a:endParaRPr lang="en-US"/>
          </a:p>
        </p:txBody>
      </p:sp>
    </p:spTree>
    <p:extLst>
      <p:ext uri="{BB962C8B-B14F-4D97-AF65-F5344CB8AC3E}">
        <p14:creationId xmlns:p14="http://schemas.microsoft.com/office/powerpoint/2010/main" val="3773939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84B2E9-20CC-1449-B639-A7D290F9DA7C}" type="datetime1">
              <a:rPr lang="en-US" smtClean="0"/>
              <a:t>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AD7A7-B577-EA4B-A6A5-9DB452699867}" type="slidenum">
              <a:rPr lang="en-US" smtClean="0"/>
              <a:t>‹#›</a:t>
            </a:fld>
            <a:endParaRPr lang="en-US"/>
          </a:p>
        </p:txBody>
      </p:sp>
    </p:spTree>
    <p:extLst>
      <p:ext uri="{BB962C8B-B14F-4D97-AF65-F5344CB8AC3E}">
        <p14:creationId xmlns:p14="http://schemas.microsoft.com/office/powerpoint/2010/main" val="20661964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A8563-404D-024C-88D1-866E4D8BCC40}" type="datetime1">
              <a:rPr lang="en-US" smtClean="0"/>
              <a:t>11/2/17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3AD7A7-B577-EA4B-A6A5-9DB452699867}" type="slidenum">
              <a:rPr lang="en-US" smtClean="0"/>
              <a:t>‹#›</a:t>
            </a:fld>
            <a:endParaRPr lang="en-US"/>
          </a:p>
        </p:txBody>
      </p:sp>
    </p:spTree>
    <p:extLst>
      <p:ext uri="{BB962C8B-B14F-4D97-AF65-F5344CB8AC3E}">
        <p14:creationId xmlns:p14="http://schemas.microsoft.com/office/powerpoint/2010/main" val="2726534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600" dirty="0" smtClean="0"/>
              <a:t>Exploring precipitation, stratification, and legacy phosphorus as predictors of HABs in CONUS freshwater lakes</a:t>
            </a:r>
            <a:endParaRPr lang="en-US" sz="3600" dirty="0"/>
          </a:p>
        </p:txBody>
      </p:sp>
      <p:sp>
        <p:nvSpPr>
          <p:cNvPr id="3" name="Subtitle 2"/>
          <p:cNvSpPr>
            <a:spLocks noGrp="1"/>
          </p:cNvSpPr>
          <p:nvPr>
            <p:ph type="subTitle" idx="1"/>
          </p:nvPr>
        </p:nvSpPr>
        <p:spPr>
          <a:xfrm>
            <a:off x="1371600" y="4140200"/>
            <a:ext cx="6400800" cy="1752600"/>
          </a:xfrm>
        </p:spPr>
        <p:txBody>
          <a:bodyPr/>
          <a:lstStyle/>
          <a:p>
            <a:r>
              <a:rPr lang="en-US" dirty="0" smtClean="0"/>
              <a:t>PUORG Water Subgroup Meeting 11/2/2017</a:t>
            </a:r>
            <a:endParaRPr lang="en-US" dirty="0"/>
          </a:p>
        </p:txBody>
      </p:sp>
      <p:sp>
        <p:nvSpPr>
          <p:cNvPr id="4" name="Slide Number Placeholder 3"/>
          <p:cNvSpPr>
            <a:spLocks noGrp="1"/>
          </p:cNvSpPr>
          <p:nvPr>
            <p:ph type="sldNum" sz="quarter" idx="12"/>
          </p:nvPr>
        </p:nvSpPr>
        <p:spPr/>
        <p:txBody>
          <a:bodyPr/>
          <a:lstStyle/>
          <a:p>
            <a:fld id="{733AD7A7-B577-EA4B-A6A5-9DB452699867}" type="slidenum">
              <a:rPr lang="en-US" smtClean="0"/>
              <a:t>1</a:t>
            </a:fld>
            <a:endParaRPr lang="en-US"/>
          </a:p>
        </p:txBody>
      </p:sp>
    </p:spTree>
    <p:extLst>
      <p:ext uri="{BB962C8B-B14F-4D97-AF65-F5344CB8AC3E}">
        <p14:creationId xmlns:p14="http://schemas.microsoft.com/office/powerpoint/2010/main" val="220632946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 </a:t>
            </a:r>
            <a:r>
              <a:rPr lang="en-US" dirty="0" smtClean="0">
                <a:solidFill>
                  <a:srgbClr val="FF0000"/>
                </a:solidFill>
              </a:rPr>
              <a:t>Ongoing Status</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Multiple linear regression framework with model selection approach based on BIC</a:t>
            </a:r>
          </a:p>
          <a:p>
            <a:r>
              <a:rPr lang="en-US" dirty="0" smtClean="0"/>
              <a:t>One each of different types of variables:</a:t>
            </a:r>
          </a:p>
          <a:p>
            <a:pPr lvl="1"/>
            <a:r>
              <a:rPr lang="en-US" dirty="0" smtClean="0"/>
              <a:t>In situ nutrient concentration (TN or TP)</a:t>
            </a:r>
          </a:p>
          <a:p>
            <a:pPr lvl="1"/>
            <a:r>
              <a:rPr lang="en-US" dirty="0" smtClean="0"/>
              <a:t>Precipitation amount (2012 annual, calendar month, month based on sampling month)</a:t>
            </a:r>
          </a:p>
          <a:p>
            <a:pPr lvl="1"/>
            <a:r>
              <a:rPr lang="en-US" dirty="0" smtClean="0">
                <a:solidFill>
                  <a:srgbClr val="FF0000"/>
                </a:solidFill>
              </a:rPr>
              <a:t>Precipitation extremes (same time periods as above)</a:t>
            </a:r>
          </a:p>
          <a:p>
            <a:pPr lvl="1"/>
            <a:r>
              <a:rPr lang="en-US" dirty="0" smtClean="0"/>
              <a:t>P input variable for 2012 (fertilizer, manure, crop output, net P flux)</a:t>
            </a:r>
          </a:p>
          <a:p>
            <a:pPr lvl="1"/>
            <a:r>
              <a:rPr lang="en-US" dirty="0" smtClean="0">
                <a:solidFill>
                  <a:srgbClr val="FF0000"/>
                </a:solidFill>
              </a:rPr>
              <a:t>Cumulative P flux (from up to 10-years ago)</a:t>
            </a:r>
          </a:p>
          <a:p>
            <a:pPr lvl="1"/>
            <a:r>
              <a:rPr lang="en-US" dirty="0" smtClean="0"/>
              <a:t>Water temperature (surface, bottom, mean column)</a:t>
            </a:r>
          </a:p>
          <a:p>
            <a:pPr lvl="1"/>
            <a:r>
              <a:rPr lang="en-US" dirty="0" smtClean="0"/>
              <a:t>Stratification (surface minus bottom, thermocline depth, buoyancy frequency)</a:t>
            </a:r>
            <a:endParaRPr lang="en-US" dirty="0"/>
          </a:p>
        </p:txBody>
      </p:sp>
      <p:sp>
        <p:nvSpPr>
          <p:cNvPr id="4" name="Slide Number Placeholder 3"/>
          <p:cNvSpPr>
            <a:spLocks noGrp="1"/>
          </p:cNvSpPr>
          <p:nvPr>
            <p:ph type="sldNum" sz="quarter" idx="12"/>
          </p:nvPr>
        </p:nvSpPr>
        <p:spPr/>
        <p:txBody>
          <a:bodyPr/>
          <a:lstStyle/>
          <a:p>
            <a:fld id="{733AD7A7-B577-EA4B-A6A5-9DB452699867}" type="slidenum">
              <a:rPr lang="en-US" smtClean="0"/>
              <a:t>10</a:t>
            </a:fld>
            <a:endParaRPr lang="en-US"/>
          </a:p>
        </p:txBody>
      </p:sp>
    </p:spTree>
    <p:extLst>
      <p:ext uri="{BB962C8B-B14F-4D97-AF65-F5344CB8AC3E}">
        <p14:creationId xmlns:p14="http://schemas.microsoft.com/office/powerpoint/2010/main" val="47201147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Results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400" dirty="0" smtClean="0">
                <a:solidFill>
                  <a:srgbClr val="0000FF"/>
                </a:solidFill>
              </a:rPr>
              <a:t>What factors best predict indicators of HABs when including indicators of precipitation, stratification, and cumulative P flux as predictors?</a:t>
            </a:r>
          </a:p>
          <a:p>
            <a:pPr marL="1097280" lvl="1" indent="-514350">
              <a:spcBef>
                <a:spcPts val="480"/>
              </a:spcBef>
              <a:buFont typeface="+mj-lt"/>
              <a:buAutoNum type="alphaLcParenR"/>
            </a:pPr>
            <a:r>
              <a:rPr lang="en-US" sz="2000" dirty="0" smtClean="0">
                <a:solidFill>
                  <a:srgbClr val="0000FF"/>
                </a:solidFill>
              </a:rPr>
              <a:t>Which climate-related predictors (</a:t>
            </a:r>
            <a:r>
              <a:rPr lang="en-US" sz="2000" dirty="0" err="1" smtClean="0">
                <a:solidFill>
                  <a:srgbClr val="0000FF"/>
                </a:solidFill>
              </a:rPr>
              <a:t>precip</a:t>
            </a:r>
            <a:r>
              <a:rPr lang="en-US" sz="2000" dirty="0" smtClean="0">
                <a:solidFill>
                  <a:srgbClr val="0000FF"/>
                </a:solidFill>
              </a:rPr>
              <a:t>, temp, or stratification) has the largest impact?</a:t>
            </a:r>
          </a:p>
          <a:p>
            <a:pPr marL="1097280" lvl="1" indent="-514350">
              <a:spcBef>
                <a:spcPts val="480"/>
              </a:spcBef>
              <a:buFont typeface="+mj-lt"/>
              <a:buAutoNum type="alphaLcParenR"/>
            </a:pPr>
            <a:r>
              <a:rPr lang="en-US" sz="2000" dirty="0" smtClean="0"/>
              <a:t>What form of precipitation (total amount or extreme) is the best predictor?</a:t>
            </a:r>
          </a:p>
          <a:p>
            <a:pPr marL="514350" indent="-514350">
              <a:buFont typeface="+mj-lt"/>
              <a:buAutoNum type="arabicPeriod"/>
            </a:pPr>
            <a:r>
              <a:rPr lang="en-US" sz="2400" dirty="0" smtClean="0"/>
              <a:t>How important are hypothesized interactive effects (e.g., </a:t>
            </a:r>
            <a:r>
              <a:rPr lang="en-US" sz="2400" dirty="0" err="1" smtClean="0"/>
              <a:t>precip</a:t>
            </a:r>
            <a:r>
              <a:rPr lang="en-US" sz="2400" dirty="0" smtClean="0"/>
              <a:t> x nutrient input, cumulative P flux x temperature) from literature?</a:t>
            </a:r>
          </a:p>
          <a:p>
            <a:pPr marL="514350" indent="-514350">
              <a:buFont typeface="+mj-lt"/>
              <a:buAutoNum type="arabicPeriod"/>
            </a:pPr>
            <a:r>
              <a:rPr lang="en-US" sz="2400" dirty="0" smtClean="0"/>
              <a:t>What is the best model using variables not measured in situ (i.e., P inputs, </a:t>
            </a:r>
            <a:r>
              <a:rPr lang="en-US" sz="2400" dirty="0" err="1" smtClean="0"/>
              <a:t>precip</a:t>
            </a:r>
            <a:r>
              <a:rPr lang="en-US" sz="2400" dirty="0" smtClean="0"/>
              <a:t>, cumulative P flux)?</a:t>
            </a:r>
          </a:p>
          <a:p>
            <a:pPr marL="514350" indent="-514350">
              <a:buFont typeface="+mj-lt"/>
              <a:buAutoNum type="arabicPeriod"/>
            </a:pPr>
            <a:endParaRPr lang="en-US" sz="2400" dirty="0" smtClean="0"/>
          </a:p>
        </p:txBody>
      </p:sp>
      <p:sp>
        <p:nvSpPr>
          <p:cNvPr id="4" name="TextBox 3"/>
          <p:cNvSpPr txBox="1"/>
          <p:nvPr/>
        </p:nvSpPr>
        <p:spPr>
          <a:xfrm>
            <a:off x="0" y="6488668"/>
            <a:ext cx="9262471" cy="338554"/>
          </a:xfrm>
          <a:prstGeom prst="rect">
            <a:avLst/>
          </a:prstGeom>
          <a:noFill/>
        </p:spPr>
        <p:txBody>
          <a:bodyPr wrap="none" rtlCol="0">
            <a:spAutoFit/>
          </a:bodyPr>
          <a:lstStyle/>
          <a:p>
            <a:r>
              <a:rPr lang="en-US" sz="1600" b="1" dirty="0" smtClean="0"/>
              <a:t>HAB indicators: </a:t>
            </a:r>
            <a:r>
              <a:rPr lang="en-US" sz="1600" dirty="0" smtClean="0"/>
              <a:t>chlorophyll-a, cyanobacterial </a:t>
            </a:r>
            <a:r>
              <a:rPr lang="en-US" sz="1600" dirty="0" err="1" smtClean="0"/>
              <a:t>biovolume</a:t>
            </a:r>
            <a:r>
              <a:rPr lang="en-US" sz="1600" dirty="0" smtClean="0"/>
              <a:t>, proportional cyanobacterial </a:t>
            </a:r>
            <a:r>
              <a:rPr lang="en-US" sz="1600" dirty="0" err="1" smtClean="0"/>
              <a:t>biovolume</a:t>
            </a:r>
            <a:r>
              <a:rPr lang="en-US" sz="1600" dirty="0" smtClean="0"/>
              <a:t>, </a:t>
            </a:r>
            <a:r>
              <a:rPr lang="en-US" sz="1600" dirty="0" err="1" smtClean="0"/>
              <a:t>microcystin</a:t>
            </a:r>
            <a:endParaRPr lang="en-US" sz="1600" dirty="0"/>
          </a:p>
        </p:txBody>
      </p:sp>
      <p:sp>
        <p:nvSpPr>
          <p:cNvPr id="5" name="Slide Number Placeholder 4"/>
          <p:cNvSpPr>
            <a:spLocks noGrp="1"/>
          </p:cNvSpPr>
          <p:nvPr>
            <p:ph type="sldNum" sz="quarter" idx="12"/>
          </p:nvPr>
        </p:nvSpPr>
        <p:spPr/>
        <p:txBody>
          <a:bodyPr/>
          <a:lstStyle/>
          <a:p>
            <a:fld id="{733AD7A7-B577-EA4B-A6A5-9DB452699867}" type="slidenum">
              <a:rPr lang="en-US" smtClean="0"/>
              <a:t>11</a:t>
            </a:fld>
            <a:endParaRPr lang="en-US"/>
          </a:p>
        </p:txBody>
      </p:sp>
    </p:spTree>
    <p:extLst>
      <p:ext uri="{BB962C8B-B14F-4D97-AF65-F5344CB8AC3E}">
        <p14:creationId xmlns:p14="http://schemas.microsoft.com/office/powerpoint/2010/main" val="380868161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44"/>
            <a:ext cx="8229600" cy="1143000"/>
          </a:xfrm>
        </p:spPr>
        <p:txBody>
          <a:bodyPr/>
          <a:lstStyle/>
          <a:p>
            <a:r>
              <a:rPr lang="en-US" dirty="0" smtClean="0"/>
              <a:t>Preliminary results: Chlorophyll-a</a:t>
            </a:r>
            <a:endParaRPr lang="en-US" dirty="0"/>
          </a:p>
        </p:txBody>
      </p:sp>
      <p:sp>
        <p:nvSpPr>
          <p:cNvPr id="8" name="Slide Number Placeholder 7"/>
          <p:cNvSpPr>
            <a:spLocks noGrp="1"/>
          </p:cNvSpPr>
          <p:nvPr>
            <p:ph type="sldNum" sz="quarter" idx="12"/>
          </p:nvPr>
        </p:nvSpPr>
        <p:spPr/>
        <p:txBody>
          <a:bodyPr/>
          <a:lstStyle/>
          <a:p>
            <a:fld id="{733AD7A7-B577-EA4B-A6A5-9DB452699867}" type="slidenum">
              <a:rPr lang="en-US" smtClean="0"/>
              <a:t>12</a:t>
            </a:fld>
            <a:endParaRPr lang="en-US"/>
          </a:p>
        </p:txBody>
      </p:sp>
      <p:pic>
        <p:nvPicPr>
          <p:cNvPr id="10" name="Picture 9"/>
          <p:cNvPicPr>
            <a:picLocks noChangeAspect="1"/>
          </p:cNvPicPr>
          <p:nvPr/>
        </p:nvPicPr>
        <p:blipFill>
          <a:blip r:embed="rId2"/>
          <a:stretch>
            <a:fillRect/>
          </a:stretch>
        </p:blipFill>
        <p:spPr>
          <a:xfrm>
            <a:off x="1934308" y="1026870"/>
            <a:ext cx="5524500" cy="3568700"/>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1520511880"/>
              </p:ext>
            </p:extLst>
          </p:nvPr>
        </p:nvGraphicFramePr>
        <p:xfrm>
          <a:off x="214924" y="4496435"/>
          <a:ext cx="8675076" cy="2225040"/>
        </p:xfrm>
        <a:graphic>
          <a:graphicData uri="http://schemas.openxmlformats.org/drawingml/2006/table">
            <a:tbl>
              <a:tblPr firstRow="1" bandRow="1">
                <a:tableStyleId>{5C22544A-7EE6-4342-B048-85BDC9FD1C3A}</a:tableStyleId>
              </a:tblPr>
              <a:tblGrid>
                <a:gridCol w="1445846"/>
                <a:gridCol w="1445846"/>
                <a:gridCol w="1445846"/>
                <a:gridCol w="1445846"/>
                <a:gridCol w="1445846"/>
                <a:gridCol w="1445846"/>
              </a:tblGrid>
              <a:tr h="370840">
                <a:tc>
                  <a:txBody>
                    <a:bodyPr/>
                    <a:lstStyle/>
                    <a:p>
                      <a:r>
                        <a:rPr lang="en-US" dirty="0" smtClean="0"/>
                        <a:t>Nutrient</a:t>
                      </a:r>
                      <a:endParaRPr lang="en-US" dirty="0"/>
                    </a:p>
                  </a:txBody>
                  <a:tcPr/>
                </a:tc>
                <a:tc>
                  <a:txBody>
                    <a:bodyPr/>
                    <a:lstStyle/>
                    <a:p>
                      <a:r>
                        <a:rPr lang="en-US" dirty="0" smtClean="0"/>
                        <a:t>P input</a:t>
                      </a:r>
                      <a:endParaRPr lang="en-US" dirty="0"/>
                    </a:p>
                  </a:txBody>
                  <a:tcPr/>
                </a:tc>
                <a:tc>
                  <a:txBody>
                    <a:bodyPr/>
                    <a:lstStyle/>
                    <a:p>
                      <a:r>
                        <a:rPr lang="en-US" dirty="0" err="1" smtClean="0"/>
                        <a:t>Precip</a:t>
                      </a:r>
                      <a:endParaRPr lang="en-US" dirty="0"/>
                    </a:p>
                  </a:txBody>
                  <a:tcPr/>
                </a:tc>
                <a:tc>
                  <a:txBody>
                    <a:bodyPr/>
                    <a:lstStyle/>
                    <a:p>
                      <a:r>
                        <a:rPr lang="en-US" dirty="0" smtClean="0"/>
                        <a:t>Temp</a:t>
                      </a:r>
                      <a:endParaRPr lang="en-US" dirty="0"/>
                    </a:p>
                  </a:txBody>
                  <a:tcPr/>
                </a:tc>
                <a:tc>
                  <a:txBody>
                    <a:bodyPr/>
                    <a:lstStyle/>
                    <a:p>
                      <a:r>
                        <a:rPr lang="en-US" dirty="0" err="1" smtClean="0"/>
                        <a:t>Strat</a:t>
                      </a:r>
                      <a:endParaRPr lang="en-US" dirty="0"/>
                    </a:p>
                  </a:txBody>
                  <a:tcPr/>
                </a:tc>
                <a:tc>
                  <a:txBody>
                    <a:bodyPr/>
                    <a:lstStyle/>
                    <a:p>
                      <a:r>
                        <a:rPr lang="en-US" dirty="0" smtClean="0"/>
                        <a:t>Other</a:t>
                      </a:r>
                      <a:endParaRPr lang="en-US" dirty="0"/>
                    </a:p>
                  </a:txBody>
                  <a:tcPr/>
                </a:tc>
              </a:tr>
              <a:tr h="370840">
                <a:tc>
                  <a:txBody>
                    <a:bodyPr/>
                    <a:lstStyle/>
                    <a:p>
                      <a:r>
                        <a:rPr lang="en-US" dirty="0" smtClean="0"/>
                        <a:t>Log</a:t>
                      </a:r>
                      <a:r>
                        <a:rPr lang="en-US" baseline="0" dirty="0" smtClean="0"/>
                        <a:t> TP</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370840">
                <a:tc>
                  <a:txBody>
                    <a:bodyPr/>
                    <a:lstStyle/>
                    <a:p>
                      <a:r>
                        <a:rPr lang="en-US" dirty="0" smtClean="0"/>
                        <a:t>Log</a:t>
                      </a:r>
                      <a:r>
                        <a:rPr lang="en-US" baseline="0" dirty="0" smtClean="0"/>
                        <a:t> TP</a:t>
                      </a:r>
                      <a:endParaRPr lang="en-US" dirty="0"/>
                    </a:p>
                  </a:txBody>
                  <a:tcPr/>
                </a:tc>
                <a:tc>
                  <a:txBody>
                    <a:bodyPr/>
                    <a:lstStyle/>
                    <a:p>
                      <a:endParaRPr lang="en-US" dirty="0"/>
                    </a:p>
                  </a:txBody>
                  <a:tcPr/>
                </a:tc>
                <a:tc>
                  <a:txBody>
                    <a:bodyPr/>
                    <a:lstStyle/>
                    <a:p>
                      <a:endParaRPr lang="en-US"/>
                    </a:p>
                  </a:txBody>
                  <a:tcPr/>
                </a:tc>
                <a:tc>
                  <a:txBody>
                    <a:bodyPr/>
                    <a:lstStyle/>
                    <a:p>
                      <a:r>
                        <a:rPr lang="en-US" dirty="0" smtClean="0"/>
                        <a:t>Surf</a:t>
                      </a:r>
                      <a:endParaRPr lang="en-US" dirty="0"/>
                    </a:p>
                  </a:txBody>
                  <a:tcPr/>
                </a:tc>
                <a:tc>
                  <a:txBody>
                    <a:bodyPr/>
                    <a:lstStyle/>
                    <a:p>
                      <a:endParaRPr lang="en-US"/>
                    </a:p>
                  </a:txBody>
                  <a:tcPr/>
                </a:tc>
                <a:tc>
                  <a:txBody>
                    <a:bodyPr/>
                    <a:lstStyle/>
                    <a:p>
                      <a:endParaRPr lang="en-US"/>
                    </a:p>
                  </a:txBody>
                  <a:tcPr/>
                </a:tc>
              </a:tr>
              <a:tr h="370840">
                <a:tc>
                  <a:txBody>
                    <a:bodyPr/>
                    <a:lstStyle/>
                    <a:p>
                      <a:r>
                        <a:rPr lang="en-US" dirty="0" smtClean="0"/>
                        <a:t>Log</a:t>
                      </a:r>
                      <a:r>
                        <a:rPr lang="en-US" baseline="0" dirty="0" smtClean="0"/>
                        <a:t> TP</a:t>
                      </a:r>
                      <a:endParaRPr lang="en-US" dirty="0"/>
                    </a:p>
                  </a:txBody>
                  <a:tcPr/>
                </a:tc>
                <a:tc>
                  <a:txBody>
                    <a:bodyPr/>
                    <a:lstStyle/>
                    <a:p>
                      <a:endParaRPr lang="en-US" dirty="0"/>
                    </a:p>
                  </a:txBody>
                  <a:tcPr/>
                </a:tc>
                <a:tc>
                  <a:txBody>
                    <a:bodyPr/>
                    <a:lstStyle/>
                    <a:p>
                      <a:r>
                        <a:rPr lang="en-US" dirty="0" smtClean="0"/>
                        <a:t>Log Ann</a:t>
                      </a:r>
                      <a:endParaRPr lang="en-US" dirty="0"/>
                    </a:p>
                  </a:txBody>
                  <a:tcPr/>
                </a:tc>
                <a:tc>
                  <a:txBody>
                    <a:bodyPr/>
                    <a:lstStyle/>
                    <a:p>
                      <a:r>
                        <a:rPr lang="en-US" dirty="0" smtClean="0"/>
                        <a:t>Mean</a:t>
                      </a:r>
                      <a:endParaRPr lang="en-US" dirty="0"/>
                    </a:p>
                  </a:txBody>
                  <a:tcPr/>
                </a:tc>
                <a:tc>
                  <a:txBody>
                    <a:bodyPr/>
                    <a:lstStyle/>
                    <a:p>
                      <a:endParaRPr lang="en-US"/>
                    </a:p>
                  </a:txBody>
                  <a:tcPr/>
                </a:tc>
                <a:tc>
                  <a:txBody>
                    <a:bodyPr/>
                    <a:lstStyle/>
                    <a:p>
                      <a:endParaRPr lang="en-US"/>
                    </a:p>
                  </a:txBody>
                  <a:tcPr/>
                </a:tc>
              </a:tr>
              <a:tr h="370840">
                <a:tc>
                  <a:txBody>
                    <a:bodyPr/>
                    <a:lstStyle/>
                    <a:p>
                      <a:r>
                        <a:rPr lang="en-US" dirty="0" smtClean="0"/>
                        <a:t>Log</a:t>
                      </a:r>
                      <a:r>
                        <a:rPr lang="en-US" baseline="0" dirty="0" smtClean="0"/>
                        <a:t> TP</a:t>
                      </a:r>
                      <a:endParaRPr lang="en-US" dirty="0"/>
                    </a:p>
                  </a:txBody>
                  <a:tcPr/>
                </a:tc>
                <a:tc>
                  <a:txBody>
                    <a:bodyPr/>
                    <a:lstStyle/>
                    <a:p>
                      <a:r>
                        <a:rPr lang="en-US" dirty="0" smtClean="0"/>
                        <a:t>Crop</a:t>
                      </a:r>
                      <a:endParaRPr lang="en-US" dirty="0"/>
                    </a:p>
                  </a:txBody>
                  <a:tcPr/>
                </a:tc>
                <a:tc>
                  <a:txBody>
                    <a:bodyPr/>
                    <a:lstStyle/>
                    <a:p>
                      <a:r>
                        <a:rPr lang="en-US" dirty="0" smtClean="0"/>
                        <a:t>Log Ann</a:t>
                      </a:r>
                      <a:endParaRPr lang="en-US" dirty="0"/>
                    </a:p>
                  </a:txBody>
                  <a:tcPr/>
                </a:tc>
                <a:tc>
                  <a:txBody>
                    <a:bodyPr/>
                    <a:lstStyle/>
                    <a:p>
                      <a:r>
                        <a:rPr lang="en-US" dirty="0" smtClean="0"/>
                        <a:t>Mean</a:t>
                      </a:r>
                      <a:endParaRPr lang="en-US" dirty="0"/>
                    </a:p>
                  </a:txBody>
                  <a:tcPr/>
                </a:tc>
                <a:tc>
                  <a:txBody>
                    <a:bodyPr/>
                    <a:lstStyle/>
                    <a:p>
                      <a:endParaRPr lang="en-US" dirty="0"/>
                    </a:p>
                  </a:txBody>
                  <a:tcPr/>
                </a:tc>
                <a:tc>
                  <a:txBody>
                    <a:bodyPr/>
                    <a:lstStyle/>
                    <a:p>
                      <a:endParaRPr lang="en-US"/>
                    </a:p>
                  </a:txBody>
                  <a:tcPr/>
                </a:tc>
              </a:tr>
              <a:tr h="370840">
                <a:tc>
                  <a:txBody>
                    <a:bodyPr/>
                    <a:lstStyle/>
                    <a:p>
                      <a:r>
                        <a:rPr lang="en-US" dirty="0" smtClean="0"/>
                        <a:t>Log</a:t>
                      </a:r>
                      <a:r>
                        <a:rPr lang="en-US" baseline="0" dirty="0" smtClean="0"/>
                        <a:t> TP</a:t>
                      </a:r>
                      <a:endParaRPr lang="en-US" dirty="0"/>
                    </a:p>
                  </a:txBody>
                  <a:tcPr/>
                </a:tc>
                <a:tc>
                  <a:txBody>
                    <a:bodyPr/>
                    <a:lstStyle/>
                    <a:p>
                      <a:r>
                        <a:rPr lang="en-US" dirty="0" smtClean="0"/>
                        <a:t>Crop</a:t>
                      </a:r>
                      <a:endParaRPr lang="en-US" dirty="0"/>
                    </a:p>
                  </a:txBody>
                  <a:tcPr/>
                </a:tc>
                <a:tc>
                  <a:txBody>
                    <a:bodyPr/>
                    <a:lstStyle/>
                    <a:p>
                      <a:r>
                        <a:rPr lang="en-US" dirty="0" smtClean="0"/>
                        <a:t>Log Ann</a:t>
                      </a:r>
                      <a:endParaRPr lang="en-US" dirty="0"/>
                    </a:p>
                  </a:txBody>
                  <a:tcPr/>
                </a:tc>
                <a:tc>
                  <a:txBody>
                    <a:bodyPr/>
                    <a:lstStyle/>
                    <a:p>
                      <a:r>
                        <a:rPr lang="en-US" dirty="0" smtClean="0"/>
                        <a:t>Mean</a:t>
                      </a:r>
                      <a:endParaRPr lang="en-US" dirty="0"/>
                    </a:p>
                  </a:txBody>
                  <a:tcPr/>
                </a:tc>
                <a:tc>
                  <a:txBody>
                    <a:bodyPr/>
                    <a:lstStyle/>
                    <a:p>
                      <a:endParaRPr lang="en-US" dirty="0"/>
                    </a:p>
                  </a:txBody>
                  <a:tcPr/>
                </a:tc>
                <a:tc>
                  <a:txBody>
                    <a:bodyPr/>
                    <a:lstStyle/>
                    <a:p>
                      <a:r>
                        <a:rPr lang="en-US" dirty="0" smtClean="0"/>
                        <a:t>Longitude</a:t>
                      </a:r>
                      <a:endParaRPr lang="en-US" dirty="0"/>
                    </a:p>
                  </a:txBody>
                  <a:tcPr/>
                </a:tc>
              </a:tr>
            </a:tbl>
          </a:graphicData>
        </a:graphic>
      </p:graphicFrame>
      <p:sp>
        <p:nvSpPr>
          <p:cNvPr id="13" name="TextBox 12"/>
          <p:cNvSpPr txBox="1"/>
          <p:nvPr/>
        </p:nvSpPr>
        <p:spPr>
          <a:xfrm>
            <a:off x="214924" y="4094257"/>
            <a:ext cx="782135" cy="369332"/>
          </a:xfrm>
          <a:prstGeom prst="rect">
            <a:avLst/>
          </a:prstGeom>
          <a:noFill/>
        </p:spPr>
        <p:txBody>
          <a:bodyPr wrap="none" rtlCol="0">
            <a:spAutoFit/>
          </a:bodyPr>
          <a:lstStyle/>
          <a:p>
            <a:r>
              <a:rPr lang="en-US" i="1" dirty="0" smtClean="0"/>
              <a:t>n</a:t>
            </a:r>
            <a:r>
              <a:rPr lang="en-US" dirty="0" smtClean="0"/>
              <a:t>=695</a:t>
            </a:r>
            <a:endParaRPr lang="en-US" dirty="0"/>
          </a:p>
        </p:txBody>
      </p:sp>
      <p:sp>
        <p:nvSpPr>
          <p:cNvPr id="14" name="Rounded Rectangle 13"/>
          <p:cNvSpPr/>
          <p:nvPr/>
        </p:nvSpPr>
        <p:spPr>
          <a:xfrm>
            <a:off x="0" y="6375888"/>
            <a:ext cx="9144000" cy="365125"/>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ed Rectangle 15"/>
          <p:cNvSpPr/>
          <p:nvPr/>
        </p:nvSpPr>
        <p:spPr>
          <a:xfrm>
            <a:off x="0" y="6010763"/>
            <a:ext cx="9144000" cy="365125"/>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23442" y="5645638"/>
            <a:ext cx="9144000" cy="365125"/>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23442" y="5292968"/>
            <a:ext cx="9144000" cy="365125"/>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56092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32"/>
            <a:ext cx="8229600" cy="1143000"/>
          </a:xfrm>
        </p:spPr>
        <p:txBody>
          <a:bodyPr>
            <a:normAutofit fontScale="90000"/>
          </a:bodyPr>
          <a:lstStyle/>
          <a:p>
            <a:r>
              <a:rPr lang="en-US" dirty="0" smtClean="0"/>
              <a:t>Preliminary results: </a:t>
            </a:r>
            <a:br>
              <a:rPr lang="en-US" dirty="0" smtClean="0"/>
            </a:br>
            <a:r>
              <a:rPr lang="en-US" dirty="0" smtClean="0"/>
              <a:t>Cyanobacteria </a:t>
            </a:r>
            <a:r>
              <a:rPr lang="en-US" dirty="0" err="1" smtClean="0"/>
              <a:t>biovolume</a:t>
            </a:r>
            <a:endParaRPr lang="en-US" dirty="0"/>
          </a:p>
        </p:txBody>
      </p:sp>
      <p:sp>
        <p:nvSpPr>
          <p:cNvPr id="8" name="Slide Number Placeholder 7"/>
          <p:cNvSpPr>
            <a:spLocks noGrp="1"/>
          </p:cNvSpPr>
          <p:nvPr>
            <p:ph type="sldNum" sz="quarter" idx="12"/>
          </p:nvPr>
        </p:nvSpPr>
        <p:spPr/>
        <p:txBody>
          <a:bodyPr/>
          <a:lstStyle/>
          <a:p>
            <a:fld id="{733AD7A7-B577-EA4B-A6A5-9DB452699867}" type="slidenum">
              <a:rPr lang="en-US" smtClean="0"/>
              <a:t>13</a:t>
            </a:fld>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1427627352"/>
              </p:ext>
            </p:extLst>
          </p:nvPr>
        </p:nvGraphicFramePr>
        <p:xfrm>
          <a:off x="214924" y="4496435"/>
          <a:ext cx="8675076" cy="2225040"/>
        </p:xfrm>
        <a:graphic>
          <a:graphicData uri="http://schemas.openxmlformats.org/drawingml/2006/table">
            <a:tbl>
              <a:tblPr firstRow="1" bandRow="1">
                <a:tableStyleId>{5C22544A-7EE6-4342-B048-85BDC9FD1C3A}</a:tableStyleId>
              </a:tblPr>
              <a:tblGrid>
                <a:gridCol w="1445846"/>
                <a:gridCol w="1445846"/>
                <a:gridCol w="1445846"/>
                <a:gridCol w="1445846"/>
                <a:gridCol w="1445846"/>
                <a:gridCol w="1445846"/>
              </a:tblGrid>
              <a:tr h="370840">
                <a:tc>
                  <a:txBody>
                    <a:bodyPr/>
                    <a:lstStyle/>
                    <a:p>
                      <a:r>
                        <a:rPr lang="en-US" dirty="0" smtClean="0"/>
                        <a:t>Nutrient</a:t>
                      </a:r>
                      <a:endParaRPr lang="en-US" dirty="0"/>
                    </a:p>
                  </a:txBody>
                  <a:tcPr/>
                </a:tc>
                <a:tc>
                  <a:txBody>
                    <a:bodyPr/>
                    <a:lstStyle/>
                    <a:p>
                      <a:r>
                        <a:rPr lang="en-US" dirty="0" smtClean="0"/>
                        <a:t>P input</a:t>
                      </a:r>
                      <a:endParaRPr lang="en-US" dirty="0"/>
                    </a:p>
                  </a:txBody>
                  <a:tcPr/>
                </a:tc>
                <a:tc>
                  <a:txBody>
                    <a:bodyPr/>
                    <a:lstStyle/>
                    <a:p>
                      <a:r>
                        <a:rPr lang="en-US" dirty="0" err="1" smtClean="0"/>
                        <a:t>Precip</a:t>
                      </a:r>
                      <a:endParaRPr lang="en-US" dirty="0"/>
                    </a:p>
                  </a:txBody>
                  <a:tcPr/>
                </a:tc>
                <a:tc>
                  <a:txBody>
                    <a:bodyPr/>
                    <a:lstStyle/>
                    <a:p>
                      <a:r>
                        <a:rPr lang="en-US" dirty="0" smtClean="0"/>
                        <a:t>Temp</a:t>
                      </a:r>
                      <a:endParaRPr lang="en-US" dirty="0"/>
                    </a:p>
                  </a:txBody>
                  <a:tcPr/>
                </a:tc>
                <a:tc>
                  <a:txBody>
                    <a:bodyPr/>
                    <a:lstStyle/>
                    <a:p>
                      <a:r>
                        <a:rPr lang="en-US" dirty="0" err="1" smtClean="0"/>
                        <a:t>Strat</a:t>
                      </a:r>
                      <a:endParaRPr lang="en-US" dirty="0"/>
                    </a:p>
                  </a:txBody>
                  <a:tcPr/>
                </a:tc>
                <a:tc>
                  <a:txBody>
                    <a:bodyPr/>
                    <a:lstStyle/>
                    <a:p>
                      <a:r>
                        <a:rPr lang="en-US" dirty="0" smtClean="0"/>
                        <a:t>Other</a:t>
                      </a:r>
                      <a:endParaRPr lang="en-US" dirty="0"/>
                    </a:p>
                  </a:txBody>
                  <a:tcPr/>
                </a:tc>
              </a:tr>
              <a:tr h="370840">
                <a:tc>
                  <a:txBody>
                    <a:bodyPr/>
                    <a:lstStyle/>
                    <a:p>
                      <a:r>
                        <a:rPr lang="en-US" dirty="0" smtClean="0"/>
                        <a:t>Log</a:t>
                      </a:r>
                      <a:r>
                        <a:rPr lang="en-US" baseline="0" dirty="0" smtClean="0"/>
                        <a:t> TN</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370840">
                <a:tc>
                  <a:txBody>
                    <a:bodyPr/>
                    <a:lstStyle/>
                    <a:p>
                      <a:r>
                        <a:rPr lang="en-US" smtClean="0"/>
                        <a:t>Log</a:t>
                      </a:r>
                      <a:r>
                        <a:rPr lang="en-US" baseline="0" smtClean="0"/>
                        <a:t> TN</a:t>
                      </a:r>
                      <a:endParaRPr lang="en-US" dirty="0"/>
                    </a:p>
                  </a:txBody>
                  <a:tcPr/>
                </a:tc>
                <a:tc>
                  <a:txBody>
                    <a:bodyPr/>
                    <a:lstStyle/>
                    <a:p>
                      <a:endParaRPr lang="en-US" dirty="0"/>
                    </a:p>
                  </a:txBody>
                  <a:tcPr/>
                </a:tc>
                <a:tc>
                  <a:txBody>
                    <a:bodyPr/>
                    <a:lstStyle/>
                    <a:p>
                      <a:r>
                        <a:rPr lang="en-US" dirty="0" smtClean="0"/>
                        <a:t>March Tot</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r>
                        <a:rPr lang="en-US" smtClean="0"/>
                        <a:t>Log</a:t>
                      </a:r>
                      <a:r>
                        <a:rPr lang="en-US" baseline="0" smtClean="0"/>
                        <a:t> TN</a:t>
                      </a:r>
                      <a:endParaRPr lang="en-US" dirty="0"/>
                    </a:p>
                  </a:txBody>
                  <a:tcPr/>
                </a:tc>
                <a:tc>
                  <a:txBody>
                    <a:bodyPr/>
                    <a:lstStyle/>
                    <a:p>
                      <a:r>
                        <a:rPr lang="en-US" dirty="0" err="1" smtClean="0"/>
                        <a:t>Fert</a:t>
                      </a:r>
                      <a:endParaRPr lang="en-US" dirty="0"/>
                    </a:p>
                  </a:txBody>
                  <a:tcPr/>
                </a:tc>
                <a:tc>
                  <a:txBody>
                    <a:bodyPr/>
                    <a:lstStyle/>
                    <a:p>
                      <a:r>
                        <a:rPr lang="en-US" dirty="0" smtClean="0"/>
                        <a:t>March</a:t>
                      </a:r>
                      <a:r>
                        <a:rPr lang="en-US" baseline="0" dirty="0" smtClean="0"/>
                        <a:t> Tot</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r>
                        <a:rPr lang="en-US" smtClean="0"/>
                        <a:t>Log</a:t>
                      </a:r>
                      <a:r>
                        <a:rPr lang="en-US" baseline="0" smtClean="0"/>
                        <a:t> TN</a:t>
                      </a:r>
                      <a:endParaRPr lang="en-US" dirty="0"/>
                    </a:p>
                  </a:txBody>
                  <a:tcPr/>
                </a:tc>
                <a:tc>
                  <a:txBody>
                    <a:bodyPr/>
                    <a:lstStyle/>
                    <a:p>
                      <a:r>
                        <a:rPr lang="en-US" dirty="0" err="1" smtClean="0"/>
                        <a:t>Fert</a:t>
                      </a:r>
                      <a:endParaRPr lang="en-US" dirty="0"/>
                    </a:p>
                  </a:txBody>
                  <a:tcPr/>
                </a:tc>
                <a:tc>
                  <a:txBody>
                    <a:bodyPr/>
                    <a:lstStyle/>
                    <a:p>
                      <a:r>
                        <a:rPr lang="en-US" dirty="0" smtClean="0"/>
                        <a:t>June Tot</a:t>
                      </a:r>
                      <a:endParaRPr lang="en-US" dirty="0"/>
                    </a:p>
                  </a:txBody>
                  <a:tcPr/>
                </a:tc>
                <a:tc>
                  <a:txBody>
                    <a:bodyPr/>
                    <a:lstStyle/>
                    <a:p>
                      <a:r>
                        <a:rPr lang="en-US" dirty="0" smtClean="0"/>
                        <a:t>Surf</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Log</a:t>
                      </a:r>
                      <a:r>
                        <a:rPr lang="en-US" baseline="0" dirty="0" smtClean="0"/>
                        <a:t> TN</a:t>
                      </a:r>
                      <a:endParaRPr lang="en-US" dirty="0"/>
                    </a:p>
                  </a:txBody>
                  <a:tcPr/>
                </a:tc>
                <a:tc>
                  <a:txBody>
                    <a:bodyPr/>
                    <a:lstStyle/>
                    <a:p>
                      <a:r>
                        <a:rPr lang="en-US" dirty="0" err="1" smtClean="0"/>
                        <a:t>Fert</a:t>
                      </a:r>
                      <a:endParaRPr lang="en-US" dirty="0"/>
                    </a:p>
                  </a:txBody>
                  <a:tcPr/>
                </a:tc>
                <a:tc>
                  <a:txBody>
                    <a:bodyPr/>
                    <a:lstStyle/>
                    <a:p>
                      <a:r>
                        <a:rPr lang="en-US" dirty="0" smtClean="0"/>
                        <a:t>June Tot</a:t>
                      </a:r>
                      <a:endParaRPr lang="en-US" dirty="0"/>
                    </a:p>
                  </a:txBody>
                  <a:tcPr/>
                </a:tc>
                <a:tc>
                  <a:txBody>
                    <a:bodyPr/>
                    <a:lstStyle/>
                    <a:p>
                      <a:r>
                        <a:rPr lang="en-US" dirty="0" smtClean="0"/>
                        <a:t>Surf</a:t>
                      </a:r>
                      <a:endParaRPr lang="en-US" dirty="0"/>
                    </a:p>
                  </a:txBody>
                  <a:tcPr/>
                </a:tc>
                <a:tc>
                  <a:txBody>
                    <a:bodyPr/>
                    <a:lstStyle/>
                    <a:p>
                      <a:r>
                        <a:rPr lang="en-US" dirty="0" smtClean="0"/>
                        <a:t>Log </a:t>
                      </a:r>
                      <a:r>
                        <a:rPr lang="en-US" dirty="0" err="1" smtClean="0"/>
                        <a:t>therm</a:t>
                      </a:r>
                      <a:r>
                        <a:rPr lang="en-US" baseline="0" dirty="0" smtClean="0"/>
                        <a:t> </a:t>
                      </a:r>
                      <a:r>
                        <a:rPr lang="en-US" dirty="0" smtClean="0"/>
                        <a:t>d</a:t>
                      </a:r>
                      <a:endParaRPr lang="en-US" dirty="0"/>
                    </a:p>
                  </a:txBody>
                  <a:tcPr/>
                </a:tc>
                <a:tc>
                  <a:txBody>
                    <a:bodyPr/>
                    <a:lstStyle/>
                    <a:p>
                      <a:endParaRPr lang="en-US" dirty="0"/>
                    </a:p>
                  </a:txBody>
                  <a:tcPr/>
                </a:tc>
              </a:tr>
            </a:tbl>
          </a:graphicData>
        </a:graphic>
      </p:graphicFrame>
      <p:pic>
        <p:nvPicPr>
          <p:cNvPr id="3" name="Picture 2"/>
          <p:cNvPicPr>
            <a:picLocks noChangeAspect="1"/>
          </p:cNvPicPr>
          <p:nvPr/>
        </p:nvPicPr>
        <p:blipFill>
          <a:blip r:embed="rId3"/>
          <a:stretch>
            <a:fillRect/>
          </a:stretch>
        </p:blipFill>
        <p:spPr>
          <a:xfrm>
            <a:off x="1843452" y="1026878"/>
            <a:ext cx="5600700" cy="3568700"/>
          </a:xfrm>
          <a:prstGeom prst="rect">
            <a:avLst/>
          </a:prstGeom>
        </p:spPr>
      </p:pic>
      <p:sp>
        <p:nvSpPr>
          <p:cNvPr id="7" name="TextBox 6"/>
          <p:cNvSpPr txBox="1"/>
          <p:nvPr/>
        </p:nvSpPr>
        <p:spPr>
          <a:xfrm>
            <a:off x="214924" y="4094257"/>
            <a:ext cx="782135" cy="369332"/>
          </a:xfrm>
          <a:prstGeom prst="rect">
            <a:avLst/>
          </a:prstGeom>
          <a:noFill/>
        </p:spPr>
        <p:txBody>
          <a:bodyPr wrap="none" rtlCol="0">
            <a:spAutoFit/>
          </a:bodyPr>
          <a:lstStyle/>
          <a:p>
            <a:r>
              <a:rPr lang="en-US" i="1" dirty="0" smtClean="0"/>
              <a:t>n</a:t>
            </a:r>
            <a:r>
              <a:rPr lang="en-US" dirty="0" smtClean="0"/>
              <a:t>=696</a:t>
            </a:r>
            <a:endParaRPr lang="en-US" dirty="0"/>
          </a:p>
        </p:txBody>
      </p:sp>
    </p:spTree>
    <p:extLst>
      <p:ext uri="{BB962C8B-B14F-4D97-AF65-F5344CB8AC3E}">
        <p14:creationId xmlns:p14="http://schemas.microsoft.com/office/powerpoint/2010/main" val="270254163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32"/>
            <a:ext cx="8229600" cy="1143000"/>
          </a:xfrm>
        </p:spPr>
        <p:txBody>
          <a:bodyPr>
            <a:normAutofit fontScale="90000"/>
          </a:bodyPr>
          <a:lstStyle/>
          <a:p>
            <a:r>
              <a:rPr lang="en-US" dirty="0" smtClean="0"/>
              <a:t>Preliminary results: </a:t>
            </a:r>
            <a:br>
              <a:rPr lang="en-US" dirty="0" smtClean="0"/>
            </a:br>
            <a:r>
              <a:rPr lang="en-US" dirty="0" smtClean="0"/>
              <a:t>Proportion cyanobacteria</a:t>
            </a:r>
            <a:endParaRPr lang="en-US" dirty="0"/>
          </a:p>
        </p:txBody>
      </p:sp>
      <p:sp>
        <p:nvSpPr>
          <p:cNvPr id="8" name="Slide Number Placeholder 7"/>
          <p:cNvSpPr>
            <a:spLocks noGrp="1"/>
          </p:cNvSpPr>
          <p:nvPr>
            <p:ph type="sldNum" sz="quarter" idx="12"/>
          </p:nvPr>
        </p:nvSpPr>
        <p:spPr/>
        <p:txBody>
          <a:bodyPr/>
          <a:lstStyle/>
          <a:p>
            <a:fld id="{733AD7A7-B577-EA4B-A6A5-9DB452699867}" type="slidenum">
              <a:rPr lang="en-US" smtClean="0"/>
              <a:t>14</a:t>
            </a:fld>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824570680"/>
              </p:ext>
            </p:extLst>
          </p:nvPr>
        </p:nvGraphicFramePr>
        <p:xfrm>
          <a:off x="214924" y="4496435"/>
          <a:ext cx="8675076" cy="2225040"/>
        </p:xfrm>
        <a:graphic>
          <a:graphicData uri="http://schemas.openxmlformats.org/drawingml/2006/table">
            <a:tbl>
              <a:tblPr firstRow="1" bandRow="1">
                <a:tableStyleId>{5C22544A-7EE6-4342-B048-85BDC9FD1C3A}</a:tableStyleId>
              </a:tblPr>
              <a:tblGrid>
                <a:gridCol w="1445846"/>
                <a:gridCol w="1445846"/>
                <a:gridCol w="1445846"/>
                <a:gridCol w="1445846"/>
                <a:gridCol w="1445846"/>
                <a:gridCol w="1445846"/>
              </a:tblGrid>
              <a:tr h="370840">
                <a:tc>
                  <a:txBody>
                    <a:bodyPr/>
                    <a:lstStyle/>
                    <a:p>
                      <a:r>
                        <a:rPr lang="en-US" dirty="0" smtClean="0"/>
                        <a:t>Nutrient</a:t>
                      </a:r>
                      <a:endParaRPr lang="en-US" dirty="0"/>
                    </a:p>
                  </a:txBody>
                  <a:tcPr/>
                </a:tc>
                <a:tc>
                  <a:txBody>
                    <a:bodyPr/>
                    <a:lstStyle/>
                    <a:p>
                      <a:r>
                        <a:rPr lang="en-US" dirty="0" smtClean="0"/>
                        <a:t>P input</a:t>
                      </a:r>
                      <a:endParaRPr lang="en-US" dirty="0"/>
                    </a:p>
                  </a:txBody>
                  <a:tcPr/>
                </a:tc>
                <a:tc>
                  <a:txBody>
                    <a:bodyPr/>
                    <a:lstStyle/>
                    <a:p>
                      <a:r>
                        <a:rPr lang="en-US" dirty="0" err="1" smtClean="0"/>
                        <a:t>Precip</a:t>
                      </a:r>
                      <a:endParaRPr lang="en-US" dirty="0"/>
                    </a:p>
                  </a:txBody>
                  <a:tcPr/>
                </a:tc>
                <a:tc>
                  <a:txBody>
                    <a:bodyPr/>
                    <a:lstStyle/>
                    <a:p>
                      <a:r>
                        <a:rPr lang="en-US" dirty="0" smtClean="0"/>
                        <a:t>Temp</a:t>
                      </a:r>
                      <a:endParaRPr lang="en-US" dirty="0"/>
                    </a:p>
                  </a:txBody>
                  <a:tcPr/>
                </a:tc>
                <a:tc>
                  <a:txBody>
                    <a:bodyPr/>
                    <a:lstStyle/>
                    <a:p>
                      <a:r>
                        <a:rPr lang="en-US" dirty="0" err="1" smtClean="0"/>
                        <a:t>Strat</a:t>
                      </a:r>
                      <a:endParaRPr lang="en-US" dirty="0"/>
                    </a:p>
                  </a:txBody>
                  <a:tcPr/>
                </a:tc>
                <a:tc>
                  <a:txBody>
                    <a:bodyPr/>
                    <a:lstStyle/>
                    <a:p>
                      <a:r>
                        <a:rPr lang="en-US" dirty="0" smtClean="0"/>
                        <a:t>Other</a:t>
                      </a:r>
                      <a:endParaRPr lang="en-US" dirty="0"/>
                    </a:p>
                  </a:txBody>
                  <a:tcPr/>
                </a:tc>
              </a:tr>
              <a:tr h="370840">
                <a:tc>
                  <a:txBody>
                    <a:bodyPr/>
                    <a:lstStyle/>
                    <a:p>
                      <a:r>
                        <a:rPr lang="en-US" dirty="0" smtClean="0"/>
                        <a:t>Log</a:t>
                      </a:r>
                      <a:r>
                        <a:rPr lang="en-US" baseline="0" dirty="0" smtClean="0"/>
                        <a:t> TN</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370840">
                <a:tc>
                  <a:txBody>
                    <a:bodyPr/>
                    <a:lstStyle/>
                    <a:p>
                      <a:r>
                        <a:rPr lang="en-US" dirty="0" smtClean="0"/>
                        <a:t>Log</a:t>
                      </a:r>
                      <a:r>
                        <a:rPr lang="en-US" baseline="0" dirty="0" smtClean="0"/>
                        <a:t> TN</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r>
                        <a:rPr lang="en-US" dirty="0" smtClean="0"/>
                        <a:t>Log </a:t>
                      </a:r>
                      <a:r>
                        <a:rPr lang="en-US" dirty="0" err="1" smtClean="0"/>
                        <a:t>therm</a:t>
                      </a:r>
                      <a:r>
                        <a:rPr lang="en-US" dirty="0" smtClean="0"/>
                        <a:t> d</a:t>
                      </a:r>
                      <a:endParaRPr lang="en-US" dirty="0"/>
                    </a:p>
                  </a:txBody>
                  <a:tcPr/>
                </a:tc>
                <a:tc>
                  <a:txBody>
                    <a:bodyPr/>
                    <a:lstStyle/>
                    <a:p>
                      <a:endParaRPr lang="en-US"/>
                    </a:p>
                  </a:txBody>
                  <a:tcPr/>
                </a:tc>
              </a:tr>
              <a:tr h="370840">
                <a:tc>
                  <a:txBody>
                    <a:bodyPr/>
                    <a:lstStyle/>
                    <a:p>
                      <a:r>
                        <a:rPr lang="en-US" dirty="0" smtClean="0"/>
                        <a:t>Log</a:t>
                      </a:r>
                      <a:r>
                        <a:rPr lang="en-US" baseline="0" dirty="0" smtClean="0"/>
                        <a:t> TN</a:t>
                      </a:r>
                      <a:endParaRPr lang="en-US" dirty="0"/>
                    </a:p>
                  </a:txBody>
                  <a:tcPr/>
                </a:tc>
                <a:tc>
                  <a:txBody>
                    <a:bodyPr/>
                    <a:lstStyle/>
                    <a:p>
                      <a:endParaRPr lang="en-US" dirty="0"/>
                    </a:p>
                  </a:txBody>
                  <a:tcPr/>
                </a:tc>
                <a:tc>
                  <a:txBody>
                    <a:bodyPr/>
                    <a:lstStyle/>
                    <a:p>
                      <a:r>
                        <a:rPr lang="en-US" dirty="0" smtClean="0"/>
                        <a:t>Sept Tot</a:t>
                      </a:r>
                      <a:endParaRPr lang="en-US" dirty="0"/>
                    </a:p>
                  </a:txBody>
                  <a:tcPr/>
                </a:tc>
                <a:tc>
                  <a:txBody>
                    <a:bodyPr/>
                    <a:lstStyle/>
                    <a:p>
                      <a:endParaRPr lang="en-US" dirty="0"/>
                    </a:p>
                  </a:txBody>
                  <a:tcPr/>
                </a:tc>
                <a:tc>
                  <a:txBody>
                    <a:bodyPr/>
                    <a:lstStyle/>
                    <a:p>
                      <a:r>
                        <a:rPr lang="en-US" smtClean="0"/>
                        <a:t>Log therm d</a:t>
                      </a:r>
                      <a:endParaRPr lang="en-US" dirty="0"/>
                    </a:p>
                  </a:txBody>
                  <a:tcPr/>
                </a:tc>
                <a:tc>
                  <a:txBody>
                    <a:bodyPr/>
                    <a:lstStyle/>
                    <a:p>
                      <a:endParaRPr lang="en-US"/>
                    </a:p>
                  </a:txBody>
                  <a:tcPr/>
                </a:tc>
              </a:tr>
              <a:tr h="370840">
                <a:tc>
                  <a:txBody>
                    <a:bodyPr/>
                    <a:lstStyle/>
                    <a:p>
                      <a:r>
                        <a:rPr lang="en-US" dirty="0" smtClean="0"/>
                        <a:t>Log</a:t>
                      </a:r>
                      <a:r>
                        <a:rPr lang="en-US" baseline="0" dirty="0" smtClean="0"/>
                        <a:t> TN</a:t>
                      </a:r>
                      <a:endParaRPr lang="en-US" dirty="0"/>
                    </a:p>
                  </a:txBody>
                  <a:tcPr/>
                </a:tc>
                <a:tc>
                  <a:txBody>
                    <a:bodyPr/>
                    <a:lstStyle/>
                    <a:p>
                      <a:endParaRPr lang="en-US"/>
                    </a:p>
                  </a:txBody>
                  <a:tcPr/>
                </a:tc>
                <a:tc>
                  <a:txBody>
                    <a:bodyPr/>
                    <a:lstStyle/>
                    <a:p>
                      <a:r>
                        <a:rPr lang="en-US" dirty="0" smtClean="0"/>
                        <a:t>May Tot</a:t>
                      </a:r>
                      <a:endParaRPr lang="en-US" dirty="0"/>
                    </a:p>
                  </a:txBody>
                  <a:tcPr/>
                </a:tc>
                <a:tc>
                  <a:txBody>
                    <a:bodyPr/>
                    <a:lstStyle/>
                    <a:p>
                      <a:endParaRPr lang="en-US"/>
                    </a:p>
                  </a:txBody>
                  <a:tcPr/>
                </a:tc>
                <a:tc>
                  <a:txBody>
                    <a:bodyPr/>
                    <a:lstStyle/>
                    <a:p>
                      <a:r>
                        <a:rPr lang="en-US" smtClean="0"/>
                        <a:t>Log therm d</a:t>
                      </a:r>
                      <a:endParaRPr lang="en-US" dirty="0"/>
                    </a:p>
                  </a:txBody>
                  <a:tcPr/>
                </a:tc>
                <a:tc>
                  <a:txBody>
                    <a:bodyPr/>
                    <a:lstStyle/>
                    <a:p>
                      <a:r>
                        <a:rPr lang="en-US" dirty="0" smtClean="0"/>
                        <a:t>Longitude</a:t>
                      </a:r>
                      <a:endParaRPr lang="en-US" dirty="0"/>
                    </a:p>
                  </a:txBody>
                  <a:tcPr/>
                </a:tc>
              </a:tr>
              <a:tr h="370840">
                <a:tc>
                  <a:txBody>
                    <a:bodyPr/>
                    <a:lstStyle/>
                    <a:p>
                      <a:r>
                        <a:rPr lang="en-US" dirty="0" smtClean="0"/>
                        <a:t>Log</a:t>
                      </a:r>
                      <a:r>
                        <a:rPr lang="en-US" baseline="0" dirty="0" smtClean="0"/>
                        <a:t> TN</a:t>
                      </a:r>
                      <a:endParaRPr lang="en-US" dirty="0"/>
                    </a:p>
                  </a:txBody>
                  <a:tcPr/>
                </a:tc>
                <a:tc>
                  <a:txBody>
                    <a:bodyPr/>
                    <a:lstStyle/>
                    <a:p>
                      <a:r>
                        <a:rPr lang="en-US" dirty="0" err="1" smtClean="0"/>
                        <a:t>Fert</a:t>
                      </a:r>
                      <a:endParaRPr lang="en-US" dirty="0"/>
                    </a:p>
                  </a:txBody>
                  <a:tcPr/>
                </a:tc>
                <a:tc>
                  <a:txBody>
                    <a:bodyPr/>
                    <a:lstStyle/>
                    <a:p>
                      <a:r>
                        <a:rPr lang="en-US" dirty="0" smtClean="0"/>
                        <a:t>May Tot</a:t>
                      </a:r>
                      <a:endParaRPr lang="en-US" dirty="0"/>
                    </a:p>
                  </a:txBody>
                  <a:tcPr/>
                </a:tc>
                <a:tc>
                  <a:txBody>
                    <a:bodyPr/>
                    <a:lstStyle/>
                    <a:p>
                      <a:endParaRPr lang="en-US"/>
                    </a:p>
                  </a:txBody>
                  <a:tcPr/>
                </a:tc>
                <a:tc>
                  <a:txBody>
                    <a:bodyPr/>
                    <a:lstStyle/>
                    <a:p>
                      <a:r>
                        <a:rPr lang="en-US" dirty="0" smtClean="0"/>
                        <a:t>Log </a:t>
                      </a:r>
                      <a:r>
                        <a:rPr lang="en-US" dirty="0" err="1" smtClean="0"/>
                        <a:t>therm</a:t>
                      </a:r>
                      <a:r>
                        <a:rPr lang="en-US" dirty="0" smtClean="0"/>
                        <a:t> d</a:t>
                      </a:r>
                      <a:endParaRPr lang="en-US" dirty="0"/>
                    </a:p>
                  </a:txBody>
                  <a:tcPr/>
                </a:tc>
                <a:tc>
                  <a:txBody>
                    <a:bodyPr/>
                    <a:lstStyle/>
                    <a:p>
                      <a:r>
                        <a:rPr lang="en-US" dirty="0" smtClean="0"/>
                        <a:t>Longitude</a:t>
                      </a:r>
                      <a:endParaRPr lang="en-US" dirty="0"/>
                    </a:p>
                  </a:txBody>
                  <a:tcPr/>
                </a:tc>
              </a:tr>
            </a:tbl>
          </a:graphicData>
        </a:graphic>
      </p:graphicFrame>
      <p:pic>
        <p:nvPicPr>
          <p:cNvPr id="3" name="Picture 2"/>
          <p:cNvPicPr>
            <a:picLocks noChangeAspect="1"/>
          </p:cNvPicPr>
          <p:nvPr/>
        </p:nvPicPr>
        <p:blipFill>
          <a:blip r:embed="rId3"/>
          <a:stretch>
            <a:fillRect/>
          </a:stretch>
        </p:blipFill>
        <p:spPr>
          <a:xfrm>
            <a:off x="1842476" y="1025425"/>
            <a:ext cx="5524500" cy="3568700"/>
          </a:xfrm>
          <a:prstGeom prst="rect">
            <a:avLst/>
          </a:prstGeom>
        </p:spPr>
      </p:pic>
      <p:sp>
        <p:nvSpPr>
          <p:cNvPr id="7" name="TextBox 6"/>
          <p:cNvSpPr txBox="1"/>
          <p:nvPr/>
        </p:nvSpPr>
        <p:spPr>
          <a:xfrm>
            <a:off x="214924" y="4094257"/>
            <a:ext cx="782135" cy="369332"/>
          </a:xfrm>
          <a:prstGeom prst="rect">
            <a:avLst/>
          </a:prstGeom>
          <a:noFill/>
        </p:spPr>
        <p:txBody>
          <a:bodyPr wrap="none" rtlCol="0">
            <a:spAutoFit/>
          </a:bodyPr>
          <a:lstStyle/>
          <a:p>
            <a:r>
              <a:rPr lang="en-US" i="1" dirty="0" smtClean="0"/>
              <a:t>n</a:t>
            </a:r>
            <a:r>
              <a:rPr lang="en-US" dirty="0" smtClean="0"/>
              <a:t>=696</a:t>
            </a:r>
            <a:endParaRPr lang="en-US" dirty="0"/>
          </a:p>
        </p:txBody>
      </p:sp>
    </p:spTree>
    <p:extLst>
      <p:ext uri="{BB962C8B-B14F-4D97-AF65-F5344CB8AC3E}">
        <p14:creationId xmlns:p14="http://schemas.microsoft.com/office/powerpoint/2010/main" val="260617344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32"/>
            <a:ext cx="8229600" cy="1143000"/>
          </a:xfrm>
        </p:spPr>
        <p:txBody>
          <a:bodyPr>
            <a:normAutofit fontScale="90000"/>
          </a:bodyPr>
          <a:lstStyle/>
          <a:p>
            <a:r>
              <a:rPr lang="en-US" dirty="0" smtClean="0"/>
              <a:t>Preliminary results: </a:t>
            </a:r>
            <a:br>
              <a:rPr lang="en-US" dirty="0" smtClean="0"/>
            </a:br>
            <a:r>
              <a:rPr lang="en-US" dirty="0" err="1" smtClean="0"/>
              <a:t>Microcystin</a:t>
            </a:r>
            <a:endParaRPr lang="en-US" dirty="0"/>
          </a:p>
        </p:txBody>
      </p:sp>
      <p:sp>
        <p:nvSpPr>
          <p:cNvPr id="8" name="Slide Number Placeholder 7"/>
          <p:cNvSpPr>
            <a:spLocks noGrp="1"/>
          </p:cNvSpPr>
          <p:nvPr>
            <p:ph type="sldNum" sz="quarter" idx="12"/>
          </p:nvPr>
        </p:nvSpPr>
        <p:spPr/>
        <p:txBody>
          <a:bodyPr/>
          <a:lstStyle/>
          <a:p>
            <a:fld id="{733AD7A7-B577-EA4B-A6A5-9DB452699867}" type="slidenum">
              <a:rPr lang="en-US" smtClean="0"/>
              <a:t>15</a:t>
            </a:fld>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2914219188"/>
              </p:ext>
            </p:extLst>
          </p:nvPr>
        </p:nvGraphicFramePr>
        <p:xfrm>
          <a:off x="214924" y="4496435"/>
          <a:ext cx="8675076" cy="2225040"/>
        </p:xfrm>
        <a:graphic>
          <a:graphicData uri="http://schemas.openxmlformats.org/drawingml/2006/table">
            <a:tbl>
              <a:tblPr firstRow="1" bandRow="1">
                <a:tableStyleId>{5C22544A-7EE6-4342-B048-85BDC9FD1C3A}</a:tableStyleId>
              </a:tblPr>
              <a:tblGrid>
                <a:gridCol w="1445846"/>
                <a:gridCol w="1445846"/>
                <a:gridCol w="1445846"/>
                <a:gridCol w="1445846"/>
                <a:gridCol w="1445846"/>
                <a:gridCol w="1445846"/>
              </a:tblGrid>
              <a:tr h="370840">
                <a:tc>
                  <a:txBody>
                    <a:bodyPr/>
                    <a:lstStyle/>
                    <a:p>
                      <a:r>
                        <a:rPr lang="en-US" dirty="0" smtClean="0"/>
                        <a:t>Nutrient</a:t>
                      </a:r>
                      <a:endParaRPr lang="en-US" dirty="0"/>
                    </a:p>
                  </a:txBody>
                  <a:tcPr/>
                </a:tc>
                <a:tc>
                  <a:txBody>
                    <a:bodyPr/>
                    <a:lstStyle/>
                    <a:p>
                      <a:r>
                        <a:rPr lang="en-US" dirty="0" smtClean="0"/>
                        <a:t>P input</a:t>
                      </a:r>
                      <a:endParaRPr lang="en-US" dirty="0"/>
                    </a:p>
                  </a:txBody>
                  <a:tcPr/>
                </a:tc>
                <a:tc>
                  <a:txBody>
                    <a:bodyPr/>
                    <a:lstStyle/>
                    <a:p>
                      <a:r>
                        <a:rPr lang="en-US" dirty="0" err="1" smtClean="0"/>
                        <a:t>Precip</a:t>
                      </a:r>
                      <a:endParaRPr lang="en-US" dirty="0"/>
                    </a:p>
                  </a:txBody>
                  <a:tcPr/>
                </a:tc>
                <a:tc>
                  <a:txBody>
                    <a:bodyPr/>
                    <a:lstStyle/>
                    <a:p>
                      <a:r>
                        <a:rPr lang="en-US" dirty="0" smtClean="0"/>
                        <a:t>Temp</a:t>
                      </a:r>
                      <a:endParaRPr lang="en-US" dirty="0"/>
                    </a:p>
                  </a:txBody>
                  <a:tcPr/>
                </a:tc>
                <a:tc>
                  <a:txBody>
                    <a:bodyPr/>
                    <a:lstStyle/>
                    <a:p>
                      <a:r>
                        <a:rPr lang="en-US" dirty="0" err="1" smtClean="0"/>
                        <a:t>Strat</a:t>
                      </a:r>
                      <a:endParaRPr lang="en-US" dirty="0"/>
                    </a:p>
                  </a:txBody>
                  <a:tcPr/>
                </a:tc>
                <a:tc>
                  <a:txBody>
                    <a:bodyPr/>
                    <a:lstStyle/>
                    <a:p>
                      <a:r>
                        <a:rPr lang="en-US" dirty="0" smtClean="0"/>
                        <a:t>Other</a:t>
                      </a:r>
                      <a:endParaRPr lang="en-US" dirty="0"/>
                    </a:p>
                  </a:txBody>
                  <a:tcPr/>
                </a:tc>
              </a:tr>
              <a:tr h="370840">
                <a:tc>
                  <a:txBody>
                    <a:bodyPr/>
                    <a:lstStyle/>
                    <a:p>
                      <a:r>
                        <a:rPr lang="en-US" dirty="0" smtClean="0"/>
                        <a:t>Log</a:t>
                      </a:r>
                      <a:r>
                        <a:rPr lang="en-US" baseline="0" dirty="0" smtClean="0"/>
                        <a:t> TN</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370840">
                <a:tc>
                  <a:txBody>
                    <a:bodyPr/>
                    <a:lstStyle/>
                    <a:p>
                      <a:r>
                        <a:rPr lang="en-US" dirty="0" smtClean="0"/>
                        <a:t>Log</a:t>
                      </a:r>
                      <a:r>
                        <a:rPr lang="en-US" baseline="0" dirty="0" smtClean="0"/>
                        <a:t> TN</a:t>
                      </a:r>
                      <a:endParaRPr lang="en-US" dirty="0"/>
                    </a:p>
                  </a:txBody>
                  <a:tcPr/>
                </a:tc>
                <a:tc>
                  <a:txBody>
                    <a:bodyPr/>
                    <a:lstStyle/>
                    <a:p>
                      <a:r>
                        <a:rPr lang="en-US" dirty="0" smtClean="0"/>
                        <a:t>Crop</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r>
                        <a:rPr lang="en-US" dirty="0" smtClean="0"/>
                        <a:t>Log</a:t>
                      </a:r>
                      <a:r>
                        <a:rPr lang="en-US" baseline="0" dirty="0" smtClean="0"/>
                        <a:t> TN</a:t>
                      </a:r>
                      <a:endParaRPr lang="en-US" dirty="0"/>
                    </a:p>
                  </a:txBody>
                  <a:tcPr/>
                </a:tc>
                <a:tc>
                  <a:txBody>
                    <a:bodyPr/>
                    <a:lstStyle/>
                    <a:p>
                      <a:r>
                        <a:rPr lang="en-US" dirty="0" smtClean="0"/>
                        <a:t>Crop</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r>
                        <a:rPr lang="en-US" dirty="0" smtClean="0"/>
                        <a:t>Latitude</a:t>
                      </a:r>
                      <a:endParaRPr lang="en-US" dirty="0"/>
                    </a:p>
                  </a:txBody>
                  <a:tcPr/>
                </a:tc>
              </a:tr>
              <a:tr h="370840">
                <a:tc>
                  <a:txBody>
                    <a:bodyPr/>
                    <a:lstStyle/>
                    <a:p>
                      <a:r>
                        <a:rPr lang="en-US" dirty="0" smtClean="0"/>
                        <a:t>Log</a:t>
                      </a:r>
                      <a:r>
                        <a:rPr lang="en-US" baseline="0" dirty="0" smtClean="0"/>
                        <a:t> TN</a:t>
                      </a:r>
                      <a:endParaRPr lang="en-US" dirty="0"/>
                    </a:p>
                  </a:txBody>
                  <a:tcPr/>
                </a:tc>
                <a:tc>
                  <a:txBody>
                    <a:bodyPr/>
                    <a:lstStyle/>
                    <a:p>
                      <a:r>
                        <a:rPr lang="en-US" dirty="0" smtClean="0"/>
                        <a:t>Crop</a:t>
                      </a:r>
                      <a:endParaRPr lang="en-US" dirty="0"/>
                    </a:p>
                  </a:txBody>
                  <a:tcPr/>
                </a:tc>
                <a:tc>
                  <a:txBody>
                    <a:bodyPr/>
                    <a:lstStyle/>
                    <a:p>
                      <a:r>
                        <a:rPr lang="en-US" dirty="0" smtClean="0"/>
                        <a:t>May Tot</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Latitude</a:t>
                      </a:r>
                      <a:endParaRPr lang="en-US" dirty="0"/>
                    </a:p>
                  </a:txBody>
                  <a:tcPr/>
                </a:tc>
              </a:tr>
              <a:tr h="370840">
                <a:tc>
                  <a:txBody>
                    <a:bodyPr/>
                    <a:lstStyle/>
                    <a:p>
                      <a:r>
                        <a:rPr lang="en-US" dirty="0" smtClean="0"/>
                        <a:t>Log</a:t>
                      </a:r>
                      <a:r>
                        <a:rPr lang="en-US" baseline="0" dirty="0" smtClean="0"/>
                        <a:t> TN</a:t>
                      </a:r>
                      <a:endParaRPr lang="en-US" dirty="0"/>
                    </a:p>
                  </a:txBody>
                  <a:tcPr/>
                </a:tc>
                <a:tc>
                  <a:txBody>
                    <a:bodyPr/>
                    <a:lstStyle/>
                    <a:p>
                      <a:r>
                        <a:rPr lang="en-US" dirty="0" smtClean="0"/>
                        <a:t>Crop</a:t>
                      </a:r>
                      <a:endParaRPr lang="en-US" dirty="0"/>
                    </a:p>
                  </a:txBody>
                  <a:tcPr/>
                </a:tc>
                <a:tc>
                  <a:txBody>
                    <a:bodyPr/>
                    <a:lstStyle/>
                    <a:p>
                      <a:r>
                        <a:rPr lang="en-US" dirty="0" smtClean="0"/>
                        <a:t>May Tot</a:t>
                      </a:r>
                      <a:endParaRPr lang="en-US" dirty="0"/>
                    </a:p>
                  </a:txBody>
                  <a:tcPr/>
                </a:tc>
                <a:tc>
                  <a:txBody>
                    <a:bodyPr/>
                    <a:lstStyle/>
                    <a:p>
                      <a:endParaRPr lang="en-US" dirty="0"/>
                    </a:p>
                  </a:txBody>
                  <a:tcPr/>
                </a:tc>
                <a:tc>
                  <a:txBody>
                    <a:bodyPr/>
                    <a:lstStyle/>
                    <a:p>
                      <a:r>
                        <a:rPr lang="en-US" dirty="0" smtClean="0"/>
                        <a:t>Log </a:t>
                      </a:r>
                      <a:r>
                        <a:rPr lang="en-US" dirty="0" err="1" smtClean="0"/>
                        <a:t>therm</a:t>
                      </a:r>
                      <a:r>
                        <a:rPr lang="en-US" dirty="0" smtClean="0"/>
                        <a:t> d</a:t>
                      </a:r>
                      <a:endParaRPr lang="en-US" dirty="0"/>
                    </a:p>
                  </a:txBody>
                  <a:tcPr/>
                </a:tc>
                <a:tc>
                  <a:txBody>
                    <a:bodyPr/>
                    <a:lstStyle/>
                    <a:p>
                      <a:r>
                        <a:rPr lang="en-US" dirty="0" smtClean="0"/>
                        <a:t>Latitude</a:t>
                      </a:r>
                      <a:endParaRPr lang="en-US" dirty="0"/>
                    </a:p>
                  </a:txBody>
                  <a:tcPr/>
                </a:tc>
              </a:tr>
            </a:tbl>
          </a:graphicData>
        </a:graphic>
      </p:graphicFrame>
      <p:sp>
        <p:nvSpPr>
          <p:cNvPr id="6" name="TextBox 5"/>
          <p:cNvSpPr txBox="1"/>
          <p:nvPr/>
        </p:nvSpPr>
        <p:spPr>
          <a:xfrm>
            <a:off x="214924" y="4094257"/>
            <a:ext cx="782135" cy="369332"/>
          </a:xfrm>
          <a:prstGeom prst="rect">
            <a:avLst/>
          </a:prstGeom>
          <a:noFill/>
        </p:spPr>
        <p:txBody>
          <a:bodyPr wrap="none" rtlCol="0">
            <a:spAutoFit/>
          </a:bodyPr>
          <a:lstStyle/>
          <a:p>
            <a:r>
              <a:rPr lang="en-US" i="1" dirty="0" smtClean="0"/>
              <a:t>n</a:t>
            </a:r>
            <a:r>
              <a:rPr lang="en-US" dirty="0" smtClean="0"/>
              <a:t>=579</a:t>
            </a:r>
            <a:endParaRPr lang="en-US" dirty="0"/>
          </a:p>
        </p:txBody>
      </p:sp>
      <p:pic>
        <p:nvPicPr>
          <p:cNvPr id="3" name="Picture 2"/>
          <p:cNvPicPr>
            <a:picLocks noChangeAspect="1"/>
          </p:cNvPicPr>
          <p:nvPr/>
        </p:nvPicPr>
        <p:blipFill>
          <a:blip r:embed="rId3"/>
          <a:stretch>
            <a:fillRect/>
          </a:stretch>
        </p:blipFill>
        <p:spPr>
          <a:xfrm>
            <a:off x="1901090" y="1046416"/>
            <a:ext cx="5524500" cy="3568700"/>
          </a:xfrm>
          <a:prstGeom prst="rect">
            <a:avLst/>
          </a:prstGeom>
        </p:spPr>
      </p:pic>
    </p:spTree>
    <p:extLst>
      <p:ext uri="{BB962C8B-B14F-4D97-AF65-F5344CB8AC3E}">
        <p14:creationId xmlns:p14="http://schemas.microsoft.com/office/powerpoint/2010/main" val="260617344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Insights</a:t>
            </a:r>
            <a:endParaRPr lang="en-US" dirty="0"/>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pPr>
            <a:r>
              <a:rPr lang="en-US" dirty="0"/>
              <a:t>In situ TP and TN still best </a:t>
            </a:r>
            <a:r>
              <a:rPr lang="en-US" dirty="0" smtClean="0"/>
              <a:t>predictors</a:t>
            </a:r>
          </a:p>
          <a:p>
            <a:pPr marL="514350" indent="-514350">
              <a:buFont typeface="+mj-lt"/>
              <a:buAutoNum type="arabicPeriod"/>
            </a:pPr>
            <a:r>
              <a:rPr lang="en-US" dirty="0" smtClean="0"/>
              <a:t>Total precipitation and temperature seems to matter more for </a:t>
            </a:r>
            <a:r>
              <a:rPr lang="en-US" dirty="0" err="1" smtClean="0"/>
              <a:t>chl</a:t>
            </a:r>
            <a:r>
              <a:rPr lang="en-US" dirty="0" smtClean="0"/>
              <a:t>-a than other indicators</a:t>
            </a:r>
          </a:p>
          <a:p>
            <a:pPr marL="514350" indent="-514350">
              <a:buFont typeface="+mj-lt"/>
              <a:buAutoNum type="arabicPeriod"/>
            </a:pPr>
            <a:r>
              <a:rPr lang="en-US" dirty="0" smtClean="0"/>
              <a:t>Spring precipitation amount important in cyanobacterial </a:t>
            </a:r>
            <a:r>
              <a:rPr lang="en-US" dirty="0" err="1" smtClean="0"/>
              <a:t>biovolume</a:t>
            </a:r>
            <a:endParaRPr lang="en-US" dirty="0"/>
          </a:p>
          <a:p>
            <a:pPr marL="914400" lvl="1" indent="-514350">
              <a:buFont typeface="Wingdings" charset="2"/>
              <a:buChar char="Ø"/>
            </a:pPr>
            <a:r>
              <a:rPr lang="en-US" dirty="0" smtClean="0"/>
              <a:t>Consider MAM similar to Eva’s work?</a:t>
            </a:r>
          </a:p>
          <a:p>
            <a:pPr marL="514350" indent="-514350">
              <a:buFont typeface="+mj-lt"/>
              <a:buAutoNum type="arabicPeriod"/>
            </a:pPr>
            <a:r>
              <a:rPr lang="en-US" dirty="0" smtClean="0"/>
              <a:t>Depth of thermocline most important secondary </a:t>
            </a:r>
            <a:r>
              <a:rPr lang="en-US" dirty="0" err="1" smtClean="0"/>
              <a:t>var</a:t>
            </a:r>
            <a:r>
              <a:rPr lang="en-US" dirty="0" smtClean="0"/>
              <a:t> in proportion of cyanobacteria</a:t>
            </a:r>
          </a:p>
          <a:p>
            <a:pPr marL="914400" lvl="1" indent="-514350">
              <a:buFont typeface="Wingdings" charset="2"/>
              <a:buChar char="Ø"/>
            </a:pPr>
            <a:r>
              <a:rPr lang="en-US" dirty="0" smtClean="0"/>
              <a:t>Stratification matters for creating niches for dominance</a:t>
            </a:r>
          </a:p>
          <a:p>
            <a:pPr marL="514350" indent="-514350">
              <a:buFont typeface="+mj-lt"/>
              <a:buAutoNum type="arabicPeriod"/>
            </a:pPr>
            <a:r>
              <a:rPr lang="en-US" dirty="0" smtClean="0"/>
              <a:t>P outputs most important second </a:t>
            </a:r>
            <a:r>
              <a:rPr lang="en-US" dirty="0" err="1" smtClean="0"/>
              <a:t>var</a:t>
            </a:r>
            <a:r>
              <a:rPr lang="en-US" dirty="0" smtClean="0"/>
              <a:t> in </a:t>
            </a:r>
            <a:r>
              <a:rPr lang="en-US" dirty="0" err="1" smtClean="0"/>
              <a:t>microcystin</a:t>
            </a: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Wingdings" charset="2"/>
              <a:buChar char="Ø"/>
            </a:pPr>
            <a:endParaRPr lang="en-US" dirty="0" smtClean="0"/>
          </a:p>
          <a:p>
            <a:pPr marL="514350" indent="-514350">
              <a:buFont typeface="Wingdings" charset="2"/>
              <a:buChar char="Ø"/>
            </a:pPr>
            <a:endParaRPr lang="en-US" dirty="0"/>
          </a:p>
          <a:p>
            <a:pPr marL="914400" lvl="1" indent="-514350">
              <a:buFont typeface="+mj-lt"/>
              <a:buAutoNum type="arabicPeriod"/>
            </a:pP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733AD7A7-B577-EA4B-A6A5-9DB452699867}" type="slidenum">
              <a:rPr lang="en-US" smtClean="0"/>
              <a:t>16</a:t>
            </a:fld>
            <a:endParaRPr lang="en-US"/>
          </a:p>
        </p:txBody>
      </p:sp>
    </p:spTree>
    <p:extLst>
      <p:ext uri="{BB962C8B-B14F-4D97-AF65-F5344CB8AC3E}">
        <p14:creationId xmlns:p14="http://schemas.microsoft.com/office/powerpoint/2010/main" val="5832575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Probability of being in the “true model” for proportion cyanobacteria</a:t>
            </a:r>
            <a:endParaRPr lang="en-US" dirty="0"/>
          </a:p>
        </p:txBody>
      </p:sp>
      <p:sp>
        <p:nvSpPr>
          <p:cNvPr id="4" name="Slide Number Placeholder 3"/>
          <p:cNvSpPr>
            <a:spLocks noGrp="1"/>
          </p:cNvSpPr>
          <p:nvPr>
            <p:ph type="sldNum" sz="quarter" idx="12"/>
          </p:nvPr>
        </p:nvSpPr>
        <p:spPr/>
        <p:txBody>
          <a:bodyPr/>
          <a:lstStyle/>
          <a:p>
            <a:fld id="{733AD7A7-B577-EA4B-A6A5-9DB452699867}" type="slidenum">
              <a:rPr lang="en-US" smtClean="0"/>
              <a:t>17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96606341"/>
              </p:ext>
            </p:extLst>
          </p:nvPr>
        </p:nvGraphicFramePr>
        <p:xfrm>
          <a:off x="1973385" y="2285317"/>
          <a:ext cx="5099539" cy="2649220"/>
        </p:xfrm>
        <a:graphic>
          <a:graphicData uri="http://schemas.openxmlformats.org/drawingml/2006/table">
            <a:tbl>
              <a:tblPr firstRow="1" bandRow="1">
                <a:tableStyleId>{5C22544A-7EE6-4342-B048-85BDC9FD1C3A}</a:tableStyleId>
              </a:tblPr>
              <a:tblGrid>
                <a:gridCol w="3788025"/>
                <a:gridCol w="1311514"/>
              </a:tblGrid>
              <a:tr h="370840">
                <a:tc>
                  <a:txBody>
                    <a:bodyPr/>
                    <a:lstStyle/>
                    <a:p>
                      <a:pPr algn="l" fontAlgn="b"/>
                      <a:r>
                        <a:rPr lang="en-US" sz="2400" b="1" i="0" u="none" strike="noStrike" dirty="0" err="1">
                          <a:solidFill>
                            <a:srgbClr val="000000"/>
                          </a:solidFill>
                          <a:effectLst/>
                          <a:latin typeface="Helvetica Neue"/>
                        </a:rPr>
                        <a:t>pred_var</a:t>
                      </a:r>
                      <a:endParaRPr lang="en-US" sz="2400" b="1" i="0" u="none" strike="noStrike" dirty="0">
                        <a:solidFill>
                          <a:srgbClr val="000000"/>
                        </a:solidFill>
                        <a:effectLst/>
                        <a:latin typeface="Helvetica Neue"/>
                      </a:endParaRPr>
                    </a:p>
                  </a:txBody>
                  <a:tcPr marL="12700" marR="12700" marT="12700" marB="0" anchor="b"/>
                </a:tc>
                <a:tc>
                  <a:txBody>
                    <a:bodyPr/>
                    <a:lstStyle/>
                    <a:p>
                      <a:pPr algn="r" fontAlgn="b"/>
                      <a:r>
                        <a:rPr lang="en-US" sz="2400" b="1" i="0" u="none" strike="noStrike" dirty="0" err="1">
                          <a:solidFill>
                            <a:srgbClr val="000000"/>
                          </a:solidFill>
                          <a:effectLst/>
                          <a:latin typeface="Helvetica Neue"/>
                        </a:rPr>
                        <a:t>prob</a:t>
                      </a:r>
                      <a:endParaRPr lang="en-US" sz="2400" b="1" i="0" u="none" strike="noStrike" dirty="0">
                        <a:solidFill>
                          <a:srgbClr val="000000"/>
                        </a:solidFill>
                        <a:effectLst/>
                        <a:latin typeface="Helvetica Neue"/>
                      </a:endParaRPr>
                    </a:p>
                  </a:txBody>
                  <a:tcPr marL="12700" marR="12700" marT="12700" marB="0" anchor="b"/>
                </a:tc>
              </a:tr>
              <a:tr h="370840">
                <a:tc>
                  <a:txBody>
                    <a:bodyPr/>
                    <a:lstStyle/>
                    <a:p>
                      <a:pPr algn="l" fontAlgn="b"/>
                      <a:r>
                        <a:rPr lang="en-US" sz="2400" b="0" i="0" u="none" strike="noStrike" dirty="0" err="1" smtClean="0">
                          <a:solidFill>
                            <a:srgbClr val="000000"/>
                          </a:solidFill>
                          <a:effectLst/>
                          <a:latin typeface="Helvetica Neue"/>
                        </a:rPr>
                        <a:t>tn_log</a:t>
                      </a:r>
                      <a:endParaRPr lang="en-US" sz="2400" b="0" i="0" u="none" strike="noStrike" dirty="0">
                        <a:solidFill>
                          <a:srgbClr val="000000"/>
                        </a:solidFill>
                        <a:effectLst/>
                        <a:latin typeface="Helvetica Neue"/>
                      </a:endParaRPr>
                    </a:p>
                  </a:txBody>
                  <a:tcPr marL="12700" marR="12700" marT="12700" marB="0" anchor="b"/>
                </a:tc>
                <a:tc>
                  <a:txBody>
                    <a:bodyPr/>
                    <a:lstStyle/>
                    <a:p>
                      <a:pPr algn="r" fontAlgn="b"/>
                      <a:r>
                        <a:rPr lang="nb-NO" sz="2400" b="0" i="0" u="none" strike="noStrike">
                          <a:solidFill>
                            <a:srgbClr val="000000"/>
                          </a:solidFill>
                          <a:effectLst/>
                          <a:latin typeface="Helvetica Neue"/>
                        </a:rPr>
                        <a:t>0.931</a:t>
                      </a:r>
                    </a:p>
                  </a:txBody>
                  <a:tcPr marL="12700" marR="12700" marT="12700" marB="0" anchor="b"/>
                </a:tc>
              </a:tr>
              <a:tr h="370840">
                <a:tc>
                  <a:txBody>
                    <a:bodyPr/>
                    <a:lstStyle/>
                    <a:p>
                      <a:pPr algn="l" fontAlgn="b"/>
                      <a:r>
                        <a:rPr lang="en-US" sz="2400" b="0" i="0" u="none" strike="noStrike">
                          <a:solidFill>
                            <a:srgbClr val="000000"/>
                          </a:solidFill>
                          <a:effectLst/>
                          <a:latin typeface="Helvetica Neue"/>
                        </a:rPr>
                        <a:t>strat_thermod_log</a:t>
                      </a:r>
                    </a:p>
                  </a:txBody>
                  <a:tcPr marL="12700" marR="12700" marT="12700" marB="0" anchor="b"/>
                </a:tc>
                <a:tc>
                  <a:txBody>
                    <a:bodyPr/>
                    <a:lstStyle/>
                    <a:p>
                      <a:pPr algn="r" fontAlgn="b"/>
                      <a:r>
                        <a:rPr lang="nb-NO" sz="2400" b="0" i="0" u="none" strike="noStrike">
                          <a:solidFill>
                            <a:srgbClr val="000000"/>
                          </a:solidFill>
                          <a:effectLst/>
                          <a:latin typeface="Helvetica Neue"/>
                        </a:rPr>
                        <a:t>0.927</a:t>
                      </a:r>
                    </a:p>
                  </a:txBody>
                  <a:tcPr marL="12700" marR="12700" marT="12700" marB="0" anchor="b"/>
                </a:tc>
              </a:tr>
              <a:tr h="370840">
                <a:tc>
                  <a:txBody>
                    <a:bodyPr/>
                    <a:lstStyle/>
                    <a:p>
                      <a:pPr algn="l" fontAlgn="b"/>
                      <a:r>
                        <a:rPr lang="en-US" sz="2400" b="0" i="0" u="none" strike="noStrike">
                          <a:solidFill>
                            <a:srgbClr val="000000"/>
                          </a:solidFill>
                          <a:effectLst/>
                          <a:latin typeface="Helvetica Neue"/>
                        </a:rPr>
                        <a:t>lon_dd</a:t>
                      </a:r>
                    </a:p>
                  </a:txBody>
                  <a:tcPr marL="12700" marR="12700" marT="12700" marB="0" anchor="b"/>
                </a:tc>
                <a:tc>
                  <a:txBody>
                    <a:bodyPr/>
                    <a:lstStyle/>
                    <a:p>
                      <a:pPr algn="r" fontAlgn="b"/>
                      <a:r>
                        <a:rPr lang="is-IS" sz="2400" b="0" i="0" u="none" strike="noStrike">
                          <a:solidFill>
                            <a:srgbClr val="000000"/>
                          </a:solidFill>
                          <a:effectLst/>
                          <a:latin typeface="Helvetica Neue"/>
                        </a:rPr>
                        <a:t>0.256</a:t>
                      </a:r>
                    </a:p>
                  </a:txBody>
                  <a:tcPr marL="12700" marR="12700" marT="12700" marB="0" anchor="b"/>
                </a:tc>
              </a:tr>
              <a:tr h="370840">
                <a:tc>
                  <a:txBody>
                    <a:bodyPr/>
                    <a:lstStyle/>
                    <a:p>
                      <a:pPr algn="l" fontAlgn="b"/>
                      <a:r>
                        <a:rPr lang="en-US" sz="2400" b="0" i="0" u="none" strike="noStrike" dirty="0" err="1" smtClean="0">
                          <a:solidFill>
                            <a:srgbClr val="000000"/>
                          </a:solidFill>
                          <a:effectLst/>
                          <a:latin typeface="Helvetica Neue"/>
                        </a:rPr>
                        <a:t>prec_tot_mon_may_mm</a:t>
                      </a:r>
                      <a:endParaRPr lang="en-US" sz="2400" b="0" i="0" u="none" strike="noStrike" dirty="0">
                        <a:solidFill>
                          <a:srgbClr val="000000"/>
                        </a:solidFill>
                        <a:effectLst/>
                        <a:latin typeface="Helvetica Neue"/>
                      </a:endParaRPr>
                    </a:p>
                  </a:txBody>
                  <a:tcPr marL="12700" marR="12700" marT="12700" marB="0" anchor="b"/>
                </a:tc>
                <a:tc>
                  <a:txBody>
                    <a:bodyPr/>
                    <a:lstStyle/>
                    <a:p>
                      <a:pPr algn="r" fontAlgn="b"/>
                      <a:r>
                        <a:rPr lang="nb-NO" sz="2400" b="0" i="0" u="none" strike="noStrike">
                          <a:solidFill>
                            <a:srgbClr val="000000"/>
                          </a:solidFill>
                          <a:effectLst/>
                          <a:latin typeface="Helvetica Neue"/>
                        </a:rPr>
                        <a:t>0.152</a:t>
                      </a:r>
                    </a:p>
                  </a:txBody>
                  <a:tcPr marL="12700" marR="12700" marT="12700" marB="0" anchor="b"/>
                </a:tc>
              </a:tr>
              <a:tr h="370840">
                <a:tc>
                  <a:txBody>
                    <a:bodyPr/>
                    <a:lstStyle/>
                    <a:p>
                      <a:pPr algn="l" fontAlgn="b"/>
                      <a:r>
                        <a:rPr lang="en-US" sz="2400" b="0" i="0" u="none" strike="noStrike">
                          <a:solidFill>
                            <a:srgbClr val="000000"/>
                          </a:solidFill>
                          <a:effectLst/>
                          <a:latin typeface="Helvetica Neue"/>
                        </a:rPr>
                        <a:t>P_fert_kgha</a:t>
                      </a:r>
                    </a:p>
                  </a:txBody>
                  <a:tcPr marL="12700" marR="12700" marT="12700" marB="0" anchor="b"/>
                </a:tc>
                <a:tc>
                  <a:txBody>
                    <a:bodyPr/>
                    <a:lstStyle/>
                    <a:p>
                      <a:pPr algn="r" fontAlgn="b"/>
                      <a:r>
                        <a:rPr lang="tr-TR" sz="2400" b="0" i="0" u="none" strike="noStrike">
                          <a:solidFill>
                            <a:srgbClr val="000000"/>
                          </a:solidFill>
                          <a:effectLst/>
                          <a:latin typeface="Helvetica Neue"/>
                        </a:rPr>
                        <a:t>0.124</a:t>
                      </a:r>
                    </a:p>
                  </a:txBody>
                  <a:tcPr marL="12700" marR="12700" marT="12700" marB="0" anchor="b"/>
                </a:tc>
              </a:tr>
              <a:tr h="370840">
                <a:tc>
                  <a:txBody>
                    <a:bodyPr/>
                    <a:lstStyle/>
                    <a:p>
                      <a:pPr algn="l" fontAlgn="b"/>
                      <a:r>
                        <a:rPr lang="en-US" sz="2400" b="0" i="0" u="none" strike="noStrike" dirty="0" err="1" smtClean="0">
                          <a:solidFill>
                            <a:srgbClr val="000000"/>
                          </a:solidFill>
                          <a:effectLst/>
                          <a:latin typeface="Helvetica Neue"/>
                        </a:rPr>
                        <a:t>prec_tot_mon_sept_mm</a:t>
                      </a:r>
                      <a:endParaRPr lang="en-US" sz="2400" b="0" i="0" u="none" strike="noStrike" dirty="0">
                        <a:solidFill>
                          <a:srgbClr val="000000"/>
                        </a:solidFill>
                        <a:effectLst/>
                        <a:latin typeface="Helvetica Neue"/>
                      </a:endParaRPr>
                    </a:p>
                  </a:txBody>
                  <a:tcPr marL="12700" marR="12700" marT="12700" marB="0" anchor="b"/>
                </a:tc>
                <a:tc>
                  <a:txBody>
                    <a:bodyPr/>
                    <a:lstStyle/>
                    <a:p>
                      <a:pPr algn="r" fontAlgn="b"/>
                      <a:r>
                        <a:rPr lang="is-IS" sz="2400" b="0" i="0" u="none" strike="noStrike" dirty="0">
                          <a:solidFill>
                            <a:srgbClr val="000000"/>
                          </a:solidFill>
                          <a:effectLst/>
                          <a:latin typeface="Helvetica Neue"/>
                        </a:rPr>
                        <a:t>0.104</a:t>
                      </a:r>
                    </a:p>
                  </a:txBody>
                  <a:tcPr marL="12700" marR="12700" marT="12700" marB="0" anchor="b"/>
                </a:tc>
              </a:tr>
            </a:tbl>
          </a:graphicData>
        </a:graphic>
      </p:graphicFrame>
    </p:spTree>
    <p:extLst>
      <p:ext uri="{BB962C8B-B14F-4D97-AF65-F5344CB8AC3E}">
        <p14:creationId xmlns:p14="http://schemas.microsoft.com/office/powerpoint/2010/main" val="107274343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 / Brainstorming</a:t>
            </a:r>
            <a:endParaRPr lang="en-US" dirty="0"/>
          </a:p>
        </p:txBody>
      </p:sp>
      <p:sp>
        <p:nvSpPr>
          <p:cNvPr id="3" name="Content Placeholder 2"/>
          <p:cNvSpPr>
            <a:spLocks noGrp="1"/>
          </p:cNvSpPr>
          <p:nvPr>
            <p:ph idx="1"/>
          </p:nvPr>
        </p:nvSpPr>
        <p:spPr/>
        <p:txBody>
          <a:bodyPr/>
          <a:lstStyle/>
          <a:p>
            <a:r>
              <a:rPr lang="en-US" dirty="0" smtClean="0"/>
              <a:t>Overall framing / approach</a:t>
            </a:r>
          </a:p>
          <a:p>
            <a:pPr lvl="1"/>
            <a:r>
              <a:rPr lang="en-US" dirty="0" smtClean="0"/>
              <a:t>Should I focus on one particular HAB indicator/model?</a:t>
            </a:r>
          </a:p>
          <a:p>
            <a:r>
              <a:rPr lang="en-US" dirty="0" smtClean="0"/>
              <a:t>Other potential interesting questions to explore / approaches </a:t>
            </a:r>
          </a:p>
          <a:p>
            <a:pPr lvl="1"/>
            <a:r>
              <a:rPr lang="en-US" dirty="0" smtClean="0"/>
              <a:t>Should I include allow more </a:t>
            </a:r>
            <a:r>
              <a:rPr lang="en-US" dirty="0" err="1" smtClean="0"/>
              <a:t>precip</a:t>
            </a:r>
            <a:r>
              <a:rPr lang="en-US" dirty="0" smtClean="0"/>
              <a:t> variables to be selected to account for nutrient loading </a:t>
            </a:r>
            <a:r>
              <a:rPr lang="en-US" dirty="0" err="1" smtClean="0"/>
              <a:t>vs</a:t>
            </a:r>
            <a:r>
              <a:rPr lang="en-US" dirty="0" smtClean="0"/>
              <a:t> flushing?</a:t>
            </a:r>
            <a:endParaRPr lang="en-US" dirty="0"/>
          </a:p>
        </p:txBody>
      </p:sp>
      <p:sp>
        <p:nvSpPr>
          <p:cNvPr id="4" name="Slide Number Placeholder 3"/>
          <p:cNvSpPr>
            <a:spLocks noGrp="1"/>
          </p:cNvSpPr>
          <p:nvPr>
            <p:ph type="sldNum" sz="quarter" idx="12"/>
          </p:nvPr>
        </p:nvSpPr>
        <p:spPr/>
        <p:txBody>
          <a:bodyPr/>
          <a:lstStyle/>
          <a:p>
            <a:fld id="{733AD7A7-B577-EA4B-A6A5-9DB452699867}" type="slidenum">
              <a:rPr lang="en-US" smtClean="0"/>
              <a:t>18</a:t>
            </a:fld>
            <a:endParaRPr lang="en-US"/>
          </a:p>
        </p:txBody>
      </p:sp>
    </p:spTree>
    <p:extLst>
      <p:ext uri="{BB962C8B-B14F-4D97-AF65-F5344CB8AC3E}">
        <p14:creationId xmlns:p14="http://schemas.microsoft.com/office/powerpoint/2010/main" val="374585749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Obtain feedback on project framing and research questions</a:t>
            </a:r>
          </a:p>
          <a:p>
            <a:pPr marL="514350" indent="-514350">
              <a:buFont typeface="+mj-lt"/>
              <a:buAutoNum type="arabicPeriod"/>
            </a:pPr>
            <a:r>
              <a:rPr lang="en-US" dirty="0" smtClean="0"/>
              <a:t>Brainstorm other potential interesting questions and approaches</a:t>
            </a:r>
          </a:p>
          <a:p>
            <a:endParaRPr lang="en-US" dirty="0"/>
          </a:p>
        </p:txBody>
      </p:sp>
      <p:sp>
        <p:nvSpPr>
          <p:cNvPr id="4" name="Slide Number Placeholder 3"/>
          <p:cNvSpPr>
            <a:spLocks noGrp="1"/>
          </p:cNvSpPr>
          <p:nvPr>
            <p:ph type="sldNum" sz="quarter" idx="12"/>
          </p:nvPr>
        </p:nvSpPr>
        <p:spPr/>
        <p:txBody>
          <a:bodyPr/>
          <a:lstStyle/>
          <a:p>
            <a:fld id="{733AD7A7-B577-EA4B-A6A5-9DB452699867}" type="slidenum">
              <a:rPr lang="en-US" smtClean="0"/>
              <a:t>2</a:t>
            </a:fld>
            <a:endParaRPr lang="en-US"/>
          </a:p>
        </p:txBody>
      </p:sp>
    </p:spTree>
    <p:extLst>
      <p:ext uri="{BB962C8B-B14F-4D97-AF65-F5344CB8AC3E}">
        <p14:creationId xmlns:p14="http://schemas.microsoft.com/office/powerpoint/2010/main" val="46431239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Statistical efforts to understand the predictors of HABs in freshwater lakes are becoming more frequent</a:t>
            </a:r>
            <a:r>
              <a:rPr lang="en-US" sz="1900" dirty="0" smtClean="0"/>
              <a:t> </a:t>
            </a:r>
            <a:br>
              <a:rPr lang="en-US" sz="1900" dirty="0" smtClean="0"/>
            </a:br>
            <a:r>
              <a:rPr lang="en-US" sz="2100" dirty="0" smtClean="0">
                <a:solidFill>
                  <a:schemeClr val="accent1"/>
                </a:solidFill>
              </a:rPr>
              <a:t>(</a:t>
            </a:r>
            <a:r>
              <a:rPr lang="en-US" sz="2100" dirty="0" err="1" smtClean="0">
                <a:solidFill>
                  <a:schemeClr val="accent1"/>
                </a:solidFill>
              </a:rPr>
              <a:t>Carvalho</a:t>
            </a:r>
            <a:r>
              <a:rPr lang="en-US" sz="2100" dirty="0" smtClean="0">
                <a:solidFill>
                  <a:schemeClr val="accent1"/>
                </a:solidFill>
              </a:rPr>
              <a:t> et al., 2011; </a:t>
            </a:r>
            <a:r>
              <a:rPr lang="en-US" sz="2100" dirty="0" err="1" smtClean="0">
                <a:solidFill>
                  <a:schemeClr val="accent1"/>
                </a:solidFill>
              </a:rPr>
              <a:t>Kosten</a:t>
            </a:r>
            <a:r>
              <a:rPr lang="en-US" sz="2100" dirty="0" smtClean="0">
                <a:solidFill>
                  <a:schemeClr val="accent1"/>
                </a:solidFill>
              </a:rPr>
              <a:t> et al., 2012; Beaulieu et al., 2013; </a:t>
            </a:r>
            <a:r>
              <a:rPr lang="en-US" sz="2100" dirty="0" err="1" smtClean="0">
                <a:solidFill>
                  <a:schemeClr val="accent1"/>
                </a:solidFill>
              </a:rPr>
              <a:t>Carvalho</a:t>
            </a:r>
            <a:r>
              <a:rPr lang="en-US" sz="2100" dirty="0" smtClean="0">
                <a:solidFill>
                  <a:schemeClr val="accent1"/>
                </a:solidFill>
              </a:rPr>
              <a:t> et al., 2013; </a:t>
            </a:r>
            <a:r>
              <a:rPr lang="en-US" sz="2100" dirty="0" err="1" smtClean="0">
                <a:solidFill>
                  <a:schemeClr val="accent1"/>
                </a:solidFill>
              </a:rPr>
              <a:t>Rigosi</a:t>
            </a:r>
            <a:r>
              <a:rPr lang="en-US" sz="2100" dirty="0" smtClean="0">
                <a:solidFill>
                  <a:schemeClr val="accent1"/>
                </a:solidFill>
              </a:rPr>
              <a:t> et al., 2014; Beaver et al., 2014; </a:t>
            </a:r>
            <a:r>
              <a:rPr lang="en-US" sz="2100" dirty="0" err="1" smtClean="0">
                <a:solidFill>
                  <a:schemeClr val="accent1"/>
                </a:solidFill>
              </a:rPr>
              <a:t>Rigosi</a:t>
            </a:r>
            <a:r>
              <a:rPr lang="en-US" sz="2100" dirty="0" smtClean="0">
                <a:solidFill>
                  <a:schemeClr val="accent1"/>
                </a:solidFill>
              </a:rPr>
              <a:t> et al., 2015; </a:t>
            </a:r>
            <a:r>
              <a:rPr lang="en-US" sz="2100" dirty="0" err="1" smtClean="0">
                <a:solidFill>
                  <a:schemeClr val="accent1"/>
                </a:solidFill>
              </a:rPr>
              <a:t>Taranu</a:t>
            </a:r>
            <a:r>
              <a:rPr lang="en-US" sz="2100" dirty="0" smtClean="0">
                <a:solidFill>
                  <a:schemeClr val="accent1"/>
                </a:solidFill>
              </a:rPr>
              <a:t> et al., 2017; Lin, 2017)</a:t>
            </a:r>
          </a:p>
          <a:p>
            <a:r>
              <a:rPr lang="en-US" dirty="0" smtClean="0"/>
              <a:t>Findings used for:</a:t>
            </a:r>
          </a:p>
          <a:p>
            <a:pPr lvl="1"/>
            <a:r>
              <a:rPr lang="en-US" dirty="0" smtClean="0"/>
              <a:t>making generalizations about continental-scale drivers</a:t>
            </a:r>
            <a:r>
              <a:rPr lang="en-US" dirty="0">
                <a:solidFill>
                  <a:schemeClr val="accent1"/>
                </a:solidFill>
              </a:rPr>
              <a:t> </a:t>
            </a:r>
            <a:r>
              <a:rPr lang="en-US" sz="2100" dirty="0" smtClean="0">
                <a:solidFill>
                  <a:schemeClr val="accent1"/>
                </a:solidFill>
              </a:rPr>
              <a:t>(Beaulieu et al., 2013; </a:t>
            </a:r>
            <a:r>
              <a:rPr lang="en-US" sz="2100" dirty="0" err="1" smtClean="0">
                <a:solidFill>
                  <a:schemeClr val="accent1"/>
                </a:solidFill>
              </a:rPr>
              <a:t>Rigosi</a:t>
            </a:r>
            <a:r>
              <a:rPr lang="en-US" sz="2100" dirty="0" smtClean="0">
                <a:solidFill>
                  <a:schemeClr val="accent1"/>
                </a:solidFill>
              </a:rPr>
              <a:t> et al., 2014; </a:t>
            </a:r>
            <a:r>
              <a:rPr lang="en-US" sz="2100" dirty="0" err="1" smtClean="0">
                <a:solidFill>
                  <a:schemeClr val="accent1"/>
                </a:solidFill>
              </a:rPr>
              <a:t>Rigosi</a:t>
            </a:r>
            <a:r>
              <a:rPr lang="en-US" sz="2100" dirty="0" smtClean="0">
                <a:solidFill>
                  <a:schemeClr val="accent1"/>
                </a:solidFill>
              </a:rPr>
              <a:t> et al., 2015; Lin, 2017)</a:t>
            </a:r>
            <a:endParaRPr lang="en-US" sz="2100" dirty="0" smtClean="0"/>
          </a:p>
          <a:p>
            <a:pPr lvl="1"/>
            <a:r>
              <a:rPr lang="en-US" dirty="0" smtClean="0"/>
              <a:t>identifying problematic regions to focus mitigation efforts</a:t>
            </a:r>
            <a:r>
              <a:rPr lang="en-US" sz="3300" dirty="0" smtClean="0">
                <a:solidFill>
                  <a:schemeClr val="accent1"/>
                </a:solidFill>
              </a:rPr>
              <a:t> </a:t>
            </a:r>
            <a:r>
              <a:rPr lang="en-US" sz="2100" dirty="0" smtClean="0">
                <a:solidFill>
                  <a:schemeClr val="accent1"/>
                </a:solidFill>
              </a:rPr>
              <a:t>(</a:t>
            </a:r>
            <a:r>
              <a:rPr lang="en-US" sz="2100" dirty="0" err="1" smtClean="0">
                <a:solidFill>
                  <a:schemeClr val="accent1"/>
                </a:solidFill>
              </a:rPr>
              <a:t>Carvalho</a:t>
            </a:r>
            <a:r>
              <a:rPr lang="en-US" sz="2100" dirty="0" smtClean="0">
                <a:solidFill>
                  <a:schemeClr val="accent1"/>
                </a:solidFill>
              </a:rPr>
              <a:t> et al., 2011; </a:t>
            </a:r>
            <a:r>
              <a:rPr lang="en-US" sz="2100" dirty="0" err="1" smtClean="0">
                <a:solidFill>
                  <a:schemeClr val="accent1"/>
                </a:solidFill>
              </a:rPr>
              <a:t>Kosten</a:t>
            </a:r>
            <a:r>
              <a:rPr lang="en-US" sz="2100" dirty="0" smtClean="0">
                <a:solidFill>
                  <a:schemeClr val="accent1"/>
                </a:solidFill>
              </a:rPr>
              <a:t> et al., 2012; Beaver et al., 2014)</a:t>
            </a:r>
            <a:endParaRPr lang="en-US" sz="1900" dirty="0" smtClean="0"/>
          </a:p>
          <a:p>
            <a:pPr lvl="1"/>
            <a:r>
              <a:rPr lang="en-US" dirty="0" smtClean="0"/>
              <a:t>setting numerical guidelines for water quality managers </a:t>
            </a:r>
            <a:r>
              <a:rPr lang="en-US" dirty="0" smtClean="0">
                <a:solidFill>
                  <a:schemeClr val="accent1"/>
                </a:solidFill>
              </a:rPr>
              <a:t> </a:t>
            </a:r>
            <a:r>
              <a:rPr lang="en-US" sz="2100" dirty="0" smtClean="0">
                <a:solidFill>
                  <a:schemeClr val="accent1"/>
                </a:solidFill>
              </a:rPr>
              <a:t>(</a:t>
            </a:r>
            <a:r>
              <a:rPr lang="en-US" sz="2100" dirty="0" err="1" smtClean="0">
                <a:solidFill>
                  <a:schemeClr val="accent1"/>
                </a:solidFill>
              </a:rPr>
              <a:t>Carvalho</a:t>
            </a:r>
            <a:r>
              <a:rPr lang="en-US" sz="2100" dirty="0" smtClean="0">
                <a:solidFill>
                  <a:schemeClr val="accent1"/>
                </a:solidFill>
              </a:rPr>
              <a:t> et al., 2013; </a:t>
            </a:r>
            <a:r>
              <a:rPr lang="en-US" sz="2100" dirty="0" err="1" smtClean="0">
                <a:solidFill>
                  <a:schemeClr val="accent1"/>
                </a:solidFill>
              </a:rPr>
              <a:t>Taranu</a:t>
            </a:r>
            <a:r>
              <a:rPr lang="en-US" sz="2100" dirty="0" smtClean="0">
                <a:solidFill>
                  <a:schemeClr val="accent1"/>
                </a:solidFill>
              </a:rPr>
              <a:t> et al., 2017)</a:t>
            </a:r>
            <a:endParaRPr lang="en-US" sz="2100" dirty="0" smtClean="0"/>
          </a:p>
        </p:txBody>
      </p:sp>
      <p:sp>
        <p:nvSpPr>
          <p:cNvPr id="4" name="Slide Number Placeholder 3"/>
          <p:cNvSpPr>
            <a:spLocks noGrp="1"/>
          </p:cNvSpPr>
          <p:nvPr>
            <p:ph type="sldNum" sz="quarter" idx="12"/>
          </p:nvPr>
        </p:nvSpPr>
        <p:spPr/>
        <p:txBody>
          <a:bodyPr/>
          <a:lstStyle/>
          <a:p>
            <a:fld id="{733AD7A7-B577-EA4B-A6A5-9DB452699867}" type="slidenum">
              <a:rPr lang="en-US" smtClean="0"/>
              <a:t>3</a:t>
            </a:fld>
            <a:endParaRPr lang="en-US"/>
          </a:p>
        </p:txBody>
      </p:sp>
    </p:spTree>
    <p:extLst>
      <p:ext uri="{BB962C8B-B14F-4D97-AF65-F5344CB8AC3E}">
        <p14:creationId xmlns:p14="http://schemas.microsoft.com/office/powerpoint/2010/main" val="987549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past models (1/2)</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437869921"/>
              </p:ext>
            </p:extLst>
          </p:nvPr>
        </p:nvGraphicFramePr>
        <p:xfrm>
          <a:off x="211676" y="1890952"/>
          <a:ext cx="8749312" cy="4744720"/>
        </p:xfrm>
        <a:graphic>
          <a:graphicData uri="http://schemas.openxmlformats.org/drawingml/2006/table">
            <a:tbl>
              <a:tblPr firstRow="1">
                <a:tableStyleId>{B301B821-A1FF-4177-AEE7-76D212191A09}</a:tableStyleId>
              </a:tblPr>
              <a:tblGrid>
                <a:gridCol w="1552298"/>
                <a:gridCol w="1675775"/>
                <a:gridCol w="1270061"/>
                <a:gridCol w="4251178"/>
              </a:tblGrid>
              <a:tr h="370840">
                <a:tc>
                  <a:txBody>
                    <a:bodyPr/>
                    <a:lstStyle/>
                    <a:p>
                      <a:pPr marL="0" marR="0">
                        <a:spcBef>
                          <a:spcPts val="0"/>
                        </a:spcBef>
                        <a:spcAft>
                          <a:spcPts val="0"/>
                        </a:spcAft>
                      </a:pPr>
                      <a:r>
                        <a:rPr lang="en-US" sz="1200" b="1" dirty="0">
                          <a:effectLst/>
                          <a:latin typeface="Cambria"/>
                          <a:ea typeface="ＭＳ 明朝"/>
                          <a:cs typeface="Times New Roman"/>
                        </a:rPr>
                        <a:t>Model reference</a:t>
                      </a:r>
                      <a:endParaRPr lang="en-US" sz="1200" dirty="0">
                        <a:effectLst/>
                        <a:latin typeface="Cambria"/>
                        <a:ea typeface="ＭＳ 明朝"/>
                        <a:cs typeface="Times New Roman"/>
                      </a:endParaRPr>
                    </a:p>
                  </a:txBody>
                  <a:tcPr marL="63500" marR="63500" marT="63500" marB="63500"/>
                </a:tc>
                <a:tc>
                  <a:txBody>
                    <a:bodyPr/>
                    <a:lstStyle/>
                    <a:p>
                      <a:pPr marL="0" marR="0">
                        <a:spcBef>
                          <a:spcPts val="0"/>
                        </a:spcBef>
                        <a:spcAft>
                          <a:spcPts val="0"/>
                        </a:spcAft>
                      </a:pPr>
                      <a:r>
                        <a:rPr lang="en-US" sz="1200" b="1">
                          <a:effectLst/>
                          <a:latin typeface="Cambria"/>
                          <a:ea typeface="ＭＳ 明朝"/>
                          <a:cs typeface="Times New Roman"/>
                        </a:rPr>
                        <a:t>Variable being predicted</a:t>
                      </a:r>
                      <a:endParaRPr lang="en-US" sz="1200">
                        <a:effectLst/>
                        <a:latin typeface="Cambria"/>
                        <a:ea typeface="ＭＳ 明朝"/>
                        <a:cs typeface="Times New Roman"/>
                      </a:endParaRPr>
                    </a:p>
                  </a:txBody>
                  <a:tcPr marL="63500" marR="63500" marT="63500" marB="63500"/>
                </a:tc>
                <a:tc>
                  <a:txBody>
                    <a:bodyPr/>
                    <a:lstStyle/>
                    <a:p>
                      <a:pPr marL="0" marR="0">
                        <a:spcBef>
                          <a:spcPts val="0"/>
                        </a:spcBef>
                        <a:spcAft>
                          <a:spcPts val="0"/>
                        </a:spcAft>
                      </a:pPr>
                      <a:r>
                        <a:rPr lang="en-US" sz="1200" b="1" dirty="0" smtClean="0">
                          <a:effectLst/>
                          <a:latin typeface="Cambria"/>
                          <a:ea typeface="ＭＳ 明朝"/>
                          <a:cs typeface="Times New Roman"/>
                        </a:rPr>
                        <a:t>%variance </a:t>
                      </a:r>
                      <a:r>
                        <a:rPr lang="en-US" sz="1200" b="1" dirty="0">
                          <a:effectLst/>
                          <a:latin typeface="Cambria"/>
                          <a:ea typeface="ＭＳ 明朝"/>
                          <a:cs typeface="Times New Roman"/>
                        </a:rPr>
                        <a:t>explained</a:t>
                      </a:r>
                      <a:endParaRPr lang="en-US" sz="1200" dirty="0">
                        <a:effectLst/>
                        <a:latin typeface="Cambria"/>
                        <a:ea typeface="ＭＳ 明朝"/>
                        <a:cs typeface="Times New Roman"/>
                      </a:endParaRPr>
                    </a:p>
                  </a:txBody>
                  <a:tcPr marL="63500" marR="63500" marT="63500" marB="63500"/>
                </a:tc>
                <a:tc>
                  <a:txBody>
                    <a:bodyPr/>
                    <a:lstStyle/>
                    <a:p>
                      <a:pPr marL="0" marR="0">
                        <a:spcBef>
                          <a:spcPts val="0"/>
                        </a:spcBef>
                        <a:spcAft>
                          <a:spcPts val="0"/>
                        </a:spcAft>
                      </a:pPr>
                      <a:r>
                        <a:rPr lang="en-US" sz="1200" b="1" dirty="0">
                          <a:effectLst/>
                          <a:latin typeface="Cambria"/>
                          <a:ea typeface="ＭＳ 明朝"/>
                          <a:cs typeface="Times New Roman"/>
                        </a:rPr>
                        <a:t>Predictors</a:t>
                      </a:r>
                      <a:endParaRPr lang="en-US" sz="1200" dirty="0">
                        <a:effectLst/>
                        <a:latin typeface="Cambria"/>
                        <a:ea typeface="ＭＳ 明朝"/>
                        <a:cs typeface="Times New Roman"/>
                      </a:endParaRPr>
                    </a:p>
                  </a:txBody>
                  <a:tcPr marL="63500" marR="63500" marT="63500" marB="63500"/>
                </a:tc>
              </a:tr>
              <a:tr h="370840">
                <a:tc>
                  <a:txBody>
                    <a:bodyPr/>
                    <a:lstStyle/>
                    <a:p>
                      <a:pPr marL="0" marR="0">
                        <a:spcBef>
                          <a:spcPts val="0"/>
                        </a:spcBef>
                        <a:spcAft>
                          <a:spcPts val="0"/>
                        </a:spcAft>
                      </a:pPr>
                      <a:r>
                        <a:rPr lang="en-US" sz="1200" dirty="0">
                          <a:effectLst/>
                          <a:latin typeface="Cambria"/>
                          <a:ea typeface="ＭＳ 明朝"/>
                          <a:cs typeface="Times New Roman"/>
                        </a:rPr>
                        <a:t>Lin (2017), </a:t>
                      </a:r>
                      <a:r>
                        <a:rPr lang="en-US" sz="1200" i="1" dirty="0">
                          <a:effectLst/>
                          <a:latin typeface="Cambria"/>
                          <a:ea typeface="ＭＳ 明朝"/>
                          <a:cs typeface="Times New Roman"/>
                        </a:rPr>
                        <a:t>PhD Thesis</a:t>
                      </a:r>
                      <a:endParaRPr lang="en-US" sz="1200" dirty="0">
                        <a:effectLst/>
                        <a:latin typeface="Cambria"/>
                        <a:ea typeface="ＭＳ 明朝"/>
                        <a:cs typeface="Times New Roman"/>
                      </a:endParaRPr>
                    </a:p>
                  </a:txBody>
                  <a:tcPr marL="63500" marR="63500" marT="63500" marB="63500"/>
                </a:tc>
                <a:tc>
                  <a:txBody>
                    <a:bodyPr/>
                    <a:lstStyle/>
                    <a:p>
                      <a:pPr marL="0" marR="0">
                        <a:spcBef>
                          <a:spcPts val="0"/>
                        </a:spcBef>
                        <a:spcAft>
                          <a:spcPts val="0"/>
                        </a:spcAft>
                      </a:pPr>
                      <a:r>
                        <a:rPr lang="en-US" sz="1200" dirty="0">
                          <a:effectLst/>
                          <a:latin typeface="Cambria"/>
                          <a:ea typeface="ＭＳ 明朝"/>
                          <a:cs typeface="Times New Roman"/>
                        </a:rPr>
                        <a:t>Chlorophyll-a </a:t>
                      </a:r>
                    </a:p>
                  </a:txBody>
                  <a:tcPr marL="63500" marR="63500" marT="63500" marB="63500"/>
                </a:tc>
                <a:tc>
                  <a:txBody>
                    <a:bodyPr/>
                    <a:lstStyle/>
                    <a:p>
                      <a:pPr marL="0" marR="0">
                        <a:spcBef>
                          <a:spcPts val="0"/>
                        </a:spcBef>
                        <a:spcAft>
                          <a:spcPts val="0"/>
                        </a:spcAft>
                      </a:pPr>
                      <a:r>
                        <a:rPr lang="en-US" sz="1200" dirty="0">
                          <a:effectLst/>
                          <a:latin typeface="Cambria"/>
                          <a:ea typeface="ＭＳ 明朝"/>
                          <a:cs typeface="Times New Roman"/>
                        </a:rPr>
                        <a:t>40.6%</a:t>
                      </a:r>
                    </a:p>
                  </a:txBody>
                  <a:tcPr marL="63500" marR="63500" marT="63500" marB="63500"/>
                </a:tc>
                <a:tc>
                  <a:txBody>
                    <a:bodyPr/>
                    <a:lstStyle/>
                    <a:p>
                      <a:pPr marL="0" marR="0">
                        <a:spcBef>
                          <a:spcPts val="0"/>
                        </a:spcBef>
                        <a:spcAft>
                          <a:spcPts val="0"/>
                        </a:spcAft>
                      </a:pPr>
                      <a:r>
                        <a:rPr lang="en-US" sz="1200" dirty="0">
                          <a:effectLst/>
                          <a:latin typeface="Cambria"/>
                          <a:ea typeface="ＭＳ 明朝"/>
                          <a:cs typeface="Times New Roman"/>
                        </a:rPr>
                        <a:t>TN, TP, surface water temperature</a:t>
                      </a:r>
                    </a:p>
                  </a:txBody>
                  <a:tcPr marL="63500" marR="63500" marT="63500" marB="63500"/>
                </a:tc>
              </a:tr>
              <a:tr h="370840">
                <a:tc rowSpan="2">
                  <a:txBody>
                    <a:bodyPr/>
                    <a:lstStyle/>
                    <a:p>
                      <a:pPr marL="0" marR="0">
                        <a:spcBef>
                          <a:spcPts val="0"/>
                        </a:spcBef>
                        <a:spcAft>
                          <a:spcPts val="0"/>
                        </a:spcAft>
                      </a:pPr>
                      <a:r>
                        <a:rPr lang="en-US" sz="1200" dirty="0" err="1">
                          <a:effectLst/>
                          <a:latin typeface="Cambria"/>
                          <a:ea typeface="ＭＳ 明朝"/>
                          <a:cs typeface="Times New Roman"/>
                        </a:rPr>
                        <a:t>Taranu</a:t>
                      </a:r>
                      <a:r>
                        <a:rPr lang="en-US" sz="1200" dirty="0">
                          <a:effectLst/>
                          <a:latin typeface="Cambria"/>
                          <a:ea typeface="ＭＳ 明朝"/>
                          <a:cs typeface="Times New Roman"/>
                        </a:rPr>
                        <a:t> et al. (2017), </a:t>
                      </a:r>
                      <a:r>
                        <a:rPr lang="en-US" sz="1200" i="1" dirty="0">
                          <a:effectLst/>
                          <a:latin typeface="Cambria"/>
                          <a:ea typeface="ＭＳ 明朝"/>
                          <a:cs typeface="Times New Roman"/>
                        </a:rPr>
                        <a:t>Global Ecology and Biogeography </a:t>
                      </a:r>
                      <a:endParaRPr lang="en-US" sz="1200" dirty="0">
                        <a:effectLst/>
                        <a:latin typeface="Cambria"/>
                        <a:ea typeface="ＭＳ 明朝"/>
                        <a:cs typeface="Times New Roman"/>
                      </a:endParaRPr>
                    </a:p>
                  </a:txBody>
                  <a:tcPr marL="63500" marR="63500" marT="63500" marB="63500"/>
                </a:tc>
                <a:tc rowSpan="2">
                  <a:txBody>
                    <a:bodyPr/>
                    <a:lstStyle/>
                    <a:p>
                      <a:pPr marL="0" marR="0">
                        <a:spcBef>
                          <a:spcPts val="0"/>
                        </a:spcBef>
                        <a:spcAft>
                          <a:spcPts val="0"/>
                        </a:spcAft>
                      </a:pPr>
                      <a:r>
                        <a:rPr lang="en-US" sz="1200">
                          <a:effectLst/>
                          <a:latin typeface="Cambria"/>
                          <a:ea typeface="ＭＳ 明朝"/>
                          <a:cs typeface="Times New Roman"/>
                        </a:rPr>
                        <a:t>Microcystin concentration</a:t>
                      </a:r>
                    </a:p>
                  </a:txBody>
                  <a:tcPr marL="63500" marR="63500" marT="63500" marB="63500"/>
                </a:tc>
                <a:tc>
                  <a:txBody>
                    <a:bodyPr/>
                    <a:lstStyle/>
                    <a:p>
                      <a:pPr marL="0" marR="0">
                        <a:spcBef>
                          <a:spcPts val="0"/>
                        </a:spcBef>
                        <a:spcAft>
                          <a:spcPts val="0"/>
                        </a:spcAft>
                      </a:pPr>
                      <a:r>
                        <a:rPr lang="en-US" sz="1200">
                          <a:effectLst/>
                          <a:latin typeface="Cambria"/>
                          <a:ea typeface="ＭＳ 明朝"/>
                          <a:cs typeface="Times New Roman"/>
                        </a:rPr>
                        <a:t>55% (presence/absence)</a:t>
                      </a:r>
                    </a:p>
                  </a:txBody>
                  <a:tcPr marL="63500" marR="63500" marT="63500" marB="63500"/>
                </a:tc>
                <a:tc>
                  <a:txBody>
                    <a:bodyPr/>
                    <a:lstStyle/>
                    <a:p>
                      <a:pPr marL="0" marR="0">
                        <a:spcBef>
                          <a:spcPts val="0"/>
                        </a:spcBef>
                        <a:spcAft>
                          <a:spcPts val="0"/>
                        </a:spcAft>
                      </a:pPr>
                      <a:r>
                        <a:rPr lang="en-US" sz="1200">
                          <a:effectLst/>
                          <a:latin typeface="Cambria"/>
                          <a:ea typeface="ＭＳ 明朝"/>
                          <a:cs typeface="Times New Roman"/>
                        </a:rPr>
                        <a:t>TN, cyanobacterial biomass, chl-a concentration, DOC, max depth, latitude, longitude, %agriculture, %agriculture x chl-a</a:t>
                      </a:r>
                    </a:p>
                  </a:txBody>
                  <a:tcPr marL="63500" marR="63500" marT="63500" marB="63500"/>
                </a:tc>
              </a:tr>
              <a:tr h="370840">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200">
                          <a:effectLst/>
                          <a:latin typeface="Cambria"/>
                          <a:ea typeface="ＭＳ 明朝"/>
                          <a:cs typeface="Times New Roman"/>
                        </a:rPr>
                        <a:t>26% (concentration)</a:t>
                      </a:r>
                    </a:p>
                  </a:txBody>
                  <a:tcPr marL="63500" marR="63500" marT="63500" marB="63500"/>
                </a:tc>
                <a:tc>
                  <a:txBody>
                    <a:bodyPr/>
                    <a:lstStyle/>
                    <a:p>
                      <a:pPr marL="0" marR="0">
                        <a:spcBef>
                          <a:spcPts val="0"/>
                        </a:spcBef>
                        <a:spcAft>
                          <a:spcPts val="0"/>
                        </a:spcAft>
                      </a:pPr>
                      <a:r>
                        <a:rPr lang="en-US" sz="1200" dirty="0">
                          <a:effectLst/>
                          <a:latin typeface="Cambria"/>
                          <a:ea typeface="ＭＳ 明朝"/>
                          <a:cs typeface="Times New Roman"/>
                        </a:rPr>
                        <a:t>TN, cyanobacterial biomass, turbidity, lake or reservoir, surface water temperature</a:t>
                      </a:r>
                    </a:p>
                  </a:txBody>
                  <a:tcPr marL="63500" marR="63500" marT="63500" marB="63500"/>
                </a:tc>
              </a:tr>
              <a:tr h="370840">
                <a:tc>
                  <a:txBody>
                    <a:bodyPr/>
                    <a:lstStyle/>
                    <a:p>
                      <a:pPr marL="0" marR="0">
                        <a:spcBef>
                          <a:spcPts val="0"/>
                        </a:spcBef>
                        <a:spcAft>
                          <a:spcPts val="0"/>
                        </a:spcAft>
                      </a:pPr>
                      <a:r>
                        <a:rPr lang="en-US" sz="1200" dirty="0">
                          <a:effectLst/>
                          <a:latin typeface="Cambria"/>
                          <a:ea typeface="ＭＳ 明朝"/>
                          <a:cs typeface="Times New Roman"/>
                        </a:rPr>
                        <a:t>Beaver et al. (2014), </a:t>
                      </a:r>
                      <a:r>
                        <a:rPr lang="en-US" sz="1200" i="1" dirty="0">
                          <a:effectLst/>
                          <a:latin typeface="Cambria"/>
                          <a:ea typeface="ＭＳ 明朝"/>
                          <a:cs typeface="Times New Roman"/>
                        </a:rPr>
                        <a:t>Harmful Algae</a:t>
                      </a:r>
                      <a:endParaRPr lang="en-US" sz="1200" dirty="0">
                        <a:effectLst/>
                        <a:latin typeface="Cambria"/>
                        <a:ea typeface="ＭＳ 明朝"/>
                        <a:cs typeface="Times New Roman"/>
                      </a:endParaRPr>
                    </a:p>
                  </a:txBody>
                  <a:tcPr marL="63500" marR="63500" marT="63500" marB="63500"/>
                </a:tc>
                <a:tc>
                  <a:txBody>
                    <a:bodyPr/>
                    <a:lstStyle/>
                    <a:p>
                      <a:pPr marL="0" marR="0">
                        <a:spcBef>
                          <a:spcPts val="0"/>
                        </a:spcBef>
                        <a:spcAft>
                          <a:spcPts val="0"/>
                        </a:spcAft>
                      </a:pPr>
                      <a:r>
                        <a:rPr lang="en-US" sz="1200">
                          <a:effectLst/>
                          <a:latin typeface="Cambria"/>
                          <a:ea typeface="ＭＳ 明朝"/>
                          <a:cs typeface="Times New Roman"/>
                        </a:rPr>
                        <a:t>Whether microcystin concentration &gt; 1ug/L</a:t>
                      </a:r>
                    </a:p>
                  </a:txBody>
                  <a:tcPr marL="63500" marR="63500" marT="63500" marB="63500"/>
                </a:tc>
                <a:tc>
                  <a:txBody>
                    <a:bodyPr/>
                    <a:lstStyle/>
                    <a:p>
                      <a:pPr marL="0" marR="0">
                        <a:spcBef>
                          <a:spcPts val="0"/>
                        </a:spcBef>
                        <a:spcAft>
                          <a:spcPts val="0"/>
                        </a:spcAft>
                      </a:pPr>
                      <a:r>
                        <a:rPr lang="en-US" sz="1200">
                          <a:effectLst/>
                          <a:latin typeface="Cambria"/>
                          <a:ea typeface="ＭＳ 明朝"/>
                          <a:cs typeface="Times New Roman"/>
                        </a:rPr>
                        <a:t>65.8%</a:t>
                      </a:r>
                    </a:p>
                  </a:txBody>
                  <a:tcPr marL="63500" marR="63500" marT="63500" marB="63500"/>
                </a:tc>
                <a:tc>
                  <a:txBody>
                    <a:bodyPr/>
                    <a:lstStyle/>
                    <a:p>
                      <a:pPr marL="0" marR="0">
                        <a:spcBef>
                          <a:spcPts val="0"/>
                        </a:spcBef>
                        <a:spcAft>
                          <a:spcPts val="0"/>
                        </a:spcAft>
                      </a:pPr>
                      <a:r>
                        <a:rPr lang="en-US" sz="1200">
                          <a:effectLst/>
                          <a:latin typeface="Cambria"/>
                          <a:ea typeface="ＭＳ 明朝"/>
                          <a:cs typeface="Times New Roman"/>
                        </a:rPr>
                        <a:t>EPA Ecoregion, land use. </a:t>
                      </a:r>
                      <a:br>
                        <a:rPr lang="en-US" sz="1200">
                          <a:effectLst/>
                          <a:latin typeface="Cambria"/>
                          <a:ea typeface="ＭＳ 明朝"/>
                          <a:cs typeface="Times New Roman"/>
                        </a:rPr>
                      </a:br>
                      <a:r>
                        <a:rPr lang="en-US" sz="1200">
                          <a:effectLst/>
                          <a:latin typeface="Cambria"/>
                          <a:ea typeface="ＭＳ 明朝"/>
                          <a:cs typeface="Times New Roman"/>
                        </a:rPr>
                        <a:t>PCA also showed correlations with TN, DOC, and temperature</a:t>
                      </a:r>
                    </a:p>
                  </a:txBody>
                  <a:tcPr marL="63500" marR="63500" marT="63500" marB="63500"/>
                </a:tc>
              </a:tr>
              <a:tr h="370840">
                <a:tc rowSpan="3">
                  <a:txBody>
                    <a:bodyPr/>
                    <a:lstStyle/>
                    <a:p>
                      <a:pPr marL="0" marR="0">
                        <a:spcBef>
                          <a:spcPts val="0"/>
                        </a:spcBef>
                        <a:spcAft>
                          <a:spcPts val="0"/>
                        </a:spcAft>
                      </a:pPr>
                      <a:r>
                        <a:rPr lang="en-US" sz="1200">
                          <a:effectLst/>
                          <a:latin typeface="Cambria"/>
                          <a:ea typeface="ＭＳ 明朝"/>
                          <a:cs typeface="Times New Roman"/>
                        </a:rPr>
                        <a:t>Rigosi et al. (2014), </a:t>
                      </a:r>
                      <a:r>
                        <a:rPr lang="en-US" sz="1200" i="1">
                          <a:effectLst/>
                          <a:latin typeface="Cambria"/>
                          <a:ea typeface="ＭＳ 明朝"/>
                          <a:cs typeface="Times New Roman"/>
                        </a:rPr>
                        <a:t>Limnology &amp; Oceanography</a:t>
                      </a:r>
                      <a:endParaRPr lang="en-US" sz="1200">
                        <a:effectLst/>
                        <a:latin typeface="Cambria"/>
                        <a:ea typeface="ＭＳ 明朝"/>
                        <a:cs typeface="Times New Roman"/>
                      </a:endParaRPr>
                    </a:p>
                  </a:txBody>
                  <a:tcPr marL="63500" marR="63500" marT="63500" marB="63500"/>
                </a:tc>
                <a:tc>
                  <a:txBody>
                    <a:bodyPr/>
                    <a:lstStyle/>
                    <a:p>
                      <a:pPr marL="0" marR="0">
                        <a:spcBef>
                          <a:spcPts val="0"/>
                        </a:spcBef>
                        <a:spcAft>
                          <a:spcPts val="0"/>
                        </a:spcAft>
                      </a:pPr>
                      <a:r>
                        <a:rPr lang="en-US" sz="1200">
                          <a:effectLst/>
                          <a:latin typeface="Cambria"/>
                          <a:ea typeface="ＭＳ 明朝"/>
                          <a:cs typeface="Times New Roman"/>
                        </a:rPr>
                        <a:t>Chlorophyll-a</a:t>
                      </a:r>
                    </a:p>
                  </a:txBody>
                  <a:tcPr marL="63500" marR="63500" marT="63500" marB="63500"/>
                </a:tc>
                <a:tc>
                  <a:txBody>
                    <a:bodyPr/>
                    <a:lstStyle/>
                    <a:p>
                      <a:pPr marL="0" marR="0">
                        <a:spcBef>
                          <a:spcPts val="0"/>
                        </a:spcBef>
                        <a:spcAft>
                          <a:spcPts val="0"/>
                        </a:spcAft>
                      </a:pPr>
                      <a:r>
                        <a:rPr lang="en-US" sz="1200">
                          <a:effectLst/>
                          <a:latin typeface="Cambria"/>
                          <a:ea typeface="ＭＳ 明朝"/>
                          <a:cs typeface="Times New Roman"/>
                        </a:rPr>
                        <a:t>60-61%</a:t>
                      </a:r>
                    </a:p>
                  </a:txBody>
                  <a:tcPr marL="63500" marR="63500" marT="63500" marB="63500"/>
                </a:tc>
                <a:tc>
                  <a:txBody>
                    <a:bodyPr/>
                    <a:lstStyle/>
                    <a:p>
                      <a:pPr marL="0" marR="0">
                        <a:spcBef>
                          <a:spcPts val="0"/>
                        </a:spcBef>
                        <a:spcAft>
                          <a:spcPts val="0"/>
                        </a:spcAft>
                      </a:pPr>
                      <a:r>
                        <a:rPr lang="en-US" sz="1200" dirty="0">
                          <a:effectLst/>
                          <a:latin typeface="Cambria"/>
                          <a:ea typeface="ＭＳ 明朝"/>
                          <a:cs typeface="Times New Roman"/>
                        </a:rPr>
                        <a:t>TP/TN, surface water temperature, interaction</a:t>
                      </a:r>
                    </a:p>
                  </a:txBody>
                  <a:tcPr marL="63500" marR="63500" marT="63500" marB="63500"/>
                </a:tc>
              </a:tr>
              <a:tr h="350520">
                <a:tc vMerge="1">
                  <a:txBody>
                    <a:bodyPr/>
                    <a:lstStyle/>
                    <a:p>
                      <a:endParaRPr lang="en-US"/>
                    </a:p>
                  </a:txBody>
                  <a:tcPr/>
                </a:tc>
                <a:tc>
                  <a:txBody>
                    <a:bodyPr/>
                    <a:lstStyle/>
                    <a:p>
                      <a:pPr marL="0" marR="0">
                        <a:spcBef>
                          <a:spcPts val="0"/>
                        </a:spcBef>
                        <a:spcAft>
                          <a:spcPts val="0"/>
                        </a:spcAft>
                      </a:pPr>
                      <a:r>
                        <a:rPr lang="en-US" sz="1200">
                          <a:effectLst/>
                          <a:latin typeface="Cambria"/>
                          <a:ea typeface="ＭＳ 明朝"/>
                          <a:cs typeface="Times New Roman"/>
                        </a:rPr>
                        <a:t>Cyanobacterial biovolume</a:t>
                      </a:r>
                    </a:p>
                  </a:txBody>
                  <a:tcPr marL="63500" marR="63500" marT="63500" marB="63500"/>
                </a:tc>
                <a:tc>
                  <a:txBody>
                    <a:bodyPr/>
                    <a:lstStyle/>
                    <a:p>
                      <a:pPr marL="0" marR="0">
                        <a:spcBef>
                          <a:spcPts val="0"/>
                        </a:spcBef>
                        <a:spcAft>
                          <a:spcPts val="0"/>
                        </a:spcAft>
                      </a:pPr>
                      <a:r>
                        <a:rPr lang="en-US" sz="1200">
                          <a:effectLst/>
                          <a:latin typeface="Cambria"/>
                          <a:ea typeface="ＭＳ 明朝"/>
                          <a:cs typeface="Times New Roman"/>
                        </a:rPr>
                        <a:t>15%</a:t>
                      </a:r>
                    </a:p>
                  </a:txBody>
                  <a:tcPr marL="63500" marR="63500" marT="63500" marB="6350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effectLst/>
                          <a:latin typeface="Cambria"/>
                          <a:ea typeface="ＭＳ 明朝"/>
                          <a:cs typeface="Times New Roman"/>
                        </a:rPr>
                        <a:t>TP/TN, surface water temperature, interaction</a:t>
                      </a:r>
                    </a:p>
                    <a:p>
                      <a:pPr marL="0" marR="0">
                        <a:spcBef>
                          <a:spcPts val="0"/>
                        </a:spcBef>
                        <a:spcAft>
                          <a:spcPts val="0"/>
                        </a:spcAft>
                      </a:pPr>
                      <a:endParaRPr lang="en-US" sz="1200" dirty="0">
                        <a:effectLst/>
                        <a:latin typeface="Cambria"/>
                        <a:ea typeface="ＭＳ 明朝"/>
                        <a:cs typeface="Times New Roman"/>
                      </a:endParaRPr>
                    </a:p>
                  </a:txBody>
                  <a:tcPr marL="63500" marR="63500" marT="63500" marB="63500"/>
                </a:tc>
              </a:tr>
              <a:tr h="675640">
                <a:tc vMerge="1">
                  <a:txBody>
                    <a:bodyPr/>
                    <a:lstStyle/>
                    <a:p>
                      <a:endParaRPr lang="en-US"/>
                    </a:p>
                  </a:txBody>
                  <a:tcPr/>
                </a:tc>
                <a:tc>
                  <a:txBody>
                    <a:bodyPr/>
                    <a:lstStyle/>
                    <a:p>
                      <a:pPr marL="0" marR="0">
                        <a:spcBef>
                          <a:spcPts val="0"/>
                        </a:spcBef>
                        <a:spcAft>
                          <a:spcPts val="0"/>
                        </a:spcAft>
                      </a:pPr>
                      <a:r>
                        <a:rPr lang="en-US" sz="1200">
                          <a:effectLst/>
                          <a:latin typeface="Cambria"/>
                          <a:ea typeface="ＭＳ 明朝"/>
                          <a:cs typeface="Times New Roman"/>
                        </a:rPr>
                        <a:t>Proportional cyanobacterial biovolume</a:t>
                      </a:r>
                    </a:p>
                  </a:txBody>
                  <a:tcPr marL="63500" marR="63500" marT="63500" marB="63500"/>
                </a:tc>
                <a:tc>
                  <a:txBody>
                    <a:bodyPr/>
                    <a:lstStyle/>
                    <a:p>
                      <a:pPr marL="0" marR="0">
                        <a:spcBef>
                          <a:spcPts val="0"/>
                        </a:spcBef>
                        <a:spcAft>
                          <a:spcPts val="0"/>
                        </a:spcAft>
                      </a:pPr>
                      <a:r>
                        <a:rPr lang="en-US" sz="1200">
                          <a:effectLst/>
                          <a:latin typeface="Cambria"/>
                          <a:ea typeface="ＭＳ 明朝"/>
                          <a:cs typeface="Times New Roman"/>
                        </a:rPr>
                        <a:t>5%</a:t>
                      </a:r>
                    </a:p>
                  </a:txBody>
                  <a:tcPr marL="63500" marR="63500" marT="63500" marB="6350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effectLst/>
                          <a:latin typeface="Cambria"/>
                          <a:ea typeface="ＭＳ 明朝"/>
                          <a:cs typeface="Times New Roman"/>
                        </a:rPr>
                        <a:t>TP/TN, surface water temperature, interaction</a:t>
                      </a:r>
                    </a:p>
                    <a:p>
                      <a:pPr marL="0" marR="0">
                        <a:spcBef>
                          <a:spcPts val="0"/>
                        </a:spcBef>
                        <a:spcAft>
                          <a:spcPts val="0"/>
                        </a:spcAft>
                      </a:pPr>
                      <a:endParaRPr lang="en-US" sz="1200" dirty="0">
                        <a:effectLst/>
                        <a:latin typeface="Cambria"/>
                        <a:ea typeface="ＭＳ 明朝"/>
                        <a:cs typeface="Times New Roman"/>
                      </a:endParaRPr>
                    </a:p>
                  </a:txBody>
                  <a:tcPr marL="63500" marR="63500" marT="63500" marB="63500"/>
                </a:tc>
              </a:tr>
              <a:tr h="370840">
                <a:tc rowSpan="2">
                  <a:txBody>
                    <a:bodyPr/>
                    <a:lstStyle/>
                    <a:p>
                      <a:pPr marL="0" marR="0">
                        <a:spcBef>
                          <a:spcPts val="0"/>
                        </a:spcBef>
                        <a:spcAft>
                          <a:spcPts val="0"/>
                        </a:spcAft>
                      </a:pPr>
                      <a:r>
                        <a:rPr lang="en-US" sz="1200">
                          <a:effectLst/>
                          <a:latin typeface="Cambria"/>
                          <a:ea typeface="ＭＳ 明朝"/>
                          <a:cs typeface="Times New Roman"/>
                        </a:rPr>
                        <a:t>Beaulieu et al. (2013), </a:t>
                      </a:r>
                      <a:r>
                        <a:rPr lang="en-US" sz="1200" i="1">
                          <a:effectLst/>
                          <a:latin typeface="Cambria"/>
                          <a:ea typeface="ＭＳ 明朝"/>
                          <a:cs typeface="Times New Roman"/>
                        </a:rPr>
                        <a:t>Limnology &amp; Oceanography</a:t>
                      </a:r>
                      <a:endParaRPr lang="en-US" sz="1200">
                        <a:effectLst/>
                        <a:latin typeface="Cambria"/>
                        <a:ea typeface="ＭＳ 明朝"/>
                        <a:cs typeface="Times New Roman"/>
                      </a:endParaRPr>
                    </a:p>
                  </a:txBody>
                  <a:tcPr marL="63500" marR="63500" marT="63500" marB="63500"/>
                </a:tc>
                <a:tc>
                  <a:txBody>
                    <a:bodyPr/>
                    <a:lstStyle/>
                    <a:p>
                      <a:pPr marL="0" marR="0">
                        <a:spcBef>
                          <a:spcPts val="0"/>
                        </a:spcBef>
                        <a:spcAft>
                          <a:spcPts val="0"/>
                        </a:spcAft>
                      </a:pPr>
                      <a:r>
                        <a:rPr lang="en-US" sz="1200">
                          <a:effectLst/>
                          <a:latin typeface="Cambria"/>
                          <a:ea typeface="ＭＳ 明朝"/>
                          <a:cs typeface="Times New Roman"/>
                        </a:rPr>
                        <a:t>Chlorophyll-a</a:t>
                      </a:r>
                    </a:p>
                  </a:txBody>
                  <a:tcPr marL="63500" marR="63500" marT="63500" marB="63500"/>
                </a:tc>
                <a:tc>
                  <a:txBody>
                    <a:bodyPr/>
                    <a:lstStyle/>
                    <a:p>
                      <a:pPr marL="0" marR="0">
                        <a:spcBef>
                          <a:spcPts val="0"/>
                        </a:spcBef>
                        <a:spcAft>
                          <a:spcPts val="0"/>
                        </a:spcAft>
                      </a:pPr>
                      <a:r>
                        <a:rPr lang="en-US" sz="1200">
                          <a:effectLst/>
                          <a:latin typeface="Cambria"/>
                          <a:ea typeface="ＭＳ 明朝"/>
                          <a:cs typeface="Times New Roman"/>
                        </a:rPr>
                        <a:t>59%</a:t>
                      </a:r>
                    </a:p>
                  </a:txBody>
                  <a:tcPr marL="63500" marR="63500" marT="63500" marB="63500"/>
                </a:tc>
                <a:tc>
                  <a:txBody>
                    <a:bodyPr/>
                    <a:lstStyle/>
                    <a:p>
                      <a:pPr marL="0" marR="0">
                        <a:spcBef>
                          <a:spcPts val="0"/>
                        </a:spcBef>
                        <a:spcAft>
                          <a:spcPts val="0"/>
                        </a:spcAft>
                      </a:pPr>
                      <a:r>
                        <a:rPr lang="en-US" sz="1200">
                          <a:effectLst/>
                          <a:latin typeface="Cambria"/>
                          <a:ea typeface="ＭＳ 明朝"/>
                          <a:cs typeface="Times New Roman"/>
                        </a:rPr>
                        <a:t>TN surface water temperature</a:t>
                      </a:r>
                    </a:p>
                  </a:txBody>
                  <a:tcPr marL="63500" marR="63500" marT="63500" marB="63500"/>
                </a:tc>
              </a:tr>
              <a:tr h="370840">
                <a:tc vMerge="1">
                  <a:txBody>
                    <a:bodyPr/>
                    <a:lstStyle/>
                    <a:p>
                      <a:endParaRPr lang="en-US"/>
                    </a:p>
                  </a:txBody>
                  <a:tcPr/>
                </a:tc>
                <a:tc>
                  <a:txBody>
                    <a:bodyPr/>
                    <a:lstStyle/>
                    <a:p>
                      <a:pPr marL="0" marR="0">
                        <a:spcBef>
                          <a:spcPts val="0"/>
                        </a:spcBef>
                        <a:spcAft>
                          <a:spcPts val="0"/>
                        </a:spcAft>
                      </a:pPr>
                      <a:r>
                        <a:rPr lang="en-US" sz="1200">
                          <a:effectLst/>
                          <a:latin typeface="Cambria"/>
                          <a:ea typeface="ＭＳ 明朝"/>
                          <a:cs typeface="Times New Roman"/>
                        </a:rPr>
                        <a:t>Cyanobacterial biomass</a:t>
                      </a:r>
                    </a:p>
                  </a:txBody>
                  <a:tcPr marL="63500" marR="63500" marT="63500" marB="63500"/>
                </a:tc>
                <a:tc>
                  <a:txBody>
                    <a:bodyPr/>
                    <a:lstStyle/>
                    <a:p>
                      <a:pPr marL="0" marR="0">
                        <a:spcBef>
                          <a:spcPts val="0"/>
                        </a:spcBef>
                        <a:spcAft>
                          <a:spcPts val="0"/>
                        </a:spcAft>
                      </a:pPr>
                      <a:r>
                        <a:rPr lang="en-US" sz="1200">
                          <a:effectLst/>
                          <a:latin typeface="Cambria"/>
                          <a:ea typeface="ＭＳ 明朝"/>
                          <a:cs typeface="Times New Roman"/>
                        </a:rPr>
                        <a:t>25%</a:t>
                      </a:r>
                    </a:p>
                  </a:txBody>
                  <a:tcPr marL="63500" marR="63500" marT="63500" marB="63500"/>
                </a:tc>
                <a:tc>
                  <a:txBody>
                    <a:bodyPr/>
                    <a:lstStyle/>
                    <a:p>
                      <a:pPr marL="0" marR="0">
                        <a:spcBef>
                          <a:spcPts val="0"/>
                        </a:spcBef>
                        <a:spcAft>
                          <a:spcPts val="0"/>
                        </a:spcAft>
                      </a:pPr>
                      <a:r>
                        <a:rPr lang="en-US" sz="1200" dirty="0">
                          <a:effectLst/>
                          <a:latin typeface="Cambria"/>
                          <a:ea typeface="ＭＳ 明朝"/>
                          <a:cs typeface="Times New Roman"/>
                        </a:rPr>
                        <a:t>TN, surface water temperature</a:t>
                      </a:r>
                    </a:p>
                  </a:txBody>
                  <a:tcPr marL="63500" marR="63500" marT="63500" marB="63500"/>
                </a:tc>
              </a:tr>
            </a:tbl>
          </a:graphicData>
        </a:graphic>
      </p:graphicFrame>
      <p:sp>
        <p:nvSpPr>
          <p:cNvPr id="12" name="TextBox 11"/>
          <p:cNvSpPr txBox="1"/>
          <p:nvPr/>
        </p:nvSpPr>
        <p:spPr>
          <a:xfrm>
            <a:off x="211676" y="1473602"/>
            <a:ext cx="6101775" cy="369332"/>
          </a:xfrm>
          <a:prstGeom prst="rect">
            <a:avLst/>
          </a:prstGeom>
          <a:noFill/>
        </p:spPr>
        <p:txBody>
          <a:bodyPr wrap="none" rtlCol="0">
            <a:spAutoFit/>
          </a:bodyPr>
          <a:lstStyle/>
          <a:p>
            <a:r>
              <a:rPr lang="en-US" dirty="0" smtClean="0">
                <a:solidFill>
                  <a:srgbClr val="FF0000"/>
                </a:solidFill>
              </a:rPr>
              <a:t>Studies using the EPA National Lakes Assessment 2007 dataset</a:t>
            </a:r>
            <a:endParaRPr lang="en-US" dirty="0">
              <a:solidFill>
                <a:srgbClr val="FF0000"/>
              </a:solidFill>
            </a:endParaRPr>
          </a:p>
        </p:txBody>
      </p:sp>
      <p:sp>
        <p:nvSpPr>
          <p:cNvPr id="3" name="Rectangle 2"/>
          <p:cNvSpPr/>
          <p:nvPr/>
        </p:nvSpPr>
        <p:spPr>
          <a:xfrm>
            <a:off x="211676" y="2383692"/>
            <a:ext cx="8932324" cy="468923"/>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76200" cmpd="sng">
                <a:solidFill>
                  <a:schemeClr val="tx1"/>
                </a:solidFill>
              </a:ln>
              <a:solidFill>
                <a:srgbClr val="008000"/>
              </a:solidFill>
            </a:endParaRPr>
          </a:p>
        </p:txBody>
      </p:sp>
      <p:sp>
        <p:nvSpPr>
          <p:cNvPr id="6" name="Rectangle 5"/>
          <p:cNvSpPr/>
          <p:nvPr/>
        </p:nvSpPr>
        <p:spPr>
          <a:xfrm>
            <a:off x="211676" y="4294554"/>
            <a:ext cx="8932324" cy="468923"/>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76200" cmpd="sng">
                <a:solidFill>
                  <a:schemeClr val="tx1"/>
                </a:solidFill>
              </a:ln>
              <a:solidFill>
                <a:srgbClr val="008000"/>
              </a:solidFill>
            </a:endParaRPr>
          </a:p>
        </p:txBody>
      </p:sp>
      <p:sp>
        <p:nvSpPr>
          <p:cNvPr id="7" name="Rectangle 6"/>
          <p:cNvSpPr/>
          <p:nvPr/>
        </p:nvSpPr>
        <p:spPr>
          <a:xfrm>
            <a:off x="211676" y="5857631"/>
            <a:ext cx="8932324" cy="468923"/>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76200" cmpd="sng">
                <a:solidFill>
                  <a:schemeClr val="tx1"/>
                </a:solidFill>
              </a:ln>
              <a:solidFill>
                <a:srgbClr val="008000"/>
              </a:solidFill>
            </a:endParaRPr>
          </a:p>
        </p:txBody>
      </p:sp>
      <p:sp>
        <p:nvSpPr>
          <p:cNvPr id="9" name="Rectangle 8"/>
          <p:cNvSpPr/>
          <p:nvPr/>
        </p:nvSpPr>
        <p:spPr>
          <a:xfrm>
            <a:off x="211676" y="4763477"/>
            <a:ext cx="8932324" cy="468923"/>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76200" cmpd="sng">
                <a:solidFill>
                  <a:schemeClr val="tx1"/>
                </a:solidFill>
              </a:ln>
              <a:solidFill>
                <a:srgbClr val="008000"/>
              </a:solidFill>
            </a:endParaRPr>
          </a:p>
        </p:txBody>
      </p:sp>
      <p:sp>
        <p:nvSpPr>
          <p:cNvPr id="10" name="Rectangle 9"/>
          <p:cNvSpPr/>
          <p:nvPr/>
        </p:nvSpPr>
        <p:spPr>
          <a:xfrm>
            <a:off x="211676" y="6198011"/>
            <a:ext cx="8932324" cy="468923"/>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76200" cmpd="sng">
                <a:solidFill>
                  <a:schemeClr val="tx1"/>
                </a:solidFill>
              </a:ln>
              <a:solidFill>
                <a:srgbClr val="008000"/>
              </a:solidFill>
            </a:endParaRPr>
          </a:p>
        </p:txBody>
      </p:sp>
      <p:sp>
        <p:nvSpPr>
          <p:cNvPr id="13" name="Rectangle 12"/>
          <p:cNvSpPr/>
          <p:nvPr/>
        </p:nvSpPr>
        <p:spPr>
          <a:xfrm>
            <a:off x="211676" y="5271477"/>
            <a:ext cx="8932324" cy="558800"/>
          </a:xfrm>
          <a:prstGeom prst="rect">
            <a:avLst/>
          </a:prstGeom>
          <a:noFill/>
          <a:ln w="38100"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76200" cmpd="sng">
                <a:solidFill>
                  <a:schemeClr val="tx1"/>
                </a:solidFill>
              </a:ln>
              <a:solidFill>
                <a:srgbClr val="008000"/>
              </a:solidFill>
            </a:endParaRPr>
          </a:p>
        </p:txBody>
      </p:sp>
      <p:sp>
        <p:nvSpPr>
          <p:cNvPr id="15" name="Rectangle 14"/>
          <p:cNvSpPr/>
          <p:nvPr/>
        </p:nvSpPr>
        <p:spPr>
          <a:xfrm>
            <a:off x="211676" y="2903415"/>
            <a:ext cx="8932324" cy="985150"/>
          </a:xfrm>
          <a:prstGeom prst="rect">
            <a:avLst/>
          </a:prstGeom>
          <a:noFill/>
          <a:ln w="381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76200" cmpd="sng">
                <a:solidFill>
                  <a:schemeClr val="tx1"/>
                </a:solidFill>
              </a:ln>
              <a:solidFill>
                <a:srgbClr val="008000"/>
              </a:solidFill>
            </a:endParaRPr>
          </a:p>
        </p:txBody>
      </p:sp>
      <p:sp>
        <p:nvSpPr>
          <p:cNvPr id="16" name="Rectangle 15"/>
          <p:cNvSpPr/>
          <p:nvPr/>
        </p:nvSpPr>
        <p:spPr>
          <a:xfrm>
            <a:off x="211676" y="3888565"/>
            <a:ext cx="8932324" cy="468923"/>
          </a:xfrm>
          <a:prstGeom prst="rect">
            <a:avLst/>
          </a:prstGeom>
          <a:noFill/>
          <a:ln w="381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76200" cmpd="sng">
                <a:solidFill>
                  <a:schemeClr val="tx1"/>
                </a:solidFill>
              </a:ln>
              <a:solidFill>
                <a:srgbClr val="008000"/>
              </a:solidFill>
            </a:endParaRPr>
          </a:p>
        </p:txBody>
      </p:sp>
      <p:sp>
        <p:nvSpPr>
          <p:cNvPr id="4" name="Slide Number Placeholder 3"/>
          <p:cNvSpPr>
            <a:spLocks noGrp="1"/>
          </p:cNvSpPr>
          <p:nvPr>
            <p:ph type="sldNum" sz="quarter" idx="12"/>
          </p:nvPr>
        </p:nvSpPr>
        <p:spPr/>
        <p:txBody>
          <a:bodyPr/>
          <a:lstStyle/>
          <a:p>
            <a:fld id="{733AD7A7-B577-EA4B-A6A5-9DB452699867}" type="slidenum">
              <a:rPr lang="en-US" smtClean="0"/>
              <a:t>4</a:t>
            </a:fld>
            <a:endParaRPr lang="en-US"/>
          </a:p>
        </p:txBody>
      </p:sp>
    </p:spTree>
    <p:extLst>
      <p:ext uri="{BB962C8B-B14F-4D97-AF65-F5344CB8AC3E}">
        <p14:creationId xmlns:p14="http://schemas.microsoft.com/office/powerpoint/2010/main" val="14937536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0"/>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3"/>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5"/>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6" grpId="0" animBg="1"/>
      <p:bldP spid="6" grpId="1" animBg="1"/>
      <p:bldP spid="7" grpId="0" animBg="1"/>
      <p:bldP spid="7" grpId="1" animBg="1"/>
      <p:bldP spid="9" grpId="0" animBg="1"/>
      <p:bldP spid="9" grpId="1" animBg="1"/>
      <p:bldP spid="10" grpId="0" animBg="1"/>
      <p:bldP spid="10" grpId="1" animBg="1"/>
      <p:bldP spid="13" grpId="0" animBg="1"/>
      <p:bldP spid="13" grpId="1" animBg="1"/>
      <p:bldP spid="15" grpId="0" animBg="1"/>
      <p:bldP spid="15" grpId="1" animBg="1"/>
      <p:bldP spid="16" grpId="0" animBg="1"/>
      <p:bldP spid="1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past models (2/2)</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141915586"/>
              </p:ext>
            </p:extLst>
          </p:nvPr>
        </p:nvGraphicFramePr>
        <p:xfrm>
          <a:off x="211676" y="1417638"/>
          <a:ext cx="8749312" cy="5354320"/>
        </p:xfrm>
        <a:graphic>
          <a:graphicData uri="http://schemas.openxmlformats.org/drawingml/2006/table">
            <a:tbl>
              <a:tblPr firstRow="1">
                <a:tableStyleId>{B301B821-A1FF-4177-AEE7-76D212191A09}</a:tableStyleId>
              </a:tblPr>
              <a:tblGrid>
                <a:gridCol w="1552298"/>
                <a:gridCol w="1675775"/>
                <a:gridCol w="1270061"/>
                <a:gridCol w="4251178"/>
              </a:tblGrid>
              <a:tr h="370840">
                <a:tc>
                  <a:txBody>
                    <a:bodyPr/>
                    <a:lstStyle/>
                    <a:p>
                      <a:pPr marL="0" marR="0">
                        <a:spcBef>
                          <a:spcPts val="0"/>
                        </a:spcBef>
                        <a:spcAft>
                          <a:spcPts val="0"/>
                        </a:spcAft>
                      </a:pPr>
                      <a:r>
                        <a:rPr lang="en-US" sz="1200" b="1" dirty="0">
                          <a:effectLst/>
                          <a:latin typeface="Cambria"/>
                          <a:ea typeface="ＭＳ 明朝"/>
                          <a:cs typeface="Times New Roman"/>
                        </a:rPr>
                        <a:t>Model reference</a:t>
                      </a:r>
                      <a:endParaRPr lang="en-US" sz="1200" dirty="0">
                        <a:effectLst/>
                        <a:latin typeface="Cambria"/>
                        <a:ea typeface="ＭＳ 明朝"/>
                        <a:cs typeface="Times New Roman"/>
                      </a:endParaRPr>
                    </a:p>
                  </a:txBody>
                  <a:tcPr marL="63500" marR="63500" marT="63500" marB="63500"/>
                </a:tc>
                <a:tc>
                  <a:txBody>
                    <a:bodyPr/>
                    <a:lstStyle/>
                    <a:p>
                      <a:pPr marL="0" marR="0">
                        <a:spcBef>
                          <a:spcPts val="0"/>
                        </a:spcBef>
                        <a:spcAft>
                          <a:spcPts val="0"/>
                        </a:spcAft>
                      </a:pPr>
                      <a:r>
                        <a:rPr lang="en-US" sz="1200" b="1" dirty="0">
                          <a:effectLst/>
                          <a:latin typeface="Cambria"/>
                          <a:ea typeface="ＭＳ 明朝"/>
                          <a:cs typeface="Times New Roman"/>
                        </a:rPr>
                        <a:t>Variable being predicted</a:t>
                      </a:r>
                      <a:endParaRPr lang="en-US" sz="1200" dirty="0">
                        <a:effectLst/>
                        <a:latin typeface="Cambria"/>
                        <a:ea typeface="ＭＳ 明朝"/>
                        <a:cs typeface="Times New Roman"/>
                      </a:endParaRPr>
                    </a:p>
                  </a:txBody>
                  <a:tcPr marL="63500" marR="63500" marT="63500" marB="63500"/>
                </a:tc>
                <a:tc>
                  <a:txBody>
                    <a:bodyPr/>
                    <a:lstStyle/>
                    <a:p>
                      <a:pPr marL="0" marR="0">
                        <a:spcBef>
                          <a:spcPts val="0"/>
                        </a:spcBef>
                        <a:spcAft>
                          <a:spcPts val="0"/>
                        </a:spcAft>
                      </a:pPr>
                      <a:r>
                        <a:rPr lang="en-US" sz="1200" b="1" dirty="0" smtClean="0">
                          <a:effectLst/>
                          <a:latin typeface="Cambria"/>
                          <a:ea typeface="ＭＳ 明朝"/>
                          <a:cs typeface="Times New Roman"/>
                        </a:rPr>
                        <a:t>%variability </a:t>
                      </a:r>
                      <a:r>
                        <a:rPr lang="en-US" sz="1200" b="1" dirty="0">
                          <a:effectLst/>
                          <a:latin typeface="Cambria"/>
                          <a:ea typeface="ＭＳ 明朝"/>
                          <a:cs typeface="Times New Roman"/>
                        </a:rPr>
                        <a:t>explained</a:t>
                      </a:r>
                      <a:endParaRPr lang="en-US" sz="1200" dirty="0">
                        <a:effectLst/>
                        <a:latin typeface="Cambria"/>
                        <a:ea typeface="ＭＳ 明朝"/>
                        <a:cs typeface="Times New Roman"/>
                      </a:endParaRPr>
                    </a:p>
                  </a:txBody>
                  <a:tcPr marL="63500" marR="63500" marT="63500" marB="63500"/>
                </a:tc>
                <a:tc>
                  <a:txBody>
                    <a:bodyPr/>
                    <a:lstStyle/>
                    <a:p>
                      <a:pPr marL="0" marR="0">
                        <a:spcBef>
                          <a:spcPts val="0"/>
                        </a:spcBef>
                        <a:spcAft>
                          <a:spcPts val="0"/>
                        </a:spcAft>
                      </a:pPr>
                      <a:r>
                        <a:rPr lang="en-US" sz="1200" b="1" dirty="0">
                          <a:effectLst/>
                          <a:latin typeface="Cambria"/>
                          <a:ea typeface="ＭＳ 明朝"/>
                          <a:cs typeface="Times New Roman"/>
                        </a:rPr>
                        <a:t>Predictors</a:t>
                      </a:r>
                      <a:endParaRPr lang="en-US" sz="1200" dirty="0">
                        <a:effectLst/>
                        <a:latin typeface="Cambria"/>
                        <a:ea typeface="ＭＳ 明朝"/>
                        <a:cs typeface="Times New Roman"/>
                      </a:endParaRPr>
                    </a:p>
                  </a:txBody>
                  <a:tcPr marL="63500" marR="63500" marT="63500" marB="63500"/>
                </a:tc>
              </a:tr>
              <a:tr h="370840">
                <a:tc>
                  <a:txBody>
                    <a:bodyPr/>
                    <a:lstStyle/>
                    <a:p>
                      <a:pPr marL="0" marR="0">
                        <a:spcBef>
                          <a:spcPts val="0"/>
                        </a:spcBef>
                        <a:spcAft>
                          <a:spcPts val="0"/>
                        </a:spcAft>
                      </a:pPr>
                      <a:r>
                        <a:rPr lang="en-US" sz="1200" dirty="0">
                          <a:effectLst/>
                          <a:latin typeface="Cambria"/>
                          <a:ea typeface="ＭＳ 明朝"/>
                          <a:cs typeface="Times New Roman"/>
                        </a:rPr>
                        <a:t>Lin (2017), </a:t>
                      </a:r>
                      <a:r>
                        <a:rPr lang="en-US" sz="1200" i="1" dirty="0">
                          <a:effectLst/>
                          <a:latin typeface="Cambria"/>
                          <a:ea typeface="ＭＳ 明朝"/>
                          <a:cs typeface="Times New Roman"/>
                        </a:rPr>
                        <a:t>PhD Thesis</a:t>
                      </a:r>
                      <a:endParaRPr lang="en-US" sz="1200" dirty="0">
                        <a:effectLst/>
                        <a:latin typeface="Cambria"/>
                        <a:ea typeface="ＭＳ 明朝"/>
                        <a:cs typeface="Times New Roman"/>
                      </a:endParaRPr>
                    </a:p>
                  </a:txBody>
                  <a:tcPr marL="63500" marR="63500" marT="63500" marB="63500"/>
                </a:tc>
                <a:tc>
                  <a:txBody>
                    <a:bodyPr/>
                    <a:lstStyle/>
                    <a:p>
                      <a:pPr marL="0" marR="0">
                        <a:spcBef>
                          <a:spcPts val="0"/>
                        </a:spcBef>
                        <a:spcAft>
                          <a:spcPts val="0"/>
                        </a:spcAft>
                      </a:pPr>
                      <a:r>
                        <a:rPr lang="en-US" sz="1200">
                          <a:effectLst/>
                          <a:latin typeface="Cambria"/>
                          <a:ea typeface="ＭＳ 明朝"/>
                          <a:cs typeface="Times New Roman"/>
                        </a:rPr>
                        <a:t>Whole-lake remotely-sensed chlorophyll-a</a:t>
                      </a:r>
                    </a:p>
                  </a:txBody>
                  <a:tcPr marL="63500" marR="63500" marT="63500" marB="63500"/>
                </a:tc>
                <a:tc>
                  <a:txBody>
                    <a:bodyPr/>
                    <a:lstStyle/>
                    <a:p>
                      <a:pPr marL="0" marR="0">
                        <a:spcBef>
                          <a:spcPts val="0"/>
                        </a:spcBef>
                        <a:spcAft>
                          <a:spcPts val="0"/>
                        </a:spcAft>
                      </a:pPr>
                      <a:r>
                        <a:rPr lang="en-US" sz="1200">
                          <a:effectLst/>
                          <a:latin typeface="Cambria"/>
                          <a:ea typeface="ＭＳ 明朝"/>
                          <a:cs typeface="Times New Roman"/>
                        </a:rPr>
                        <a:t>42.8%</a:t>
                      </a:r>
                    </a:p>
                  </a:txBody>
                  <a:tcPr marL="63500" marR="63500" marT="63500" marB="63500"/>
                </a:tc>
                <a:tc>
                  <a:txBody>
                    <a:bodyPr/>
                    <a:lstStyle/>
                    <a:p>
                      <a:pPr marL="0" marR="0">
                        <a:spcBef>
                          <a:spcPts val="0"/>
                        </a:spcBef>
                        <a:spcAft>
                          <a:spcPts val="0"/>
                        </a:spcAft>
                      </a:pPr>
                      <a:r>
                        <a:rPr lang="en-US" sz="1200" dirty="0">
                          <a:effectLst/>
                          <a:latin typeface="Cambria"/>
                          <a:ea typeface="ＭＳ 明朝"/>
                          <a:cs typeface="Times New Roman"/>
                        </a:rPr>
                        <a:t>Max air temperature, total precipitation, average annual precipitation intensity, soil </a:t>
                      </a:r>
                      <a:r>
                        <a:rPr lang="en-US" sz="1200" dirty="0" err="1">
                          <a:effectLst/>
                          <a:latin typeface="Cambria"/>
                          <a:ea typeface="ＭＳ 明朝"/>
                          <a:cs typeface="Times New Roman"/>
                        </a:rPr>
                        <a:t>erodibility</a:t>
                      </a:r>
                      <a:r>
                        <a:rPr lang="en-US" sz="1200" dirty="0">
                          <a:effectLst/>
                          <a:latin typeface="Cambria"/>
                          <a:ea typeface="ＭＳ 明朝"/>
                          <a:cs typeface="Times New Roman"/>
                        </a:rPr>
                        <a:t> factor, %cultivated and developed land, watershed slope, ratio of basin area to lake area, shoreline development index</a:t>
                      </a:r>
                    </a:p>
                  </a:txBody>
                  <a:tcPr marL="63500" marR="63500" marT="63500" marB="63500"/>
                </a:tc>
              </a:tr>
              <a:tr h="370840">
                <a:tc>
                  <a:txBody>
                    <a:bodyPr/>
                    <a:lstStyle/>
                    <a:p>
                      <a:pPr marL="0" marR="0">
                        <a:spcBef>
                          <a:spcPts val="0"/>
                        </a:spcBef>
                        <a:spcAft>
                          <a:spcPts val="0"/>
                        </a:spcAft>
                      </a:pPr>
                      <a:r>
                        <a:rPr lang="en-US" sz="1200">
                          <a:effectLst/>
                          <a:latin typeface="Cambria"/>
                          <a:ea typeface="ＭＳ 明朝"/>
                          <a:cs typeface="Times New Roman"/>
                        </a:rPr>
                        <a:t>Rigosi et al. (2015), </a:t>
                      </a:r>
                      <a:r>
                        <a:rPr lang="en-US" sz="1200" i="1">
                          <a:effectLst/>
                          <a:latin typeface="Cambria"/>
                          <a:ea typeface="ＭＳ 明朝"/>
                          <a:cs typeface="Times New Roman"/>
                        </a:rPr>
                        <a:t>Ecological Applications</a:t>
                      </a:r>
                      <a:endParaRPr lang="en-US" sz="1200">
                        <a:effectLst/>
                        <a:latin typeface="Cambria"/>
                        <a:ea typeface="ＭＳ 明朝"/>
                        <a:cs typeface="Times New Roman"/>
                      </a:endParaRPr>
                    </a:p>
                  </a:txBody>
                  <a:tcPr marL="63500" marR="63500" marT="63500" marB="63500"/>
                </a:tc>
                <a:tc>
                  <a:txBody>
                    <a:bodyPr/>
                    <a:lstStyle/>
                    <a:p>
                      <a:pPr marL="0" marR="0">
                        <a:spcBef>
                          <a:spcPts val="0"/>
                        </a:spcBef>
                        <a:spcAft>
                          <a:spcPts val="0"/>
                        </a:spcAft>
                      </a:pPr>
                      <a:r>
                        <a:rPr lang="en-US" sz="1200" dirty="0">
                          <a:effectLst/>
                          <a:latin typeface="Cambria"/>
                          <a:ea typeface="ＭＳ 明朝"/>
                          <a:cs typeface="Times New Roman"/>
                        </a:rPr>
                        <a:t>Cyanobacterial abundance category (low/medium/ high)</a:t>
                      </a:r>
                    </a:p>
                  </a:txBody>
                  <a:tcPr marL="63500" marR="63500" marT="63500" marB="63500"/>
                </a:tc>
                <a:tc>
                  <a:txBody>
                    <a:bodyPr/>
                    <a:lstStyle/>
                    <a:p>
                      <a:pPr marL="0" marR="0">
                        <a:spcBef>
                          <a:spcPts val="0"/>
                        </a:spcBef>
                        <a:spcAft>
                          <a:spcPts val="0"/>
                        </a:spcAft>
                      </a:pPr>
                      <a:r>
                        <a:rPr lang="en-US" sz="1200">
                          <a:effectLst/>
                          <a:latin typeface="Cambria"/>
                          <a:ea typeface="ＭＳ 明朝"/>
                          <a:cs typeface="Times New Roman"/>
                        </a:rPr>
                        <a:t>89.7%* </a:t>
                      </a:r>
                    </a:p>
                  </a:txBody>
                  <a:tcPr marL="63500" marR="63500" marT="63500" marB="63500"/>
                </a:tc>
                <a:tc>
                  <a:txBody>
                    <a:bodyPr/>
                    <a:lstStyle/>
                    <a:p>
                      <a:pPr marL="0" marR="0">
                        <a:spcBef>
                          <a:spcPts val="0"/>
                        </a:spcBef>
                        <a:spcAft>
                          <a:spcPts val="0"/>
                        </a:spcAft>
                      </a:pPr>
                      <a:r>
                        <a:rPr lang="en-US" sz="1200">
                          <a:effectLst/>
                          <a:latin typeface="Cambria"/>
                          <a:ea typeface="ＭＳ 明朝"/>
                          <a:cs typeface="Times New Roman"/>
                        </a:rPr>
                        <a:t>Surface water temperature, TP</a:t>
                      </a:r>
                    </a:p>
                  </a:txBody>
                  <a:tcPr marL="63500" marR="63500" marT="63500" marB="63500"/>
                </a:tc>
              </a:tr>
              <a:tr h="370840">
                <a:tc>
                  <a:txBody>
                    <a:bodyPr/>
                    <a:lstStyle/>
                    <a:p>
                      <a:pPr marL="0" marR="0">
                        <a:spcBef>
                          <a:spcPts val="0"/>
                        </a:spcBef>
                        <a:spcAft>
                          <a:spcPts val="0"/>
                        </a:spcAft>
                      </a:pPr>
                      <a:r>
                        <a:rPr lang="en-US" sz="1200">
                          <a:effectLst/>
                          <a:latin typeface="Cambria"/>
                          <a:ea typeface="ＭＳ 明朝"/>
                          <a:cs typeface="Times New Roman"/>
                        </a:rPr>
                        <a:t>Carvalho et al. (2013), </a:t>
                      </a:r>
                      <a:r>
                        <a:rPr lang="en-US" sz="1200" i="1">
                          <a:effectLst/>
                          <a:latin typeface="Cambria"/>
                          <a:ea typeface="ＭＳ 明朝"/>
                          <a:cs typeface="Times New Roman"/>
                        </a:rPr>
                        <a:t>Journal of Applied Ecology</a:t>
                      </a:r>
                      <a:endParaRPr lang="en-US" sz="1200">
                        <a:effectLst/>
                        <a:latin typeface="Cambria"/>
                        <a:ea typeface="ＭＳ 明朝"/>
                        <a:cs typeface="Times New Roman"/>
                      </a:endParaRPr>
                    </a:p>
                  </a:txBody>
                  <a:tcPr marL="63500" marR="63500" marT="63500" marB="63500"/>
                </a:tc>
                <a:tc>
                  <a:txBody>
                    <a:bodyPr/>
                    <a:lstStyle/>
                    <a:p>
                      <a:pPr marL="0" marR="0">
                        <a:spcBef>
                          <a:spcPts val="0"/>
                        </a:spcBef>
                        <a:spcAft>
                          <a:spcPts val="0"/>
                        </a:spcAft>
                      </a:pPr>
                      <a:r>
                        <a:rPr lang="en-US" sz="1200">
                          <a:effectLst/>
                          <a:latin typeface="Cambria"/>
                          <a:ea typeface="ＭＳ 明朝"/>
                          <a:cs typeface="Times New Roman"/>
                        </a:rPr>
                        <a:t>Cyanobacterial biovolume </a:t>
                      </a:r>
                    </a:p>
                  </a:txBody>
                  <a:tcPr marL="63500" marR="63500" marT="63500" marB="63500"/>
                </a:tc>
                <a:tc>
                  <a:txBody>
                    <a:bodyPr/>
                    <a:lstStyle/>
                    <a:p>
                      <a:pPr marL="0" marR="0">
                        <a:spcBef>
                          <a:spcPts val="0"/>
                        </a:spcBef>
                        <a:spcAft>
                          <a:spcPts val="0"/>
                        </a:spcAft>
                      </a:pPr>
                      <a:r>
                        <a:rPr lang="en-US" sz="1200">
                          <a:effectLst/>
                          <a:latin typeface="Cambria"/>
                          <a:ea typeface="ＭＳ 明朝"/>
                          <a:cs typeface="Times New Roman"/>
                        </a:rPr>
                        <a:t>29.5%</a:t>
                      </a:r>
                    </a:p>
                  </a:txBody>
                  <a:tcPr marL="63500" marR="63500" marT="63500" marB="63500"/>
                </a:tc>
                <a:tc>
                  <a:txBody>
                    <a:bodyPr/>
                    <a:lstStyle/>
                    <a:p>
                      <a:pPr marL="0" marR="0">
                        <a:spcBef>
                          <a:spcPts val="0"/>
                        </a:spcBef>
                        <a:spcAft>
                          <a:spcPts val="0"/>
                        </a:spcAft>
                      </a:pPr>
                      <a:r>
                        <a:rPr lang="en-US" sz="1200" dirty="0">
                          <a:effectLst/>
                          <a:latin typeface="Cambria"/>
                          <a:ea typeface="ＭＳ 明朝"/>
                          <a:cs typeface="Times New Roman"/>
                        </a:rPr>
                        <a:t>TP</a:t>
                      </a:r>
                    </a:p>
                  </a:txBody>
                  <a:tcPr marL="63500" marR="63500" marT="63500" marB="63500"/>
                </a:tc>
              </a:tr>
              <a:tr h="370840">
                <a:tc rowSpan="5">
                  <a:txBody>
                    <a:bodyPr/>
                    <a:lstStyle/>
                    <a:p>
                      <a:pPr marL="0" marR="0">
                        <a:spcBef>
                          <a:spcPts val="0"/>
                        </a:spcBef>
                        <a:spcAft>
                          <a:spcPts val="0"/>
                        </a:spcAft>
                      </a:pPr>
                      <a:r>
                        <a:rPr lang="en-US" sz="1200" dirty="0" err="1">
                          <a:effectLst/>
                          <a:latin typeface="Cambria"/>
                          <a:ea typeface="ＭＳ 明朝"/>
                          <a:cs typeface="Times New Roman"/>
                        </a:rPr>
                        <a:t>Kosten</a:t>
                      </a:r>
                      <a:r>
                        <a:rPr lang="en-US" sz="1200" dirty="0">
                          <a:effectLst/>
                          <a:latin typeface="Cambria"/>
                          <a:ea typeface="ＭＳ 明朝"/>
                          <a:cs typeface="Times New Roman"/>
                        </a:rPr>
                        <a:t> et al. (2012), </a:t>
                      </a:r>
                      <a:r>
                        <a:rPr lang="en-US" sz="1200" i="1" dirty="0">
                          <a:effectLst/>
                          <a:latin typeface="Cambria"/>
                          <a:ea typeface="ＭＳ 明朝"/>
                          <a:cs typeface="Times New Roman"/>
                        </a:rPr>
                        <a:t>Global Change Biology</a:t>
                      </a:r>
                      <a:endParaRPr lang="en-US" sz="1200" dirty="0">
                        <a:effectLst/>
                        <a:latin typeface="Cambria"/>
                        <a:ea typeface="ＭＳ 明朝"/>
                        <a:cs typeface="Times New Roman"/>
                      </a:endParaRPr>
                    </a:p>
                  </a:txBody>
                  <a:tcPr marL="63500" marR="63500" marT="63500" marB="63500"/>
                </a:tc>
                <a:tc>
                  <a:txBody>
                    <a:bodyPr/>
                    <a:lstStyle/>
                    <a:p>
                      <a:pPr marL="0" marR="0">
                        <a:spcBef>
                          <a:spcPts val="0"/>
                        </a:spcBef>
                        <a:spcAft>
                          <a:spcPts val="0"/>
                        </a:spcAft>
                      </a:pPr>
                      <a:r>
                        <a:rPr lang="en-US" sz="1200">
                          <a:effectLst/>
                          <a:latin typeface="Cambria"/>
                          <a:ea typeface="ＭＳ 明朝"/>
                          <a:cs typeface="Times New Roman"/>
                        </a:rPr>
                        <a:t>Chlorophyll-a</a:t>
                      </a:r>
                    </a:p>
                  </a:txBody>
                  <a:tcPr marL="63500" marR="63500" marT="63500" marB="63500"/>
                </a:tc>
                <a:tc>
                  <a:txBody>
                    <a:bodyPr/>
                    <a:lstStyle/>
                    <a:p>
                      <a:pPr marL="0" marR="0">
                        <a:spcBef>
                          <a:spcPts val="0"/>
                        </a:spcBef>
                        <a:spcAft>
                          <a:spcPts val="0"/>
                        </a:spcAft>
                      </a:pPr>
                      <a:r>
                        <a:rPr lang="en-US" sz="1200">
                          <a:effectLst/>
                          <a:latin typeface="Cambria"/>
                          <a:ea typeface="ＭＳ 明朝"/>
                          <a:cs typeface="Times New Roman"/>
                        </a:rPr>
                        <a:t>67%</a:t>
                      </a:r>
                    </a:p>
                  </a:txBody>
                  <a:tcPr marL="63500" marR="63500" marT="63500" marB="63500"/>
                </a:tc>
                <a:tc>
                  <a:txBody>
                    <a:bodyPr/>
                    <a:lstStyle/>
                    <a:p>
                      <a:pPr marL="0" marR="0">
                        <a:spcBef>
                          <a:spcPts val="0"/>
                        </a:spcBef>
                        <a:spcAft>
                          <a:spcPts val="0"/>
                        </a:spcAft>
                      </a:pPr>
                      <a:r>
                        <a:rPr lang="en-US" sz="1200">
                          <a:effectLst/>
                          <a:latin typeface="Cambria"/>
                          <a:ea typeface="ＭＳ 明朝"/>
                          <a:cs typeface="Times New Roman"/>
                        </a:rPr>
                        <a:t>TN and TP</a:t>
                      </a:r>
                    </a:p>
                  </a:txBody>
                  <a:tcPr marL="63500" marR="63500" marT="63500" marB="63500"/>
                </a:tc>
              </a:tr>
              <a:tr h="370840">
                <a:tc vMerge="1">
                  <a:txBody>
                    <a:bodyPr/>
                    <a:lstStyle/>
                    <a:p>
                      <a:endParaRPr lang="en-US"/>
                    </a:p>
                  </a:txBody>
                  <a:tcPr/>
                </a:tc>
                <a:tc>
                  <a:txBody>
                    <a:bodyPr/>
                    <a:lstStyle/>
                    <a:p>
                      <a:pPr marL="0" marR="0">
                        <a:spcBef>
                          <a:spcPts val="0"/>
                        </a:spcBef>
                        <a:spcAft>
                          <a:spcPts val="0"/>
                        </a:spcAft>
                      </a:pPr>
                      <a:r>
                        <a:rPr lang="en-US" sz="1200">
                          <a:effectLst/>
                          <a:latin typeface="Cambria"/>
                          <a:ea typeface="ＭＳ 明朝"/>
                          <a:cs typeface="Times New Roman"/>
                        </a:rPr>
                        <a:t>Total biovolume</a:t>
                      </a:r>
                    </a:p>
                  </a:txBody>
                  <a:tcPr marL="63500" marR="63500" marT="63500" marB="63500"/>
                </a:tc>
                <a:tc>
                  <a:txBody>
                    <a:bodyPr/>
                    <a:lstStyle/>
                    <a:p>
                      <a:pPr marL="0" marR="0">
                        <a:spcBef>
                          <a:spcPts val="0"/>
                        </a:spcBef>
                        <a:spcAft>
                          <a:spcPts val="0"/>
                        </a:spcAft>
                      </a:pPr>
                      <a:r>
                        <a:rPr lang="en-US" sz="1200">
                          <a:effectLst/>
                          <a:latin typeface="Cambria"/>
                          <a:ea typeface="ＭＳ 明朝"/>
                          <a:cs typeface="Times New Roman"/>
                        </a:rPr>
                        <a:t>42%</a:t>
                      </a:r>
                    </a:p>
                  </a:txBody>
                  <a:tcPr marL="63500" marR="63500" marT="63500" marB="63500"/>
                </a:tc>
                <a:tc>
                  <a:txBody>
                    <a:bodyPr/>
                    <a:lstStyle/>
                    <a:p>
                      <a:pPr marL="0" marR="0">
                        <a:spcBef>
                          <a:spcPts val="0"/>
                        </a:spcBef>
                        <a:spcAft>
                          <a:spcPts val="0"/>
                        </a:spcAft>
                      </a:pPr>
                      <a:r>
                        <a:rPr lang="en-US" sz="1200">
                          <a:effectLst/>
                          <a:latin typeface="Cambria"/>
                          <a:ea typeface="ＭＳ 明朝"/>
                          <a:cs typeface="Times New Roman"/>
                        </a:rPr>
                        <a:t>TN, TP, and whole-column temperature</a:t>
                      </a:r>
                    </a:p>
                  </a:txBody>
                  <a:tcPr marL="63500" marR="63500" marT="63500" marB="63500"/>
                </a:tc>
              </a:tr>
              <a:tr h="370840">
                <a:tc vMerge="1">
                  <a:txBody>
                    <a:bodyPr/>
                    <a:lstStyle/>
                    <a:p>
                      <a:endParaRPr lang="en-US"/>
                    </a:p>
                  </a:txBody>
                  <a:tcPr/>
                </a:tc>
                <a:tc>
                  <a:txBody>
                    <a:bodyPr/>
                    <a:lstStyle/>
                    <a:p>
                      <a:pPr marL="0" marR="0">
                        <a:spcBef>
                          <a:spcPts val="0"/>
                        </a:spcBef>
                        <a:spcAft>
                          <a:spcPts val="0"/>
                        </a:spcAft>
                      </a:pPr>
                      <a:r>
                        <a:rPr lang="en-US" sz="1200">
                          <a:effectLst/>
                          <a:latin typeface="Cambria"/>
                          <a:ea typeface="ＭＳ 明朝"/>
                          <a:cs typeface="Times New Roman"/>
                        </a:rPr>
                        <a:t>Cyanobacterial biovolume</a:t>
                      </a:r>
                    </a:p>
                  </a:txBody>
                  <a:tcPr marL="63500" marR="63500" marT="63500" marB="63500"/>
                </a:tc>
                <a:tc>
                  <a:txBody>
                    <a:bodyPr/>
                    <a:lstStyle/>
                    <a:p>
                      <a:pPr marL="0" marR="0">
                        <a:spcBef>
                          <a:spcPts val="0"/>
                        </a:spcBef>
                        <a:spcAft>
                          <a:spcPts val="0"/>
                        </a:spcAft>
                      </a:pPr>
                      <a:r>
                        <a:rPr lang="en-US" sz="1200">
                          <a:effectLst/>
                          <a:latin typeface="Cambria"/>
                          <a:ea typeface="ＭＳ 明朝"/>
                          <a:cs typeface="Times New Roman"/>
                        </a:rPr>
                        <a:t>28%</a:t>
                      </a:r>
                    </a:p>
                  </a:txBody>
                  <a:tcPr marL="63500" marR="63500" marT="63500" marB="63500"/>
                </a:tc>
                <a:tc>
                  <a:txBody>
                    <a:bodyPr/>
                    <a:lstStyle/>
                    <a:p>
                      <a:pPr marL="0" marR="0">
                        <a:spcBef>
                          <a:spcPts val="0"/>
                        </a:spcBef>
                        <a:spcAft>
                          <a:spcPts val="0"/>
                        </a:spcAft>
                      </a:pPr>
                      <a:r>
                        <a:rPr lang="en-US" sz="1200">
                          <a:effectLst/>
                          <a:latin typeface="Cambria"/>
                          <a:ea typeface="ＭＳ 明朝"/>
                          <a:cs typeface="Times New Roman"/>
                        </a:rPr>
                        <a:t>TN, TP, and whole-column temperature</a:t>
                      </a:r>
                    </a:p>
                  </a:txBody>
                  <a:tcPr marL="63500" marR="63500" marT="63500" marB="63500"/>
                </a:tc>
              </a:tr>
              <a:tr h="370840">
                <a:tc vMerge="1">
                  <a:txBody>
                    <a:bodyPr/>
                    <a:lstStyle/>
                    <a:p>
                      <a:endParaRPr lang="en-US"/>
                    </a:p>
                  </a:txBody>
                  <a:tcPr/>
                </a:tc>
                <a:tc rowSpan="2">
                  <a:txBody>
                    <a:bodyPr/>
                    <a:lstStyle/>
                    <a:p>
                      <a:pPr marL="0" marR="0">
                        <a:spcBef>
                          <a:spcPts val="0"/>
                        </a:spcBef>
                        <a:spcAft>
                          <a:spcPts val="0"/>
                        </a:spcAft>
                      </a:pPr>
                      <a:r>
                        <a:rPr lang="en-US" sz="1200">
                          <a:effectLst/>
                          <a:latin typeface="Cambria"/>
                          <a:ea typeface="ＭＳ 明朝"/>
                          <a:cs typeface="Times New Roman"/>
                        </a:rPr>
                        <a:t>Proportional cyanobacterial biovolume</a:t>
                      </a:r>
                    </a:p>
                  </a:txBody>
                  <a:tcPr marL="63500" marR="63500" marT="63500" marB="63500"/>
                </a:tc>
                <a:tc>
                  <a:txBody>
                    <a:bodyPr/>
                    <a:lstStyle/>
                    <a:p>
                      <a:pPr marL="0" marR="0">
                        <a:spcBef>
                          <a:spcPts val="0"/>
                        </a:spcBef>
                        <a:spcAft>
                          <a:spcPts val="0"/>
                        </a:spcAft>
                      </a:pPr>
                      <a:r>
                        <a:rPr lang="en-US" sz="1200">
                          <a:effectLst/>
                          <a:latin typeface="Cambria"/>
                          <a:ea typeface="ＭＳ 明朝"/>
                          <a:cs typeface="Times New Roman"/>
                        </a:rPr>
                        <a:t>18%</a:t>
                      </a:r>
                    </a:p>
                  </a:txBody>
                  <a:tcPr marL="63500" marR="63500" marT="63500" marB="63500"/>
                </a:tc>
                <a:tc>
                  <a:txBody>
                    <a:bodyPr/>
                    <a:lstStyle/>
                    <a:p>
                      <a:pPr marL="0" marR="0">
                        <a:spcBef>
                          <a:spcPts val="0"/>
                        </a:spcBef>
                        <a:spcAft>
                          <a:spcPts val="0"/>
                        </a:spcAft>
                      </a:pPr>
                      <a:r>
                        <a:rPr lang="en-US" sz="1200">
                          <a:effectLst/>
                          <a:latin typeface="Cambria"/>
                          <a:ea typeface="ＭＳ 明朝"/>
                          <a:cs typeface="Times New Roman"/>
                        </a:rPr>
                        <a:t>TN, whole-column temperature, latitude</a:t>
                      </a:r>
                    </a:p>
                  </a:txBody>
                  <a:tcPr marL="63500" marR="63500" marT="63500" marB="63500"/>
                </a:tc>
              </a:tr>
              <a:tr h="370840">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200">
                          <a:effectLst/>
                          <a:latin typeface="Cambria"/>
                          <a:ea typeface="ＭＳ 明朝"/>
                          <a:cs typeface="Times New Roman"/>
                        </a:rPr>
                        <a:t>21%</a:t>
                      </a:r>
                    </a:p>
                  </a:txBody>
                  <a:tcPr marL="63500" marR="63500" marT="63500" marB="63500"/>
                </a:tc>
                <a:tc>
                  <a:txBody>
                    <a:bodyPr/>
                    <a:lstStyle/>
                    <a:p>
                      <a:pPr marL="0" marR="0">
                        <a:spcBef>
                          <a:spcPts val="0"/>
                        </a:spcBef>
                        <a:spcAft>
                          <a:spcPts val="0"/>
                        </a:spcAft>
                      </a:pPr>
                      <a:r>
                        <a:rPr lang="en-US" sz="1200">
                          <a:effectLst/>
                          <a:latin typeface="Cambria"/>
                          <a:ea typeface="ＭＳ 明朝"/>
                          <a:cs typeface="Times New Roman"/>
                        </a:rPr>
                        <a:t>Temperature, pH, shade index, conductivity</a:t>
                      </a:r>
                    </a:p>
                  </a:txBody>
                  <a:tcPr marL="63500" marR="63500" marT="63500" marB="63500"/>
                </a:tc>
              </a:tr>
              <a:tr h="370840">
                <a:tc>
                  <a:txBody>
                    <a:bodyPr/>
                    <a:lstStyle/>
                    <a:p>
                      <a:pPr marL="0" marR="0">
                        <a:spcBef>
                          <a:spcPts val="0"/>
                        </a:spcBef>
                        <a:spcAft>
                          <a:spcPts val="0"/>
                        </a:spcAft>
                      </a:pPr>
                      <a:r>
                        <a:rPr lang="en-US" sz="1200">
                          <a:effectLst/>
                          <a:latin typeface="Cambria"/>
                          <a:ea typeface="ＭＳ 明朝"/>
                          <a:cs typeface="Times New Roman"/>
                        </a:rPr>
                        <a:t>Carvalho et al. (2011), </a:t>
                      </a:r>
                      <a:r>
                        <a:rPr lang="en-US" sz="1200" i="1">
                          <a:effectLst/>
                          <a:latin typeface="Cambria"/>
                          <a:ea typeface="ＭＳ 明朝"/>
                          <a:cs typeface="Times New Roman"/>
                        </a:rPr>
                        <a:t>Science of the Total Environment</a:t>
                      </a:r>
                      <a:endParaRPr lang="en-US" sz="1200">
                        <a:effectLst/>
                        <a:latin typeface="Cambria"/>
                        <a:ea typeface="ＭＳ 明朝"/>
                        <a:cs typeface="Times New Roman"/>
                      </a:endParaRPr>
                    </a:p>
                  </a:txBody>
                  <a:tcPr marL="63500" marR="63500" marT="63500" marB="63500"/>
                </a:tc>
                <a:tc>
                  <a:txBody>
                    <a:bodyPr/>
                    <a:lstStyle/>
                    <a:p>
                      <a:pPr marL="0" marR="0">
                        <a:spcBef>
                          <a:spcPts val="0"/>
                        </a:spcBef>
                        <a:spcAft>
                          <a:spcPts val="0"/>
                        </a:spcAft>
                      </a:pPr>
                      <a:r>
                        <a:rPr lang="en-US" sz="1200">
                          <a:effectLst/>
                          <a:latin typeface="Cambria"/>
                          <a:ea typeface="ＭＳ 明朝"/>
                          <a:cs typeface="Times New Roman"/>
                        </a:rPr>
                        <a:t>Cyanobacterial biovolume</a:t>
                      </a:r>
                    </a:p>
                  </a:txBody>
                  <a:tcPr marL="63500" marR="63500" marT="63500" marB="63500"/>
                </a:tc>
                <a:tc>
                  <a:txBody>
                    <a:bodyPr/>
                    <a:lstStyle/>
                    <a:p>
                      <a:pPr marL="0" marR="0">
                        <a:spcBef>
                          <a:spcPts val="0"/>
                        </a:spcBef>
                        <a:spcAft>
                          <a:spcPts val="0"/>
                        </a:spcAft>
                      </a:pPr>
                      <a:r>
                        <a:rPr lang="en-US" sz="1200">
                          <a:effectLst/>
                          <a:latin typeface="Cambria"/>
                          <a:ea typeface="ＭＳ 明朝"/>
                          <a:cs typeface="Times New Roman"/>
                        </a:rPr>
                        <a:t>21.9%</a:t>
                      </a:r>
                    </a:p>
                  </a:txBody>
                  <a:tcPr marL="63500" marR="63500" marT="63500" marB="63500"/>
                </a:tc>
                <a:tc>
                  <a:txBody>
                    <a:bodyPr/>
                    <a:lstStyle/>
                    <a:p>
                      <a:pPr marL="0" marR="0">
                        <a:spcBef>
                          <a:spcPts val="0"/>
                        </a:spcBef>
                        <a:spcAft>
                          <a:spcPts val="0"/>
                        </a:spcAft>
                      </a:pPr>
                      <a:r>
                        <a:rPr lang="en-US" sz="1200" dirty="0">
                          <a:effectLst/>
                          <a:latin typeface="Cambria"/>
                          <a:ea typeface="ＭＳ 明朝"/>
                          <a:cs typeface="Times New Roman"/>
                        </a:rPr>
                        <a:t>Water color, alkalinity, TP, retention time</a:t>
                      </a:r>
                    </a:p>
                  </a:txBody>
                  <a:tcPr marL="63500" marR="63500" marT="63500" marB="63500"/>
                </a:tc>
              </a:tr>
            </a:tbl>
          </a:graphicData>
        </a:graphic>
      </p:graphicFrame>
      <p:sp>
        <p:nvSpPr>
          <p:cNvPr id="12" name="TextBox 11"/>
          <p:cNvSpPr txBox="1"/>
          <p:nvPr/>
        </p:nvSpPr>
        <p:spPr>
          <a:xfrm>
            <a:off x="211676" y="1048306"/>
            <a:ext cx="2827855" cy="369332"/>
          </a:xfrm>
          <a:prstGeom prst="rect">
            <a:avLst/>
          </a:prstGeom>
          <a:noFill/>
        </p:spPr>
        <p:txBody>
          <a:bodyPr wrap="none" rtlCol="0">
            <a:spAutoFit/>
          </a:bodyPr>
          <a:lstStyle/>
          <a:p>
            <a:r>
              <a:rPr lang="en-US" dirty="0" smtClean="0">
                <a:solidFill>
                  <a:srgbClr val="FF0000"/>
                </a:solidFill>
              </a:rPr>
              <a:t>Studies using other datasets</a:t>
            </a:r>
            <a:endParaRPr lang="en-US" dirty="0">
              <a:solidFill>
                <a:srgbClr val="FF0000"/>
              </a:solidFill>
            </a:endParaRPr>
          </a:p>
        </p:txBody>
      </p:sp>
      <p:sp>
        <p:nvSpPr>
          <p:cNvPr id="16" name="Rectangle 15"/>
          <p:cNvSpPr/>
          <p:nvPr/>
        </p:nvSpPr>
        <p:spPr>
          <a:xfrm>
            <a:off x="184972" y="1914769"/>
            <a:ext cx="8932324" cy="820616"/>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76200" cmpd="sng">
                <a:solidFill>
                  <a:schemeClr val="tx1"/>
                </a:solidFill>
              </a:ln>
              <a:solidFill>
                <a:srgbClr val="008000"/>
              </a:solidFill>
            </a:endParaRPr>
          </a:p>
        </p:txBody>
      </p:sp>
      <p:sp>
        <p:nvSpPr>
          <p:cNvPr id="17" name="Rectangle 16"/>
          <p:cNvSpPr/>
          <p:nvPr/>
        </p:nvSpPr>
        <p:spPr>
          <a:xfrm>
            <a:off x="211676" y="4060092"/>
            <a:ext cx="8932324" cy="703385"/>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76200" cmpd="sng">
                <a:solidFill>
                  <a:schemeClr val="tx1"/>
                </a:solidFill>
              </a:ln>
              <a:solidFill>
                <a:srgbClr val="008000"/>
              </a:solidFill>
            </a:endParaRPr>
          </a:p>
        </p:txBody>
      </p:sp>
      <p:sp>
        <p:nvSpPr>
          <p:cNvPr id="19" name="Rectangle 18"/>
          <p:cNvSpPr/>
          <p:nvPr/>
        </p:nvSpPr>
        <p:spPr>
          <a:xfrm>
            <a:off x="211676" y="4877212"/>
            <a:ext cx="8932324" cy="468923"/>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76200" cmpd="sng">
                <a:solidFill>
                  <a:schemeClr val="tx1"/>
                </a:solidFill>
              </a:ln>
              <a:solidFill>
                <a:srgbClr val="008000"/>
              </a:solidFill>
            </a:endParaRPr>
          </a:p>
        </p:txBody>
      </p:sp>
      <p:sp>
        <p:nvSpPr>
          <p:cNvPr id="20" name="Rectangle 19"/>
          <p:cNvSpPr/>
          <p:nvPr/>
        </p:nvSpPr>
        <p:spPr>
          <a:xfrm>
            <a:off x="184972" y="5963549"/>
            <a:ext cx="8932324" cy="894451"/>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76200" cmpd="sng">
                <a:solidFill>
                  <a:schemeClr val="tx1"/>
                </a:solidFill>
              </a:ln>
              <a:solidFill>
                <a:srgbClr val="008000"/>
              </a:solidFill>
            </a:endParaRPr>
          </a:p>
        </p:txBody>
      </p:sp>
      <p:sp>
        <p:nvSpPr>
          <p:cNvPr id="21" name="Rectangle 20"/>
          <p:cNvSpPr/>
          <p:nvPr/>
        </p:nvSpPr>
        <p:spPr>
          <a:xfrm>
            <a:off x="184972" y="5404749"/>
            <a:ext cx="8932324" cy="558800"/>
          </a:xfrm>
          <a:prstGeom prst="rect">
            <a:avLst/>
          </a:prstGeom>
          <a:noFill/>
          <a:ln w="38100"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76200" cmpd="sng">
                <a:solidFill>
                  <a:schemeClr val="tx1"/>
                </a:solidFill>
              </a:ln>
              <a:solidFill>
                <a:srgbClr val="008000"/>
              </a:solidFill>
            </a:endParaRPr>
          </a:p>
        </p:txBody>
      </p:sp>
      <p:sp>
        <p:nvSpPr>
          <p:cNvPr id="24" name="Rectangle 23"/>
          <p:cNvSpPr/>
          <p:nvPr/>
        </p:nvSpPr>
        <p:spPr>
          <a:xfrm>
            <a:off x="184972" y="2751016"/>
            <a:ext cx="8932324" cy="1309076"/>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76200" cmpd="sng">
                <a:solidFill>
                  <a:schemeClr val="tx1"/>
                </a:solidFill>
              </a:ln>
              <a:solidFill>
                <a:srgbClr val="008000"/>
              </a:solidFill>
            </a:endParaRPr>
          </a:p>
        </p:txBody>
      </p:sp>
      <p:sp>
        <p:nvSpPr>
          <p:cNvPr id="3" name="Slide Number Placeholder 2"/>
          <p:cNvSpPr>
            <a:spLocks noGrp="1"/>
          </p:cNvSpPr>
          <p:nvPr>
            <p:ph type="sldNum" sz="quarter" idx="12"/>
          </p:nvPr>
        </p:nvSpPr>
        <p:spPr/>
        <p:txBody>
          <a:bodyPr/>
          <a:lstStyle/>
          <a:p>
            <a:fld id="{733AD7A7-B577-EA4B-A6A5-9DB452699867}" type="slidenum">
              <a:rPr lang="en-US" smtClean="0"/>
              <a:t>5</a:t>
            </a:fld>
            <a:endParaRPr lang="en-US"/>
          </a:p>
        </p:txBody>
      </p:sp>
    </p:spTree>
    <p:extLst>
      <p:ext uri="{BB962C8B-B14F-4D97-AF65-F5344CB8AC3E}">
        <p14:creationId xmlns:p14="http://schemas.microsoft.com/office/powerpoint/2010/main" val="10890641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6"/>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9"/>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0"/>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4"/>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9" grpId="0" animBg="1"/>
      <p:bldP spid="19" grpId="1" animBg="1"/>
      <p:bldP spid="20" grpId="0" animBg="1"/>
      <p:bldP spid="20" grpId="1" animBg="1"/>
      <p:bldP spid="21" grpId="0" animBg="1"/>
      <p:bldP spid="21" grpId="1" animBg="1"/>
      <p:bldP spid="24" grpId="0" animBg="1"/>
      <p:bldP spid="24"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Past studies have lacked incorporation of many new drivers</a:t>
            </a:r>
            <a:endParaRPr lang="en-US" dirty="0"/>
          </a:p>
        </p:txBody>
      </p:sp>
      <p:sp>
        <p:nvSpPr>
          <p:cNvPr id="3" name="Content Placeholder 2"/>
          <p:cNvSpPr>
            <a:spLocks noGrp="1"/>
          </p:cNvSpPr>
          <p:nvPr>
            <p:ph idx="1"/>
          </p:nvPr>
        </p:nvSpPr>
        <p:spPr/>
        <p:txBody>
          <a:bodyPr>
            <a:normAutofit/>
          </a:bodyPr>
          <a:lstStyle/>
          <a:p>
            <a:r>
              <a:rPr lang="en-US" dirty="0" smtClean="0"/>
              <a:t>Most studies exploring climate-drivers focus on direct temperature effects</a:t>
            </a:r>
          </a:p>
          <a:p>
            <a:r>
              <a:rPr lang="en-US" dirty="0" smtClean="0"/>
              <a:t>Few have incorporated important predictor variables that have been shown to drive HAB prevalence at local scales</a:t>
            </a:r>
          </a:p>
          <a:p>
            <a:pPr lvl="1"/>
            <a:r>
              <a:rPr lang="en-US" dirty="0" smtClean="0"/>
              <a:t>Precipitation </a:t>
            </a:r>
            <a:r>
              <a:rPr lang="en-US" sz="1600" dirty="0" smtClean="0">
                <a:solidFill>
                  <a:schemeClr val="accent1"/>
                </a:solidFill>
              </a:rPr>
              <a:t>(</a:t>
            </a:r>
            <a:r>
              <a:rPr lang="en-US" sz="1600" dirty="0" err="1" smtClean="0">
                <a:solidFill>
                  <a:schemeClr val="accent1"/>
                </a:solidFill>
              </a:rPr>
              <a:t>Paerl</a:t>
            </a:r>
            <a:r>
              <a:rPr lang="en-US" sz="1600" dirty="0" smtClean="0">
                <a:solidFill>
                  <a:schemeClr val="accent1"/>
                </a:solidFill>
              </a:rPr>
              <a:t> et al., 2009; </a:t>
            </a:r>
            <a:r>
              <a:rPr lang="en-US" sz="1600" dirty="0" err="1" smtClean="0">
                <a:solidFill>
                  <a:schemeClr val="accent1"/>
                </a:solidFill>
              </a:rPr>
              <a:t>Reichwaldt</a:t>
            </a:r>
            <a:r>
              <a:rPr lang="en-US" sz="1600" dirty="0" smtClean="0">
                <a:solidFill>
                  <a:schemeClr val="accent1"/>
                </a:solidFill>
              </a:rPr>
              <a:t> et al., 2012; </a:t>
            </a:r>
            <a:r>
              <a:rPr lang="en-US" sz="1600" dirty="0" err="1" smtClean="0">
                <a:solidFill>
                  <a:schemeClr val="accent1"/>
                </a:solidFill>
              </a:rPr>
              <a:t>Michalak</a:t>
            </a:r>
            <a:r>
              <a:rPr lang="en-US" sz="1600" dirty="0" smtClean="0">
                <a:solidFill>
                  <a:schemeClr val="accent1"/>
                </a:solidFill>
              </a:rPr>
              <a:t> et al., 2013)</a:t>
            </a:r>
          </a:p>
          <a:p>
            <a:pPr lvl="1"/>
            <a:r>
              <a:rPr lang="en-US" dirty="0" smtClean="0"/>
              <a:t>Water column stratification </a:t>
            </a:r>
            <a:r>
              <a:rPr lang="en-US" sz="1600" dirty="0" smtClean="0">
                <a:solidFill>
                  <a:srgbClr val="4F81BD"/>
                </a:solidFill>
              </a:rPr>
              <a:t>(</a:t>
            </a:r>
            <a:r>
              <a:rPr lang="en-US" sz="1600" dirty="0" err="1" smtClean="0">
                <a:solidFill>
                  <a:srgbClr val="4F81BD"/>
                </a:solidFill>
              </a:rPr>
              <a:t>Posch</a:t>
            </a:r>
            <a:r>
              <a:rPr lang="en-US" sz="1600" dirty="0" smtClean="0">
                <a:solidFill>
                  <a:srgbClr val="4F81BD"/>
                </a:solidFill>
              </a:rPr>
              <a:t> et al., 2012; </a:t>
            </a:r>
            <a:r>
              <a:rPr lang="en-US" sz="1600" dirty="0" err="1" smtClean="0">
                <a:solidFill>
                  <a:srgbClr val="4F81BD"/>
                </a:solidFill>
              </a:rPr>
              <a:t>Taranu</a:t>
            </a:r>
            <a:r>
              <a:rPr lang="en-US" sz="1600" dirty="0" smtClean="0">
                <a:solidFill>
                  <a:srgbClr val="4F81BD"/>
                </a:solidFill>
              </a:rPr>
              <a:t> et al., 2012)</a:t>
            </a:r>
          </a:p>
          <a:p>
            <a:pPr lvl="1"/>
            <a:r>
              <a:rPr lang="en-US" dirty="0" smtClean="0"/>
              <a:t>Long-term phosphorus </a:t>
            </a:r>
            <a:r>
              <a:rPr lang="en-US" sz="1600" dirty="0" smtClean="0">
                <a:solidFill>
                  <a:srgbClr val="4F81BD"/>
                </a:solidFill>
              </a:rPr>
              <a:t>(Powers et al., 2016; Ho &amp; </a:t>
            </a:r>
            <a:r>
              <a:rPr lang="en-US" sz="1600" dirty="0" err="1" smtClean="0">
                <a:solidFill>
                  <a:srgbClr val="4F81BD"/>
                </a:solidFill>
              </a:rPr>
              <a:t>Michalak</a:t>
            </a:r>
            <a:r>
              <a:rPr lang="en-US" sz="1600" dirty="0" smtClean="0">
                <a:solidFill>
                  <a:srgbClr val="4F81BD"/>
                </a:solidFill>
              </a:rPr>
              <a:t>, 2017)</a:t>
            </a:r>
          </a:p>
        </p:txBody>
      </p:sp>
      <p:sp>
        <p:nvSpPr>
          <p:cNvPr id="4" name="Slide Number Placeholder 3"/>
          <p:cNvSpPr>
            <a:spLocks noGrp="1"/>
          </p:cNvSpPr>
          <p:nvPr>
            <p:ph type="sldNum" sz="quarter" idx="12"/>
          </p:nvPr>
        </p:nvSpPr>
        <p:spPr/>
        <p:txBody>
          <a:bodyPr/>
          <a:lstStyle/>
          <a:p>
            <a:fld id="{733AD7A7-B577-EA4B-A6A5-9DB452699867}" type="slidenum">
              <a:rPr lang="en-US" smtClean="0"/>
              <a:t>6</a:t>
            </a:fld>
            <a:endParaRPr lang="en-US"/>
          </a:p>
        </p:txBody>
      </p:sp>
    </p:spTree>
    <p:extLst>
      <p:ext uri="{BB962C8B-B14F-4D97-AF65-F5344CB8AC3E}">
        <p14:creationId xmlns:p14="http://schemas.microsoft.com/office/powerpoint/2010/main" val="23735798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400" dirty="0" smtClean="0"/>
              <a:t>What factors best predict indicators of HABs when including indicators of precipitation, stratification, and cumulative P flux as predictors?</a:t>
            </a:r>
          </a:p>
          <a:p>
            <a:pPr marL="1097280" lvl="1" indent="-514350">
              <a:spcBef>
                <a:spcPts val="480"/>
              </a:spcBef>
              <a:buFont typeface="+mj-lt"/>
              <a:buAutoNum type="alphaLcParenR"/>
            </a:pPr>
            <a:r>
              <a:rPr lang="en-US" sz="2000" dirty="0" smtClean="0"/>
              <a:t>Which climate-related predictor (</a:t>
            </a:r>
            <a:r>
              <a:rPr lang="en-US" sz="2000" dirty="0" err="1" smtClean="0"/>
              <a:t>precip</a:t>
            </a:r>
            <a:r>
              <a:rPr lang="en-US" sz="2000" dirty="0" smtClean="0"/>
              <a:t>, temp, or stratification) has the largest impact?</a:t>
            </a:r>
          </a:p>
          <a:p>
            <a:pPr marL="1097280" lvl="1" indent="-514350">
              <a:spcBef>
                <a:spcPts val="480"/>
              </a:spcBef>
              <a:buFont typeface="+mj-lt"/>
              <a:buAutoNum type="alphaLcParenR"/>
            </a:pPr>
            <a:r>
              <a:rPr lang="en-US" sz="2000" dirty="0" smtClean="0"/>
              <a:t>What form of precipitation (total amount or extreme) is the best predictor?</a:t>
            </a:r>
          </a:p>
          <a:p>
            <a:pPr marL="514350" indent="-514350">
              <a:buFont typeface="+mj-lt"/>
              <a:buAutoNum type="arabicPeriod"/>
            </a:pPr>
            <a:r>
              <a:rPr lang="en-US" sz="2400" dirty="0" smtClean="0"/>
              <a:t>How important are hypothesized interactive effects (e.g., </a:t>
            </a:r>
            <a:r>
              <a:rPr lang="en-US" sz="2400" dirty="0" err="1" smtClean="0"/>
              <a:t>precip</a:t>
            </a:r>
            <a:r>
              <a:rPr lang="en-US" sz="2400" dirty="0" smtClean="0"/>
              <a:t> x nutrient input, cumulative P flux x temperature) from literature?</a:t>
            </a:r>
          </a:p>
          <a:p>
            <a:pPr marL="514350" indent="-514350">
              <a:buFont typeface="+mj-lt"/>
              <a:buAutoNum type="arabicPeriod"/>
            </a:pPr>
            <a:r>
              <a:rPr lang="en-US" sz="2400" dirty="0" smtClean="0"/>
              <a:t>What is the best model using variables not measured in situ (i.e., P inputs, </a:t>
            </a:r>
            <a:r>
              <a:rPr lang="en-US" sz="2400" dirty="0" err="1" smtClean="0"/>
              <a:t>precip</a:t>
            </a:r>
            <a:r>
              <a:rPr lang="en-US" sz="2400" dirty="0" smtClean="0"/>
              <a:t>, cumulative P flux)?</a:t>
            </a:r>
          </a:p>
          <a:p>
            <a:pPr marL="514350" indent="-514350">
              <a:buFont typeface="+mj-lt"/>
              <a:buAutoNum type="arabicPeriod"/>
            </a:pPr>
            <a:endParaRPr lang="en-US" sz="2400" dirty="0" smtClean="0"/>
          </a:p>
        </p:txBody>
      </p:sp>
      <p:sp>
        <p:nvSpPr>
          <p:cNvPr id="4" name="TextBox 3"/>
          <p:cNvSpPr txBox="1"/>
          <p:nvPr/>
        </p:nvSpPr>
        <p:spPr>
          <a:xfrm>
            <a:off x="0" y="6488668"/>
            <a:ext cx="9262471" cy="338554"/>
          </a:xfrm>
          <a:prstGeom prst="rect">
            <a:avLst/>
          </a:prstGeom>
          <a:noFill/>
        </p:spPr>
        <p:txBody>
          <a:bodyPr wrap="none" rtlCol="0">
            <a:spAutoFit/>
          </a:bodyPr>
          <a:lstStyle/>
          <a:p>
            <a:r>
              <a:rPr lang="en-US" sz="1600" b="1" dirty="0" smtClean="0"/>
              <a:t>HAB indicators: </a:t>
            </a:r>
            <a:r>
              <a:rPr lang="en-US" sz="1600" dirty="0" smtClean="0"/>
              <a:t>chlorophyll-a, cyanobacterial </a:t>
            </a:r>
            <a:r>
              <a:rPr lang="en-US" sz="1600" dirty="0" err="1" smtClean="0"/>
              <a:t>biovolume</a:t>
            </a:r>
            <a:r>
              <a:rPr lang="en-US" sz="1600" dirty="0" smtClean="0"/>
              <a:t>, proportional cyanobacterial </a:t>
            </a:r>
            <a:r>
              <a:rPr lang="en-US" sz="1600" dirty="0" err="1" smtClean="0"/>
              <a:t>biovolume</a:t>
            </a:r>
            <a:r>
              <a:rPr lang="en-US" sz="1600" dirty="0" smtClean="0"/>
              <a:t>, </a:t>
            </a:r>
            <a:r>
              <a:rPr lang="en-US" sz="1600" dirty="0" err="1" smtClean="0"/>
              <a:t>microcystin</a:t>
            </a:r>
            <a:endParaRPr lang="en-US" sz="1600" dirty="0"/>
          </a:p>
        </p:txBody>
      </p:sp>
      <p:sp>
        <p:nvSpPr>
          <p:cNvPr id="5" name="Slide Number Placeholder 4"/>
          <p:cNvSpPr>
            <a:spLocks noGrp="1"/>
          </p:cNvSpPr>
          <p:nvPr>
            <p:ph type="sldNum" sz="quarter" idx="12"/>
          </p:nvPr>
        </p:nvSpPr>
        <p:spPr/>
        <p:txBody>
          <a:bodyPr/>
          <a:lstStyle/>
          <a:p>
            <a:fld id="{733AD7A7-B577-EA4B-A6A5-9DB452699867}" type="slidenum">
              <a:rPr lang="en-US" smtClean="0"/>
              <a:t>7</a:t>
            </a:fld>
            <a:endParaRPr lang="en-US"/>
          </a:p>
        </p:txBody>
      </p:sp>
    </p:spTree>
    <p:extLst>
      <p:ext uri="{BB962C8B-B14F-4D97-AF65-F5344CB8AC3E}">
        <p14:creationId xmlns:p14="http://schemas.microsoft.com/office/powerpoint/2010/main" val="18625761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 used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1138 lake observations from EPA National Lakes Assessment 2012 dataset</a:t>
            </a:r>
          </a:p>
          <a:p>
            <a:pPr lvl="1"/>
            <a:r>
              <a:rPr lang="en-US" dirty="0" smtClean="0"/>
              <a:t>Chlorophyll-a, phytoplankton species abundance and </a:t>
            </a:r>
            <a:r>
              <a:rPr lang="en-US" dirty="0" err="1" smtClean="0"/>
              <a:t>biovolume</a:t>
            </a:r>
            <a:r>
              <a:rPr lang="en-US" dirty="0" smtClean="0"/>
              <a:t>, </a:t>
            </a:r>
            <a:r>
              <a:rPr lang="en-US" dirty="0" err="1" smtClean="0"/>
              <a:t>microcystin</a:t>
            </a:r>
            <a:r>
              <a:rPr lang="en-US" dirty="0" smtClean="0"/>
              <a:t>, TN, TP, temperature profiles</a:t>
            </a:r>
          </a:p>
          <a:p>
            <a:pPr lvl="1"/>
            <a:r>
              <a:rPr lang="en-US" dirty="0" smtClean="0"/>
              <a:t>1-2 measurements between May and October</a:t>
            </a:r>
          </a:p>
          <a:p>
            <a:r>
              <a:rPr lang="en-US" dirty="0" smtClean="0"/>
              <a:t>Precipitation data from GRIDMET (PRISM+NLDAS)</a:t>
            </a:r>
          </a:p>
          <a:p>
            <a:r>
              <a:rPr lang="en-US" dirty="0" smtClean="0"/>
              <a:t>P flux data from </a:t>
            </a:r>
            <a:r>
              <a:rPr lang="en-US" dirty="0" err="1" smtClean="0"/>
              <a:t>Metson</a:t>
            </a:r>
            <a:r>
              <a:rPr lang="en-US" dirty="0" smtClean="0"/>
              <a:t> et al (2017)*</a:t>
            </a:r>
          </a:p>
          <a:p>
            <a:pPr lvl="1"/>
            <a:r>
              <a:rPr lang="en-US" dirty="0" smtClean="0"/>
              <a:t>High-resolution (60m) spatial maps of P input via fertilizer and manure, P output via crops, and net P flux</a:t>
            </a:r>
          </a:p>
          <a:p>
            <a:endParaRPr lang="en-US" dirty="0"/>
          </a:p>
        </p:txBody>
      </p:sp>
      <p:sp>
        <p:nvSpPr>
          <p:cNvPr id="4" name="Slide Number Placeholder 3"/>
          <p:cNvSpPr>
            <a:spLocks noGrp="1"/>
          </p:cNvSpPr>
          <p:nvPr>
            <p:ph type="sldNum" sz="quarter" idx="12"/>
          </p:nvPr>
        </p:nvSpPr>
        <p:spPr/>
        <p:txBody>
          <a:bodyPr/>
          <a:lstStyle/>
          <a:p>
            <a:fld id="{733AD7A7-B577-EA4B-A6A5-9DB452699867}" type="slidenum">
              <a:rPr lang="en-US" smtClean="0"/>
              <a:t>8</a:t>
            </a:fld>
            <a:endParaRPr lang="en-US"/>
          </a:p>
        </p:txBody>
      </p:sp>
    </p:spTree>
    <p:extLst>
      <p:ext uri="{BB962C8B-B14F-4D97-AF65-F5344CB8AC3E}">
        <p14:creationId xmlns:p14="http://schemas.microsoft.com/office/powerpoint/2010/main" val="4154246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 Ongoing Status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Multiple linear regression framework with model selection approach based on BIC</a:t>
            </a:r>
          </a:p>
          <a:p>
            <a:r>
              <a:rPr lang="en-US" dirty="0" smtClean="0"/>
              <a:t>One each of different types of variables:</a:t>
            </a:r>
          </a:p>
          <a:p>
            <a:pPr lvl="1"/>
            <a:r>
              <a:rPr lang="en-US" dirty="0" smtClean="0"/>
              <a:t>In situ nutrient concentration (TN or TP)</a:t>
            </a:r>
          </a:p>
          <a:p>
            <a:pPr lvl="1"/>
            <a:r>
              <a:rPr lang="en-US" dirty="0" smtClean="0"/>
              <a:t>Precipitation amount (2012 annual, calendar month, month based on sampling month)</a:t>
            </a:r>
          </a:p>
          <a:p>
            <a:pPr lvl="1"/>
            <a:r>
              <a:rPr lang="en-US" dirty="0" smtClean="0"/>
              <a:t>Precipitation extremes (same time periods as above)</a:t>
            </a:r>
          </a:p>
          <a:p>
            <a:pPr lvl="1"/>
            <a:r>
              <a:rPr lang="en-US" dirty="0" smtClean="0"/>
              <a:t>P input variable for 2012 (fertilizer, manure, crop output, net P flux)</a:t>
            </a:r>
          </a:p>
          <a:p>
            <a:pPr lvl="1"/>
            <a:r>
              <a:rPr lang="en-US" dirty="0" smtClean="0"/>
              <a:t>Cumulative P flux (from up to 10-years ago)</a:t>
            </a:r>
          </a:p>
          <a:p>
            <a:pPr lvl="1"/>
            <a:r>
              <a:rPr lang="en-US" dirty="0" smtClean="0"/>
              <a:t>Water temperature (surface, bottom, depth-averaged)</a:t>
            </a:r>
          </a:p>
          <a:p>
            <a:pPr lvl="1"/>
            <a:r>
              <a:rPr lang="en-US" dirty="0" smtClean="0"/>
              <a:t>Stratification (surface minus bottom, thermocline depth, buoyancy frequency)</a:t>
            </a:r>
            <a:endParaRPr lang="en-US" dirty="0"/>
          </a:p>
        </p:txBody>
      </p:sp>
      <p:sp>
        <p:nvSpPr>
          <p:cNvPr id="4" name="Slide Number Placeholder 3"/>
          <p:cNvSpPr>
            <a:spLocks noGrp="1"/>
          </p:cNvSpPr>
          <p:nvPr>
            <p:ph type="sldNum" sz="quarter" idx="12"/>
          </p:nvPr>
        </p:nvSpPr>
        <p:spPr/>
        <p:txBody>
          <a:bodyPr/>
          <a:lstStyle/>
          <a:p>
            <a:fld id="{733AD7A7-B577-EA4B-A6A5-9DB452699867}" type="slidenum">
              <a:rPr lang="en-US" smtClean="0"/>
              <a:t>9</a:t>
            </a:fld>
            <a:endParaRPr lang="en-US"/>
          </a:p>
        </p:txBody>
      </p:sp>
    </p:spTree>
    <p:extLst>
      <p:ext uri="{BB962C8B-B14F-4D97-AF65-F5344CB8AC3E}">
        <p14:creationId xmlns:p14="http://schemas.microsoft.com/office/powerpoint/2010/main" val="8183805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817</TotalTime>
  <Words>2061</Words>
  <Application>Microsoft Macintosh PowerPoint</Application>
  <PresentationFormat>On-screen Show (4:3)</PresentationFormat>
  <Paragraphs>316</Paragraphs>
  <Slides>18</Slides>
  <Notes>14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Exploring precipitation, stratification, and legacy phosphorus as predictors of HABs in CONUS freshwater lakes</vt:lpstr>
      <vt:lpstr>Objective</vt:lpstr>
      <vt:lpstr>Motivation</vt:lpstr>
      <vt:lpstr>Summary of past models (1/2)</vt:lpstr>
      <vt:lpstr>Summary of past models (2/2)</vt:lpstr>
      <vt:lpstr>Past studies have lacked incorporation of many new drivers</vt:lpstr>
      <vt:lpstr>Research Questions</vt:lpstr>
      <vt:lpstr>Datasets used</vt:lpstr>
      <vt:lpstr>Approach / Ongoing Status</vt:lpstr>
      <vt:lpstr>Approach / Ongoing Status</vt:lpstr>
      <vt:lpstr>Preliminary Results</vt:lpstr>
      <vt:lpstr>Preliminary results: Chlorophyll-a</vt:lpstr>
      <vt:lpstr>Preliminary results:  Cyanobacteria biovolume</vt:lpstr>
      <vt:lpstr>Preliminary results:  Proportion cyanobacteria</vt:lpstr>
      <vt:lpstr>Preliminary results:  Microcystin</vt:lpstr>
      <vt:lpstr>Preliminary Insights</vt:lpstr>
      <vt:lpstr>3. Probability of being in the “true model” for proportion cyanobacteria</vt:lpstr>
      <vt:lpstr>Feedback / Brainstorming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precipitation, stratification, and legacy phosphors as predictors of cyanobacterial abunance in CONUS freshwater lakes</dc:title>
  <dc:creator>Jeff C. Ho</dc:creator>
  <cp:lastModifiedBy>Jeff C. Ho</cp:lastModifiedBy>
  <cp:revision>36</cp:revision>
  <dcterms:created xsi:type="dcterms:W3CDTF">2017-11-01T17:06:34Z</dcterms:created>
  <dcterms:modified xsi:type="dcterms:W3CDTF">2017-11-02T21:52:32Z</dcterms:modified>
</cp:coreProperties>
</file>