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83" r:id="rId4"/>
    <p:sldId id="284" r:id="rId5"/>
    <p:sldId id="264" r:id="rId6"/>
    <p:sldId id="28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6" r:id="rId16"/>
    <p:sldId id="275" r:id="rId17"/>
    <p:sldId id="287" r:id="rId18"/>
    <p:sldId id="276" r:id="rId19"/>
    <p:sldId id="289" r:id="rId20"/>
    <p:sldId id="290" r:id="rId21"/>
    <p:sldId id="291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67BE8-09F6-1143-80B1-58C229EAAAEE}" type="datetimeFigureOut">
              <a:rPr lang="en-US" smtClean="0"/>
              <a:t>11/4/13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9730D-A54C-6B4E-B39D-6E4D108E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File:Travel_time_histogram_total_n_Stata.png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9730D-A54C-6B4E-B39D-6E4D108E6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7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vita.had.co.nz</a:t>
            </a:r>
            <a:r>
              <a:rPr lang="en-US" dirty="0" smtClean="0"/>
              <a:t>/papers/</a:t>
            </a:r>
            <a:r>
              <a:rPr lang="en-US" dirty="0" err="1" smtClean="0"/>
              <a:t>boxplots.pdf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sometimes you just want to show the whole</a:t>
            </a:r>
            <a:r>
              <a:rPr lang="en-US" baseline="0" dirty="0" smtClean="0"/>
              <a:t> distribution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9730D-A54C-6B4E-B39D-6E4D108E67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2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others! Conditioning vs. Brushing: http://</a:t>
            </a:r>
            <a:r>
              <a:rPr lang="en-US" dirty="0" err="1" smtClean="0"/>
              <a:t>bl.ocks.org</a:t>
            </a:r>
            <a:r>
              <a:rPr lang="en-US" dirty="0" smtClean="0"/>
              <a:t>/</a:t>
            </a:r>
            <a:r>
              <a:rPr lang="en-US" dirty="0" err="1" smtClean="0"/>
              <a:t>mbostock</a:t>
            </a:r>
            <a:r>
              <a:rPr lang="en-US" dirty="0" smtClean="0"/>
              <a:t>/4063663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9730D-A54C-6B4E-B39D-6E4D108E67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42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blogs.ubc.ca</a:t>
            </a:r>
            <a:r>
              <a:rPr lang="en-US" dirty="0" smtClean="0"/>
              <a:t>/</a:t>
            </a:r>
            <a:r>
              <a:rPr lang="en-US" dirty="0" err="1" smtClean="0"/>
              <a:t>datavis</a:t>
            </a:r>
            <a:r>
              <a:rPr lang="en-US" dirty="0" smtClean="0"/>
              <a:t>/2012/04/02/horn-of-africa-data-visualizations-for-nytimes-article-kim-nursall-heather-roy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Tension between complex quantitative</a:t>
            </a:r>
            <a:r>
              <a:rPr lang="en-US" baseline="0" dirty="0" smtClean="0"/>
              <a:t> analysis and complex groupings: here we focus on complex geographic groupings, but have a simple statistic per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9730D-A54C-6B4E-B39D-6E4D108E67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7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www.nytimes.com</a:t>
            </a:r>
            <a:r>
              <a:rPr lang="en-US" dirty="0" smtClean="0"/>
              <a:t>/interactive/2009/11/06/business/economy/</a:t>
            </a:r>
            <a:r>
              <a:rPr lang="en-US" dirty="0" err="1" smtClean="0"/>
              <a:t>unemployment-lines.html?pagewanted</a:t>
            </a:r>
            <a:r>
              <a:rPr lang="en-US" dirty="0" smtClean="0"/>
              <a:t>=</a:t>
            </a:r>
            <a:r>
              <a:rPr lang="en-US" dirty="0" smtClean="0"/>
              <a:t>all</a:t>
            </a:r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baseline="0" dirty="0" smtClean="0"/>
              <a:t> many groups, so keep the visualization of each group small: a trend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9730D-A54C-6B4E-B39D-6E4D108E67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File:Travel_time_histogram_total_n_Stata.png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Average? </a:t>
            </a:r>
            <a:r>
              <a:rPr lang="en-US" baseline="0" dirty="0" smtClean="0"/>
              <a:t> </a:t>
            </a:r>
            <a:r>
              <a:rPr lang="en-US" dirty="0" smtClean="0"/>
              <a:t>Median?</a:t>
            </a:r>
            <a:r>
              <a:rPr lang="en-US" baseline="0" dirty="0" smtClean="0"/>
              <a:t>  </a:t>
            </a:r>
            <a:r>
              <a:rPr lang="en-US" dirty="0" smtClean="0"/>
              <a:t>90</a:t>
            </a:r>
            <a:r>
              <a:rPr lang="en-US" baseline="30000" dirty="0" smtClean="0"/>
              <a:t>th</a:t>
            </a:r>
            <a:r>
              <a:rPr lang="en-US" baseline="0" dirty="0" smtClean="0"/>
              <a:t> </a:t>
            </a:r>
            <a:r>
              <a:rPr lang="en-US" baseline="0" dirty="0" smtClean="0"/>
              <a:t>percentile</a:t>
            </a:r>
            <a:r>
              <a:rPr lang="en-US" baseline="0" dirty="0" smtClean="0"/>
              <a:t>?  Skew? 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9730D-A54C-6B4E-B39D-6E4D108E67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7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quantify</a:t>
            </a:r>
            <a:r>
              <a:rPr lang="en-US" baseline="0" dirty="0" smtClean="0"/>
              <a:t>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9730D-A54C-6B4E-B39D-6E4D108E67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40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</a:p>
          <a:p>
            <a:r>
              <a:rPr lang="en-US" dirty="0" err="1" smtClean="0"/>
              <a:t>----- Meeting Notes (1/9/12 16:23) -----</a:t>
            </a:r>
          </a:p>
          <a:p>
            <a:r>
              <a:rPr lang="en-US" dirty="0" err="1" smtClean="0"/>
              <a:t>make arrows shorter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101C-50E8-B84F-960C-748FCE9D5892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DCE-7A65-CE4F-ABBD-839DA06DB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101C-50E8-B84F-960C-748FCE9D5892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DCE-7A65-CE4F-ABBD-839DA06DB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1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101C-50E8-B84F-960C-748FCE9D5892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DCE-7A65-CE4F-ABBD-839DA06DB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6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101C-50E8-B84F-960C-748FCE9D5892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DCE-7A65-CE4F-ABBD-839DA06DB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101C-50E8-B84F-960C-748FCE9D5892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DCE-7A65-CE4F-ABBD-839DA06DB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4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101C-50E8-B84F-960C-748FCE9D5892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DCE-7A65-CE4F-ABBD-839DA06DB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3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101C-50E8-B84F-960C-748FCE9D5892}" type="datetimeFigureOut">
              <a:rPr lang="en-US" smtClean="0"/>
              <a:t>11/4/13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DCE-7A65-CE4F-ABBD-839DA06DB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0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101C-50E8-B84F-960C-748FCE9D5892}" type="datetimeFigureOut">
              <a:rPr lang="en-US" smtClean="0"/>
              <a:t>11/4/13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DCE-7A65-CE4F-ABBD-839DA06DB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101C-50E8-B84F-960C-748FCE9D5892}" type="datetimeFigureOut">
              <a:rPr lang="en-US" smtClean="0"/>
              <a:t>11/4/13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DCE-7A65-CE4F-ABBD-839DA06DB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101C-50E8-B84F-960C-748FCE9D5892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DCE-7A65-CE4F-ABBD-839DA06DB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101C-50E8-B84F-960C-748FCE9D5892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DCE-7A65-CE4F-ABBD-839DA06DB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1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D101C-50E8-B84F-960C-748FCE9D5892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6FDCE-7A65-CE4F-ABBD-839DA06DB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9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tell a story with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Quantify with statistics</a:t>
            </a:r>
          </a:p>
          <a:p>
            <a:r>
              <a:rPr lang="en-US" dirty="0" smtClean="0"/>
              <a:t>Explain with visualizations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2716" y="4066608"/>
            <a:ext cx="178927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Statistical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254577" y="4066608"/>
            <a:ext cx="245251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54570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07775" y="531657"/>
            <a:ext cx="4939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Inner Quartile Range</a:t>
            </a:r>
            <a:endParaRPr lang="en-US" sz="4400" dirty="0"/>
          </a:p>
        </p:txBody>
      </p:sp>
      <p:sp>
        <p:nvSpPr>
          <p:cNvPr id="3" name="Left Brace 2"/>
          <p:cNvSpPr/>
          <p:nvPr/>
        </p:nvSpPr>
        <p:spPr>
          <a:xfrm rot="5400000">
            <a:off x="4450199" y="1032599"/>
            <a:ext cx="269450" cy="869833"/>
          </a:xfrm>
          <a:prstGeom prst="leftBrace">
            <a:avLst>
              <a:gd name="adj1" fmla="val 8333"/>
              <a:gd name="adj2" fmla="val 46604"/>
            </a:avLst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40893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17808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07775" y="561194"/>
            <a:ext cx="4899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Whiskers / Extremes</a:t>
            </a:r>
            <a:endParaRPr lang="en-US" sz="4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617808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69557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17808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529006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7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40893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17808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17808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69557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89111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30107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45844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83415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77103" y="457815"/>
            <a:ext cx="2000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Outliers</a:t>
            </a:r>
            <a:endParaRPr lang="en-US" sz="4400" dirty="0"/>
          </a:p>
        </p:txBody>
      </p:sp>
      <p:sp>
        <p:nvSpPr>
          <p:cNvPr id="2" name="Donut 1"/>
          <p:cNvSpPr/>
          <p:nvPr/>
        </p:nvSpPr>
        <p:spPr>
          <a:xfrm>
            <a:off x="6544369" y="5213188"/>
            <a:ext cx="548167" cy="398742"/>
          </a:xfrm>
          <a:prstGeom prst="donut">
            <a:avLst/>
          </a:prstGeom>
          <a:solidFill>
            <a:srgbClr val="008000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2074377" y="5227956"/>
            <a:ext cx="548167" cy="398742"/>
          </a:xfrm>
          <a:prstGeom prst="donut">
            <a:avLst/>
          </a:prstGeom>
          <a:solidFill>
            <a:srgbClr val="008000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839653" y="2947824"/>
            <a:ext cx="11887" cy="208542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06144" y="2947823"/>
            <a:ext cx="0" cy="208542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04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40893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17808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17808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69557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89111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30107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45844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83415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87225" y="502119"/>
            <a:ext cx="5380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Box-and-Whiskers Plot</a:t>
            </a:r>
            <a:endParaRPr lang="en-US" sz="4400" dirty="0"/>
          </a:p>
        </p:txBody>
      </p:sp>
      <p:grpSp>
        <p:nvGrpSpPr>
          <p:cNvPr id="2" name="Group 1"/>
          <p:cNvGrpSpPr/>
          <p:nvPr/>
        </p:nvGrpSpPr>
        <p:grpSpPr>
          <a:xfrm rot="5400000">
            <a:off x="2796105" y="4504691"/>
            <a:ext cx="3563497" cy="638634"/>
            <a:chOff x="1988155" y="1983666"/>
            <a:chExt cx="5109121" cy="915634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4582277" y="1983666"/>
              <a:ext cx="0" cy="915631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074295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104464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545633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622548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04464" y="2899298"/>
              <a:ext cx="969833" cy="2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97360" y="1983675"/>
              <a:ext cx="969833" cy="2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22548" y="2446200"/>
              <a:ext cx="1474812" cy="0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74297" y="2446200"/>
              <a:ext cx="1474812" cy="0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693851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34847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150584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88155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 38"/>
          <p:cNvSpPr/>
          <p:nvPr/>
        </p:nvSpPr>
        <p:spPr>
          <a:xfrm>
            <a:off x="2303304" y="2894575"/>
            <a:ext cx="1801714" cy="3352556"/>
          </a:xfrm>
          <a:custGeom>
            <a:avLst/>
            <a:gdLst>
              <a:gd name="connsiteX0" fmla="*/ 162660 w 1816480"/>
              <a:gd name="connsiteY0" fmla="*/ 0 h 3324411"/>
              <a:gd name="connsiteX1" fmla="*/ 29763 w 1816480"/>
              <a:gd name="connsiteY1" fmla="*/ 1019009 h 3324411"/>
              <a:gd name="connsiteX2" fmla="*/ 664712 w 1816480"/>
              <a:gd name="connsiteY2" fmla="*/ 2983184 h 3324411"/>
              <a:gd name="connsiteX3" fmla="*/ 1816480 w 1816480"/>
              <a:gd name="connsiteY3" fmla="*/ 3322854 h 3324411"/>
              <a:gd name="connsiteX0" fmla="*/ 162660 w 1801714"/>
              <a:gd name="connsiteY0" fmla="*/ 0 h 3352556"/>
              <a:gd name="connsiteX1" fmla="*/ 29763 w 1801714"/>
              <a:gd name="connsiteY1" fmla="*/ 1019009 h 3352556"/>
              <a:gd name="connsiteX2" fmla="*/ 664712 w 1801714"/>
              <a:gd name="connsiteY2" fmla="*/ 2983184 h 3352556"/>
              <a:gd name="connsiteX3" fmla="*/ 1801714 w 1801714"/>
              <a:gd name="connsiteY3" fmla="*/ 3352390 h 335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714" h="3352556">
                <a:moveTo>
                  <a:pt x="162660" y="0"/>
                </a:moveTo>
                <a:cubicBezTo>
                  <a:pt x="54374" y="260906"/>
                  <a:pt x="-53912" y="521812"/>
                  <a:pt x="29763" y="1019009"/>
                </a:cubicBezTo>
                <a:cubicBezTo>
                  <a:pt x="113438" y="1516206"/>
                  <a:pt x="369387" y="2594287"/>
                  <a:pt x="664712" y="2983184"/>
                </a:cubicBezTo>
                <a:cubicBezTo>
                  <a:pt x="960037" y="3372081"/>
                  <a:pt x="1801714" y="3352390"/>
                  <a:pt x="1801714" y="3352390"/>
                </a:cubicBez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38300"/>
            <a:ext cx="8522292" cy="3556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9630" y="6488668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http://</a:t>
            </a:r>
            <a:r>
              <a:rPr lang="en-US" dirty="0" err="1" smtClean="0"/>
              <a:t>vita.had.co.nz</a:t>
            </a:r>
            <a:r>
              <a:rPr lang="en-US" dirty="0" smtClean="0"/>
              <a:t>/papers/</a:t>
            </a:r>
            <a:r>
              <a:rPr lang="en-US" dirty="0" err="1" smtClean="0"/>
              <a:t>boxplots.pdf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92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93"/>
            <a:ext cx="8229600" cy="555437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A6A6A6"/>
                </a:solidFill>
              </a:rPr>
              <a:t>s</a:t>
            </a:r>
            <a:r>
              <a:rPr lang="en-US" sz="3200" dirty="0" smtClean="0">
                <a:solidFill>
                  <a:srgbClr val="A6A6A6"/>
                </a:solidFill>
              </a:rPr>
              <a:t>ummarizing distribution w/ numbers</a:t>
            </a:r>
            <a:br>
              <a:rPr lang="en-US" sz="3200" dirty="0" smtClean="0">
                <a:solidFill>
                  <a:srgbClr val="A6A6A6"/>
                </a:solidFill>
              </a:rPr>
            </a:br>
            <a:r>
              <a:rPr lang="en-US" sz="3200" dirty="0" smtClean="0">
                <a:solidFill>
                  <a:srgbClr val="A6A6A6"/>
                </a:solidFill>
              </a:rPr>
              <a:t>summarizing distribution w/ trends</a:t>
            </a:r>
            <a:br>
              <a:rPr lang="en-US" sz="3200" dirty="0" smtClean="0">
                <a:solidFill>
                  <a:srgbClr val="A6A6A6"/>
                </a:solidFill>
              </a:rPr>
            </a:br>
            <a:r>
              <a:rPr lang="en-US" sz="3200" dirty="0" smtClean="0"/>
              <a:t>comparing distributions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A6A6A6"/>
                </a:solidFill>
              </a:rPr>
              <a:t>correlating distributions</a:t>
            </a:r>
            <a:endParaRPr lang="en-US" sz="32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5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3474218" y="4020226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 flipV="1">
            <a:off x="3474218" y="4386678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V="1">
            <a:off x="3474218" y="371024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3474218" y="508512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3474218" y="289164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816682" y="4367776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455308" y="4362821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70926" y="3210958"/>
            <a:ext cx="0" cy="8136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70926" y="4705995"/>
            <a:ext cx="0" cy="698448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V="1">
            <a:off x="7257074" y="3298465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V="1">
            <a:off x="7240544" y="3571053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V="1">
            <a:off x="7240544" y="2318665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V="1">
            <a:off x="7237252" y="389616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V="1">
            <a:off x="7240544" y="128506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921226" y="2637981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559852" y="2633026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722928" y="2118702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237252" y="3890370"/>
            <a:ext cx="0" cy="325107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V="1">
            <a:off x="2226973" y="3896161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2226973" y="4372245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V="1">
            <a:off x="2226973" y="369580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V="1">
            <a:off x="2226973" y="4970198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V="1">
            <a:off x="2226973" y="307571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569437" y="4353343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208063" y="4348388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23681" y="3423325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23681" y="4691562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V="1">
            <a:off x="6190435" y="4334726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6190435" y="481081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V="1">
            <a:off x="6190435" y="4134374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V="1">
            <a:off x="6190435" y="5408763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V="1">
            <a:off x="6190435" y="3514275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532899" y="4791908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171525" y="4786953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87143" y="3861890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87143" y="5130127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35891" y="374210"/>
            <a:ext cx="6472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Commute time MIT vs. USA</a:t>
            </a:r>
            <a:endParaRPr lang="en-US" sz="4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471503" y="1604378"/>
            <a:ext cx="0" cy="4677028"/>
          </a:xfrm>
          <a:prstGeom prst="line">
            <a:avLst/>
          </a:prstGeom>
          <a:ln w="5715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>
            <a:off x="-868036" y="3767948"/>
            <a:ext cx="401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inutes spent commuting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1260764" y="614830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1845124" y="5342811"/>
            <a:ext cx="757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MIT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3092369" y="5466469"/>
            <a:ext cx="787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USA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843354" y="4305434"/>
            <a:ext cx="787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USA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5808586" y="5866031"/>
            <a:ext cx="757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7254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93"/>
            <a:ext cx="8229600" cy="555437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A6A6A6"/>
                </a:solidFill>
              </a:rPr>
              <a:t>s</a:t>
            </a:r>
            <a:r>
              <a:rPr lang="en-US" sz="3200" dirty="0" smtClean="0">
                <a:solidFill>
                  <a:srgbClr val="A6A6A6"/>
                </a:solidFill>
              </a:rPr>
              <a:t>ummarizing distribution w/ numbers</a:t>
            </a:r>
            <a:br>
              <a:rPr lang="en-US" sz="3200" dirty="0" smtClean="0">
                <a:solidFill>
                  <a:srgbClr val="A6A6A6"/>
                </a:solidFill>
              </a:rPr>
            </a:br>
            <a:r>
              <a:rPr lang="en-US" sz="3200" dirty="0" smtClean="0">
                <a:solidFill>
                  <a:srgbClr val="A6A6A6"/>
                </a:solidFill>
              </a:rPr>
              <a:t>summarizing distribution w/ trends</a:t>
            </a:r>
            <a:br>
              <a:rPr lang="en-US" sz="3200" dirty="0" smtClean="0">
                <a:solidFill>
                  <a:srgbClr val="A6A6A6"/>
                </a:solidFill>
              </a:rPr>
            </a:br>
            <a:r>
              <a:rPr lang="en-US" sz="3200" dirty="0" smtClean="0">
                <a:solidFill>
                  <a:srgbClr val="A6A6A6"/>
                </a:solidFill>
              </a:rPr>
              <a:t>comparing distributions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correlating distributions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412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29" r="7110" b="3002"/>
          <a:stretch/>
        </p:blipFill>
        <p:spPr>
          <a:xfrm>
            <a:off x="564397" y="682666"/>
            <a:ext cx="8180364" cy="52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6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93"/>
            <a:ext cx="8229600" cy="5554376"/>
          </a:xfrm>
        </p:spPr>
        <p:txBody>
          <a:bodyPr>
            <a:noAutofit/>
          </a:bodyPr>
          <a:lstStyle/>
          <a:p>
            <a:r>
              <a:rPr lang="en-US" sz="3200" dirty="0"/>
              <a:t>s</a:t>
            </a:r>
            <a:r>
              <a:rPr lang="en-US" sz="3200" dirty="0" smtClean="0"/>
              <a:t>ummarizing distribution w/ numbers</a:t>
            </a:r>
            <a:br>
              <a:rPr lang="en-US" sz="3200" dirty="0" smtClean="0"/>
            </a:br>
            <a:r>
              <a:rPr lang="en-US" sz="3200" dirty="0" smtClean="0"/>
              <a:t>summarizing distribution w/ trends</a:t>
            </a:r>
            <a:br>
              <a:rPr lang="en-US" sz="3200" dirty="0" smtClean="0"/>
            </a:br>
            <a:r>
              <a:rPr lang="en-US" sz="3200" dirty="0" smtClean="0"/>
              <a:t>comparing distributions</a:t>
            </a:r>
            <a:br>
              <a:rPr lang="en-US" sz="3200" dirty="0" smtClean="0"/>
            </a:br>
            <a:r>
              <a:rPr lang="en-US" sz="3200" dirty="0" smtClean="0"/>
              <a:t>correlating distributions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193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714"/>
            <a:ext cx="8229600" cy="1143000"/>
          </a:xfrm>
        </p:spPr>
        <p:txBody>
          <a:bodyPr/>
          <a:lstStyle/>
          <a:p>
            <a:r>
              <a:rPr lang="en-US" dirty="0" smtClean="0"/>
              <a:t>Statistics is about distributions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771"/>
            <a:ext cx="914400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34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93"/>
            <a:ext cx="8229600" cy="5554376"/>
          </a:xfrm>
        </p:spPr>
        <p:txBody>
          <a:bodyPr>
            <a:no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isual analogs to statistics</a:t>
            </a:r>
            <a:br>
              <a:rPr lang="en-US" sz="3200" dirty="0" smtClean="0"/>
            </a:br>
            <a:r>
              <a:rPr lang="en-US" sz="3200" dirty="0" smtClean="0"/>
              <a:t>complex groupings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094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analogs to statistics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5400000" flipV="1">
            <a:off x="2496616" y="3896179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 flipV="1">
            <a:off x="2480086" y="416876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V="1">
            <a:off x="2480086" y="291637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2476794" y="4493875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2476794" y="2553358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160768" y="3235695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799394" y="3230740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76794" y="2872674"/>
            <a:ext cx="0" cy="358066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76794" y="4488084"/>
            <a:ext cx="0" cy="325107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V="1">
            <a:off x="1429977" y="4932440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V="1">
            <a:off x="1429977" y="5408524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V="1">
            <a:off x="1429977" y="4732088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V="1">
            <a:off x="1429977" y="600647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V="1">
            <a:off x="1429977" y="411198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72441" y="5389622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411067" y="5384667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26685" y="4459604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26685" y="5727841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16854" y="2064823"/>
            <a:ext cx="974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-test</a:t>
            </a:r>
            <a:endParaRPr lang="en-US" sz="28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l="19318" t="29845" r="34595" b="19135"/>
          <a:stretch/>
        </p:blipFill>
        <p:spPr>
          <a:xfrm>
            <a:off x="4137084" y="3086689"/>
            <a:ext cx="4214269" cy="275321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539339" y="2064823"/>
            <a:ext cx="344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regression/correlation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373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Most </a:t>
            </a:r>
            <a:r>
              <a:rPr lang="en-US" dirty="0" err="1" smtClean="0"/>
              <a:t>viz</a:t>
            </a:r>
            <a:r>
              <a:rPr lang="en-US" dirty="0" smtClean="0"/>
              <a:t> you’ve seen so </a:t>
            </a:r>
          </a:p>
          <a:p>
            <a:r>
              <a:rPr lang="en-US" dirty="0" smtClean="0"/>
              <a:t>far is oversimplified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4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4000" cy="53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2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285" t="22932" r="23158" b="20315"/>
          <a:stretch/>
        </p:blipFill>
        <p:spPr>
          <a:xfrm>
            <a:off x="0" y="499548"/>
            <a:ext cx="9144000" cy="57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5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93"/>
            <a:ext cx="8229600" cy="5554376"/>
          </a:xfrm>
        </p:spPr>
        <p:txBody>
          <a:bodyPr>
            <a:noAutofit/>
          </a:bodyPr>
          <a:lstStyle/>
          <a:p>
            <a:r>
              <a:rPr lang="en-US" sz="3200" dirty="0"/>
              <a:t>s</a:t>
            </a:r>
            <a:r>
              <a:rPr lang="en-US" sz="3200" dirty="0" smtClean="0"/>
              <a:t>ummarizing distribution w/ numbers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summarizing distribution w/ trends</a:t>
            </a:r>
            <a:b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comparing distributions</a:t>
            </a:r>
            <a:b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correlating distributions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714"/>
            <a:ext cx="8229600" cy="1143000"/>
          </a:xfrm>
        </p:spPr>
        <p:txBody>
          <a:bodyPr/>
          <a:lstStyle/>
          <a:p>
            <a:r>
              <a:rPr lang="en-US" dirty="0" smtClean="0"/>
              <a:t>Summarize 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771"/>
            <a:ext cx="914400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1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uncertainty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4370757" y="4549810"/>
            <a:ext cx="749246" cy="9136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3368718" y="4549810"/>
            <a:ext cx="749246" cy="9136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137822" y="4554378"/>
            <a:ext cx="237566" cy="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62217" y="5857930"/>
            <a:ext cx="5456130" cy="0"/>
          </a:xfrm>
          <a:prstGeom prst="line">
            <a:avLst/>
          </a:prstGeom>
          <a:ln w="762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2283" y="557276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511657" y="5969508"/>
            <a:ext cx="401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inutes spent commuting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647229" y="4613889"/>
            <a:ext cx="121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US avg.</a:t>
            </a:r>
          </a:p>
          <a:p>
            <a:pPr algn="ctr"/>
            <a:r>
              <a:rPr lang="en-US" sz="2400" dirty="0" smtClean="0"/>
              <a:t>(census)</a:t>
            </a:r>
            <a:endParaRPr lang="en-US" sz="2400" dirty="0"/>
          </a:p>
        </p:txBody>
      </p:sp>
      <p:cxnSp>
        <p:nvCxnSpPr>
          <p:cNvPr id="23" name="Straight Connector 22"/>
          <p:cNvCxnSpPr/>
          <p:nvPr/>
        </p:nvCxnSpPr>
        <p:spPr>
          <a:xfrm rot="5400000" flipV="1">
            <a:off x="4672191" y="2847523"/>
            <a:ext cx="749246" cy="9136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V="1">
            <a:off x="1439433" y="2907034"/>
            <a:ext cx="749246" cy="9136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388483" y="2852091"/>
            <a:ext cx="237566" cy="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56200" y="2911602"/>
            <a:ext cx="1102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US avg.</a:t>
            </a:r>
          </a:p>
          <a:p>
            <a:pPr algn="ctr"/>
            <a:r>
              <a:rPr lang="en-US" sz="2400" dirty="0" smtClean="0"/>
              <a:t>(6.885)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77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93"/>
            <a:ext cx="8229600" cy="555437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A6A6A6"/>
                </a:solidFill>
              </a:rPr>
              <a:t>s</a:t>
            </a:r>
            <a:r>
              <a:rPr lang="en-US" sz="3200" dirty="0" smtClean="0">
                <a:solidFill>
                  <a:srgbClr val="A6A6A6"/>
                </a:solidFill>
              </a:rPr>
              <a:t>ummarizing distribution w/ numbers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summarizing distribution w/ trends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A6A6A6"/>
                </a:solidFill>
              </a:rPr>
              <a:t>comparing distributions</a:t>
            </a:r>
            <a:br>
              <a:rPr lang="en-US" sz="3200" dirty="0" smtClean="0">
                <a:solidFill>
                  <a:srgbClr val="A6A6A6"/>
                </a:solidFill>
              </a:rPr>
            </a:br>
            <a:r>
              <a:rPr lang="en-US" sz="3200" dirty="0" smtClean="0">
                <a:solidFill>
                  <a:srgbClr val="A6A6A6"/>
                </a:solidFill>
              </a:rPr>
              <a:t>correlating distributions</a:t>
            </a:r>
            <a:endParaRPr lang="en-US" sz="32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5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Distributional trends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2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65650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07272" y="531657"/>
            <a:ext cx="1940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Median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0059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7544" y="561194"/>
            <a:ext cx="1159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25%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7537" y="582174"/>
            <a:ext cx="1159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7</a:t>
            </a:r>
            <a:r>
              <a:rPr lang="en-US" sz="4400" dirty="0" smtClean="0"/>
              <a:t>5%</a:t>
            </a:r>
            <a:endParaRPr lang="en-US" sz="4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99724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57668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60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388</Words>
  <Application>Microsoft Macintosh PowerPoint</Application>
  <PresentationFormat>On-screen Show (4:3)</PresentationFormat>
  <Paragraphs>76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How to tell a story with data?</vt:lpstr>
      <vt:lpstr>Statistics is about distributions</vt:lpstr>
      <vt:lpstr>summarizing distribution w/ numbers summarizing distribution w/ trends comparing distributions correlating distributions</vt:lpstr>
      <vt:lpstr>Summarize me</vt:lpstr>
      <vt:lpstr>Quantifying uncertainty</vt:lpstr>
      <vt:lpstr>summarizing distribution w/ numbers summarizing distribution w/ trends comparing distributions correlating distributions</vt:lpstr>
      <vt:lpstr>Distributional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summarizing distribution w/ numbers summarizing distribution w/ trends comparing distributions correlating distributions</vt:lpstr>
      <vt:lpstr>PowerPoint Presentation</vt:lpstr>
      <vt:lpstr>summarizing distribution w/ numbers summarizing distribution w/ trends comparing distributions correlating distributions</vt:lpstr>
      <vt:lpstr>PowerPoint Presentation</vt:lpstr>
      <vt:lpstr>summarizing distribution w/ numbers summarizing distribution w/ trends comparing distributions correlating distributions</vt:lpstr>
      <vt:lpstr>visual analogs to statistics complex groupings</vt:lpstr>
      <vt:lpstr>Visual analogs to statistics</vt:lpstr>
      <vt:lpstr>PowerPoint Presentation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Marcus</dc:creator>
  <cp:lastModifiedBy>Adam Marcus</cp:lastModifiedBy>
  <cp:revision>30</cp:revision>
  <dcterms:created xsi:type="dcterms:W3CDTF">2013-11-02T20:16:16Z</dcterms:created>
  <dcterms:modified xsi:type="dcterms:W3CDTF">2013-11-04T14:39:00Z</dcterms:modified>
</cp:coreProperties>
</file>