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7" r:id="rId1"/>
    <p:sldMasterId id="2147483727" r:id="rId2"/>
  </p:sldMasterIdLst>
  <p:notesMasterIdLst>
    <p:notesMasterId r:id="rId52"/>
  </p:notesMasterIdLst>
  <p:sldIdLst>
    <p:sldId id="256" r:id="rId3"/>
    <p:sldId id="382" r:id="rId4"/>
    <p:sldId id="272" r:id="rId5"/>
    <p:sldId id="279" r:id="rId6"/>
    <p:sldId id="274" r:id="rId7"/>
    <p:sldId id="288" r:id="rId8"/>
    <p:sldId id="289" r:id="rId9"/>
    <p:sldId id="291" r:id="rId10"/>
    <p:sldId id="292" r:id="rId11"/>
    <p:sldId id="299" r:id="rId12"/>
    <p:sldId id="300" r:id="rId13"/>
    <p:sldId id="301" r:id="rId14"/>
    <p:sldId id="352" r:id="rId15"/>
    <p:sldId id="343" r:id="rId16"/>
    <p:sldId id="379" r:id="rId17"/>
    <p:sldId id="267" r:id="rId18"/>
    <p:sldId id="437" r:id="rId19"/>
    <p:sldId id="438" r:id="rId20"/>
    <p:sldId id="439" r:id="rId21"/>
    <p:sldId id="440" r:id="rId22"/>
    <p:sldId id="441" r:id="rId23"/>
    <p:sldId id="442" r:id="rId24"/>
    <p:sldId id="383" r:id="rId25"/>
    <p:sldId id="384" r:id="rId26"/>
    <p:sldId id="385" r:id="rId27"/>
    <p:sldId id="386" r:id="rId28"/>
    <p:sldId id="387" r:id="rId29"/>
    <p:sldId id="388" r:id="rId30"/>
    <p:sldId id="389" r:id="rId31"/>
    <p:sldId id="390" r:id="rId32"/>
    <p:sldId id="391" r:id="rId33"/>
    <p:sldId id="392" r:id="rId34"/>
    <p:sldId id="393" r:id="rId35"/>
    <p:sldId id="405" r:id="rId36"/>
    <p:sldId id="406" r:id="rId37"/>
    <p:sldId id="407" r:id="rId38"/>
    <p:sldId id="409" r:id="rId39"/>
    <p:sldId id="410" r:id="rId40"/>
    <p:sldId id="411" r:id="rId41"/>
    <p:sldId id="412" r:id="rId42"/>
    <p:sldId id="413" r:id="rId43"/>
    <p:sldId id="414" r:id="rId44"/>
    <p:sldId id="415" r:id="rId45"/>
    <p:sldId id="416" r:id="rId46"/>
    <p:sldId id="417" r:id="rId47"/>
    <p:sldId id="423" r:id="rId48"/>
    <p:sldId id="431" r:id="rId49"/>
    <p:sldId id="432" r:id="rId50"/>
    <p:sldId id="43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4697F3F-D319-4BC8-A8E3-29F3CA7C1A22}">
          <p14:sldIdLst>
            <p14:sldId id="256"/>
            <p14:sldId id="382"/>
          </p14:sldIdLst>
        </p14:section>
        <p14:section name="ML Intro" id="{9F491776-F9AB-4D26-AC1C-ADC1CE573238}">
          <p14:sldIdLst>
            <p14:sldId id="272"/>
            <p14:sldId id="279"/>
            <p14:sldId id="274"/>
          </p14:sldIdLst>
        </p14:section>
        <p14:section name="The Machine Learning Worflow" id="{C5323E58-DF45-4EA8-A55C-FD2284A46F6F}">
          <p14:sldIdLst>
            <p14:sldId id="288"/>
            <p14:sldId id="289"/>
            <p14:sldId id="291"/>
          </p14:sldIdLst>
        </p14:section>
        <p14:section name="SQM" id="{F8DAC2FD-463B-430F-BFCD-75C82C35DDD7}">
          <p14:sldIdLst>
            <p14:sldId id="292"/>
            <p14:sldId id="299"/>
            <p14:sldId id="300"/>
            <p14:sldId id="301"/>
            <p14:sldId id="352"/>
            <p14:sldId id="343"/>
            <p14:sldId id="379"/>
          </p14:sldIdLst>
        </p14:section>
        <p14:section name="Closing of the ML Session" id="{8391190C-F45B-49A4-AC11-2118BF05CDEB}">
          <p14:sldIdLst>
            <p14:sldId id="267"/>
          </p14:sldIdLst>
        </p14:section>
        <p14:section name="PageRank Example" id="{5CDB3D2E-BE22-470D-9537-A903C8A5ED06}">
          <p14:sldIdLst>
            <p14:sldId id="437"/>
            <p14:sldId id="438"/>
            <p14:sldId id="439"/>
            <p14:sldId id="440"/>
            <p14:sldId id="441"/>
            <p14:sldId id="442"/>
          </p14:sldIdLst>
        </p14:section>
        <p14:section name="Systems Support for ML" id="{880D8E0C-A69B-4172-88CC-6CA5B42BF51D}">
          <p14:sldIdLst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405"/>
            <p14:sldId id="406"/>
            <p14:sldId id="407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23"/>
            <p14:sldId id="431"/>
            <p14:sldId id="432"/>
            <p14:sldId id="43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1" autoAdjust="0"/>
    <p:restoredTop sz="94629" autoAdjust="0"/>
  </p:normalViewPr>
  <p:slideViewPr>
    <p:cSldViewPr snapToGrid="0">
      <p:cViewPr varScale="1">
        <p:scale>
          <a:sx n="77" d="100"/>
          <a:sy n="77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6" d="100"/>
        <a:sy n="3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249F48-D66C-4E53-B504-B57F282CBDA4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5A8C14C-9FE7-47BC-AC9E-F60586A4E39F}">
      <dgm:prSet phldrT="[Text]"/>
      <dgm:spPr/>
      <dgm:t>
        <a:bodyPr/>
        <a:lstStyle/>
        <a:p>
          <a:r>
            <a:rPr lang="en-US" dirty="0" smtClean="0"/>
            <a:t>Apply Model to Data</a:t>
          </a:r>
          <a:endParaRPr lang="en-US" dirty="0"/>
        </a:p>
      </dgm:t>
    </dgm:pt>
    <dgm:pt modelId="{FE545312-38D0-4462-A67D-DF70E3B79FBC}" type="parTrans" cxnId="{95DCCBF0-4E6B-4BC6-AF11-05FD096A5EB0}">
      <dgm:prSet/>
      <dgm:spPr/>
      <dgm:t>
        <a:bodyPr/>
        <a:lstStyle/>
        <a:p>
          <a:endParaRPr lang="en-US"/>
        </a:p>
      </dgm:t>
    </dgm:pt>
    <dgm:pt modelId="{739BF69F-3E64-4F0E-9781-FB322881D345}" type="sibTrans" cxnId="{95DCCBF0-4E6B-4BC6-AF11-05FD096A5EB0}">
      <dgm:prSet/>
      <dgm:spPr/>
      <dgm:t>
        <a:bodyPr/>
        <a:lstStyle/>
        <a:p>
          <a:endParaRPr lang="en-US"/>
        </a:p>
      </dgm:t>
    </dgm:pt>
    <dgm:pt modelId="{51061624-F8BB-4881-AE64-1961023BC3F0}">
      <dgm:prSet phldrT="[Text]"/>
      <dgm:spPr/>
      <dgm:t>
        <a:bodyPr/>
        <a:lstStyle/>
        <a:p>
          <a:r>
            <a:rPr lang="en-US" dirty="0" smtClean="0"/>
            <a:t>Observe Errors</a:t>
          </a:r>
          <a:endParaRPr lang="en-US" dirty="0"/>
        </a:p>
      </dgm:t>
    </dgm:pt>
    <dgm:pt modelId="{A78E8B5A-8504-4FCB-BE87-58ECEC64DF85}" type="parTrans" cxnId="{5AE4C5A7-1F11-484D-96E2-132C4D85FCAF}">
      <dgm:prSet/>
      <dgm:spPr/>
      <dgm:t>
        <a:bodyPr/>
        <a:lstStyle/>
        <a:p>
          <a:endParaRPr lang="en-US"/>
        </a:p>
      </dgm:t>
    </dgm:pt>
    <dgm:pt modelId="{67D4D4BA-A9C2-49FB-B76F-C4A97D3E4CB8}" type="sibTrans" cxnId="{5AE4C5A7-1F11-484D-96E2-132C4D85FCAF}">
      <dgm:prSet/>
      <dgm:spPr/>
      <dgm:t>
        <a:bodyPr/>
        <a:lstStyle/>
        <a:p>
          <a:endParaRPr lang="en-US"/>
        </a:p>
      </dgm:t>
    </dgm:pt>
    <dgm:pt modelId="{D14E74EA-16CE-4820-88E6-A9182260368A}">
      <dgm:prSet phldrT="[Text]"/>
      <dgm:spPr/>
      <dgm:t>
        <a:bodyPr/>
        <a:lstStyle/>
        <a:p>
          <a:r>
            <a:rPr lang="en-US" dirty="0" smtClean="0"/>
            <a:t>Update Model</a:t>
          </a:r>
          <a:endParaRPr lang="en-US" dirty="0"/>
        </a:p>
      </dgm:t>
    </dgm:pt>
    <dgm:pt modelId="{DAF71565-6F74-46F6-ACDB-07F013D18474}" type="parTrans" cxnId="{350F6A09-CD20-4173-BE45-CA835A9FC792}">
      <dgm:prSet/>
      <dgm:spPr/>
      <dgm:t>
        <a:bodyPr/>
        <a:lstStyle/>
        <a:p>
          <a:endParaRPr lang="en-US"/>
        </a:p>
      </dgm:t>
    </dgm:pt>
    <dgm:pt modelId="{C7D5725C-CD6B-482F-97CF-7247E6E5D42C}" type="sibTrans" cxnId="{350F6A09-CD20-4173-BE45-CA835A9FC792}">
      <dgm:prSet/>
      <dgm:spPr/>
      <dgm:t>
        <a:bodyPr/>
        <a:lstStyle/>
        <a:p>
          <a:endParaRPr lang="en-US"/>
        </a:p>
      </dgm:t>
    </dgm:pt>
    <dgm:pt modelId="{0B367E8A-A221-4FC7-BD4E-9237F31B1034}" type="pres">
      <dgm:prSet presAssocID="{99249F48-D66C-4E53-B504-B57F282CBDA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676EC2-0F66-45C3-AFC1-354034771A25}" type="pres">
      <dgm:prSet presAssocID="{55A8C14C-9FE7-47BC-AC9E-F60586A4E39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C61955-79C4-4139-81CE-36041B6FDC01}" type="pres">
      <dgm:prSet presAssocID="{739BF69F-3E64-4F0E-9781-FB322881D345}" presName="sibTrans" presStyleLbl="sibTrans2D1" presStyleIdx="0" presStyleCnt="3"/>
      <dgm:spPr/>
      <dgm:t>
        <a:bodyPr/>
        <a:lstStyle/>
        <a:p>
          <a:endParaRPr lang="en-US"/>
        </a:p>
      </dgm:t>
    </dgm:pt>
    <dgm:pt modelId="{0946D9DB-32E0-43F5-933B-BD42DB207043}" type="pres">
      <dgm:prSet presAssocID="{739BF69F-3E64-4F0E-9781-FB322881D345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579FB105-42D5-4D62-9CBA-6ECDC7B6298B}" type="pres">
      <dgm:prSet presAssocID="{51061624-F8BB-4881-AE64-1961023BC3F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1940D2-C6EE-4801-A252-65114CBE20EA}" type="pres">
      <dgm:prSet presAssocID="{67D4D4BA-A9C2-49FB-B76F-C4A97D3E4CB8}" presName="sibTrans" presStyleLbl="sibTrans2D1" presStyleIdx="1" presStyleCnt="3"/>
      <dgm:spPr/>
      <dgm:t>
        <a:bodyPr/>
        <a:lstStyle/>
        <a:p>
          <a:endParaRPr lang="en-US"/>
        </a:p>
      </dgm:t>
    </dgm:pt>
    <dgm:pt modelId="{344E09BC-6270-49C2-ABB5-4E14BA4A7239}" type="pres">
      <dgm:prSet presAssocID="{67D4D4BA-A9C2-49FB-B76F-C4A97D3E4CB8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E6FC2699-6BDC-419C-93B9-41CE22CF07D3}" type="pres">
      <dgm:prSet presAssocID="{D14E74EA-16CE-4820-88E6-A9182260368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D50D43-AF4B-4DB7-A3D4-5443915C8ED9}" type="pres">
      <dgm:prSet presAssocID="{C7D5725C-CD6B-482F-97CF-7247E6E5D42C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F66AF91-0CCA-4A86-BE5D-97F5E8B96DA6}" type="pres">
      <dgm:prSet presAssocID="{C7D5725C-CD6B-482F-97CF-7247E6E5D42C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9ECF5A95-D4FC-406B-B305-8D4C14BE6C10}" type="presOf" srcId="{D14E74EA-16CE-4820-88E6-A9182260368A}" destId="{E6FC2699-6BDC-419C-93B9-41CE22CF07D3}" srcOrd="0" destOrd="0" presId="urn:microsoft.com/office/officeart/2005/8/layout/cycle2"/>
    <dgm:cxn modelId="{5AE4C5A7-1F11-484D-96E2-132C4D85FCAF}" srcId="{99249F48-D66C-4E53-B504-B57F282CBDA4}" destId="{51061624-F8BB-4881-AE64-1961023BC3F0}" srcOrd="1" destOrd="0" parTransId="{A78E8B5A-8504-4FCB-BE87-58ECEC64DF85}" sibTransId="{67D4D4BA-A9C2-49FB-B76F-C4A97D3E4CB8}"/>
    <dgm:cxn modelId="{171295A1-1DF3-4808-9E7B-37EBB90E58A5}" type="presOf" srcId="{67D4D4BA-A9C2-49FB-B76F-C4A97D3E4CB8}" destId="{344E09BC-6270-49C2-ABB5-4E14BA4A7239}" srcOrd="1" destOrd="0" presId="urn:microsoft.com/office/officeart/2005/8/layout/cycle2"/>
    <dgm:cxn modelId="{BF195492-91FF-414C-BB3E-46874C45CF56}" type="presOf" srcId="{51061624-F8BB-4881-AE64-1961023BC3F0}" destId="{579FB105-42D5-4D62-9CBA-6ECDC7B6298B}" srcOrd="0" destOrd="0" presId="urn:microsoft.com/office/officeart/2005/8/layout/cycle2"/>
    <dgm:cxn modelId="{CF30CD80-E727-4B79-AE86-9E12DAA945E8}" type="presOf" srcId="{67D4D4BA-A9C2-49FB-B76F-C4A97D3E4CB8}" destId="{D21940D2-C6EE-4801-A252-65114CBE20EA}" srcOrd="0" destOrd="0" presId="urn:microsoft.com/office/officeart/2005/8/layout/cycle2"/>
    <dgm:cxn modelId="{C93EDC10-2FF1-41CC-A33E-B434A6F5420A}" type="presOf" srcId="{C7D5725C-CD6B-482F-97CF-7247E6E5D42C}" destId="{6FD50D43-AF4B-4DB7-A3D4-5443915C8ED9}" srcOrd="0" destOrd="0" presId="urn:microsoft.com/office/officeart/2005/8/layout/cycle2"/>
    <dgm:cxn modelId="{04331268-164A-483A-AE82-00C73014F720}" type="presOf" srcId="{739BF69F-3E64-4F0E-9781-FB322881D345}" destId="{0946D9DB-32E0-43F5-933B-BD42DB207043}" srcOrd="1" destOrd="0" presId="urn:microsoft.com/office/officeart/2005/8/layout/cycle2"/>
    <dgm:cxn modelId="{DE11036F-7B45-4437-9C5C-2EA9B05CC39C}" type="presOf" srcId="{C7D5725C-CD6B-482F-97CF-7247E6E5D42C}" destId="{EF66AF91-0CCA-4A86-BE5D-97F5E8B96DA6}" srcOrd="1" destOrd="0" presId="urn:microsoft.com/office/officeart/2005/8/layout/cycle2"/>
    <dgm:cxn modelId="{350F6A09-CD20-4173-BE45-CA835A9FC792}" srcId="{99249F48-D66C-4E53-B504-B57F282CBDA4}" destId="{D14E74EA-16CE-4820-88E6-A9182260368A}" srcOrd="2" destOrd="0" parTransId="{DAF71565-6F74-46F6-ACDB-07F013D18474}" sibTransId="{C7D5725C-CD6B-482F-97CF-7247E6E5D42C}"/>
    <dgm:cxn modelId="{3C2F8C31-BAED-4037-A8EF-77062D067368}" type="presOf" srcId="{739BF69F-3E64-4F0E-9781-FB322881D345}" destId="{B3C61955-79C4-4139-81CE-36041B6FDC01}" srcOrd="0" destOrd="0" presId="urn:microsoft.com/office/officeart/2005/8/layout/cycle2"/>
    <dgm:cxn modelId="{95DCCBF0-4E6B-4BC6-AF11-05FD096A5EB0}" srcId="{99249F48-D66C-4E53-B504-B57F282CBDA4}" destId="{55A8C14C-9FE7-47BC-AC9E-F60586A4E39F}" srcOrd="0" destOrd="0" parTransId="{FE545312-38D0-4462-A67D-DF70E3B79FBC}" sibTransId="{739BF69F-3E64-4F0E-9781-FB322881D345}"/>
    <dgm:cxn modelId="{3AD5FC1B-DB78-43F3-B574-09B35F788396}" type="presOf" srcId="{55A8C14C-9FE7-47BC-AC9E-F60586A4E39F}" destId="{91676EC2-0F66-45C3-AFC1-354034771A25}" srcOrd="0" destOrd="0" presId="urn:microsoft.com/office/officeart/2005/8/layout/cycle2"/>
    <dgm:cxn modelId="{9A2E6D93-66A0-4F61-9C73-462686A13693}" type="presOf" srcId="{99249F48-D66C-4E53-B504-B57F282CBDA4}" destId="{0B367E8A-A221-4FC7-BD4E-9237F31B1034}" srcOrd="0" destOrd="0" presId="urn:microsoft.com/office/officeart/2005/8/layout/cycle2"/>
    <dgm:cxn modelId="{3A945B39-A809-4169-941E-B7CD7E82FEDF}" type="presParOf" srcId="{0B367E8A-A221-4FC7-BD4E-9237F31B1034}" destId="{91676EC2-0F66-45C3-AFC1-354034771A25}" srcOrd="0" destOrd="0" presId="urn:microsoft.com/office/officeart/2005/8/layout/cycle2"/>
    <dgm:cxn modelId="{3BCB501F-CF91-4ED5-848B-9A3C776619C3}" type="presParOf" srcId="{0B367E8A-A221-4FC7-BD4E-9237F31B1034}" destId="{B3C61955-79C4-4139-81CE-36041B6FDC01}" srcOrd="1" destOrd="0" presId="urn:microsoft.com/office/officeart/2005/8/layout/cycle2"/>
    <dgm:cxn modelId="{844077E8-5513-4CB0-A823-8DA9729491C4}" type="presParOf" srcId="{B3C61955-79C4-4139-81CE-36041B6FDC01}" destId="{0946D9DB-32E0-43F5-933B-BD42DB207043}" srcOrd="0" destOrd="0" presId="urn:microsoft.com/office/officeart/2005/8/layout/cycle2"/>
    <dgm:cxn modelId="{4218BCC8-F64B-4A6F-848A-932FD5AB7727}" type="presParOf" srcId="{0B367E8A-A221-4FC7-BD4E-9237F31B1034}" destId="{579FB105-42D5-4D62-9CBA-6ECDC7B6298B}" srcOrd="2" destOrd="0" presId="urn:microsoft.com/office/officeart/2005/8/layout/cycle2"/>
    <dgm:cxn modelId="{F86DD8B8-3911-4243-BB51-C6FBCD7D385F}" type="presParOf" srcId="{0B367E8A-A221-4FC7-BD4E-9237F31B1034}" destId="{D21940D2-C6EE-4801-A252-65114CBE20EA}" srcOrd="3" destOrd="0" presId="urn:microsoft.com/office/officeart/2005/8/layout/cycle2"/>
    <dgm:cxn modelId="{1FBBFA9E-E572-4784-8E7D-135D9972E810}" type="presParOf" srcId="{D21940D2-C6EE-4801-A252-65114CBE20EA}" destId="{344E09BC-6270-49C2-ABB5-4E14BA4A7239}" srcOrd="0" destOrd="0" presId="urn:microsoft.com/office/officeart/2005/8/layout/cycle2"/>
    <dgm:cxn modelId="{74433AA0-ABC4-4075-81D1-6DEDD30E4E28}" type="presParOf" srcId="{0B367E8A-A221-4FC7-BD4E-9237F31B1034}" destId="{E6FC2699-6BDC-419C-93B9-41CE22CF07D3}" srcOrd="4" destOrd="0" presId="urn:microsoft.com/office/officeart/2005/8/layout/cycle2"/>
    <dgm:cxn modelId="{A154BA7A-6A28-4A18-809A-F653E7A170B8}" type="presParOf" srcId="{0B367E8A-A221-4FC7-BD4E-9237F31B1034}" destId="{6FD50D43-AF4B-4DB7-A3D4-5443915C8ED9}" srcOrd="5" destOrd="0" presId="urn:microsoft.com/office/officeart/2005/8/layout/cycle2"/>
    <dgm:cxn modelId="{303594E4-A8E3-4448-883B-B72920393EAD}" type="presParOf" srcId="{6FD50D43-AF4B-4DB7-A3D4-5443915C8ED9}" destId="{EF66AF91-0CCA-4A86-BE5D-97F5E8B96DA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C717E-F130-4E0C-A43B-871A71608EF9}" type="datetimeFigureOut">
              <a:rPr lang="en-US"/>
              <a:t>10/10/2013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BEBC7-2ADF-4381-8F53-F99759210BF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06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robability_distribution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BEBC7-2ADF-4381-8F53-F99759210BF3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80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4FD9D-23EE-4DEA-B769-12A67F817677}" type="slidenum">
              <a:rPr lang="en-US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674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4FD9D-23EE-4DEA-B769-12A67F817677}" type="slidenum">
              <a:rPr lang="en-US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63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4FD9D-23EE-4DEA-B769-12A67F817677}" type="slidenum">
              <a:rPr lang="en-US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366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4FD9D-23EE-4DEA-B769-12A67F817677}" type="slidenum">
              <a:rPr lang="en-US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323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BE4FC35-5A66-A247-B35C-DDAC3B55ADC8}" type="slidenum">
              <a:rPr lang="en-US" sz="1200">
                <a:solidFill>
                  <a:prstClr val="black"/>
                </a:solidFill>
              </a:rPr>
              <a:pPr eaLnBrk="1" hangingPunct="1"/>
              <a:t>30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756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F6F3D14-3B41-824A-8E61-C7FF2266CDD4}" type="slidenum">
              <a:rPr lang="en-US" sz="1200">
                <a:solidFill>
                  <a:prstClr val="black"/>
                </a:solidFill>
              </a:rPr>
              <a:pPr eaLnBrk="1" hangingPunct="1"/>
              <a:t>31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777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4FD9D-23EE-4DEA-B769-12A67F817677}" type="slidenum">
              <a:rPr lang="en-US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152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4FD9D-23EE-4DEA-B769-12A67F817677}" type="slidenum">
              <a:rPr lang="en-US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5307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4FD9D-23EE-4DEA-B769-12A67F817677}" type="slidenum">
              <a:rPr lang="en-US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068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4FD9D-23EE-4DEA-B769-12A67F817677}" type="slidenum">
              <a:rPr lang="en-US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337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BEBC7-2ADF-4381-8F53-F99759210BF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342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4FD9D-23EE-4DEA-B769-12A67F817677}" type="slidenum">
              <a:rPr lang="en-US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8691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4FD9D-23EE-4DEA-B769-12A67F817677}" type="slidenum">
              <a:rPr lang="en-US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7007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4FD9D-23EE-4DEA-B769-12A67F817677}" type="slidenum">
              <a:rPr lang="en-US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9922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4FD9D-23EE-4DEA-B769-12A67F817677}" type="slidenum">
              <a:rPr lang="en-US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1403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4FD9D-23EE-4DEA-B769-12A67F817677}" type="slidenum">
              <a:rPr lang="en-US">
                <a:solidFill>
                  <a:prstClr val="black"/>
                </a:solidFill>
              </a:rPr>
              <a:pPr/>
              <a:t>40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4519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4FD9D-23EE-4DEA-B769-12A67F817677}" type="slidenum">
              <a:rPr lang="en-US">
                <a:solidFill>
                  <a:prstClr val="black"/>
                </a:solidFill>
              </a:rPr>
              <a:pPr/>
              <a:t>41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6222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4FD9D-23EE-4DEA-B769-12A67F817677}" type="slidenum">
              <a:rPr lang="en-US">
                <a:solidFill>
                  <a:prstClr val="black"/>
                </a:solidFill>
              </a:rPr>
              <a:pPr/>
              <a:t>42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0633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4FD9D-23EE-4DEA-B769-12A67F817677}" type="slidenum">
              <a:rPr lang="en-US">
                <a:solidFill>
                  <a:prstClr val="black"/>
                </a:solidFill>
              </a:rPr>
              <a:pPr/>
              <a:t>43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951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4FD9D-23EE-4DEA-B769-12A67F817677}" type="slidenum">
              <a:rPr lang="en-US">
                <a:solidFill>
                  <a:prstClr val="black"/>
                </a:solidFill>
              </a:rPr>
              <a:pPr/>
              <a:t>44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0588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4FD9D-23EE-4DEA-B769-12A67F817677}" type="slidenum">
              <a:rPr lang="en-US">
                <a:solidFill>
                  <a:prstClr val="black"/>
                </a:solidFill>
              </a:rPr>
              <a:pPr/>
              <a:t>45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87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BEBC7-2ADF-4381-8F53-F99759210BF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945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4FD9D-23EE-4DEA-B769-12A67F817677}" type="slidenum">
              <a:rPr lang="en-US">
                <a:solidFill>
                  <a:prstClr val="black"/>
                </a:solidFill>
              </a:rPr>
              <a:pPr/>
              <a:t>46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0996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4FD9D-23EE-4DEA-B769-12A67F817677}" type="slidenum">
              <a:rPr lang="en-US">
                <a:solidFill>
                  <a:prstClr val="black"/>
                </a:solidFill>
              </a:rPr>
              <a:pPr/>
              <a:t>47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3639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4FD9D-23EE-4DEA-B769-12A67F817677}" type="slidenum">
              <a:rPr lang="en-US">
                <a:solidFill>
                  <a:prstClr val="black"/>
                </a:solidFill>
              </a:rPr>
              <a:pPr/>
              <a:t>48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350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BEBC7-2ADF-4381-8F53-F99759210B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02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BEBC7-2ADF-4381-8F53-F99759210BF3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9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ＭＳ Ｐゴシック" charset="0"/>
              </a:rPr>
              <a:t>PageRank is a </a:t>
            </a:r>
            <a:r>
              <a:rPr lang="en-US">
                <a:latin typeface="Calibri" charset="0"/>
                <a:ea typeface="ＭＳ Ｐゴシック" charset="0"/>
                <a:hlinkClick r:id="rId3" tooltip="Probability distribution"/>
              </a:rPr>
              <a:t>probability distribution</a:t>
            </a:r>
            <a:r>
              <a:rPr lang="en-US">
                <a:latin typeface="Calibri" charset="0"/>
                <a:ea typeface="ＭＳ Ｐゴシック" charset="0"/>
              </a:rPr>
              <a:t> used to represent the likelihood that a person randomly clicking on links will arrive at any particular page.</a:t>
            </a: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AE92123-406F-A344-AE1F-05F28866C7E6}" type="slidenum">
              <a:rPr lang="en-US" sz="1200"/>
              <a:pPr eaLnBrk="1" hangingPunct="1"/>
              <a:t>17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56413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4FD9D-23EE-4DEA-B769-12A67F817677}" type="slidenum">
              <a:rPr lang="en-US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840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4FD9D-23EE-4DEA-B769-12A67F817677}" type="slidenum">
              <a:rPr lang="en-US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222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4FD9D-23EE-4DEA-B769-12A67F817677}" type="slidenum">
              <a:rPr lang="en-US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161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E0A1B-569B-4A8F-BD1B-10A74F06A485}" type="datetime1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C246-7EBF-4EC7-B174-0C521DFF0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0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419C-B596-4BF4-89FD-E8CB40238158}" type="datetime1">
              <a:rPr lang="en-US" smtClean="0"/>
              <a:t>10/10/2013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C246-7EBF-4EC7-B174-0C521DFF0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8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F95C-6ADB-49E5-A71F-1EF4F0B174BF}" type="datetime1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C246-7EBF-4EC7-B174-0C521DFF0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85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A001-29A6-4533-9CD0-E11FEF86DEA3}" type="datetime1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C246-7EBF-4EC7-B174-0C521DFF045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0390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4BD3-EF87-464A-A18E-EFEF35842CD0}" type="datetime1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C246-7EBF-4EC7-B174-0C521DFF0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7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0D3A-ED58-4548-838D-CEB94BE3E4E3}" type="datetime1">
              <a:rPr lang="en-US" smtClean="0"/>
              <a:t>10/10/2013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C246-7EBF-4EC7-B174-0C521DFF0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62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A11E-F16A-477A-965E-5515C22410D9}" type="datetime1">
              <a:rPr lang="en-US" smtClean="0"/>
              <a:t>10/10/2013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C246-7EBF-4EC7-B174-0C521DFF0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1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52EB-E2E8-4000-92D5-54E4A959DF5F}" type="datetime1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C246-7EBF-4EC7-B174-0C521DFF0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45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32CE-599C-4180-82BA-EBD008468C79}" type="datetime1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C246-7EBF-4EC7-B174-0C521DFF0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77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None/>
              <a:defRPr sz="3001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173878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342991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520442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6" y="6399557"/>
            <a:ext cx="560832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6009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20836" y="1447806"/>
            <a:ext cx="5396365" cy="2462213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3001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/>
            </a:lvl2pPr>
            <a:lvl3pPr marL="175069" indent="0">
              <a:buNone/>
              <a:defRPr sz="1500"/>
            </a:lvl3pPr>
            <a:lvl4pPr marL="342991" indent="0">
              <a:buNone/>
              <a:defRPr sz="1500"/>
            </a:lvl4pPr>
            <a:lvl5pPr marL="520442" indent="0">
              <a:buNone/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279564" y="1447806"/>
            <a:ext cx="5396365" cy="2462213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lang="en-US" sz="3001" kern="1200" spc="-53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82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5069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5373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5678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520836" y="6399557"/>
            <a:ext cx="560832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4501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BC48-410E-41AB-ADCC-3AFFF1C05C49}" type="datetime1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C246-7EBF-4EC7-B174-0C521DFF0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629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6" y="1447804"/>
            <a:ext cx="8825659" cy="3329581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6" y="4777383"/>
            <a:ext cx="882565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4BBA-A91F-4947-B468-42F48B09E93B}" type="datetime1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10/10/2013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6877-C6D2-1543-AB64-864F5DA8FB51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7106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6537-0222-B842-9736-55B8C2DF3D9C}" type="datetime1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10/10/2013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6877-C6D2-1543-AB64-864F5DA8FB51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9810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62" y="2861738"/>
            <a:ext cx="8825657" cy="1915647"/>
          </a:xfrm>
        </p:spPr>
        <p:txBody>
          <a:bodyPr anchor="b"/>
          <a:lstStyle>
            <a:lvl1pPr algn="l">
              <a:defRPr sz="5333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6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667" cap="all">
                <a:solidFill>
                  <a:schemeClr val="accent1"/>
                </a:solidFill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171F-D842-3D43-8F63-3882DCD9F6A2}" type="datetime1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10/10/2013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6877-C6D2-1543-AB64-864F5DA8FB51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549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3" y="2060577"/>
            <a:ext cx="4396339" cy="41957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5" y="2056093"/>
            <a:ext cx="4396341" cy="420024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3AB9-7EF7-604B-9B53-B6071A09B79E}" type="datetime1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10/10/2013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6877-C6D2-1543-AB64-864F5DA8FB51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8997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3"/>
            <a:ext cx="4396339" cy="576263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  <a:lvl2pPr marL="609570" indent="0">
              <a:buNone/>
              <a:defRPr sz="2667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8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3" y="2514601"/>
            <a:ext cx="4396339" cy="3741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7" y="1905003"/>
            <a:ext cx="4396339" cy="576263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  <a:lvl2pPr marL="609570" indent="0">
              <a:buNone/>
              <a:defRPr sz="2667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8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7" y="2514601"/>
            <a:ext cx="4396339" cy="3741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9EA6-1189-E241-923A-68D97AF14A02}" type="datetime1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10/10/2013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6877-C6D2-1543-AB64-864F5DA8FB51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3621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B937-799A-DE4B-8B02-62C0A3144454}" type="datetime1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10/10/2013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6877-C6D2-1543-AB64-864F5DA8FB51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1428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B4E5-6343-B24D-955F-E72237F2E314}" type="datetime1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10/10/2013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6877-C6D2-1543-AB64-864F5DA8FB51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4978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447800"/>
            <a:ext cx="3401064" cy="1447800"/>
          </a:xfrm>
        </p:spPr>
        <p:txBody>
          <a:bodyPr anchor="b"/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61" y="3129285"/>
            <a:ext cx="3401063" cy="2895599"/>
          </a:xfrm>
        </p:spPr>
        <p:txBody>
          <a:bodyPr/>
          <a:lstStyle>
            <a:lvl1pPr marL="0" indent="0">
              <a:buNone/>
              <a:defRPr sz="1867"/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4D15-0D0B-8A47-9536-ED8830DD100F}" type="datetime1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10/10/2013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6877-C6D2-1543-AB64-864F5DA8FB51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3622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8" y="1854192"/>
            <a:ext cx="5092907" cy="1574808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7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70" indent="0">
              <a:buNone/>
              <a:defRPr sz="2133"/>
            </a:lvl2pPr>
            <a:lvl3pPr marL="1219140" indent="0">
              <a:buNone/>
              <a:defRPr sz="2133"/>
            </a:lvl3pPr>
            <a:lvl4pPr marL="1828709" indent="0">
              <a:buNone/>
              <a:defRPr sz="2133"/>
            </a:lvl4pPr>
            <a:lvl5pPr marL="2438278" indent="0">
              <a:buNone/>
              <a:defRPr sz="2133"/>
            </a:lvl5pPr>
            <a:lvl6pPr marL="3047848" indent="0">
              <a:buNone/>
              <a:defRPr sz="2133"/>
            </a:lvl6pPr>
            <a:lvl7pPr marL="3657418" indent="0">
              <a:buNone/>
              <a:defRPr sz="2133"/>
            </a:lvl7pPr>
            <a:lvl8pPr marL="4266987" indent="0">
              <a:buNone/>
              <a:defRPr sz="2133"/>
            </a:lvl8pPr>
            <a:lvl9pPr marL="4876557" indent="0">
              <a:buNone/>
              <a:defRPr sz="213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867"/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D836-0E68-FA4F-8F4D-890DB06FD261}" type="datetime1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10/10/2013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6877-C6D2-1543-AB64-864F5DA8FB51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6115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62" y="4800589"/>
            <a:ext cx="8825657" cy="566739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6" y="685801"/>
            <a:ext cx="8825659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70" indent="0">
              <a:buNone/>
              <a:defRPr sz="2133"/>
            </a:lvl2pPr>
            <a:lvl3pPr marL="1219140" indent="0">
              <a:buNone/>
              <a:defRPr sz="2133"/>
            </a:lvl3pPr>
            <a:lvl4pPr marL="1828709" indent="0">
              <a:buNone/>
              <a:defRPr sz="2133"/>
            </a:lvl4pPr>
            <a:lvl5pPr marL="2438278" indent="0">
              <a:buNone/>
              <a:defRPr sz="2133"/>
            </a:lvl5pPr>
            <a:lvl6pPr marL="3047848" indent="0">
              <a:buNone/>
              <a:defRPr sz="2133"/>
            </a:lvl6pPr>
            <a:lvl7pPr marL="3657418" indent="0">
              <a:buNone/>
              <a:defRPr sz="2133"/>
            </a:lvl7pPr>
            <a:lvl8pPr marL="4266987" indent="0">
              <a:buNone/>
              <a:defRPr sz="2133"/>
            </a:lvl8pPr>
            <a:lvl9pPr marL="4876557" indent="0">
              <a:buNone/>
              <a:defRPr sz="213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9A124-1090-CD47-813D-423682035A8D}" type="datetime1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10/10/2013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6877-C6D2-1543-AB64-864F5DA8FB51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83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69D1-A092-4020-B0D2-8758CA16C79D}" type="datetime1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C246-7EBF-4EC7-B174-0C521DFF0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230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1447800"/>
            <a:ext cx="8825659" cy="1981200"/>
          </a:xfrm>
        </p:spPr>
        <p:txBody>
          <a:bodyPr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BA4A-546B-B948-9700-69903413D21F}" type="datetime1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10/10/2013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6877-C6D2-1543-AB64-864F5DA8FB51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9803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3"/>
            <a:ext cx="7999315" cy="2323375"/>
          </a:xfrm>
        </p:spPr>
        <p:txBody>
          <a:bodyPr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6" y="3771177"/>
            <a:ext cx="7279649" cy="342175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67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D87C-C989-5C4C-B73F-34973B4E5D7D}" type="datetime1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10/10/2013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6877-C6D2-1543-AB64-864F5DA8FB51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2626230"/>
          </a:xfrm>
          <a:prstGeom prst="rect">
            <a:avLst/>
          </a:prstGeom>
          <a:noFill/>
        </p:spPr>
        <p:txBody>
          <a:bodyPr wrap="square" lIns="121917" tIns="60959" rIns="121917" bIns="60959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defTabSz="609570"/>
            <a:r>
              <a:rPr lang="en-US" sz="16266" dirty="0">
                <a:solidFill>
                  <a:srgbClr val="ACD433"/>
                </a:solidFill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1" y="2613788"/>
            <a:ext cx="801912" cy="2626230"/>
          </a:xfrm>
          <a:prstGeom prst="rect">
            <a:avLst/>
          </a:prstGeom>
          <a:noFill/>
        </p:spPr>
        <p:txBody>
          <a:bodyPr wrap="square" lIns="121917" tIns="60959" rIns="121917" bIns="60959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defTabSz="609570"/>
            <a:r>
              <a:rPr lang="en-US" sz="16266" dirty="0">
                <a:solidFill>
                  <a:srgbClr val="ACD433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22338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9" y="3124203"/>
            <a:ext cx="8825660" cy="1653180"/>
          </a:xfrm>
        </p:spPr>
        <p:txBody>
          <a:bodyPr anchor="b"/>
          <a:lstStyle>
            <a:lvl1pPr algn="l">
              <a:defRPr sz="5333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6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667" cap="none">
                <a:solidFill>
                  <a:schemeClr val="accent1"/>
                </a:solidFill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0E5C-84FE-C448-8E1A-B06EEAF1A4CD}" type="datetime1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10/10/2013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6877-C6D2-1543-AB64-864F5DA8FB51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5872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8" y="1981203"/>
            <a:ext cx="2946867" cy="576263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  <a:lvl2pPr marL="609570" indent="0">
              <a:buNone/>
              <a:defRPr sz="2667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8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5" y="2667001"/>
            <a:ext cx="2927351" cy="3589339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66" y="1981203"/>
            <a:ext cx="2936241" cy="576263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  <a:lvl2pPr marL="609570" indent="0">
              <a:buNone/>
              <a:defRPr sz="2667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8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5" y="2667001"/>
            <a:ext cx="2946795" cy="3589339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6" y="1981203"/>
            <a:ext cx="2932113" cy="576263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  <a:lvl2pPr marL="609570" indent="0">
              <a:buNone/>
              <a:defRPr sz="2667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8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6" y="2667001"/>
            <a:ext cx="2932113" cy="3589339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3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1"/>
            <a:ext cx="0" cy="3966883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AA98-0EC2-DF4D-8779-854875FBDEC6}" type="datetime1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10/10/2013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6877-C6D2-1543-AB64-864F5DA8FB51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7288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4" y="4250953"/>
            <a:ext cx="2940051" cy="576263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  <a:lvl2pPr marL="609570" indent="0">
              <a:buNone/>
              <a:defRPr sz="2667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8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4" y="2209800"/>
            <a:ext cx="2940051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70" indent="0">
              <a:buNone/>
              <a:defRPr sz="2133"/>
            </a:lvl2pPr>
            <a:lvl3pPr marL="1219140" indent="0">
              <a:buNone/>
              <a:defRPr sz="2133"/>
            </a:lvl3pPr>
            <a:lvl4pPr marL="1828709" indent="0">
              <a:buNone/>
              <a:defRPr sz="2133"/>
            </a:lvl4pPr>
            <a:lvl5pPr marL="2438278" indent="0">
              <a:buNone/>
              <a:defRPr sz="2133"/>
            </a:lvl5pPr>
            <a:lvl6pPr marL="3047848" indent="0">
              <a:buNone/>
              <a:defRPr sz="2133"/>
            </a:lvl6pPr>
            <a:lvl7pPr marL="3657418" indent="0">
              <a:buNone/>
              <a:defRPr sz="2133"/>
            </a:lvl7pPr>
            <a:lvl8pPr marL="4266987" indent="0">
              <a:buNone/>
              <a:defRPr sz="2133"/>
            </a:lvl8pPr>
            <a:lvl9pPr marL="4876557" indent="0">
              <a:buNone/>
              <a:defRPr sz="213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4" y="4827212"/>
            <a:ext cx="2940051" cy="659189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6" y="4250953"/>
            <a:ext cx="2930525" cy="576263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  <a:lvl2pPr marL="609570" indent="0">
              <a:buNone/>
              <a:defRPr sz="2667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8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6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70" indent="0">
              <a:buNone/>
              <a:defRPr sz="2133"/>
            </a:lvl2pPr>
            <a:lvl3pPr marL="1219140" indent="0">
              <a:buNone/>
              <a:defRPr sz="2133"/>
            </a:lvl3pPr>
            <a:lvl4pPr marL="1828709" indent="0">
              <a:buNone/>
              <a:defRPr sz="2133"/>
            </a:lvl4pPr>
            <a:lvl5pPr marL="2438278" indent="0">
              <a:buNone/>
              <a:defRPr sz="2133"/>
            </a:lvl5pPr>
            <a:lvl6pPr marL="3047848" indent="0">
              <a:buNone/>
              <a:defRPr sz="2133"/>
            </a:lvl6pPr>
            <a:lvl7pPr marL="3657418" indent="0">
              <a:buNone/>
              <a:defRPr sz="2133"/>
            </a:lvl7pPr>
            <a:lvl8pPr marL="4266987" indent="0">
              <a:buNone/>
              <a:defRPr sz="2133"/>
            </a:lvl8pPr>
            <a:lvl9pPr marL="4876557" indent="0">
              <a:buNone/>
              <a:defRPr sz="213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7" y="4827212"/>
            <a:ext cx="2934407" cy="659189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6" y="4250953"/>
            <a:ext cx="2932113" cy="576263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  <a:lvl2pPr marL="609570" indent="0">
              <a:buNone/>
              <a:defRPr sz="2667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8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706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70" indent="0">
              <a:buNone/>
              <a:defRPr sz="2133"/>
            </a:lvl2pPr>
            <a:lvl3pPr marL="1219140" indent="0">
              <a:buNone/>
              <a:defRPr sz="2133"/>
            </a:lvl3pPr>
            <a:lvl4pPr marL="1828709" indent="0">
              <a:buNone/>
              <a:defRPr sz="2133"/>
            </a:lvl4pPr>
            <a:lvl5pPr marL="2438278" indent="0">
              <a:buNone/>
              <a:defRPr sz="2133"/>
            </a:lvl5pPr>
            <a:lvl6pPr marL="3047848" indent="0">
              <a:buNone/>
              <a:defRPr sz="2133"/>
            </a:lvl6pPr>
            <a:lvl7pPr marL="3657418" indent="0">
              <a:buNone/>
              <a:defRPr sz="2133"/>
            </a:lvl7pPr>
            <a:lvl8pPr marL="4266987" indent="0">
              <a:buNone/>
              <a:defRPr sz="2133"/>
            </a:lvl8pPr>
            <a:lvl9pPr marL="4876557" indent="0">
              <a:buNone/>
              <a:defRPr sz="213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6" y="482721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3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1"/>
            <a:ext cx="0" cy="3966883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D901-48B3-1A44-881D-636674741F09}" type="datetime1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10/10/2013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6877-C6D2-1543-AB64-864F5DA8FB51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0158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66855-1DA4-C64F-9B0B-D1E1F3E1A963}" type="datetime1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10/10/2013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6877-C6D2-1543-AB64-864F5DA8FB51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8942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6" y="430216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4" y="887415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E9D3-BD88-1E41-9D5A-F56B38D200BB}" type="datetime1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10/10/2013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6877-C6D2-1543-AB64-864F5DA8FB51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30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0D543-3B74-4FE3-8A6F-EA2A311767CC}" type="datetime1">
              <a:rPr lang="en-US" smtClean="0"/>
              <a:t>10/10/2013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C246-7EBF-4EC7-B174-0C521DFF0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4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E818-103A-4A49-9776-1113A2F7EA71}" type="datetime1">
              <a:rPr lang="en-US" smtClean="0"/>
              <a:t>10/10/2013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C246-7EBF-4EC7-B174-0C521DFF0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3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A832-9CB5-4D23-9D7B-D6CDEE8FE44B}" type="datetime1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C246-7EBF-4EC7-B174-0C521DFF0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3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CD3C-7EDE-4266-AA9A-48ADBCF50021}" type="datetime1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C246-7EBF-4EC7-B174-0C521DFF0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0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7EED-AF04-406A-B76C-405FF0D2973A}" type="datetime1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C246-7EBF-4EC7-B174-0C521DFF0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0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DD-817E-414C-82C4-68939B846641}" type="datetime1">
              <a:rPr lang="en-US" smtClean="0"/>
              <a:t>10/10/2013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C246-7EBF-4EC7-B174-0C521DFF0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8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2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A812C40-30F9-4945-92C3-8F900BF87C94}" type="datetime1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3C246-7EBF-4EC7-B174-0C521DFF0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198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  <p:sldLayoutId id="2147483725" r:id="rId18"/>
    <p:sldLayoutId id="2147483726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6" y="2669689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6" y="2892348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3" y="5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8" y="6096000"/>
            <a:ext cx="993735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3" y="452717"/>
            <a:ext cx="9404723" cy="1400531"/>
          </a:xfrm>
          <a:prstGeom prst="rect">
            <a:avLst/>
          </a:prstGeom>
        </p:spPr>
        <p:txBody>
          <a:bodyPr vert="horz" lIns="91438" tIns="45719" rIns="91438" bIns="45719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24"/>
            <a:ext cx="8946541" cy="4195481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46" y="1790705"/>
            <a:ext cx="990599" cy="304799"/>
          </a:xfrm>
          <a:prstGeom prst="rect">
            <a:avLst/>
          </a:prstGeom>
        </p:spPr>
        <p:txBody>
          <a:bodyPr vert="horz" lIns="91438" tIns="45719" rIns="91438" bIns="45719" rtlCol="0" anchor="t"/>
          <a:lstStyle>
            <a:lvl1pPr algn="l">
              <a:defRPr sz="1467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defTabSz="609570"/>
            <a:fld id="{A8B39D16-C6F4-5344-9404-82B903F0C8AF}" type="datetime1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 defTabSz="609570"/>
              <a:t>10/10/2013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7" y="3225302"/>
            <a:ext cx="3859795" cy="304801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l">
              <a:defRPr sz="1467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defTabSz="609570"/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3" y="295734"/>
            <a:ext cx="838199" cy="767687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ctr">
              <a:defRPr sz="3733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70"/>
            <a:fld id="{85626877-C6D2-1543-AB64-864F5DA8FB51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609570"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0185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</p:sldLayoutIdLst>
  <p:hf hdr="0" ftr="0" dt="0"/>
  <p:txStyles>
    <p:titleStyle>
      <a:lvl1pPr algn="l" defTabSz="609570" rtl="0" eaLnBrk="1" latinLnBrk="0" hangingPunct="1">
        <a:spcBef>
          <a:spcPct val="0"/>
        </a:spcBef>
        <a:buNone/>
        <a:defRPr sz="56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178" indent="-457178" algn="l" defTabSz="609570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667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990550" indent="-380981" algn="l" defTabSz="609570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523925" indent="-304784" algn="l" defTabSz="609570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33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2133493" indent="-304784" algn="l" defTabSz="609570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67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743062" indent="-304784" algn="l" defTabSz="609570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67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3352632" indent="-304784" algn="l" defTabSz="609570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67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3962202" indent="-304784" algn="l" defTabSz="609570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67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4571772" indent="-304784" algn="l" defTabSz="609570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67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5181341" indent="-304784" algn="l" defTabSz="609570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67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hortonworks.com/blog/pagerank-implementation-in-pi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8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pubs/63785/eurosys07.pdf" TargetMode="External"/><Relationship Id="rId7" Type="http://schemas.openxmlformats.org/officeDocument/2006/relationships/hyperlink" Target="http://graphlab.org/presentations/nips-biglearn-2011.pptx" TargetMode="External"/><Relationship Id="rId2" Type="http://schemas.openxmlformats.org/officeDocument/2006/relationships/hyperlink" Target="http://kowshik.github.com/JPregel/pregel_paper.pdf" TargetMode="External"/><Relationship Id="rId1" Type="http://schemas.openxmlformats.org/officeDocument/2006/relationships/slideLayout" Target="../slideLayouts/slideLayout21.xml"/><Relationship Id="rId6" Type="http://schemas.openxmlformats.org/officeDocument/2006/relationships/hyperlink" Target="http://graphlab.org/uai2010_graphlab.pptx" TargetMode="External"/><Relationship Id="rId5" Type="http://schemas.openxmlformats.org/officeDocument/2006/relationships/hyperlink" Target="http://budiu.info/work/dryad-talk-berkeley09.pptx" TargetMode="External"/><Relationship Id="rId4" Type="http://schemas.openxmlformats.org/officeDocument/2006/relationships/hyperlink" Target="http://www.select.cs.cmu.edu/publications/paperdir/uai2010-low-gonzalez-kyrola-bickson-guestrin-hellerstein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on Big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891176"/>
            <a:ext cx="8825658" cy="1842133"/>
          </a:xfrm>
        </p:spPr>
        <p:txBody>
          <a:bodyPr>
            <a:normAutofit/>
          </a:bodyPr>
          <a:lstStyle/>
          <a:p>
            <a:r>
              <a:rPr lang="en-US" dirty="0" smtClean="0"/>
              <a:t>Tyson Condie (UCLA, Microsoft)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C246-7EBF-4EC7-B174-0C521DFF04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9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Learn a Regression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 smtClean="0"/>
                  <a:t>Given:</a:t>
                </a:r>
                <a:r>
                  <a:rPr lang="en-US" dirty="0" smtClean="0"/>
                  <a:t> Dataset </a:t>
                </a:r>
                <a:r>
                  <a:rPr lang="en-US" i="1" dirty="0" smtClean="0"/>
                  <a:t>X </a:t>
                </a:r>
                <a:r>
                  <a:rPr lang="en-US" dirty="0" smtClean="0"/>
                  <a:t>of Examples, each consisting of:</a:t>
                </a:r>
              </a:p>
              <a:p>
                <a:pPr lvl="1"/>
                <a:r>
                  <a:rPr lang="en-US" dirty="0" smtClean="0"/>
                  <a:t>a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Feature Vector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x </a:t>
                </a:r>
                <a:r>
                  <a:rPr lang="en-US" dirty="0" smtClean="0"/>
                  <a:t>(e.g. words in a document) and </a:t>
                </a:r>
              </a:p>
              <a:p>
                <a:pPr lvl="1"/>
                <a:r>
                  <a:rPr lang="en-US" dirty="0" smtClean="0"/>
                  <a:t>a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Label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y </a:t>
                </a:r>
                <a:r>
                  <a:rPr lang="en-US" dirty="0" smtClean="0"/>
                  <a:t>(e.g. the fraction of people that clicked it).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b="1" dirty="0" smtClean="0"/>
                  <a:t>Desired:</a:t>
                </a:r>
                <a:r>
                  <a:rPr lang="en-US" dirty="0" smtClean="0"/>
                  <a:t> A predictor</a:t>
                </a:r>
              </a:p>
              <a:p>
                <a:pPr lvl="1"/>
                <a:r>
                  <a:rPr lang="en-US" dirty="0" smtClean="0"/>
                  <a:t>“Find a function </a:t>
                </a:r>
                <a:r>
                  <a:rPr lang="en-US" i="1" dirty="0" smtClean="0"/>
                  <a:t>f(x)</a:t>
                </a:r>
                <a:r>
                  <a:rPr lang="en-US" dirty="0" smtClean="0"/>
                  <a:t> such that </a:t>
                </a:r>
                <a:r>
                  <a:rPr lang="en-US" i="1" dirty="0" smtClean="0"/>
                  <a:t>f(x) ≈ y </a:t>
                </a:r>
                <a:r>
                  <a:rPr lang="en-US" dirty="0" smtClean="0"/>
                  <a:t>for unseen data”</a:t>
                </a:r>
              </a:p>
              <a:p>
                <a:pPr lvl="1"/>
                <a:r>
                  <a:rPr lang="en-US" dirty="0" smtClean="0"/>
                  <a:t>More precisely, find: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Tex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C246-7EBF-4EC7-B174-0C521DFF04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4192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model: Linear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The set of functions f(x) is infinite </a:t>
                </a:r>
                <a:r>
                  <a:rPr lang="en-US" dirty="0" smtClean="0">
                    <a:sym typeface="Wingdings" panose="05000000000000000000" pitchFamily="2" charset="2"/>
                  </a:rPr>
                  <a:t> We can’t find a solution</a:t>
                </a:r>
              </a:p>
              <a:p>
                <a:endParaRPr lang="en-US" dirty="0" smtClean="0">
                  <a:sym typeface="Wingdings" panose="05000000000000000000" pitchFamily="2" charset="2"/>
                </a:endParaRPr>
              </a:p>
              <a:p>
                <a:r>
                  <a:rPr lang="en-US" dirty="0" smtClean="0">
                    <a:sym typeface="Wingdings" panose="05000000000000000000" pitchFamily="2" charset="2"/>
                  </a:rPr>
                  <a:t>Approach: Restrict the set of functions to </a:t>
                </a:r>
                <a:r>
                  <a:rPr lang="en-US" b="1" dirty="0" smtClean="0">
                    <a:sym typeface="Wingdings" panose="05000000000000000000" pitchFamily="2" charset="2"/>
                  </a:rPr>
                  <a:t>linear</a:t>
                </a:r>
                <a:r>
                  <a:rPr lang="en-US" dirty="0" smtClean="0">
                    <a:sym typeface="Wingdings" panose="05000000000000000000" pitchFamily="2" charset="2"/>
                  </a:rPr>
                  <a:t> functions</a:t>
                </a:r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We choose linear functions parameterized by the weight vector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box>
                        <m:box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r>
                        <a:rPr lang="en-US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box>
                        <m:box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r>
                        <a:rPr lang="en-US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Hence, we can now search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pt-B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72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4C2D-45E2-4621-8491-2995EB46A67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ular Callout 4"/>
          <p:cNvSpPr/>
          <p:nvPr/>
        </p:nvSpPr>
        <p:spPr bwMode="auto">
          <a:xfrm>
            <a:off x="9363074" y="4323320"/>
            <a:ext cx="1978932" cy="766119"/>
          </a:xfrm>
          <a:prstGeom prst="wedgeRectCallout">
            <a:avLst>
              <a:gd name="adj1" fmla="val -134866"/>
              <a:gd name="adj2" fmla="val 9856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368322636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learning algorithm: Batch Gradient Descent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objective function is convex and differentiable in w</a:t>
                </a:r>
              </a:p>
              <a:p>
                <a:r>
                  <a:rPr lang="en-US" dirty="0" smtClean="0"/>
                  <a:t>Algorithm (simplified):</a:t>
                </a:r>
              </a:p>
              <a:p>
                <a:pPr lvl="1"/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Start with a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Until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convergence:</a:t>
                </a:r>
              </a:p>
              <a:p>
                <a:pPr marL="914400" lvl="2" indent="0">
                  <a:buNone/>
                </a:pP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Compute the gradient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23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2"/>
                <a:endParaRPr lang="en-US" dirty="0" smtClean="0"/>
              </a:p>
              <a:p>
                <a:pPr marL="914400" lvl="2" indent="0">
                  <a:buNone/>
                </a:pP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Apply the gradient to the model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lvl="2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4C2D-45E2-4621-8491-2995EB46A67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7018240" y="3113548"/>
            <a:ext cx="1994663" cy="727178"/>
          </a:xfrm>
          <a:prstGeom prst="wedgeRectCallout">
            <a:avLst>
              <a:gd name="adj1" fmla="val -88363"/>
              <a:gd name="adj2" fmla="val 17796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Statistical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8631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Define Problem: </a:t>
            </a:r>
            <a:r>
              <a:rPr lang="en-US" b="1" dirty="0" smtClean="0"/>
              <a:t>Regression</a:t>
            </a:r>
            <a:endParaRPr lang="en-US" dirty="0" smtClean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Choose Model Class: </a:t>
            </a:r>
            <a:r>
              <a:rPr lang="en-US" b="1" dirty="0" smtClean="0"/>
              <a:t>Linear Models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Choose Learning Algorithm: </a:t>
            </a:r>
            <a:r>
              <a:rPr lang="en-US" b="1" dirty="0" smtClean="0"/>
              <a:t>Gradient Descent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Express Learning Algorithm: </a:t>
            </a:r>
            <a:r>
              <a:rPr lang="en-US" b="1" dirty="0" smtClean="0"/>
              <a:t>Statistical Queries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Execute Algorithm at scale: </a:t>
            </a:r>
            <a:r>
              <a:rPr lang="en-US" b="1" dirty="0" smtClean="0"/>
              <a:t>Stay tuned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C246-7EBF-4EC7-B174-0C521DFF04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932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SQM and 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Rephrase oracle in summation form.</a:t>
            </a:r>
          </a:p>
          <a:p>
            <a:endParaRPr lang="en-US" dirty="0" smtClean="0"/>
          </a:p>
          <a:p>
            <a:r>
              <a:rPr lang="en-US" b="1" dirty="0" smtClean="0"/>
              <a:t>Map: </a:t>
            </a:r>
            <a:r>
              <a:rPr lang="en-US" dirty="0" smtClean="0"/>
              <a:t>Calculate function estimates over sub-groups of data.</a:t>
            </a:r>
          </a:p>
          <a:p>
            <a:endParaRPr lang="en-US" dirty="0" smtClean="0"/>
          </a:p>
          <a:p>
            <a:r>
              <a:rPr lang="en-US" b="1" dirty="0" smtClean="0"/>
              <a:t>Reduce: </a:t>
            </a:r>
            <a:r>
              <a:rPr lang="en-US" dirty="0" smtClean="0"/>
              <a:t>Aggregate the function estimates from various sub-groups.</a:t>
            </a:r>
          </a:p>
          <a:p>
            <a:endParaRPr lang="en-US" dirty="0"/>
          </a:p>
          <a:p>
            <a:r>
              <a:rPr lang="en-US" dirty="0" smtClean="0"/>
              <a:t>Each statistical query turns into one MapReduce job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37243"/>
          <a:stretch/>
        </p:blipFill>
        <p:spPr>
          <a:xfrm>
            <a:off x="6246163" y="2054606"/>
            <a:ext cx="4436036" cy="420173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C246-7EBF-4EC7-B174-0C521DFF04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853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540592" y="3694676"/>
            <a:ext cx="3575417" cy="4328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Iterative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4339087" y="5857336"/>
            <a:ext cx="1587260" cy="7073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dirty="0" smtClean="0"/>
              <a:t>Update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786332" y="4395160"/>
            <a:ext cx="2135038" cy="8496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Reduce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921369" y="4395160"/>
            <a:ext cx="2273061" cy="8496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Map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BGD in Iterative Map Reduce Update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4C2D-45E2-4621-8491-2995EB46A674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 smtClean="0"/>
              </a:p>
              <a:p>
                <a:r>
                  <a:rPr lang="en-US" dirty="0" smtClean="0"/>
                  <a:t>Algorithm (simplified):</a:t>
                </a:r>
              </a:p>
              <a:p>
                <a:pPr lvl="1"/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Start with a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Until convergence:</a:t>
                </a:r>
              </a:p>
              <a:p>
                <a:pPr marL="914400" lvl="2" indent="0">
                  <a:buNone/>
                </a:pP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Compute the gradient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23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2"/>
                <a:endParaRPr lang="en-US" dirty="0" smtClean="0"/>
              </a:p>
              <a:p>
                <a:pPr marL="914400" lvl="2" indent="0">
                  <a:buNone/>
                </a:pP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Apply the gradient to the model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lvl="2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8924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7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Take-Away from this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Machine Learning works better with more data </a:t>
            </a:r>
            <a:r>
              <a:rPr lang="en-US" sz="2400" b="1" dirty="0" smtClean="0"/>
              <a:t>and</a:t>
            </a:r>
            <a:r>
              <a:rPr lang="en-US" sz="2400" dirty="0" smtClean="0"/>
              <a:t> more powerful models</a:t>
            </a:r>
            <a:endParaRPr lang="en-US" sz="2400" dirty="0"/>
          </a:p>
          <a:p>
            <a:r>
              <a:rPr lang="en-US" sz="2400" dirty="0" smtClean="0"/>
              <a:t>Both of which are enabled by better systems</a:t>
            </a:r>
          </a:p>
          <a:p>
            <a:endParaRPr lang="en-US" sz="2400" dirty="0" smtClean="0"/>
          </a:p>
          <a:p>
            <a:r>
              <a:rPr lang="en-US" sz="2400" dirty="0" smtClean="0"/>
              <a:t>Computational models are emerging as an interface between systems and algorithms:</a:t>
            </a:r>
          </a:p>
          <a:p>
            <a:pPr lvl="1"/>
            <a:r>
              <a:rPr lang="en-US" sz="2000" dirty="0" smtClean="0"/>
              <a:t>Statistical Query Model: Captures many methods and matches iterative Map-Reduce-Update</a:t>
            </a:r>
          </a:p>
          <a:p>
            <a:pPr lvl="1"/>
            <a:r>
              <a:rPr lang="en-US" sz="2000" dirty="0" smtClean="0"/>
              <a:t>Graph Analysis View: Not as clear a picture, but evolving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C246-7EBF-4EC7-B174-0C521DFF04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1040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1075974" y="381000"/>
            <a:ext cx="7543800" cy="533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PageRank (1)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983670" y="1295400"/>
            <a:ext cx="8229600" cy="3581400"/>
          </a:xfrm>
        </p:spPr>
        <p:txBody>
          <a:bodyPr>
            <a:noAutofit/>
          </a:bodyPr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sz="1800" dirty="0">
                <a:solidFill>
                  <a:srgbClr val="FFFF00"/>
                </a:solidFill>
                <a:latin typeface="Arial" charset="0"/>
                <a:cs typeface="Arial" charset="0"/>
              </a:rPr>
              <a:t>PageRank</a:t>
            </a:r>
            <a:r>
              <a:rPr lang="en-US" sz="1800" dirty="0">
                <a:latin typeface="Arial" charset="0"/>
                <a:cs typeface="Arial" charset="0"/>
              </a:rPr>
              <a:t> is a link analysis algorithm</a:t>
            </a:r>
          </a:p>
          <a:p>
            <a:pPr eaLnBrk="1" hangingPunct="1">
              <a:buFont typeface="Wingdings" charset="0"/>
              <a:buChar char="§"/>
              <a:defRPr/>
            </a:pPr>
            <a:endParaRPr lang="en-US" sz="1800" dirty="0">
              <a:latin typeface="Arial" charset="0"/>
              <a:cs typeface="Arial" charset="0"/>
            </a:endParaRPr>
          </a:p>
          <a:p>
            <a:pPr eaLnBrk="1" hangingPunct="1">
              <a:buFont typeface="Wingdings" charset="0"/>
              <a:buChar char="§"/>
              <a:defRPr/>
            </a:pPr>
            <a:r>
              <a:rPr lang="en-US" sz="1800" dirty="0">
                <a:latin typeface="Arial" charset="0"/>
                <a:cs typeface="Arial" charset="0"/>
              </a:rPr>
              <a:t>The rank value indicates an importance of a particular web page</a:t>
            </a:r>
          </a:p>
          <a:p>
            <a:pPr eaLnBrk="1" hangingPunct="1">
              <a:buFont typeface="Wingdings" charset="0"/>
              <a:buChar char="§"/>
              <a:defRPr/>
            </a:pPr>
            <a:endParaRPr lang="en-US" sz="1800" dirty="0">
              <a:latin typeface="Arial" charset="0"/>
              <a:cs typeface="Arial" charset="0"/>
            </a:endParaRPr>
          </a:p>
          <a:p>
            <a:pPr eaLnBrk="1" hangingPunct="1">
              <a:buFont typeface="Wingdings" charset="0"/>
              <a:buChar char="§"/>
              <a:defRPr/>
            </a:pPr>
            <a:r>
              <a:rPr lang="en-US" sz="1800" dirty="0">
                <a:latin typeface="Arial" charset="0"/>
                <a:cs typeface="Arial" charset="0"/>
              </a:rPr>
              <a:t>A hyperlink to a page counts </a:t>
            </a:r>
            <a:br>
              <a:rPr lang="en-US" sz="1800" dirty="0">
                <a:latin typeface="Arial" charset="0"/>
                <a:cs typeface="Arial" charset="0"/>
              </a:rPr>
            </a:br>
            <a:r>
              <a:rPr lang="en-US" sz="1800" dirty="0">
                <a:latin typeface="Arial" charset="0"/>
                <a:cs typeface="Arial" charset="0"/>
              </a:rPr>
              <a:t>as a vote of support</a:t>
            </a:r>
          </a:p>
          <a:p>
            <a:pPr eaLnBrk="1" hangingPunct="1">
              <a:buFont typeface="Wingdings" charset="0"/>
              <a:buChar char="§"/>
              <a:defRPr/>
            </a:pPr>
            <a:endParaRPr lang="en-US" sz="1800" dirty="0">
              <a:latin typeface="Arial" charset="0"/>
              <a:cs typeface="Arial" charset="0"/>
            </a:endParaRPr>
          </a:p>
          <a:p>
            <a:pPr eaLnBrk="1" hangingPunct="1">
              <a:buFont typeface="Wingdings" charset="0"/>
              <a:buChar char="§"/>
              <a:defRPr/>
            </a:pPr>
            <a:r>
              <a:rPr lang="en-US" sz="1800" dirty="0">
                <a:latin typeface="Arial" charset="0"/>
                <a:cs typeface="Arial" charset="0"/>
              </a:rPr>
              <a:t>A page that is linked to by many pages </a:t>
            </a:r>
            <a:br>
              <a:rPr lang="en-US" sz="1800" dirty="0">
                <a:latin typeface="Arial" charset="0"/>
                <a:cs typeface="Arial" charset="0"/>
              </a:rPr>
            </a:br>
            <a:r>
              <a:rPr lang="en-US" sz="1800" dirty="0">
                <a:latin typeface="Arial" charset="0"/>
                <a:cs typeface="Arial" charset="0"/>
              </a:rPr>
              <a:t>with high PageRank receives a </a:t>
            </a:r>
            <a:br>
              <a:rPr lang="en-US" sz="1800" dirty="0">
                <a:latin typeface="Arial" charset="0"/>
                <a:cs typeface="Arial" charset="0"/>
              </a:rPr>
            </a:br>
            <a:r>
              <a:rPr lang="en-US" sz="1800" dirty="0">
                <a:latin typeface="Arial" charset="0"/>
                <a:cs typeface="Arial" charset="0"/>
              </a:rPr>
              <a:t>high rank itself</a:t>
            </a:r>
          </a:p>
          <a:p>
            <a:pPr eaLnBrk="1" hangingPunct="1">
              <a:buFont typeface="Wingdings" charset="0"/>
              <a:buChar char="§"/>
              <a:defRPr/>
            </a:pPr>
            <a:endParaRPr lang="en-US" sz="1800" dirty="0">
              <a:latin typeface="Arial" charset="0"/>
              <a:cs typeface="Arial" charset="0"/>
            </a:endParaRPr>
          </a:p>
          <a:p>
            <a:pPr eaLnBrk="1" hangingPunct="1">
              <a:buFont typeface="Wingdings" charset="0"/>
              <a:buChar char="§"/>
              <a:defRPr/>
            </a:pPr>
            <a:r>
              <a:rPr lang="en-US" sz="1800" dirty="0">
                <a:latin typeface="Arial" charset="0"/>
                <a:cs typeface="Arial" charset="0"/>
              </a:rPr>
              <a:t>A PageRank of 0.5 means there is a 50% chance that a person clicking on a random link will be directed to the document with the 0.5 PageRank</a:t>
            </a:r>
            <a:endParaRPr lang="en-US" sz="1800" i="1" dirty="0">
              <a:latin typeface="Times" charset="0"/>
              <a:cs typeface="Times" charset="0"/>
            </a:endParaRPr>
          </a:p>
        </p:txBody>
      </p:sp>
      <p:pic>
        <p:nvPicPr>
          <p:cNvPr id="65539" name="Picture 2" descr="http://upload.wikimedia.org/wikipedia/commons/thumb/f/fb/PageRanks-Example.svg/400px-PageRanks-Exampl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1" y="2468879"/>
            <a:ext cx="3586163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62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1242230" y="381000"/>
            <a:ext cx="7543800" cy="533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PageRank (2)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1158239" y="990600"/>
            <a:ext cx="8229600" cy="3581400"/>
          </a:xfrm>
        </p:spPr>
        <p:txBody>
          <a:bodyPr>
            <a:normAutofit/>
          </a:bodyPr>
          <a:lstStyle/>
          <a:p>
            <a:pPr eaLnBrk="1" hangingPunct="1">
              <a:buFont typeface="Wingdings" charset="0"/>
              <a:buChar char="§"/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" charset="0"/>
              <a:buChar char="§"/>
              <a:defRPr/>
            </a:pPr>
            <a:r>
              <a:rPr lang="en-US" dirty="0" smtClean="0">
                <a:latin typeface="Arial" charset="0"/>
                <a:cs typeface="Arial" charset="0"/>
              </a:rPr>
              <a:t>Iterate</a:t>
            </a:r>
            <a:r>
              <a:rPr lang="en-US" dirty="0">
                <a:latin typeface="Arial" charset="0"/>
                <a:cs typeface="Arial" charset="0"/>
              </a:rPr>
              <a:t>:</a:t>
            </a:r>
          </a:p>
          <a:p>
            <a:pPr eaLnBrk="1" hangingPunct="1"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buFont typeface="Wingdings" charset="0"/>
              <a:buChar char="§"/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" charset="0"/>
              <a:buChar char="§"/>
              <a:defRPr/>
            </a:pPr>
            <a:r>
              <a:rPr lang="en-US" dirty="0" smtClean="0">
                <a:latin typeface="Arial" charset="0"/>
                <a:cs typeface="Arial" charset="0"/>
              </a:rPr>
              <a:t>Where</a:t>
            </a:r>
            <a:r>
              <a:rPr lang="en-US" dirty="0">
                <a:latin typeface="Arial" charset="0"/>
                <a:cs typeface="Arial" charset="0"/>
              </a:rPr>
              <a:t>:</a:t>
            </a:r>
          </a:p>
          <a:p>
            <a:pPr lvl="1" eaLnBrk="1" hangingPunct="1">
              <a:buFont typeface="Wingdings" charset="0"/>
              <a:buChar char="§"/>
              <a:defRPr/>
            </a:pPr>
            <a:r>
              <a:rPr lang="en-US" sz="2000" i="1" dirty="0">
                <a:latin typeface="Times" charset="0"/>
                <a:ea typeface="ＭＳ Ｐゴシック" charset="0"/>
                <a:cs typeface="Times" charset="0"/>
              </a:rPr>
              <a:t>α</a:t>
            </a:r>
            <a:r>
              <a:rPr lang="en-US" sz="2000" i="1" dirty="0">
                <a:latin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cs typeface="Arial" charset="0"/>
              </a:rPr>
              <a:t>is the random reset probability</a:t>
            </a:r>
            <a:endParaRPr lang="en-US" sz="2000" i="1" dirty="0">
              <a:latin typeface="Times" charset="0"/>
              <a:ea typeface="ＭＳ Ｐゴシック" charset="0"/>
              <a:cs typeface="Times" charset="0"/>
            </a:endParaRPr>
          </a:p>
          <a:p>
            <a:pPr lvl="1" eaLnBrk="1" hangingPunct="1">
              <a:buFont typeface="Wingdings" charset="0"/>
              <a:buChar char="§"/>
              <a:defRPr/>
            </a:pPr>
            <a:r>
              <a:rPr lang="en-US" sz="2000" i="1" dirty="0">
                <a:latin typeface="Times" charset="0"/>
                <a:ea typeface="ＭＳ Ｐゴシック" charset="0"/>
                <a:cs typeface="Times" charset="0"/>
              </a:rPr>
              <a:t>L[j]</a:t>
            </a:r>
            <a:r>
              <a:rPr lang="en-US" sz="2000" dirty="0">
                <a:latin typeface="Arial" charset="0"/>
                <a:cs typeface="Arial" charset="0"/>
              </a:rPr>
              <a:t> is the number of links on page </a:t>
            </a:r>
            <a:r>
              <a:rPr lang="en-US" sz="2000" i="1" dirty="0">
                <a:latin typeface="Times" charset="0"/>
                <a:ea typeface="ＭＳ Ｐゴシック" charset="0"/>
                <a:cs typeface="Times" charset="0"/>
              </a:rPr>
              <a:t>j</a:t>
            </a:r>
          </a:p>
        </p:txBody>
      </p:sp>
      <p:pic>
        <p:nvPicPr>
          <p:cNvPr id="67588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599" y="2114379"/>
            <a:ext cx="5808662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2362200" y="4648200"/>
            <a:ext cx="7623176" cy="1104900"/>
            <a:chOff x="2362200" y="4648200"/>
            <a:chExt cx="7623176" cy="1104900"/>
          </a:xfrm>
        </p:grpSpPr>
        <p:cxnSp>
          <p:nvCxnSpPr>
            <p:cNvPr id="20" name="Straight Arrow Connector 19"/>
            <p:cNvCxnSpPr>
              <a:cxnSpLocks noChangeShapeType="1"/>
              <a:stCxn id="10" idx="6"/>
              <a:endCxn id="15" idx="2"/>
            </p:cNvCxnSpPr>
            <p:nvPr/>
          </p:nvCxnSpPr>
          <p:spPr bwMode="auto">
            <a:xfrm>
              <a:off x="2667000" y="4800600"/>
              <a:ext cx="685800" cy="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Straight Arrow Connector 21"/>
            <p:cNvCxnSpPr>
              <a:cxnSpLocks noChangeShapeType="1"/>
              <a:stCxn id="10" idx="5"/>
            </p:cNvCxnSpPr>
            <p:nvPr/>
          </p:nvCxnSpPr>
          <p:spPr bwMode="auto">
            <a:xfrm>
              <a:off x="2622550" y="4908550"/>
              <a:ext cx="774700" cy="58420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Straight Arrow Connector 23"/>
            <p:cNvCxnSpPr>
              <a:cxnSpLocks noChangeShapeType="1"/>
              <a:stCxn id="16" idx="6"/>
            </p:cNvCxnSpPr>
            <p:nvPr/>
          </p:nvCxnSpPr>
          <p:spPr bwMode="auto">
            <a:xfrm>
              <a:off x="2667000" y="5600700"/>
              <a:ext cx="685800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Straight Arrow Connector 25"/>
            <p:cNvCxnSpPr>
              <a:cxnSpLocks noChangeShapeType="1"/>
              <a:stCxn id="10" idx="4"/>
              <a:endCxn id="16" idx="0"/>
            </p:cNvCxnSpPr>
            <p:nvPr/>
          </p:nvCxnSpPr>
          <p:spPr bwMode="auto">
            <a:xfrm>
              <a:off x="2514600" y="4953000"/>
              <a:ext cx="0" cy="49530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Straight Arrow Connector 27"/>
            <p:cNvCxnSpPr>
              <a:cxnSpLocks noChangeShapeType="1"/>
              <a:endCxn id="15" idx="4"/>
            </p:cNvCxnSpPr>
            <p:nvPr/>
          </p:nvCxnSpPr>
          <p:spPr bwMode="auto">
            <a:xfrm flipV="1">
              <a:off x="3505200" y="4953000"/>
              <a:ext cx="0" cy="49530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Straight Arrow Connector 29"/>
            <p:cNvCxnSpPr>
              <a:cxnSpLocks noChangeShapeType="1"/>
              <a:stCxn id="15" idx="6"/>
              <a:endCxn id="13" idx="2"/>
            </p:cNvCxnSpPr>
            <p:nvPr/>
          </p:nvCxnSpPr>
          <p:spPr bwMode="auto">
            <a:xfrm>
              <a:off x="3657600" y="4800600"/>
              <a:ext cx="685800" cy="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Straight Arrow Connector 31"/>
            <p:cNvCxnSpPr>
              <a:cxnSpLocks noChangeShapeType="1"/>
            </p:cNvCxnSpPr>
            <p:nvPr/>
          </p:nvCxnSpPr>
          <p:spPr bwMode="auto">
            <a:xfrm flipV="1">
              <a:off x="3613150" y="4908550"/>
              <a:ext cx="774700" cy="58420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Straight Arrow Connector 33"/>
            <p:cNvCxnSpPr>
              <a:cxnSpLocks noChangeShapeType="1"/>
            </p:cNvCxnSpPr>
            <p:nvPr/>
          </p:nvCxnSpPr>
          <p:spPr bwMode="auto">
            <a:xfrm>
              <a:off x="3657600" y="5600700"/>
              <a:ext cx="685800" cy="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Oval 9"/>
            <p:cNvSpPr/>
            <p:nvPr/>
          </p:nvSpPr>
          <p:spPr>
            <a:xfrm>
              <a:off x="2362200" y="4648200"/>
              <a:ext cx="304800" cy="304800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4343400" y="46482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3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3352800" y="46482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2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2362200" y="5448300"/>
              <a:ext cx="304800" cy="304800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4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4343400" y="54483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6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3352800" y="5448299"/>
              <a:ext cx="304800" cy="3048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5</a:t>
              </a:r>
            </a:p>
          </p:txBody>
        </p:sp>
        <p:pic>
          <p:nvPicPr>
            <p:cNvPr id="67605" name="Picture 35" descr="TP_tmp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601" y="4838700"/>
              <a:ext cx="4803775" cy="755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1546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PageRank in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Assume we have a copy of the web loaded in HDFS</a:t>
            </a:r>
          </a:p>
          <a:p>
            <a:endParaRPr lang="en-US" smtClean="0"/>
          </a:p>
          <a:p>
            <a:endParaRPr lang="en-US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C246-7EBF-4EC7-B174-0C521DFF0459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87828"/>
              </p:ext>
            </p:extLst>
          </p:nvPr>
        </p:nvGraphicFramePr>
        <p:xfrm>
          <a:off x="1566487" y="2673156"/>
          <a:ext cx="8127999" cy="285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073"/>
                <a:gridCol w="1371600"/>
                <a:gridCol w="51123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PageRank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www.A.com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{www.B.com,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www.C.com, www.D.com, 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www.E.com}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www.B.com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www.D.com, 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www.E.com}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www.C.com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www.D.com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www.D.com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{www.B.com}</a:t>
                      </a: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 smtClean="0"/>
                        <a:t>www.E.com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{www.A.com}</a:t>
                      </a: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smtClean="0"/>
                        <a:t>www.F.com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{www.B.com,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www.C.com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31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C246-7EBF-4EC7-B174-0C521DFF0459}" type="slidenum">
              <a:rPr lang="en-US" smtClean="0"/>
              <a:t>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A systems-motivated introduction to Machine Learning </a:t>
            </a:r>
            <a:br>
              <a:rPr lang="de-DE" sz="2800" dirty="0" smtClean="0"/>
            </a:br>
            <a:endParaRPr lang="de-DE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Available Systems for Scalable ML</a:t>
            </a:r>
          </a:p>
          <a:p>
            <a:pPr lvl="1"/>
            <a:r>
              <a:rPr lang="de-DE" sz="2400" dirty="0" smtClean="0"/>
              <a:t>Graph Analytics Systems</a:t>
            </a:r>
          </a:p>
          <a:p>
            <a:pPr lvl="1"/>
            <a:r>
              <a:rPr lang="de-DE" sz="2400" dirty="0" smtClean="0"/>
              <a:t>Dataflow Systems</a:t>
            </a:r>
          </a:p>
        </p:txBody>
      </p:sp>
    </p:spTree>
    <p:extLst>
      <p:ext uri="{BB962C8B-B14F-4D97-AF65-F5344CB8AC3E}">
        <p14:creationId xmlns:p14="http://schemas.microsoft.com/office/powerpoint/2010/main" val="163575604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use Pig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9665307" cy="419548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Let’s develop a Pig script that does the following</a:t>
            </a:r>
          </a:p>
          <a:p>
            <a:pPr lvl="1"/>
            <a:r>
              <a:rPr lang="en-US" dirty="0" smtClean="0"/>
              <a:t>Accepts a current snapshot of the </a:t>
            </a:r>
            <a:r>
              <a:rPr lang="en-US" dirty="0" err="1" smtClean="0"/>
              <a:t>webmap</a:t>
            </a:r>
            <a:r>
              <a:rPr lang="en-US" dirty="0" smtClean="0"/>
              <a:t> (table from previous slide)</a:t>
            </a:r>
          </a:p>
          <a:p>
            <a:pPr lvl="1"/>
            <a:r>
              <a:rPr lang="en-US" dirty="0" smtClean="0"/>
              <a:t>Executes one step of the PageRank algorithm</a:t>
            </a:r>
          </a:p>
          <a:p>
            <a:pPr lvl="1"/>
            <a:r>
              <a:rPr lang="en-US" dirty="0" smtClean="0"/>
              <a:t>Writes the output to a new </a:t>
            </a:r>
            <a:r>
              <a:rPr lang="en-US" dirty="0" err="1" smtClean="0"/>
              <a:t>webmap</a:t>
            </a:r>
            <a:r>
              <a:rPr lang="en-US" dirty="0" smtClean="0"/>
              <a:t> copy (with updated PageRank values)</a:t>
            </a:r>
          </a:p>
          <a:p>
            <a:endParaRPr lang="en-US" dirty="0"/>
          </a:p>
          <a:p>
            <a:r>
              <a:rPr lang="en-US" dirty="0" smtClean="0"/>
              <a:t>Here is a Python script that runs our Pig script for 10 iterations</a:t>
            </a:r>
          </a:p>
          <a:p>
            <a:pPr marL="400050" lvl="1" indent="0">
              <a:buNone/>
            </a:pPr>
            <a:r>
              <a:rPr lang="en-US" sz="2200" dirty="0" err="1">
                <a:latin typeface="Courier New" panose="02070309020205020404" pitchFamily="49" charset="0"/>
              </a:rPr>
              <a:t>params</a:t>
            </a:r>
            <a:r>
              <a:rPr lang="en-US" sz="2200" dirty="0">
                <a:latin typeface="Courier New" panose="02070309020205020404" pitchFamily="49" charset="0"/>
              </a:rPr>
              <a:t>["</a:t>
            </a:r>
            <a:r>
              <a:rPr lang="en-US" sz="2200" dirty="0" err="1">
                <a:latin typeface="Courier New" panose="02070309020205020404" pitchFamily="49" charset="0"/>
              </a:rPr>
              <a:t>docs_in</a:t>
            </a:r>
            <a:r>
              <a:rPr lang="en-US" sz="2200" dirty="0">
                <a:latin typeface="Courier New" panose="02070309020205020404" pitchFamily="49" charset="0"/>
              </a:rPr>
              <a:t>"] = </a:t>
            </a:r>
            <a:r>
              <a:rPr lang="en-US" sz="2200" dirty="0" smtClean="0">
                <a:latin typeface="Courier New" panose="02070309020205020404" pitchFamily="49" charset="0"/>
              </a:rPr>
              <a:t>“</a:t>
            </a:r>
            <a:r>
              <a:rPr lang="en-US" sz="2200" b="1" dirty="0" err="1" smtClean="0">
                <a:latin typeface="Courier New" panose="02070309020205020404" pitchFamily="49" charset="0"/>
              </a:rPr>
              <a:t>pagerank_data</a:t>
            </a:r>
            <a:r>
              <a:rPr lang="en-US" sz="2200" dirty="0" smtClean="0">
                <a:latin typeface="Courier New" panose="02070309020205020404" pitchFamily="49" charset="0"/>
              </a:rPr>
              <a:t>”</a:t>
            </a:r>
            <a:endParaRPr lang="en-US" sz="2200" dirty="0"/>
          </a:p>
          <a:p>
            <a:pPr marL="400050" lvl="1" indent="0">
              <a:buNone/>
            </a:pPr>
            <a:r>
              <a:rPr lang="en-US" sz="2200" b="1" dirty="0" smtClean="0">
                <a:solidFill>
                  <a:schemeClr val="accent3"/>
                </a:solidFill>
                <a:latin typeface="Courier New" panose="02070309020205020404" pitchFamily="49" charset="0"/>
              </a:rPr>
              <a:t>for</a:t>
            </a:r>
            <a:r>
              <a:rPr lang="en-US" sz="2200" dirty="0" smtClean="0">
                <a:solidFill>
                  <a:schemeClr val="accent3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accent3"/>
                </a:solidFill>
                <a:latin typeface="Courier New" panose="02070309020205020404" pitchFamily="49" charset="0"/>
              </a:rPr>
              <a:t>in</a:t>
            </a:r>
            <a:r>
              <a:rPr lang="en-US" sz="2200" dirty="0">
                <a:solidFill>
                  <a:schemeClr val="accent3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</a:rPr>
              <a:t>range(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2200" dirty="0">
                <a:latin typeface="Courier New" panose="02070309020205020404" pitchFamily="49" charset="0"/>
              </a:rPr>
              <a:t>):</a:t>
            </a:r>
            <a:br>
              <a:rPr lang="en-US" sz="2200" dirty="0">
                <a:latin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</a:rPr>
              <a:t>out = “</a:t>
            </a:r>
            <a:r>
              <a:rPr lang="en-US" sz="2200" b="1" dirty="0">
                <a:latin typeface="Courier New" panose="02070309020205020404" pitchFamily="49" charset="0"/>
              </a:rPr>
              <a:t>out/</a:t>
            </a:r>
            <a:r>
              <a:rPr lang="en-US" sz="2200" b="1" dirty="0" err="1">
                <a:latin typeface="Courier New" panose="02070309020205020404" pitchFamily="49" charset="0"/>
              </a:rPr>
              <a:t>pagerank_data</a:t>
            </a:r>
            <a:r>
              <a:rPr lang="en-US" sz="2200" b="1" dirty="0">
                <a:latin typeface="Courier New" panose="02070309020205020404" pitchFamily="49" charset="0"/>
              </a:rPr>
              <a:t>_</a:t>
            </a:r>
            <a:r>
              <a:rPr lang="en-US" sz="2200" dirty="0">
                <a:latin typeface="Courier New" panose="02070309020205020404" pitchFamily="49" charset="0"/>
              </a:rPr>
              <a:t>” + </a:t>
            </a:r>
            <a:r>
              <a:rPr lang="en-US" sz="2200" dirty="0" err="1">
                <a:solidFill>
                  <a:srgbClr val="FFFF00"/>
                </a:solidFill>
                <a:latin typeface="Courier New" panose="02070309020205020404" pitchFamily="49" charset="0"/>
              </a:rPr>
              <a:t>str</a:t>
            </a:r>
            <a:r>
              <a:rPr lang="en-US" sz="2200" dirty="0">
                <a:latin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</a:rPr>
              <a:t> + 1)</a:t>
            </a:r>
            <a:br>
              <a:rPr lang="en-US" sz="2200" dirty="0">
                <a:latin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</a:rPr>
              <a:t>params</a:t>
            </a:r>
            <a:r>
              <a:rPr lang="en-US" sz="2200" dirty="0">
                <a:latin typeface="Courier New" panose="02070309020205020404" pitchFamily="49" charset="0"/>
              </a:rPr>
              <a:t>["</a:t>
            </a:r>
            <a:r>
              <a:rPr lang="en-US" sz="2200" dirty="0" err="1">
                <a:latin typeface="Courier New" panose="02070309020205020404" pitchFamily="49" charset="0"/>
              </a:rPr>
              <a:t>docs_out</a:t>
            </a:r>
            <a:r>
              <a:rPr lang="en-US" sz="2200" dirty="0">
                <a:latin typeface="Courier New" panose="02070309020205020404" pitchFamily="49" charset="0"/>
              </a:rPr>
              <a:t>"] = out</a:t>
            </a:r>
            <a:br>
              <a:rPr lang="en-US" sz="2200" dirty="0">
                <a:latin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</a:rPr>
              <a:t>Pig.fs</a:t>
            </a:r>
            <a:r>
              <a:rPr lang="en-US" sz="2200" dirty="0">
                <a:latin typeface="Courier New" panose="02070309020205020404" pitchFamily="49" charset="0"/>
              </a:rPr>
              <a:t>(“</a:t>
            </a:r>
            <a:r>
              <a:rPr lang="en-US" sz="2200" dirty="0" err="1">
                <a:latin typeface="Courier New" panose="02070309020205020404" pitchFamily="49" charset="0"/>
              </a:rPr>
              <a:t>rmr</a:t>
            </a:r>
            <a:r>
              <a:rPr lang="en-US" sz="2200" dirty="0">
                <a:latin typeface="Courier New" panose="02070309020205020404" pitchFamily="49" charset="0"/>
              </a:rPr>
              <a:t> “ + out)</a:t>
            </a:r>
            <a:br>
              <a:rPr lang="en-US" sz="2200" dirty="0">
                <a:latin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</a:rPr>
              <a:t>stats = </a:t>
            </a:r>
            <a:r>
              <a:rPr lang="en-US" sz="2200" dirty="0" err="1" smtClean="0">
                <a:latin typeface="Courier New" panose="02070309020205020404" pitchFamily="49" charset="0"/>
              </a:rPr>
              <a:t>PIG_SCRIPT.bind</a:t>
            </a:r>
            <a:r>
              <a:rPr lang="en-US" sz="2200" dirty="0" smtClean="0">
                <a:latin typeface="Courier New" panose="02070309020205020404" pitchFamily="49" charset="0"/>
              </a:rPr>
              <a:t>(</a:t>
            </a:r>
            <a:r>
              <a:rPr lang="en-US" sz="2200" dirty="0" err="1" smtClean="0">
                <a:latin typeface="Courier New" panose="02070309020205020404" pitchFamily="49" charset="0"/>
              </a:rPr>
              <a:t>params</a:t>
            </a:r>
            <a:r>
              <a:rPr lang="en-US" sz="2200" dirty="0">
                <a:latin typeface="Courier New" panose="02070309020205020404" pitchFamily="49" charset="0"/>
              </a:rPr>
              <a:t>).</a:t>
            </a:r>
            <a:r>
              <a:rPr lang="en-US" sz="2200" dirty="0" err="1">
                <a:latin typeface="Courier New" panose="02070309020205020404" pitchFamily="49" charset="0"/>
              </a:rPr>
              <a:t>runSingle</a:t>
            </a:r>
            <a:r>
              <a:rPr lang="en-US" sz="2200" dirty="0">
                <a:latin typeface="Courier New" panose="02070309020205020404" pitchFamily="49" charset="0"/>
              </a:rPr>
              <a:t>()</a:t>
            </a:r>
            <a:br>
              <a:rPr lang="en-US" sz="2200" dirty="0">
                <a:latin typeface="Courier New" panose="02070309020205020404" pitchFamily="49" charset="0"/>
              </a:rPr>
            </a:br>
            <a:r>
              <a:rPr lang="en-US" sz="2200" b="1" dirty="0">
                <a:solidFill>
                  <a:schemeClr val="accent3"/>
                </a:solidFill>
                <a:latin typeface="Courier New" panose="02070309020205020404" pitchFamily="49" charset="0"/>
              </a:rPr>
              <a:t>if</a:t>
            </a:r>
            <a:r>
              <a:rPr lang="en-US" sz="2200" dirty="0">
                <a:solidFill>
                  <a:schemeClr val="accent3"/>
                </a:solidFill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accent3"/>
                </a:solidFill>
                <a:latin typeface="Courier New" panose="02070309020205020404" pitchFamily="49" charset="0"/>
              </a:rPr>
              <a:t>not</a:t>
            </a:r>
            <a:r>
              <a:rPr lang="en-US" sz="2200" dirty="0">
                <a:solidFill>
                  <a:schemeClr val="accent3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</a:rPr>
              <a:t>stats.isSuccessful</a:t>
            </a:r>
            <a:r>
              <a:rPr lang="en-US" sz="2200" dirty="0">
                <a:latin typeface="Courier New" panose="02070309020205020404" pitchFamily="49" charset="0"/>
              </a:rPr>
              <a:t>():</a:t>
            </a:r>
            <a:br>
              <a:rPr lang="en-US" sz="2200" dirty="0">
                <a:latin typeface="Courier New" panose="02070309020205020404" pitchFamily="49" charset="0"/>
              </a:rPr>
            </a:br>
            <a:r>
              <a:rPr lang="en-US" sz="2200" b="1" dirty="0">
                <a:solidFill>
                  <a:schemeClr val="accent3"/>
                </a:solidFill>
                <a:latin typeface="Courier New" panose="02070309020205020404" pitchFamily="49" charset="0"/>
              </a:rPr>
              <a:t>raise</a:t>
            </a:r>
            <a:r>
              <a:rPr lang="en-US" sz="2200" dirty="0">
                <a:solidFill>
                  <a:schemeClr val="accent3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</a:rPr>
              <a:t>‘failed’</a:t>
            </a:r>
            <a:br>
              <a:rPr lang="en-US" sz="2200" dirty="0">
                <a:latin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</a:rPr>
              <a:t>params</a:t>
            </a:r>
            <a:r>
              <a:rPr lang="en-US" sz="2200" dirty="0">
                <a:latin typeface="Courier New" panose="02070309020205020404" pitchFamily="49" charset="0"/>
              </a:rPr>
              <a:t>["</a:t>
            </a:r>
            <a:r>
              <a:rPr lang="en-US" sz="2200" dirty="0" err="1">
                <a:latin typeface="Courier New" panose="02070309020205020404" pitchFamily="49" charset="0"/>
              </a:rPr>
              <a:t>docs_in</a:t>
            </a:r>
            <a:r>
              <a:rPr lang="en-US" sz="2200" dirty="0">
                <a:latin typeface="Courier New" panose="02070309020205020404" pitchFamily="49" charset="0"/>
              </a:rPr>
              <a:t>"] = </a:t>
            </a:r>
            <a:r>
              <a:rPr lang="en-US" sz="2200" dirty="0" smtClean="0">
                <a:latin typeface="Courier New" panose="02070309020205020404" pitchFamily="49" charset="0"/>
              </a:rPr>
              <a:t>out</a:t>
            </a: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C246-7EBF-4EC7-B174-0C521DFF045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8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Let’s take a break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C246-7EBF-4EC7-B174-0C521DFF045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6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PageRank in Pig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Solution can be found online</a:t>
            </a:r>
          </a:p>
          <a:p>
            <a:pPr lvl="1"/>
            <a:r>
              <a:rPr lang="en-US" dirty="0">
                <a:hlinkClick r:id="rId2"/>
              </a:rPr>
              <a:t>http://hortonworks.com/blog/pagerank-implementation-in-pig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What are some issues with this approach?</a:t>
            </a:r>
          </a:p>
          <a:p>
            <a:pPr lvl="1"/>
            <a:r>
              <a:rPr lang="en-US" dirty="0" smtClean="0"/>
              <a:t>Somewhat unnatural programming language</a:t>
            </a:r>
          </a:p>
          <a:p>
            <a:pPr lvl="2"/>
            <a:r>
              <a:rPr lang="en-US" dirty="0" smtClean="0"/>
              <a:t>Not clear where the algorithm is within the script</a:t>
            </a:r>
          </a:p>
          <a:p>
            <a:pPr lvl="1"/>
            <a:r>
              <a:rPr lang="en-US" dirty="0" smtClean="0"/>
              <a:t>Pig does not directly support </a:t>
            </a:r>
            <a:r>
              <a:rPr lang="en-US" b="1" u="sng" dirty="0" smtClean="0"/>
              <a:t>iteration</a:t>
            </a:r>
            <a:r>
              <a:rPr lang="en-US" dirty="0" smtClean="0"/>
              <a:t> (or recursion)</a:t>
            </a:r>
          </a:p>
          <a:p>
            <a:pPr lvl="2"/>
            <a:r>
              <a:rPr lang="en-US" dirty="0" smtClean="0"/>
              <a:t>Forces us to write a Python script that drives the iterations</a:t>
            </a:r>
          </a:p>
          <a:p>
            <a:pPr lvl="1"/>
            <a:r>
              <a:rPr lang="en-US" dirty="0" smtClean="0"/>
              <a:t>Performance is terrible</a:t>
            </a:r>
          </a:p>
          <a:p>
            <a:pPr lvl="2"/>
            <a:r>
              <a:rPr lang="en-US" dirty="0" smtClean="0"/>
              <a:t>Each iteration is an entirely new </a:t>
            </a:r>
            <a:r>
              <a:rPr lang="en-US" dirty="0" err="1" smtClean="0"/>
              <a:t>Hadoop</a:t>
            </a:r>
            <a:r>
              <a:rPr lang="en-US" dirty="0" smtClean="0"/>
              <a:t> Job</a:t>
            </a:r>
          </a:p>
          <a:p>
            <a:pPr lvl="2"/>
            <a:r>
              <a:rPr lang="en-US" dirty="0" smtClean="0"/>
              <a:t>Each Job re-reads all the data (no caching!)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C246-7EBF-4EC7-B174-0C521DFF045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7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System Support for </a:t>
            </a:r>
            <a:r>
              <a:rPr lang="en-US" dirty="0" smtClean="0">
                <a:cs typeface="Calibri"/>
              </a:rPr>
              <a:t>ML</a:t>
            </a:r>
            <a:endParaRPr lang="en-US" dirty="0"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50"/>
            <a:ext cx="8946541" cy="419548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cs typeface="Calibri"/>
              </a:rPr>
              <a:t>Assume we have an ML algorithm expressed </a:t>
            </a:r>
            <a:r>
              <a:rPr lang="en-US" dirty="0" smtClean="0">
                <a:cs typeface="Calibri"/>
              </a:rPr>
              <a:t>in: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cs typeface="Calibri"/>
              </a:rPr>
              <a:t>	</a:t>
            </a:r>
            <a:r>
              <a:rPr lang="en-US" dirty="0" smtClean="0">
                <a:cs typeface="Calibri"/>
              </a:rPr>
              <a:t>		Statistical Query Model (SQM), </a:t>
            </a:r>
            <a:r>
              <a:rPr lang="en-US" dirty="0">
                <a:cs typeface="Calibri"/>
              </a:rPr>
              <a:t>or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cs typeface="Calibri"/>
              </a:rPr>
              <a:t>			Graph Analysis</a:t>
            </a:r>
            <a:endParaRPr lang="en-US" dirty="0">
              <a:cs typeface="Calibri"/>
            </a:endParaRPr>
          </a:p>
          <a:p>
            <a:pPr>
              <a:lnSpc>
                <a:spcPct val="110000"/>
              </a:lnSpc>
            </a:pPr>
            <a:r>
              <a:rPr lang="en-US" dirty="0">
                <a:cs typeface="Calibri"/>
              </a:rPr>
              <a:t>How do we </a:t>
            </a:r>
            <a:r>
              <a:rPr lang="en-US" dirty="0" smtClean="0">
                <a:cs typeface="Calibri"/>
              </a:rPr>
              <a:t>run it </a:t>
            </a:r>
            <a:r>
              <a:rPr lang="en-US" dirty="0">
                <a:cs typeface="Calibri"/>
              </a:rPr>
              <a:t>in a scalable fashion?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cs typeface="Calibri"/>
            </a:endParaRPr>
          </a:p>
          <a:p>
            <a:pPr>
              <a:lnSpc>
                <a:spcPct val="110000"/>
              </a:lnSpc>
            </a:pPr>
            <a:r>
              <a:rPr lang="en-US" dirty="0">
                <a:cs typeface="Calibri"/>
              </a:rPr>
              <a:t>We will cover the following </a:t>
            </a:r>
            <a:r>
              <a:rPr lang="en-US" dirty="0" smtClean="0">
                <a:cs typeface="Calibri"/>
              </a:rPr>
              <a:t>approaches: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cs typeface="Calibri"/>
              </a:rPr>
              <a:t>	</a:t>
            </a:r>
            <a:r>
              <a:rPr lang="en-US" dirty="0" smtClean="0">
                <a:cs typeface="Calibri"/>
              </a:rPr>
              <a:t>		Graph-analytics systems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cs typeface="Calibri"/>
              </a:rPr>
              <a:t>	</a:t>
            </a:r>
            <a:r>
              <a:rPr lang="en-US" dirty="0" smtClean="0">
                <a:cs typeface="Calibri"/>
              </a:rPr>
              <a:t>		Dataflow</a:t>
            </a:r>
            <a:r>
              <a:rPr lang="en-US" dirty="0">
                <a:cs typeface="Calibri"/>
              </a:rPr>
              <a:t>-based systems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6877-C6D2-1543-AB64-864F5DA8FB51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4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Analytics Systems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6877-C6D2-1543-AB64-864F5DA8FB51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91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rocessing Big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24"/>
            <a:ext cx="7724599" cy="419548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Options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Create custom distributed infrastructure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Just use </a:t>
            </a:r>
            <a:r>
              <a:rPr lang="en-US" dirty="0" err="1" smtClean="0"/>
              <a:t>MapReduce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Use a graph library: BGL, LEDA, </a:t>
            </a:r>
            <a:r>
              <a:rPr lang="en-US" dirty="0" err="1" smtClean="0"/>
              <a:t>NetworkX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Problems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Custom solutions do not generalize well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/>
              <a:t>MapReduce</a:t>
            </a:r>
            <a:r>
              <a:rPr lang="en-US" dirty="0" smtClean="0"/>
              <a:t> is not the right programming model 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And it is inefficient!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Graph libraries cannot handle web-scale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6877-C6D2-1543-AB64-864F5DA8FB51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82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Pregel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Graph processing Framework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High scalability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Fault-tolerance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Graph-oriented programming model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Inspired by </a:t>
            </a:r>
            <a:r>
              <a:rPr lang="en-US" dirty="0" err="1" smtClean="0"/>
              <a:t>Valiant’s</a:t>
            </a:r>
            <a:r>
              <a:rPr lang="en-US" dirty="0" smtClean="0"/>
              <a:t> Bulk Synchronous Parallel (BSP) model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 Pregel name honors Leonhard Euler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 Bridges of </a:t>
            </a:r>
            <a:r>
              <a:rPr lang="en-US" dirty="0" err="1" smtClean="0"/>
              <a:t>Königsberg</a:t>
            </a:r>
            <a:r>
              <a:rPr lang="en-US" dirty="0" smtClean="0"/>
              <a:t>, which inspired his famous theorem, spanned the Pregel river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6877-C6D2-1543-AB64-864F5DA8FB51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89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267" dirty="0">
                <a:cs typeface="Arial" charset="0"/>
              </a:rPr>
              <a:t>Bulk Synchronous Parallel Model</a:t>
            </a:r>
          </a:p>
        </p:txBody>
      </p:sp>
      <p:sp>
        <p:nvSpPr>
          <p:cNvPr id="11267" name="Slide Number Placeholder 1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247947BF-7EA4-D445-A3AE-B870F8373835}" type="slidenum">
              <a:rPr lang="en-US" smtClean="0">
                <a:solidFill>
                  <a:srgbClr val="0E5580"/>
                </a:solidFill>
              </a:rPr>
              <a:pPr eaLnBrk="1" hangingPunct="1">
                <a:defRPr/>
              </a:pPr>
              <a:t>27</a:t>
            </a:fld>
            <a:endParaRPr lang="en-US" smtClean="0">
              <a:solidFill>
                <a:srgbClr val="0E5580"/>
              </a:solidFill>
            </a:endParaRPr>
          </a:p>
        </p:txBody>
      </p:sp>
      <p:sp>
        <p:nvSpPr>
          <p:cNvPr id="25604" name="Oval 8"/>
          <p:cNvSpPr>
            <a:spLocks noChangeArrowheads="1"/>
          </p:cNvSpPr>
          <p:nvPr/>
        </p:nvSpPr>
        <p:spPr bwMode="auto">
          <a:xfrm>
            <a:off x="1320800" y="2041527"/>
            <a:ext cx="711200" cy="320675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40" tIns="45720" rIns="91440" bIns="45720" anchor="ctr"/>
          <a:lstStyle/>
          <a:p>
            <a:pPr algn="ctr" defTabSz="609570"/>
            <a:r>
              <a:rPr lang="en-US" sz="1467">
                <a:solidFill>
                  <a:prstClr val="white"/>
                </a:solidFill>
                <a:latin typeface="Tahoma" charset="0"/>
              </a:rPr>
              <a:t>Data</a:t>
            </a:r>
          </a:p>
        </p:txBody>
      </p:sp>
      <p:sp>
        <p:nvSpPr>
          <p:cNvPr id="25605" name="Oval 9"/>
          <p:cNvSpPr>
            <a:spLocks noChangeArrowheads="1"/>
          </p:cNvSpPr>
          <p:nvPr/>
        </p:nvSpPr>
        <p:spPr bwMode="auto">
          <a:xfrm>
            <a:off x="1320800" y="2625727"/>
            <a:ext cx="711200" cy="320675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40" tIns="45720" rIns="91440" bIns="45720" anchor="ctr"/>
          <a:lstStyle/>
          <a:p>
            <a:pPr algn="ctr" defTabSz="609570"/>
            <a:r>
              <a:rPr lang="en-US" sz="1467">
                <a:solidFill>
                  <a:prstClr val="white"/>
                </a:solidFill>
                <a:latin typeface="Tahoma" charset="0"/>
              </a:rPr>
              <a:t>Data</a:t>
            </a:r>
          </a:p>
        </p:txBody>
      </p:sp>
      <p:sp>
        <p:nvSpPr>
          <p:cNvPr id="25606" name="Oval 10"/>
          <p:cNvSpPr>
            <a:spLocks noChangeArrowheads="1"/>
          </p:cNvSpPr>
          <p:nvPr/>
        </p:nvSpPr>
        <p:spPr bwMode="auto">
          <a:xfrm>
            <a:off x="1320800" y="3209927"/>
            <a:ext cx="711200" cy="320675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40" tIns="45720" rIns="91440" bIns="45720" anchor="ctr"/>
          <a:lstStyle/>
          <a:p>
            <a:pPr algn="ctr" defTabSz="609570"/>
            <a:r>
              <a:rPr lang="en-US" sz="1467">
                <a:solidFill>
                  <a:prstClr val="white"/>
                </a:solidFill>
                <a:latin typeface="Tahoma" charset="0"/>
              </a:rPr>
              <a:t>Data</a:t>
            </a:r>
          </a:p>
        </p:txBody>
      </p:sp>
      <p:sp>
        <p:nvSpPr>
          <p:cNvPr id="25607" name="Oval 11"/>
          <p:cNvSpPr>
            <a:spLocks noChangeArrowheads="1"/>
          </p:cNvSpPr>
          <p:nvPr/>
        </p:nvSpPr>
        <p:spPr bwMode="auto">
          <a:xfrm>
            <a:off x="1320800" y="3794127"/>
            <a:ext cx="711200" cy="320675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40" tIns="45720" rIns="91440" bIns="45720" anchor="ctr"/>
          <a:lstStyle/>
          <a:p>
            <a:pPr algn="ctr" defTabSz="609570"/>
            <a:r>
              <a:rPr lang="en-US" sz="1467">
                <a:solidFill>
                  <a:prstClr val="white"/>
                </a:solidFill>
                <a:latin typeface="Tahoma" charset="0"/>
              </a:rPr>
              <a:t>Data</a:t>
            </a:r>
          </a:p>
        </p:txBody>
      </p:sp>
      <p:sp>
        <p:nvSpPr>
          <p:cNvPr id="25608" name="Oval 12"/>
          <p:cNvSpPr>
            <a:spLocks noChangeArrowheads="1"/>
          </p:cNvSpPr>
          <p:nvPr/>
        </p:nvSpPr>
        <p:spPr bwMode="auto">
          <a:xfrm>
            <a:off x="1320800" y="4378327"/>
            <a:ext cx="711200" cy="320675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40" tIns="45720" rIns="91440" bIns="45720" anchor="ctr"/>
          <a:lstStyle/>
          <a:p>
            <a:pPr algn="ctr" defTabSz="609570"/>
            <a:r>
              <a:rPr lang="en-US" sz="1467">
                <a:solidFill>
                  <a:prstClr val="white"/>
                </a:solidFill>
                <a:latin typeface="Tahoma" charset="0"/>
              </a:rPr>
              <a:t>Data</a:t>
            </a:r>
          </a:p>
        </p:txBody>
      </p:sp>
      <p:sp>
        <p:nvSpPr>
          <p:cNvPr id="25609" name="Oval 13"/>
          <p:cNvSpPr>
            <a:spLocks noChangeArrowheads="1"/>
          </p:cNvSpPr>
          <p:nvPr/>
        </p:nvSpPr>
        <p:spPr bwMode="auto">
          <a:xfrm>
            <a:off x="1320800" y="4962527"/>
            <a:ext cx="711200" cy="320675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40" tIns="45720" rIns="91440" bIns="45720" anchor="ctr"/>
          <a:lstStyle/>
          <a:p>
            <a:pPr algn="ctr" defTabSz="609570"/>
            <a:r>
              <a:rPr lang="en-US" sz="1467">
                <a:solidFill>
                  <a:prstClr val="white"/>
                </a:solidFill>
                <a:latin typeface="Tahoma" charset="0"/>
              </a:rPr>
              <a:t>Data</a:t>
            </a:r>
          </a:p>
        </p:txBody>
      </p:sp>
      <p:sp>
        <p:nvSpPr>
          <p:cNvPr id="25610" name="Oval 14"/>
          <p:cNvSpPr>
            <a:spLocks noChangeArrowheads="1"/>
          </p:cNvSpPr>
          <p:nvPr/>
        </p:nvSpPr>
        <p:spPr bwMode="auto">
          <a:xfrm>
            <a:off x="1320800" y="5546727"/>
            <a:ext cx="711200" cy="320675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40" tIns="45720" rIns="91440" bIns="45720" anchor="ctr"/>
          <a:lstStyle/>
          <a:p>
            <a:pPr algn="ctr" defTabSz="609570"/>
            <a:r>
              <a:rPr lang="en-US" sz="1467">
                <a:solidFill>
                  <a:prstClr val="white"/>
                </a:solidFill>
                <a:latin typeface="Tahoma" charset="0"/>
              </a:rPr>
              <a:t>Data</a:t>
            </a:r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4165600" y="2041527"/>
            <a:ext cx="711200" cy="3825875"/>
            <a:chOff x="3124200" y="1584960"/>
            <a:chExt cx="533400" cy="3825240"/>
          </a:xfrm>
        </p:grpSpPr>
        <p:sp>
          <p:nvSpPr>
            <p:cNvPr id="25700" name="Oval 16"/>
            <p:cNvSpPr>
              <a:spLocks noChangeArrowheads="1"/>
            </p:cNvSpPr>
            <p:nvPr/>
          </p:nvSpPr>
          <p:spPr bwMode="auto">
            <a:xfrm>
              <a:off x="3124200" y="1584960"/>
              <a:ext cx="533400" cy="320040"/>
            </a:xfrm>
            <a:prstGeom prst="ellips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609570"/>
              <a:r>
                <a:rPr lang="en-US" sz="1467">
                  <a:solidFill>
                    <a:prstClr val="white"/>
                  </a:solidFill>
                  <a:latin typeface="Tahoma" charset="0"/>
                </a:rPr>
                <a:t>Data</a:t>
              </a:r>
            </a:p>
          </p:txBody>
        </p:sp>
        <p:sp>
          <p:nvSpPr>
            <p:cNvPr id="25701" name="Oval 17"/>
            <p:cNvSpPr>
              <a:spLocks noChangeArrowheads="1"/>
            </p:cNvSpPr>
            <p:nvPr/>
          </p:nvSpPr>
          <p:spPr bwMode="auto">
            <a:xfrm>
              <a:off x="3124200" y="2169160"/>
              <a:ext cx="533400" cy="320040"/>
            </a:xfrm>
            <a:prstGeom prst="ellips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609570"/>
              <a:r>
                <a:rPr lang="en-US" sz="1467">
                  <a:solidFill>
                    <a:prstClr val="white"/>
                  </a:solidFill>
                  <a:latin typeface="Tahoma" charset="0"/>
                </a:rPr>
                <a:t>Data</a:t>
              </a:r>
            </a:p>
          </p:txBody>
        </p:sp>
        <p:sp>
          <p:nvSpPr>
            <p:cNvPr id="25702" name="Oval 18"/>
            <p:cNvSpPr>
              <a:spLocks noChangeArrowheads="1"/>
            </p:cNvSpPr>
            <p:nvPr/>
          </p:nvSpPr>
          <p:spPr bwMode="auto">
            <a:xfrm>
              <a:off x="3124200" y="2753360"/>
              <a:ext cx="533400" cy="320040"/>
            </a:xfrm>
            <a:prstGeom prst="ellips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609570"/>
              <a:r>
                <a:rPr lang="en-US" sz="1467">
                  <a:solidFill>
                    <a:prstClr val="white"/>
                  </a:solidFill>
                  <a:latin typeface="Tahoma" charset="0"/>
                </a:rPr>
                <a:t>Data</a:t>
              </a:r>
            </a:p>
          </p:txBody>
        </p:sp>
        <p:sp>
          <p:nvSpPr>
            <p:cNvPr id="25703" name="Oval 19"/>
            <p:cNvSpPr>
              <a:spLocks noChangeArrowheads="1"/>
            </p:cNvSpPr>
            <p:nvPr/>
          </p:nvSpPr>
          <p:spPr bwMode="auto">
            <a:xfrm>
              <a:off x="3124200" y="3337560"/>
              <a:ext cx="533400" cy="320040"/>
            </a:xfrm>
            <a:prstGeom prst="ellips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609570"/>
              <a:r>
                <a:rPr lang="en-US" sz="1467">
                  <a:solidFill>
                    <a:prstClr val="white"/>
                  </a:solidFill>
                  <a:latin typeface="Tahoma" charset="0"/>
                </a:rPr>
                <a:t>Data</a:t>
              </a:r>
            </a:p>
          </p:txBody>
        </p:sp>
        <p:sp>
          <p:nvSpPr>
            <p:cNvPr id="25704" name="Oval 20"/>
            <p:cNvSpPr>
              <a:spLocks noChangeArrowheads="1"/>
            </p:cNvSpPr>
            <p:nvPr/>
          </p:nvSpPr>
          <p:spPr bwMode="auto">
            <a:xfrm>
              <a:off x="3124200" y="3921760"/>
              <a:ext cx="533400" cy="320040"/>
            </a:xfrm>
            <a:prstGeom prst="ellips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609570"/>
              <a:r>
                <a:rPr lang="en-US" sz="1467">
                  <a:solidFill>
                    <a:prstClr val="white"/>
                  </a:solidFill>
                  <a:latin typeface="Tahoma" charset="0"/>
                </a:rPr>
                <a:t>Data</a:t>
              </a:r>
            </a:p>
          </p:txBody>
        </p:sp>
        <p:sp>
          <p:nvSpPr>
            <p:cNvPr id="25705" name="Oval 21"/>
            <p:cNvSpPr>
              <a:spLocks noChangeArrowheads="1"/>
            </p:cNvSpPr>
            <p:nvPr/>
          </p:nvSpPr>
          <p:spPr bwMode="auto">
            <a:xfrm>
              <a:off x="3124200" y="4505960"/>
              <a:ext cx="533400" cy="320040"/>
            </a:xfrm>
            <a:prstGeom prst="ellips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609570"/>
              <a:r>
                <a:rPr lang="en-US" sz="1467">
                  <a:solidFill>
                    <a:prstClr val="white"/>
                  </a:solidFill>
                  <a:latin typeface="Tahoma" charset="0"/>
                </a:rPr>
                <a:t>Data</a:t>
              </a:r>
            </a:p>
          </p:txBody>
        </p:sp>
        <p:sp>
          <p:nvSpPr>
            <p:cNvPr id="25706" name="Oval 22"/>
            <p:cNvSpPr>
              <a:spLocks noChangeArrowheads="1"/>
            </p:cNvSpPr>
            <p:nvPr/>
          </p:nvSpPr>
          <p:spPr bwMode="auto">
            <a:xfrm>
              <a:off x="3124200" y="5090160"/>
              <a:ext cx="533400" cy="320040"/>
            </a:xfrm>
            <a:prstGeom prst="ellips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609570"/>
              <a:r>
                <a:rPr lang="en-US" sz="1467">
                  <a:solidFill>
                    <a:prstClr val="white"/>
                  </a:solidFill>
                  <a:latin typeface="Tahoma" charset="0"/>
                </a:rPr>
                <a:t>Data</a:t>
              </a:r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2032000" y="2270125"/>
            <a:ext cx="2133600" cy="1760539"/>
            <a:chOff x="1524000" y="1813560"/>
            <a:chExt cx="1600200" cy="1760220"/>
          </a:xfrm>
        </p:grpSpPr>
        <p:sp>
          <p:nvSpPr>
            <p:cNvPr id="25" name="Rounded Rectangle 24"/>
            <p:cNvSpPr>
              <a:spLocks noChangeArrowheads="1"/>
            </p:cNvSpPr>
            <p:nvPr/>
          </p:nvSpPr>
          <p:spPr bwMode="auto">
            <a:xfrm>
              <a:off x="1981200" y="1813560"/>
              <a:ext cx="609600" cy="38093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B6C1D"/>
                </a:gs>
                <a:gs pos="80000">
                  <a:srgbClr val="FF8F2A"/>
                </a:gs>
                <a:gs pos="100000">
                  <a:srgbClr val="FF8F26"/>
                </a:gs>
              </a:gsLst>
              <a:lin ang="16200000"/>
            </a:gradFill>
            <a:ln w="9525">
              <a:solidFill>
                <a:srgbClr val="F6924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none" anchor="ctr"/>
            <a:lstStyle/>
            <a:p>
              <a:pPr algn="ctr" defTabSz="609570">
                <a:defRPr/>
              </a:pPr>
              <a:r>
                <a:rPr lang="en-US" sz="1467" dirty="0">
                  <a:solidFill>
                    <a:prstClr val="white"/>
                  </a:solidFill>
                  <a:latin typeface="Tahoma" pitchFamily="-64" charset="0"/>
                </a:rPr>
                <a:t>CPU 1</a:t>
              </a:r>
            </a:p>
          </p:txBody>
        </p:sp>
        <p:cxnSp>
          <p:nvCxnSpPr>
            <p:cNvPr id="26" name="Straight Arrow Connector 25"/>
            <p:cNvCxnSpPr>
              <a:cxnSpLocks noChangeShapeType="1"/>
              <a:stCxn id="25604" idx="6"/>
              <a:endCxn id="25" idx="1"/>
            </p:cNvCxnSpPr>
            <p:nvPr/>
          </p:nvCxnSpPr>
          <p:spPr bwMode="auto">
            <a:xfrm>
              <a:off x="1524000" y="1821497"/>
              <a:ext cx="457200" cy="18252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7" name="Straight Arrow Connector 26"/>
            <p:cNvCxnSpPr>
              <a:cxnSpLocks noChangeShapeType="1"/>
              <a:stCxn id="25605" idx="6"/>
              <a:endCxn id="25" idx="1"/>
            </p:cNvCxnSpPr>
            <p:nvPr/>
          </p:nvCxnSpPr>
          <p:spPr bwMode="auto">
            <a:xfrm flipV="1">
              <a:off x="1524000" y="2004026"/>
              <a:ext cx="457200" cy="40156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8" name="Straight Arrow Connector 27"/>
            <p:cNvCxnSpPr>
              <a:cxnSpLocks noChangeShapeType="1"/>
              <a:stCxn id="25" idx="3"/>
              <a:endCxn id="25702" idx="2"/>
            </p:cNvCxnSpPr>
            <p:nvPr/>
          </p:nvCxnSpPr>
          <p:spPr bwMode="auto">
            <a:xfrm>
              <a:off x="2590800" y="2004026"/>
              <a:ext cx="533400" cy="9856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" name="Straight Arrow Connector 28"/>
            <p:cNvCxnSpPr>
              <a:cxnSpLocks noChangeShapeType="1"/>
              <a:stCxn id="25" idx="3"/>
              <a:endCxn id="25703" idx="2"/>
            </p:cNvCxnSpPr>
            <p:nvPr/>
          </p:nvCxnSpPr>
          <p:spPr bwMode="auto">
            <a:xfrm>
              <a:off x="2590800" y="2004026"/>
              <a:ext cx="533400" cy="156975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2032000" y="2278063"/>
            <a:ext cx="2133600" cy="1752600"/>
            <a:chOff x="1524000" y="1821180"/>
            <a:chExt cx="1600200" cy="1752600"/>
          </a:xfrm>
        </p:grpSpPr>
        <p:sp>
          <p:nvSpPr>
            <p:cNvPr id="31" name="Rounded Rectangle 30"/>
            <p:cNvSpPr>
              <a:spLocks noChangeArrowheads="1"/>
            </p:cNvSpPr>
            <p:nvPr/>
          </p:nvSpPr>
          <p:spPr bwMode="auto">
            <a:xfrm>
              <a:off x="1981200" y="3032442"/>
              <a:ext cx="609600" cy="3810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B6C1D"/>
                </a:gs>
                <a:gs pos="80000">
                  <a:srgbClr val="FF8F2A"/>
                </a:gs>
                <a:gs pos="100000">
                  <a:srgbClr val="FF8F26"/>
                </a:gs>
              </a:gsLst>
              <a:lin ang="16200000"/>
            </a:gradFill>
            <a:ln w="9525">
              <a:solidFill>
                <a:srgbClr val="F6924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none" anchor="ctr"/>
            <a:lstStyle/>
            <a:p>
              <a:pPr algn="ctr" defTabSz="609570">
                <a:defRPr/>
              </a:pPr>
              <a:r>
                <a:rPr lang="en-US" sz="1467" dirty="0">
                  <a:solidFill>
                    <a:prstClr val="white"/>
                  </a:solidFill>
                  <a:latin typeface="Tahoma" pitchFamily="-64" charset="0"/>
                </a:rPr>
                <a:t>CPU 2</a:t>
              </a:r>
            </a:p>
          </p:txBody>
        </p:sp>
        <p:cxnSp>
          <p:nvCxnSpPr>
            <p:cNvPr id="32" name="Straight Arrow Connector 31"/>
            <p:cNvCxnSpPr>
              <a:cxnSpLocks noChangeShapeType="1"/>
              <a:stCxn id="25606" idx="6"/>
              <a:endCxn id="31" idx="1"/>
            </p:cNvCxnSpPr>
            <p:nvPr/>
          </p:nvCxnSpPr>
          <p:spPr bwMode="auto">
            <a:xfrm>
              <a:off x="1524000" y="2989580"/>
              <a:ext cx="457200" cy="2333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3" name="Straight Arrow Connector 32"/>
            <p:cNvCxnSpPr>
              <a:cxnSpLocks noChangeShapeType="1"/>
              <a:stCxn id="25607" idx="6"/>
              <a:endCxn id="31" idx="1"/>
            </p:cNvCxnSpPr>
            <p:nvPr/>
          </p:nvCxnSpPr>
          <p:spPr bwMode="auto">
            <a:xfrm flipV="1">
              <a:off x="1524000" y="3222942"/>
              <a:ext cx="457200" cy="3508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4" name="Straight Arrow Connector 33"/>
            <p:cNvCxnSpPr>
              <a:cxnSpLocks noChangeShapeType="1"/>
              <a:stCxn id="31" idx="3"/>
              <a:endCxn id="25701" idx="2"/>
            </p:cNvCxnSpPr>
            <p:nvPr/>
          </p:nvCxnSpPr>
          <p:spPr bwMode="auto">
            <a:xfrm flipV="1">
              <a:off x="2590800" y="2405380"/>
              <a:ext cx="533400" cy="8175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5" name="Straight Arrow Connector 34"/>
            <p:cNvCxnSpPr>
              <a:cxnSpLocks noChangeShapeType="1"/>
              <a:stCxn id="31" idx="3"/>
              <a:endCxn id="25700" idx="2"/>
            </p:cNvCxnSpPr>
            <p:nvPr/>
          </p:nvCxnSpPr>
          <p:spPr bwMode="auto">
            <a:xfrm flipV="1">
              <a:off x="2590800" y="1821180"/>
              <a:ext cx="533400" cy="14017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2032000" y="4030663"/>
            <a:ext cx="2133600" cy="1752600"/>
            <a:chOff x="1524000" y="3573780"/>
            <a:chExt cx="1600200" cy="1752600"/>
          </a:xfrm>
        </p:grpSpPr>
        <p:sp>
          <p:nvSpPr>
            <p:cNvPr id="37" name="Rounded Rectangle 36"/>
            <p:cNvSpPr>
              <a:spLocks noChangeArrowheads="1"/>
            </p:cNvSpPr>
            <p:nvPr/>
          </p:nvSpPr>
          <p:spPr bwMode="auto">
            <a:xfrm>
              <a:off x="1981200" y="4251642"/>
              <a:ext cx="609600" cy="3810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B6C1D"/>
                </a:gs>
                <a:gs pos="80000">
                  <a:srgbClr val="FF8F2A"/>
                </a:gs>
                <a:gs pos="100000">
                  <a:srgbClr val="FF8F26"/>
                </a:gs>
              </a:gsLst>
              <a:lin ang="16200000"/>
            </a:gradFill>
            <a:ln w="9525">
              <a:solidFill>
                <a:srgbClr val="F6924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none" anchor="ctr"/>
            <a:lstStyle/>
            <a:p>
              <a:pPr algn="ctr" defTabSz="609570">
                <a:defRPr/>
              </a:pPr>
              <a:r>
                <a:rPr lang="en-US" sz="1467" dirty="0">
                  <a:solidFill>
                    <a:prstClr val="white"/>
                  </a:solidFill>
                  <a:latin typeface="Tahoma" pitchFamily="-64" charset="0"/>
                </a:rPr>
                <a:t>CPU 3</a:t>
              </a:r>
            </a:p>
          </p:txBody>
        </p:sp>
        <p:cxnSp>
          <p:nvCxnSpPr>
            <p:cNvPr id="38" name="Straight Arrow Connector 37"/>
            <p:cNvCxnSpPr>
              <a:cxnSpLocks noChangeShapeType="1"/>
              <a:stCxn id="25608" idx="6"/>
              <a:endCxn id="37" idx="1"/>
            </p:cNvCxnSpPr>
            <p:nvPr/>
          </p:nvCxnSpPr>
          <p:spPr bwMode="auto">
            <a:xfrm>
              <a:off x="1524000" y="4157980"/>
              <a:ext cx="457200" cy="2841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" name="Straight Arrow Connector 38"/>
            <p:cNvCxnSpPr>
              <a:cxnSpLocks noChangeShapeType="1"/>
              <a:stCxn id="25609" idx="6"/>
              <a:endCxn id="37" idx="1"/>
            </p:cNvCxnSpPr>
            <p:nvPr/>
          </p:nvCxnSpPr>
          <p:spPr bwMode="auto">
            <a:xfrm flipV="1">
              <a:off x="1524000" y="4442142"/>
              <a:ext cx="457200" cy="3000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0" name="Straight Arrow Connector 39"/>
            <p:cNvCxnSpPr>
              <a:cxnSpLocks noChangeShapeType="1"/>
              <a:stCxn id="25610" idx="6"/>
              <a:endCxn id="37" idx="1"/>
            </p:cNvCxnSpPr>
            <p:nvPr/>
          </p:nvCxnSpPr>
          <p:spPr bwMode="auto">
            <a:xfrm flipV="1">
              <a:off x="1524000" y="4442142"/>
              <a:ext cx="457200" cy="8842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" name="Straight Arrow Connector 40"/>
            <p:cNvCxnSpPr>
              <a:cxnSpLocks noChangeShapeType="1"/>
              <a:stCxn id="37" idx="3"/>
              <a:endCxn id="25705" idx="2"/>
            </p:cNvCxnSpPr>
            <p:nvPr/>
          </p:nvCxnSpPr>
          <p:spPr bwMode="auto">
            <a:xfrm>
              <a:off x="2590800" y="4442142"/>
              <a:ext cx="533400" cy="3000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2" name="Straight Arrow Connector 41"/>
            <p:cNvCxnSpPr>
              <a:cxnSpLocks noChangeShapeType="1"/>
              <a:stCxn id="37" idx="3"/>
              <a:endCxn id="25703" idx="2"/>
            </p:cNvCxnSpPr>
            <p:nvPr/>
          </p:nvCxnSpPr>
          <p:spPr bwMode="auto">
            <a:xfrm flipV="1">
              <a:off x="2590800" y="3573780"/>
              <a:ext cx="533400" cy="8683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3" name="Straight Arrow Connector 42"/>
            <p:cNvCxnSpPr>
              <a:cxnSpLocks noChangeShapeType="1"/>
              <a:stCxn id="37" idx="3"/>
              <a:endCxn id="25706" idx="2"/>
            </p:cNvCxnSpPr>
            <p:nvPr/>
          </p:nvCxnSpPr>
          <p:spPr bwMode="auto">
            <a:xfrm>
              <a:off x="2590800" y="4442142"/>
              <a:ext cx="533400" cy="8842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4876800" y="2201863"/>
            <a:ext cx="2235200" cy="584200"/>
            <a:chOff x="3657600" y="1744980"/>
            <a:chExt cx="1676400" cy="584200"/>
          </a:xfrm>
        </p:grpSpPr>
        <p:sp>
          <p:nvSpPr>
            <p:cNvPr id="45" name="Rounded Rectangle 44"/>
            <p:cNvSpPr>
              <a:spLocks noChangeArrowheads="1"/>
            </p:cNvSpPr>
            <p:nvPr/>
          </p:nvSpPr>
          <p:spPr bwMode="auto">
            <a:xfrm>
              <a:off x="4191000" y="1813242"/>
              <a:ext cx="609600" cy="3810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B6C1D"/>
                </a:gs>
                <a:gs pos="80000">
                  <a:srgbClr val="FF8F2A"/>
                </a:gs>
                <a:gs pos="100000">
                  <a:srgbClr val="FF8F26"/>
                </a:gs>
              </a:gsLst>
              <a:lin ang="16200000"/>
            </a:gradFill>
            <a:ln w="9525">
              <a:solidFill>
                <a:srgbClr val="F6924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none" anchor="ctr"/>
            <a:lstStyle/>
            <a:p>
              <a:pPr algn="ctr" defTabSz="609570">
                <a:defRPr/>
              </a:pPr>
              <a:r>
                <a:rPr lang="en-US" sz="1467" dirty="0">
                  <a:solidFill>
                    <a:prstClr val="white"/>
                  </a:solidFill>
                  <a:latin typeface="Tahoma" pitchFamily="-64" charset="0"/>
                </a:rPr>
                <a:t>CPU 1</a:t>
              </a:r>
            </a:p>
          </p:txBody>
        </p:sp>
        <p:cxnSp>
          <p:nvCxnSpPr>
            <p:cNvPr id="46" name="Straight Arrow Connector 45"/>
            <p:cNvCxnSpPr>
              <a:cxnSpLocks noChangeShapeType="1"/>
              <a:endCxn id="45" idx="1"/>
            </p:cNvCxnSpPr>
            <p:nvPr/>
          </p:nvCxnSpPr>
          <p:spPr bwMode="auto">
            <a:xfrm>
              <a:off x="3657600" y="1744980"/>
              <a:ext cx="533400" cy="2587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7" name="Straight Arrow Connector 46"/>
            <p:cNvCxnSpPr>
              <a:cxnSpLocks noChangeShapeType="1"/>
              <a:endCxn id="45" idx="1"/>
            </p:cNvCxnSpPr>
            <p:nvPr/>
          </p:nvCxnSpPr>
          <p:spPr bwMode="auto">
            <a:xfrm flipV="1">
              <a:off x="3657600" y="2003742"/>
              <a:ext cx="533400" cy="3254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" name="Straight Arrow Connector 47"/>
            <p:cNvCxnSpPr>
              <a:cxnSpLocks noChangeShapeType="1"/>
              <a:stCxn id="45" idx="3"/>
              <a:endCxn id="25659" idx="2"/>
            </p:cNvCxnSpPr>
            <p:nvPr/>
          </p:nvCxnSpPr>
          <p:spPr bwMode="auto">
            <a:xfrm flipV="1">
              <a:off x="4800600" y="1744980"/>
              <a:ext cx="533400" cy="2587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" name="Straight Arrow Connector 48"/>
            <p:cNvCxnSpPr>
              <a:cxnSpLocks noChangeShapeType="1"/>
              <a:stCxn id="45" idx="3"/>
              <a:endCxn id="25660" idx="2"/>
            </p:cNvCxnSpPr>
            <p:nvPr/>
          </p:nvCxnSpPr>
          <p:spPr bwMode="auto">
            <a:xfrm>
              <a:off x="4800600" y="2003742"/>
              <a:ext cx="533400" cy="3254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4876800" y="2786063"/>
            <a:ext cx="2235200" cy="1752600"/>
            <a:chOff x="3657600" y="2329180"/>
            <a:chExt cx="1676400" cy="1752600"/>
          </a:xfrm>
        </p:grpSpPr>
        <p:sp>
          <p:nvSpPr>
            <p:cNvPr id="51" name="Rounded Rectangle 50"/>
            <p:cNvSpPr>
              <a:spLocks noChangeArrowheads="1"/>
            </p:cNvSpPr>
            <p:nvPr/>
          </p:nvSpPr>
          <p:spPr bwMode="auto">
            <a:xfrm>
              <a:off x="4191000" y="3032442"/>
              <a:ext cx="609600" cy="3810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B6C1D"/>
                </a:gs>
                <a:gs pos="80000">
                  <a:srgbClr val="FF8F2A"/>
                </a:gs>
                <a:gs pos="100000">
                  <a:srgbClr val="FF8F26"/>
                </a:gs>
              </a:gsLst>
              <a:lin ang="16200000"/>
            </a:gradFill>
            <a:ln w="9525">
              <a:solidFill>
                <a:srgbClr val="F6924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none" anchor="ctr"/>
            <a:lstStyle/>
            <a:p>
              <a:pPr algn="ctr" defTabSz="609570">
                <a:defRPr/>
              </a:pPr>
              <a:r>
                <a:rPr lang="en-US" sz="1467" dirty="0">
                  <a:solidFill>
                    <a:prstClr val="white"/>
                  </a:solidFill>
                  <a:latin typeface="Tahoma" pitchFamily="-64" charset="0"/>
                </a:rPr>
                <a:t>CPU 2</a:t>
              </a:r>
            </a:p>
          </p:txBody>
        </p:sp>
        <p:cxnSp>
          <p:nvCxnSpPr>
            <p:cNvPr id="52" name="Straight Arrow Connector 51"/>
            <p:cNvCxnSpPr>
              <a:cxnSpLocks noChangeShapeType="1"/>
              <a:endCxn id="51" idx="1"/>
            </p:cNvCxnSpPr>
            <p:nvPr/>
          </p:nvCxnSpPr>
          <p:spPr bwMode="auto">
            <a:xfrm>
              <a:off x="3657600" y="2913380"/>
              <a:ext cx="533400" cy="3095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" name="Straight Arrow Connector 52"/>
            <p:cNvCxnSpPr>
              <a:cxnSpLocks noChangeShapeType="1"/>
              <a:endCxn id="51" idx="1"/>
            </p:cNvCxnSpPr>
            <p:nvPr/>
          </p:nvCxnSpPr>
          <p:spPr bwMode="auto">
            <a:xfrm flipV="1">
              <a:off x="3657600" y="3222942"/>
              <a:ext cx="533400" cy="2746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4" name="Straight Arrow Connector 53"/>
            <p:cNvCxnSpPr>
              <a:cxnSpLocks noChangeShapeType="1"/>
              <a:stCxn id="51" idx="3"/>
              <a:endCxn id="25660" idx="2"/>
            </p:cNvCxnSpPr>
            <p:nvPr/>
          </p:nvCxnSpPr>
          <p:spPr bwMode="auto">
            <a:xfrm flipV="1">
              <a:off x="4800600" y="2329180"/>
              <a:ext cx="533400" cy="8937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5" name="Straight Arrow Connector 54"/>
            <p:cNvCxnSpPr>
              <a:cxnSpLocks noChangeShapeType="1"/>
              <a:stCxn id="51" idx="3"/>
              <a:endCxn id="25663" idx="2"/>
            </p:cNvCxnSpPr>
            <p:nvPr/>
          </p:nvCxnSpPr>
          <p:spPr bwMode="auto">
            <a:xfrm>
              <a:off x="4800600" y="3222942"/>
              <a:ext cx="533400" cy="8588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6" name="Group 55"/>
          <p:cNvGrpSpPr>
            <a:grpSpLocks/>
          </p:cNvGrpSpPr>
          <p:nvPr/>
        </p:nvGrpSpPr>
        <p:grpSpPr bwMode="auto">
          <a:xfrm>
            <a:off x="4876800" y="3954463"/>
            <a:ext cx="2235200" cy="1752600"/>
            <a:chOff x="3657600" y="3497580"/>
            <a:chExt cx="1676400" cy="1752600"/>
          </a:xfrm>
        </p:grpSpPr>
        <p:sp>
          <p:nvSpPr>
            <p:cNvPr id="57" name="Rounded Rectangle 56"/>
            <p:cNvSpPr>
              <a:spLocks noChangeArrowheads="1"/>
            </p:cNvSpPr>
            <p:nvPr/>
          </p:nvSpPr>
          <p:spPr bwMode="auto">
            <a:xfrm>
              <a:off x="4191000" y="4251642"/>
              <a:ext cx="609600" cy="3810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B6C1D"/>
                </a:gs>
                <a:gs pos="80000">
                  <a:srgbClr val="FF8F2A"/>
                </a:gs>
                <a:gs pos="100000">
                  <a:srgbClr val="FF8F26"/>
                </a:gs>
              </a:gsLst>
              <a:lin ang="16200000"/>
            </a:gradFill>
            <a:ln w="9525">
              <a:solidFill>
                <a:srgbClr val="F6924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none" anchor="ctr"/>
            <a:lstStyle/>
            <a:p>
              <a:pPr algn="ctr" defTabSz="609570">
                <a:defRPr/>
              </a:pPr>
              <a:r>
                <a:rPr lang="en-US" sz="1467" dirty="0">
                  <a:solidFill>
                    <a:prstClr val="white"/>
                  </a:solidFill>
                  <a:latin typeface="Tahoma" pitchFamily="-64" charset="0"/>
                </a:rPr>
                <a:t>CPU 3</a:t>
              </a:r>
            </a:p>
          </p:txBody>
        </p:sp>
        <p:cxnSp>
          <p:nvCxnSpPr>
            <p:cNvPr id="58" name="Straight Arrow Connector 57"/>
            <p:cNvCxnSpPr>
              <a:cxnSpLocks noChangeShapeType="1"/>
              <a:endCxn id="57" idx="1"/>
            </p:cNvCxnSpPr>
            <p:nvPr/>
          </p:nvCxnSpPr>
          <p:spPr bwMode="auto">
            <a:xfrm>
              <a:off x="3657600" y="4081780"/>
              <a:ext cx="533400" cy="3603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9" name="Straight Arrow Connector 58"/>
            <p:cNvCxnSpPr>
              <a:cxnSpLocks noChangeShapeType="1"/>
              <a:endCxn id="57" idx="1"/>
            </p:cNvCxnSpPr>
            <p:nvPr/>
          </p:nvCxnSpPr>
          <p:spPr bwMode="auto">
            <a:xfrm flipV="1">
              <a:off x="3657600" y="4442142"/>
              <a:ext cx="533400" cy="2238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0" name="Straight Arrow Connector 59"/>
            <p:cNvCxnSpPr>
              <a:cxnSpLocks noChangeShapeType="1"/>
              <a:endCxn id="57" idx="1"/>
            </p:cNvCxnSpPr>
            <p:nvPr/>
          </p:nvCxnSpPr>
          <p:spPr bwMode="auto">
            <a:xfrm flipV="1">
              <a:off x="3657600" y="4442142"/>
              <a:ext cx="533400" cy="8080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1" name="Straight Arrow Connector 60"/>
            <p:cNvCxnSpPr>
              <a:cxnSpLocks noChangeShapeType="1"/>
              <a:stCxn id="57" idx="3"/>
              <a:endCxn id="25664" idx="2"/>
            </p:cNvCxnSpPr>
            <p:nvPr/>
          </p:nvCxnSpPr>
          <p:spPr bwMode="auto">
            <a:xfrm>
              <a:off x="4800600" y="4442142"/>
              <a:ext cx="533400" cy="2238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2" name="Straight Arrow Connector 61"/>
            <p:cNvCxnSpPr>
              <a:cxnSpLocks noChangeShapeType="1"/>
              <a:stCxn id="57" idx="3"/>
              <a:endCxn id="25662" idx="2"/>
            </p:cNvCxnSpPr>
            <p:nvPr/>
          </p:nvCxnSpPr>
          <p:spPr bwMode="auto">
            <a:xfrm flipV="1">
              <a:off x="4800600" y="3497580"/>
              <a:ext cx="533400" cy="9445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3" name="Straight Arrow Connector 62"/>
            <p:cNvCxnSpPr>
              <a:cxnSpLocks noChangeShapeType="1"/>
              <a:stCxn id="57" idx="3"/>
              <a:endCxn id="25665" idx="2"/>
            </p:cNvCxnSpPr>
            <p:nvPr/>
          </p:nvCxnSpPr>
          <p:spPr bwMode="auto">
            <a:xfrm>
              <a:off x="4800600" y="4442142"/>
              <a:ext cx="533400" cy="8080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64" name="Group 63"/>
          <p:cNvGrpSpPr>
            <a:grpSpLocks/>
          </p:cNvGrpSpPr>
          <p:nvPr/>
        </p:nvGrpSpPr>
        <p:grpSpPr bwMode="auto">
          <a:xfrm>
            <a:off x="7112000" y="2041527"/>
            <a:ext cx="711200" cy="3825875"/>
            <a:chOff x="5334000" y="1584960"/>
            <a:chExt cx="533400" cy="3825240"/>
          </a:xfrm>
        </p:grpSpPr>
        <p:sp>
          <p:nvSpPr>
            <p:cNvPr id="25659" name="Oval 64"/>
            <p:cNvSpPr>
              <a:spLocks noChangeArrowheads="1"/>
            </p:cNvSpPr>
            <p:nvPr/>
          </p:nvSpPr>
          <p:spPr bwMode="auto">
            <a:xfrm>
              <a:off x="5334000" y="1584960"/>
              <a:ext cx="533400" cy="320040"/>
            </a:xfrm>
            <a:prstGeom prst="ellips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609570"/>
              <a:r>
                <a:rPr lang="en-US" sz="1467">
                  <a:solidFill>
                    <a:prstClr val="white"/>
                  </a:solidFill>
                  <a:latin typeface="Tahoma" charset="0"/>
                </a:rPr>
                <a:t>Data</a:t>
              </a:r>
            </a:p>
          </p:txBody>
        </p:sp>
        <p:sp>
          <p:nvSpPr>
            <p:cNvPr id="25660" name="Oval 65"/>
            <p:cNvSpPr>
              <a:spLocks noChangeArrowheads="1"/>
            </p:cNvSpPr>
            <p:nvPr/>
          </p:nvSpPr>
          <p:spPr bwMode="auto">
            <a:xfrm>
              <a:off x="5334000" y="2169160"/>
              <a:ext cx="533400" cy="320040"/>
            </a:xfrm>
            <a:prstGeom prst="ellips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609570"/>
              <a:r>
                <a:rPr lang="en-US" sz="1467">
                  <a:solidFill>
                    <a:prstClr val="white"/>
                  </a:solidFill>
                  <a:latin typeface="Tahoma" charset="0"/>
                </a:rPr>
                <a:t>Data</a:t>
              </a:r>
            </a:p>
          </p:txBody>
        </p:sp>
        <p:sp>
          <p:nvSpPr>
            <p:cNvPr id="25661" name="Oval 66"/>
            <p:cNvSpPr>
              <a:spLocks noChangeArrowheads="1"/>
            </p:cNvSpPr>
            <p:nvPr/>
          </p:nvSpPr>
          <p:spPr bwMode="auto">
            <a:xfrm>
              <a:off x="5334000" y="2753360"/>
              <a:ext cx="533400" cy="320040"/>
            </a:xfrm>
            <a:prstGeom prst="ellips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609570"/>
              <a:r>
                <a:rPr lang="en-US" sz="1467">
                  <a:solidFill>
                    <a:prstClr val="white"/>
                  </a:solidFill>
                  <a:latin typeface="Tahoma" charset="0"/>
                </a:rPr>
                <a:t>Data</a:t>
              </a:r>
            </a:p>
          </p:txBody>
        </p:sp>
        <p:sp>
          <p:nvSpPr>
            <p:cNvPr id="25662" name="Oval 67"/>
            <p:cNvSpPr>
              <a:spLocks noChangeArrowheads="1"/>
            </p:cNvSpPr>
            <p:nvPr/>
          </p:nvSpPr>
          <p:spPr bwMode="auto">
            <a:xfrm>
              <a:off x="5334000" y="3337560"/>
              <a:ext cx="533400" cy="320040"/>
            </a:xfrm>
            <a:prstGeom prst="ellips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609570"/>
              <a:r>
                <a:rPr lang="en-US" sz="1467">
                  <a:solidFill>
                    <a:prstClr val="white"/>
                  </a:solidFill>
                  <a:latin typeface="Tahoma" charset="0"/>
                </a:rPr>
                <a:t>Data</a:t>
              </a:r>
            </a:p>
          </p:txBody>
        </p:sp>
        <p:sp>
          <p:nvSpPr>
            <p:cNvPr id="25663" name="Oval 68"/>
            <p:cNvSpPr>
              <a:spLocks noChangeArrowheads="1"/>
            </p:cNvSpPr>
            <p:nvPr/>
          </p:nvSpPr>
          <p:spPr bwMode="auto">
            <a:xfrm>
              <a:off x="5334000" y="3921760"/>
              <a:ext cx="533400" cy="320040"/>
            </a:xfrm>
            <a:prstGeom prst="ellips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609570"/>
              <a:r>
                <a:rPr lang="en-US" sz="1467">
                  <a:solidFill>
                    <a:prstClr val="white"/>
                  </a:solidFill>
                  <a:latin typeface="Tahoma" charset="0"/>
                </a:rPr>
                <a:t>Data</a:t>
              </a:r>
            </a:p>
          </p:txBody>
        </p:sp>
        <p:sp>
          <p:nvSpPr>
            <p:cNvPr id="25664" name="Oval 69"/>
            <p:cNvSpPr>
              <a:spLocks noChangeArrowheads="1"/>
            </p:cNvSpPr>
            <p:nvPr/>
          </p:nvSpPr>
          <p:spPr bwMode="auto">
            <a:xfrm>
              <a:off x="5334000" y="4505960"/>
              <a:ext cx="533400" cy="320040"/>
            </a:xfrm>
            <a:prstGeom prst="ellips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609570"/>
              <a:r>
                <a:rPr lang="en-US" sz="1467">
                  <a:solidFill>
                    <a:prstClr val="white"/>
                  </a:solidFill>
                  <a:latin typeface="Tahoma" charset="0"/>
                </a:rPr>
                <a:t>Data</a:t>
              </a:r>
            </a:p>
          </p:txBody>
        </p:sp>
        <p:sp>
          <p:nvSpPr>
            <p:cNvPr id="25665" name="Oval 70"/>
            <p:cNvSpPr>
              <a:spLocks noChangeArrowheads="1"/>
            </p:cNvSpPr>
            <p:nvPr/>
          </p:nvSpPr>
          <p:spPr bwMode="auto">
            <a:xfrm>
              <a:off x="5334000" y="5090160"/>
              <a:ext cx="533400" cy="320040"/>
            </a:xfrm>
            <a:prstGeom prst="ellips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609570"/>
              <a:r>
                <a:rPr lang="en-US" sz="1467">
                  <a:solidFill>
                    <a:prstClr val="white"/>
                  </a:solidFill>
                  <a:latin typeface="Tahoma" charset="0"/>
                </a:rPr>
                <a:t>Data</a:t>
              </a:r>
            </a:p>
          </p:txBody>
        </p:sp>
      </p:grp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7823200" y="2201863"/>
            <a:ext cx="2235200" cy="1168400"/>
            <a:chOff x="5867400" y="1744980"/>
            <a:chExt cx="1676400" cy="1168400"/>
          </a:xfrm>
        </p:grpSpPr>
        <p:sp>
          <p:nvSpPr>
            <p:cNvPr id="73" name="Rounded Rectangle 72"/>
            <p:cNvSpPr>
              <a:spLocks noChangeArrowheads="1"/>
            </p:cNvSpPr>
            <p:nvPr/>
          </p:nvSpPr>
          <p:spPr bwMode="auto">
            <a:xfrm>
              <a:off x="6400800" y="1813242"/>
              <a:ext cx="609600" cy="3810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B6C1D"/>
                </a:gs>
                <a:gs pos="80000">
                  <a:srgbClr val="FF8F2A"/>
                </a:gs>
                <a:gs pos="100000">
                  <a:srgbClr val="FF8F26"/>
                </a:gs>
              </a:gsLst>
              <a:lin ang="16200000"/>
            </a:gradFill>
            <a:ln w="9525">
              <a:solidFill>
                <a:srgbClr val="F6924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none" anchor="ctr"/>
            <a:lstStyle/>
            <a:p>
              <a:pPr algn="ctr" defTabSz="609570">
                <a:defRPr/>
              </a:pPr>
              <a:r>
                <a:rPr lang="en-US" sz="1467" dirty="0">
                  <a:solidFill>
                    <a:prstClr val="white"/>
                  </a:solidFill>
                  <a:latin typeface="Tahoma" pitchFamily="-64" charset="0"/>
                </a:rPr>
                <a:t>CPU 1</a:t>
              </a:r>
            </a:p>
          </p:txBody>
        </p:sp>
        <p:cxnSp>
          <p:nvCxnSpPr>
            <p:cNvPr id="74" name="Straight Arrow Connector 73"/>
            <p:cNvCxnSpPr>
              <a:cxnSpLocks noChangeShapeType="1"/>
              <a:endCxn id="73" idx="1"/>
            </p:cNvCxnSpPr>
            <p:nvPr/>
          </p:nvCxnSpPr>
          <p:spPr bwMode="auto">
            <a:xfrm>
              <a:off x="5867400" y="1744980"/>
              <a:ext cx="533400" cy="2587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" name="Straight Arrow Connector 74"/>
            <p:cNvCxnSpPr>
              <a:cxnSpLocks noChangeShapeType="1"/>
              <a:endCxn id="73" idx="1"/>
            </p:cNvCxnSpPr>
            <p:nvPr/>
          </p:nvCxnSpPr>
          <p:spPr bwMode="auto">
            <a:xfrm flipV="1">
              <a:off x="5867400" y="2003742"/>
              <a:ext cx="533400" cy="3254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6" name="Straight Arrow Connector 75"/>
            <p:cNvCxnSpPr>
              <a:cxnSpLocks noChangeShapeType="1"/>
              <a:stCxn id="73" idx="3"/>
              <a:endCxn id="25628" idx="2"/>
            </p:cNvCxnSpPr>
            <p:nvPr/>
          </p:nvCxnSpPr>
          <p:spPr bwMode="auto">
            <a:xfrm flipV="1">
              <a:off x="7010400" y="1744980"/>
              <a:ext cx="533400" cy="2587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7" name="Straight Arrow Connector 76"/>
            <p:cNvCxnSpPr>
              <a:cxnSpLocks noChangeShapeType="1"/>
              <a:stCxn id="73" idx="3"/>
              <a:endCxn id="25630" idx="2"/>
            </p:cNvCxnSpPr>
            <p:nvPr/>
          </p:nvCxnSpPr>
          <p:spPr bwMode="auto">
            <a:xfrm>
              <a:off x="7010400" y="2003742"/>
              <a:ext cx="533400" cy="9096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78" name="Group 77"/>
          <p:cNvGrpSpPr>
            <a:grpSpLocks/>
          </p:cNvGrpSpPr>
          <p:nvPr/>
        </p:nvGrpSpPr>
        <p:grpSpPr bwMode="auto">
          <a:xfrm>
            <a:off x="7823200" y="2786063"/>
            <a:ext cx="2235200" cy="1752600"/>
            <a:chOff x="5867400" y="2329180"/>
            <a:chExt cx="1676400" cy="1752600"/>
          </a:xfrm>
        </p:grpSpPr>
        <p:sp>
          <p:nvSpPr>
            <p:cNvPr id="79" name="Rounded Rectangle 78"/>
            <p:cNvSpPr>
              <a:spLocks noChangeArrowheads="1"/>
            </p:cNvSpPr>
            <p:nvPr/>
          </p:nvSpPr>
          <p:spPr bwMode="auto">
            <a:xfrm>
              <a:off x="6400800" y="3032442"/>
              <a:ext cx="609600" cy="3810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B6C1D"/>
                </a:gs>
                <a:gs pos="80000">
                  <a:srgbClr val="FF8F2A"/>
                </a:gs>
                <a:gs pos="100000">
                  <a:srgbClr val="FF8F26"/>
                </a:gs>
              </a:gsLst>
              <a:lin ang="16200000"/>
            </a:gradFill>
            <a:ln w="9525">
              <a:solidFill>
                <a:srgbClr val="F6924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none" anchor="ctr"/>
            <a:lstStyle/>
            <a:p>
              <a:pPr algn="ctr" defTabSz="609570">
                <a:defRPr/>
              </a:pPr>
              <a:r>
                <a:rPr lang="en-US" sz="1467" dirty="0">
                  <a:solidFill>
                    <a:prstClr val="white"/>
                  </a:solidFill>
                  <a:latin typeface="Tahoma" pitchFamily="-64" charset="0"/>
                </a:rPr>
                <a:t>CPU 2</a:t>
              </a:r>
            </a:p>
          </p:txBody>
        </p:sp>
        <p:cxnSp>
          <p:nvCxnSpPr>
            <p:cNvPr id="80" name="Straight Arrow Connector 79"/>
            <p:cNvCxnSpPr>
              <a:cxnSpLocks noChangeShapeType="1"/>
              <a:endCxn id="79" idx="1"/>
            </p:cNvCxnSpPr>
            <p:nvPr/>
          </p:nvCxnSpPr>
          <p:spPr bwMode="auto">
            <a:xfrm>
              <a:off x="5867400" y="2913380"/>
              <a:ext cx="533400" cy="3095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1" name="Straight Arrow Connector 80"/>
            <p:cNvCxnSpPr>
              <a:cxnSpLocks noChangeShapeType="1"/>
              <a:endCxn id="79" idx="1"/>
            </p:cNvCxnSpPr>
            <p:nvPr/>
          </p:nvCxnSpPr>
          <p:spPr bwMode="auto">
            <a:xfrm flipV="1">
              <a:off x="5867400" y="3222942"/>
              <a:ext cx="533400" cy="2746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2" name="Straight Arrow Connector 81"/>
            <p:cNvCxnSpPr>
              <a:cxnSpLocks noChangeShapeType="1"/>
              <a:stCxn id="79" idx="3"/>
              <a:endCxn id="25629" idx="2"/>
            </p:cNvCxnSpPr>
            <p:nvPr/>
          </p:nvCxnSpPr>
          <p:spPr bwMode="auto">
            <a:xfrm flipV="1">
              <a:off x="7010400" y="2329180"/>
              <a:ext cx="533400" cy="8937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3" name="Straight Arrow Connector 82"/>
            <p:cNvCxnSpPr>
              <a:cxnSpLocks noChangeShapeType="1"/>
              <a:stCxn id="79" idx="3"/>
              <a:endCxn id="25632" idx="2"/>
            </p:cNvCxnSpPr>
            <p:nvPr/>
          </p:nvCxnSpPr>
          <p:spPr bwMode="auto">
            <a:xfrm>
              <a:off x="7010400" y="3222942"/>
              <a:ext cx="533400" cy="8588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84" name="Group 83"/>
          <p:cNvGrpSpPr>
            <a:grpSpLocks/>
          </p:cNvGrpSpPr>
          <p:nvPr/>
        </p:nvGrpSpPr>
        <p:grpSpPr bwMode="auto">
          <a:xfrm>
            <a:off x="7823200" y="3954463"/>
            <a:ext cx="2235200" cy="1752600"/>
            <a:chOff x="5867400" y="3497580"/>
            <a:chExt cx="1676400" cy="1752600"/>
          </a:xfrm>
        </p:grpSpPr>
        <p:sp>
          <p:nvSpPr>
            <p:cNvPr id="85" name="Rounded Rectangle 84"/>
            <p:cNvSpPr>
              <a:spLocks noChangeArrowheads="1"/>
            </p:cNvSpPr>
            <p:nvPr/>
          </p:nvSpPr>
          <p:spPr bwMode="auto">
            <a:xfrm>
              <a:off x="6400800" y="4251642"/>
              <a:ext cx="609600" cy="3810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B6C1D"/>
                </a:gs>
                <a:gs pos="80000">
                  <a:srgbClr val="FF8F2A"/>
                </a:gs>
                <a:gs pos="100000">
                  <a:srgbClr val="FF8F26"/>
                </a:gs>
              </a:gsLst>
              <a:lin ang="16200000"/>
            </a:gradFill>
            <a:ln w="9525">
              <a:solidFill>
                <a:srgbClr val="F6924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none" anchor="ctr"/>
            <a:lstStyle/>
            <a:p>
              <a:pPr algn="ctr" defTabSz="609570">
                <a:defRPr/>
              </a:pPr>
              <a:r>
                <a:rPr lang="en-US" sz="1467" dirty="0">
                  <a:solidFill>
                    <a:prstClr val="white"/>
                  </a:solidFill>
                  <a:latin typeface="Tahoma" pitchFamily="-64" charset="0"/>
                </a:rPr>
                <a:t>CPU 3</a:t>
              </a:r>
            </a:p>
          </p:txBody>
        </p:sp>
        <p:cxnSp>
          <p:nvCxnSpPr>
            <p:cNvPr id="86" name="Straight Arrow Connector 85"/>
            <p:cNvCxnSpPr>
              <a:cxnSpLocks noChangeShapeType="1"/>
              <a:endCxn id="85" idx="1"/>
            </p:cNvCxnSpPr>
            <p:nvPr/>
          </p:nvCxnSpPr>
          <p:spPr bwMode="auto">
            <a:xfrm>
              <a:off x="5867400" y="4081780"/>
              <a:ext cx="533400" cy="3603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7" name="Straight Arrow Connector 86"/>
            <p:cNvCxnSpPr>
              <a:cxnSpLocks noChangeShapeType="1"/>
              <a:endCxn id="85" idx="1"/>
            </p:cNvCxnSpPr>
            <p:nvPr/>
          </p:nvCxnSpPr>
          <p:spPr bwMode="auto">
            <a:xfrm flipV="1">
              <a:off x="5867400" y="4442142"/>
              <a:ext cx="533400" cy="2238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8" name="Straight Arrow Connector 87"/>
            <p:cNvCxnSpPr>
              <a:cxnSpLocks noChangeShapeType="1"/>
              <a:endCxn id="85" idx="1"/>
            </p:cNvCxnSpPr>
            <p:nvPr/>
          </p:nvCxnSpPr>
          <p:spPr bwMode="auto">
            <a:xfrm flipV="1">
              <a:off x="5867400" y="4442142"/>
              <a:ext cx="533400" cy="8080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9" name="Straight Arrow Connector 88"/>
            <p:cNvCxnSpPr>
              <a:cxnSpLocks noChangeShapeType="1"/>
              <a:stCxn id="85" idx="3"/>
              <a:endCxn id="25633" idx="2"/>
            </p:cNvCxnSpPr>
            <p:nvPr/>
          </p:nvCxnSpPr>
          <p:spPr bwMode="auto">
            <a:xfrm>
              <a:off x="7010400" y="4442142"/>
              <a:ext cx="533400" cy="2238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0" name="Straight Arrow Connector 89"/>
            <p:cNvCxnSpPr>
              <a:cxnSpLocks noChangeShapeType="1"/>
              <a:stCxn id="85" idx="3"/>
              <a:endCxn id="25631" idx="2"/>
            </p:cNvCxnSpPr>
            <p:nvPr/>
          </p:nvCxnSpPr>
          <p:spPr bwMode="auto">
            <a:xfrm flipV="1">
              <a:off x="7010400" y="3497580"/>
              <a:ext cx="533400" cy="9445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1" name="Straight Arrow Connector 90"/>
            <p:cNvCxnSpPr>
              <a:cxnSpLocks noChangeShapeType="1"/>
              <a:stCxn id="85" idx="3"/>
              <a:endCxn id="25634" idx="2"/>
            </p:cNvCxnSpPr>
            <p:nvPr/>
          </p:nvCxnSpPr>
          <p:spPr bwMode="auto">
            <a:xfrm>
              <a:off x="7010400" y="4442142"/>
              <a:ext cx="533400" cy="8080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cxnSp>
        <p:nvCxnSpPr>
          <p:cNvPr id="25622" name="Straight Arrow Connector 91"/>
          <p:cNvCxnSpPr>
            <a:cxnSpLocks noChangeShapeType="1"/>
          </p:cNvCxnSpPr>
          <p:nvPr/>
        </p:nvCxnSpPr>
        <p:spPr bwMode="auto">
          <a:xfrm>
            <a:off x="1320800" y="1752601"/>
            <a:ext cx="9245600" cy="1588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623" name="TextBox 92"/>
          <p:cNvSpPr txBox="1">
            <a:spLocks noChangeArrowheads="1"/>
          </p:cNvSpPr>
          <p:nvPr/>
        </p:nvSpPr>
        <p:spPr bwMode="auto">
          <a:xfrm>
            <a:off x="4978401" y="1447800"/>
            <a:ext cx="1167307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609570" eaLnBrk="1" hangingPunct="1"/>
            <a:r>
              <a:rPr lang="en-US" sz="1867">
                <a:solidFill>
                  <a:prstClr val="white"/>
                </a:solidFill>
              </a:rPr>
              <a:t>Iterations</a:t>
            </a:r>
          </a:p>
        </p:txBody>
      </p:sp>
      <p:grpSp>
        <p:nvGrpSpPr>
          <p:cNvPr id="94" name="Group 174"/>
          <p:cNvGrpSpPr>
            <a:grpSpLocks/>
          </p:cNvGrpSpPr>
          <p:nvPr/>
        </p:nvGrpSpPr>
        <p:grpSpPr bwMode="auto">
          <a:xfrm>
            <a:off x="3830785" y="1828800"/>
            <a:ext cx="379657" cy="4762076"/>
            <a:chOff x="2873575" y="2133599"/>
            <a:chExt cx="284315" cy="4762074"/>
          </a:xfrm>
        </p:grpSpPr>
        <p:cxnSp>
          <p:nvCxnSpPr>
            <p:cNvPr id="95" name="Straight Connector 94"/>
            <p:cNvCxnSpPr>
              <a:cxnSpLocks noChangeShapeType="1"/>
            </p:cNvCxnSpPr>
            <p:nvPr/>
          </p:nvCxnSpPr>
          <p:spPr bwMode="auto">
            <a:xfrm rot="5400000">
              <a:off x="795451" y="4462462"/>
              <a:ext cx="4657725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5641" name="TextBox 95"/>
            <p:cNvSpPr txBox="1">
              <a:spLocks noChangeArrowheads="1"/>
            </p:cNvSpPr>
            <p:nvPr/>
          </p:nvSpPr>
          <p:spPr bwMode="auto">
            <a:xfrm rot="16200000">
              <a:off x="2563525" y="6301308"/>
              <a:ext cx="904415" cy="284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609570" eaLnBrk="1" hangingPunct="1"/>
              <a:r>
                <a:rPr lang="en-US" sz="1867">
                  <a:solidFill>
                    <a:prstClr val="white"/>
                  </a:solidFill>
                </a:rPr>
                <a:t>Barrier</a:t>
              </a:r>
            </a:p>
          </p:txBody>
        </p:sp>
      </p:grpSp>
      <p:grpSp>
        <p:nvGrpSpPr>
          <p:cNvPr id="97" name="Group 175"/>
          <p:cNvGrpSpPr>
            <a:grpSpLocks/>
          </p:cNvGrpSpPr>
          <p:nvPr/>
        </p:nvGrpSpPr>
        <p:grpSpPr bwMode="auto">
          <a:xfrm>
            <a:off x="6762361" y="1828800"/>
            <a:ext cx="379657" cy="4762076"/>
            <a:chOff x="2873577" y="2133599"/>
            <a:chExt cx="284315" cy="4762075"/>
          </a:xfrm>
        </p:grpSpPr>
        <p:cxnSp>
          <p:nvCxnSpPr>
            <p:cNvPr id="98" name="Straight Connector 97"/>
            <p:cNvCxnSpPr>
              <a:cxnSpLocks noChangeShapeType="1"/>
            </p:cNvCxnSpPr>
            <p:nvPr/>
          </p:nvCxnSpPr>
          <p:spPr bwMode="auto">
            <a:xfrm rot="5400000">
              <a:off x="795452" y="4462462"/>
              <a:ext cx="4657725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5639" name="TextBox 98"/>
            <p:cNvSpPr txBox="1">
              <a:spLocks noChangeArrowheads="1"/>
            </p:cNvSpPr>
            <p:nvPr/>
          </p:nvSpPr>
          <p:spPr bwMode="auto">
            <a:xfrm rot="16200000">
              <a:off x="2563527" y="6301309"/>
              <a:ext cx="904415" cy="284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609570" eaLnBrk="1" hangingPunct="1"/>
              <a:r>
                <a:rPr lang="en-US" sz="1867">
                  <a:solidFill>
                    <a:prstClr val="white"/>
                  </a:solidFill>
                </a:rPr>
                <a:t>Barrier</a:t>
              </a:r>
            </a:p>
          </p:txBody>
        </p:sp>
      </p:grpSp>
      <p:grpSp>
        <p:nvGrpSpPr>
          <p:cNvPr id="100" name="Group 99"/>
          <p:cNvGrpSpPr>
            <a:grpSpLocks/>
          </p:cNvGrpSpPr>
          <p:nvPr/>
        </p:nvGrpSpPr>
        <p:grpSpPr bwMode="auto">
          <a:xfrm>
            <a:off x="9708393" y="1828800"/>
            <a:ext cx="1061205" cy="4762072"/>
            <a:chOff x="7281296" y="1371600"/>
            <a:chExt cx="795904" cy="4762073"/>
          </a:xfrm>
        </p:grpSpPr>
        <p:sp>
          <p:nvSpPr>
            <p:cNvPr id="25628" name="Oval 100"/>
            <p:cNvSpPr>
              <a:spLocks noChangeArrowheads="1"/>
            </p:cNvSpPr>
            <p:nvPr/>
          </p:nvSpPr>
          <p:spPr bwMode="auto">
            <a:xfrm>
              <a:off x="7543800" y="1584960"/>
              <a:ext cx="533400" cy="320040"/>
            </a:xfrm>
            <a:prstGeom prst="ellips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609570"/>
              <a:r>
                <a:rPr lang="en-US" sz="1467">
                  <a:solidFill>
                    <a:prstClr val="white"/>
                  </a:solidFill>
                  <a:latin typeface="Tahoma" charset="0"/>
                </a:rPr>
                <a:t>Data</a:t>
              </a:r>
            </a:p>
          </p:txBody>
        </p:sp>
        <p:sp>
          <p:nvSpPr>
            <p:cNvPr id="25629" name="Oval 101"/>
            <p:cNvSpPr>
              <a:spLocks noChangeArrowheads="1"/>
            </p:cNvSpPr>
            <p:nvPr/>
          </p:nvSpPr>
          <p:spPr bwMode="auto">
            <a:xfrm>
              <a:off x="7543800" y="2169160"/>
              <a:ext cx="533400" cy="320040"/>
            </a:xfrm>
            <a:prstGeom prst="ellips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609570"/>
              <a:r>
                <a:rPr lang="en-US" sz="1467">
                  <a:solidFill>
                    <a:prstClr val="white"/>
                  </a:solidFill>
                  <a:latin typeface="Tahoma" charset="0"/>
                </a:rPr>
                <a:t>Data</a:t>
              </a:r>
            </a:p>
          </p:txBody>
        </p:sp>
        <p:sp>
          <p:nvSpPr>
            <p:cNvPr id="25630" name="Oval 102"/>
            <p:cNvSpPr>
              <a:spLocks noChangeArrowheads="1"/>
            </p:cNvSpPr>
            <p:nvPr/>
          </p:nvSpPr>
          <p:spPr bwMode="auto">
            <a:xfrm>
              <a:off x="7543800" y="2753360"/>
              <a:ext cx="533400" cy="320040"/>
            </a:xfrm>
            <a:prstGeom prst="ellips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609570"/>
              <a:r>
                <a:rPr lang="en-US" sz="1467">
                  <a:solidFill>
                    <a:prstClr val="white"/>
                  </a:solidFill>
                  <a:latin typeface="Tahoma" charset="0"/>
                </a:rPr>
                <a:t>Data</a:t>
              </a:r>
            </a:p>
          </p:txBody>
        </p:sp>
        <p:sp>
          <p:nvSpPr>
            <p:cNvPr id="25631" name="Oval 103"/>
            <p:cNvSpPr>
              <a:spLocks noChangeArrowheads="1"/>
            </p:cNvSpPr>
            <p:nvPr/>
          </p:nvSpPr>
          <p:spPr bwMode="auto">
            <a:xfrm>
              <a:off x="7543800" y="3337560"/>
              <a:ext cx="533400" cy="320040"/>
            </a:xfrm>
            <a:prstGeom prst="ellips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609570"/>
              <a:r>
                <a:rPr lang="en-US" sz="1467">
                  <a:solidFill>
                    <a:prstClr val="white"/>
                  </a:solidFill>
                  <a:latin typeface="Tahoma" charset="0"/>
                </a:rPr>
                <a:t>Data</a:t>
              </a:r>
            </a:p>
          </p:txBody>
        </p:sp>
        <p:sp>
          <p:nvSpPr>
            <p:cNvPr id="25632" name="Oval 104"/>
            <p:cNvSpPr>
              <a:spLocks noChangeArrowheads="1"/>
            </p:cNvSpPr>
            <p:nvPr/>
          </p:nvSpPr>
          <p:spPr bwMode="auto">
            <a:xfrm>
              <a:off x="7543800" y="3921760"/>
              <a:ext cx="533400" cy="320040"/>
            </a:xfrm>
            <a:prstGeom prst="ellips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609570"/>
              <a:r>
                <a:rPr lang="en-US" sz="1467">
                  <a:solidFill>
                    <a:prstClr val="white"/>
                  </a:solidFill>
                  <a:latin typeface="Tahoma" charset="0"/>
                </a:rPr>
                <a:t>Data</a:t>
              </a:r>
            </a:p>
          </p:txBody>
        </p:sp>
        <p:sp>
          <p:nvSpPr>
            <p:cNvPr id="25633" name="Oval 105"/>
            <p:cNvSpPr>
              <a:spLocks noChangeArrowheads="1"/>
            </p:cNvSpPr>
            <p:nvPr/>
          </p:nvSpPr>
          <p:spPr bwMode="auto">
            <a:xfrm>
              <a:off x="7543800" y="4505960"/>
              <a:ext cx="533400" cy="320040"/>
            </a:xfrm>
            <a:prstGeom prst="ellips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609570"/>
              <a:r>
                <a:rPr lang="en-US" sz="1467">
                  <a:solidFill>
                    <a:prstClr val="white"/>
                  </a:solidFill>
                  <a:latin typeface="Tahoma" charset="0"/>
                </a:rPr>
                <a:t>Data</a:t>
              </a:r>
            </a:p>
          </p:txBody>
        </p:sp>
        <p:sp>
          <p:nvSpPr>
            <p:cNvPr id="25634" name="Oval 106"/>
            <p:cNvSpPr>
              <a:spLocks noChangeArrowheads="1"/>
            </p:cNvSpPr>
            <p:nvPr/>
          </p:nvSpPr>
          <p:spPr bwMode="auto">
            <a:xfrm>
              <a:off x="7543800" y="5090160"/>
              <a:ext cx="533400" cy="320040"/>
            </a:xfrm>
            <a:prstGeom prst="ellips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609570"/>
              <a:r>
                <a:rPr lang="en-US" sz="1467">
                  <a:solidFill>
                    <a:prstClr val="white"/>
                  </a:solidFill>
                  <a:latin typeface="Tahoma" charset="0"/>
                </a:rPr>
                <a:t>Data</a:t>
              </a:r>
            </a:p>
          </p:txBody>
        </p:sp>
        <p:grpSp>
          <p:nvGrpSpPr>
            <p:cNvPr id="25635" name="Group 178"/>
            <p:cNvGrpSpPr>
              <a:grpSpLocks/>
            </p:cNvGrpSpPr>
            <p:nvPr/>
          </p:nvGrpSpPr>
          <p:grpSpPr bwMode="auto">
            <a:xfrm>
              <a:off x="7281296" y="1371600"/>
              <a:ext cx="284742" cy="4762073"/>
              <a:chOff x="2873364" y="2133599"/>
              <a:chExt cx="284742" cy="4762073"/>
            </a:xfrm>
          </p:grpSpPr>
          <p:cxnSp>
            <p:nvCxnSpPr>
              <p:cNvPr id="109" name="Straight Connector 108"/>
              <p:cNvCxnSpPr>
                <a:cxnSpLocks noChangeShapeType="1"/>
              </p:cNvCxnSpPr>
              <p:nvPr/>
            </p:nvCxnSpPr>
            <p:spPr bwMode="auto">
              <a:xfrm rot="5400000">
                <a:off x="795893" y="4462462"/>
                <a:ext cx="4657725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25637" name="TextBox 109"/>
              <p:cNvSpPr txBox="1">
                <a:spLocks noChangeArrowheads="1"/>
              </p:cNvSpPr>
              <p:nvPr/>
            </p:nvSpPr>
            <p:spPr bwMode="auto">
              <a:xfrm rot="16200000">
                <a:off x="2563527" y="6301094"/>
                <a:ext cx="904415" cy="284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defTabSz="609570" eaLnBrk="1" hangingPunct="1"/>
                <a:r>
                  <a:rPr lang="en-US" sz="1867">
                    <a:solidFill>
                      <a:prstClr val="white"/>
                    </a:solidFill>
                  </a:rPr>
                  <a:t>Barrier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473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Pregel programming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562" y="1735447"/>
            <a:ext cx="7841623" cy="459762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Model of Computation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Input: a graph of vertices and edges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Each vertex holds a modifiable user defined value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Each edge is associated with a source vertex, value and a destination vertex</a:t>
            </a:r>
          </a:p>
          <a:p>
            <a:pPr marL="609569" lvl="1" indent="0">
              <a:lnSpc>
                <a:spcPct val="120000"/>
              </a:lnSpc>
              <a:buNone/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Runtime executes a </a:t>
            </a:r>
            <a:r>
              <a:rPr lang="en-US" dirty="0"/>
              <a:t>s</a:t>
            </a:r>
            <a:r>
              <a:rPr lang="en-US" dirty="0" smtClean="0"/>
              <a:t>equence of iterations called </a:t>
            </a:r>
            <a:r>
              <a:rPr lang="en-US" i="1" dirty="0" smtClean="0"/>
              <a:t>Supersteps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 user-defined function F is executed at each vertex V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F can read messages sent to V in </a:t>
            </a:r>
            <a:r>
              <a:rPr lang="en-US" dirty="0" err="1" smtClean="0"/>
              <a:t>superstep</a:t>
            </a:r>
            <a:r>
              <a:rPr lang="en-US" dirty="0" smtClean="0"/>
              <a:t> S – 1 and send message to other vertices, which will be received at </a:t>
            </a:r>
            <a:r>
              <a:rPr lang="en-US" dirty="0" err="1" smtClean="0"/>
              <a:t>superstep</a:t>
            </a:r>
            <a:r>
              <a:rPr lang="en-US" dirty="0" smtClean="0"/>
              <a:t> S + 1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F can modify the state of V and its outgoing edges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F can change the topology of the graph</a:t>
            </a:r>
          </a:p>
        </p:txBody>
      </p:sp>
      <p:pic>
        <p:nvPicPr>
          <p:cNvPr id="4" name="Content Placeholder 7" descr="supeste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333" y="1552249"/>
            <a:ext cx="3512049" cy="329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6877-C6D2-1543-AB64-864F5DA8FB51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29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669" y="1735448"/>
            <a:ext cx="8066815" cy="419548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Vote to halt protocol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In </a:t>
            </a:r>
            <a:r>
              <a:rPr lang="en-US" dirty="0" err="1" smtClean="0"/>
              <a:t>superstep</a:t>
            </a:r>
            <a:r>
              <a:rPr lang="en-US" dirty="0" smtClean="0"/>
              <a:t> 0, every vertex is active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All active vertices participate in the </a:t>
            </a:r>
            <a:r>
              <a:rPr lang="en-US" dirty="0" err="1" smtClean="0"/>
              <a:t>superstep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A vertex deactivates itself by “voting to halt”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 vertex is reactivated if it receives an external message</a:t>
            </a:r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Program terminates when all vertices are simultaneously inactive and there are no messages in transit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072538" y="1642452"/>
            <a:ext cx="3093813" cy="1954457"/>
            <a:chOff x="7937823" y="1890807"/>
            <a:chExt cx="3093813" cy="1954456"/>
          </a:xfrm>
        </p:grpSpPr>
        <p:sp>
          <p:nvSpPr>
            <p:cNvPr id="6" name="Rounded Rectangle 5"/>
            <p:cNvSpPr/>
            <p:nvPr/>
          </p:nvSpPr>
          <p:spPr>
            <a:xfrm>
              <a:off x="7937823" y="2424207"/>
              <a:ext cx="1319663" cy="381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09570">
                <a:defRPr/>
              </a:pPr>
              <a:r>
                <a:rPr lang="en-US" sz="2400" dirty="0">
                  <a:solidFill>
                    <a:prstClr val="black"/>
                  </a:solidFill>
                </a:rPr>
                <a:t>Active</a:t>
              </a:r>
            </a:p>
          </p:txBody>
        </p:sp>
        <p:sp>
          <p:nvSpPr>
            <p:cNvPr id="7" name="Rounded Rectangle 6"/>
            <p:cNvSpPr>
              <a:spLocks noChangeArrowheads="1"/>
            </p:cNvSpPr>
            <p:nvPr/>
          </p:nvSpPr>
          <p:spPr bwMode="auto">
            <a:xfrm>
              <a:off x="9517285" y="2430558"/>
              <a:ext cx="1514351" cy="3810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A3C4FF"/>
                </a:gs>
                <a:gs pos="35001">
                  <a:srgbClr val="BFD5FF"/>
                </a:gs>
                <a:gs pos="100000">
                  <a:srgbClr val="E5EEFF"/>
                </a:gs>
              </a:gsLst>
              <a:lin ang="162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609570">
                <a:defRPr/>
              </a:pPr>
              <a:r>
                <a:rPr lang="en-US" sz="2400" dirty="0">
                  <a:solidFill>
                    <a:prstClr val="black"/>
                  </a:solidFill>
                </a:rPr>
                <a:t>Inactive</a:t>
              </a:r>
            </a:p>
          </p:txBody>
        </p:sp>
        <p:cxnSp>
          <p:nvCxnSpPr>
            <p:cNvPr id="8" name="Curved Connector 7"/>
            <p:cNvCxnSpPr>
              <a:cxnSpLocks noChangeShapeType="1"/>
            </p:cNvCxnSpPr>
            <p:nvPr/>
          </p:nvCxnSpPr>
          <p:spPr bwMode="auto">
            <a:xfrm rot="16200000" flipH="1">
              <a:off x="8116986" y="2614707"/>
              <a:ext cx="381000" cy="12700"/>
            </a:xfrm>
            <a:prstGeom prst="curvedConnector5">
              <a:avLst>
                <a:gd name="adj1" fmla="val -60000"/>
                <a:gd name="adj2" fmla="val -6044856"/>
                <a:gd name="adj3" fmla="val 160000"/>
              </a:avLst>
            </a:prstGeom>
            <a:noFill/>
            <a:ln w="25400">
              <a:solidFill>
                <a:schemeClr val="accent1"/>
              </a:solidFill>
              <a:round/>
              <a:headEnd/>
              <a:tailEnd type="triangle" w="lg" len="lg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" name="Curved Connector 8"/>
            <p:cNvCxnSpPr>
              <a:cxnSpLocks noChangeShapeType="1"/>
            </p:cNvCxnSpPr>
            <p:nvPr/>
          </p:nvCxnSpPr>
          <p:spPr bwMode="auto">
            <a:xfrm rot="5400000">
              <a:off x="10479186" y="2614707"/>
              <a:ext cx="381000" cy="12700"/>
            </a:xfrm>
            <a:prstGeom prst="curvedConnector5">
              <a:avLst>
                <a:gd name="adj1" fmla="val -60000"/>
                <a:gd name="adj2" fmla="val -6044856"/>
                <a:gd name="adj3" fmla="val 160000"/>
              </a:avLst>
            </a:prstGeom>
            <a:noFill/>
            <a:ln w="25400">
              <a:solidFill>
                <a:schemeClr val="accent1"/>
              </a:solidFill>
              <a:round/>
              <a:headEnd/>
              <a:tailEnd type="triangle" w="lg" len="lg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10" name="Group 24"/>
            <p:cNvGrpSpPr>
              <a:grpSpLocks/>
            </p:cNvGrpSpPr>
            <p:nvPr/>
          </p:nvGrpSpPr>
          <p:grpSpPr bwMode="auto">
            <a:xfrm>
              <a:off x="8597654" y="1890807"/>
              <a:ext cx="1676807" cy="539750"/>
              <a:chOff x="5782918" y="2438400"/>
              <a:chExt cx="1676807" cy="539750"/>
            </a:xfrm>
          </p:grpSpPr>
          <p:cxnSp>
            <p:nvCxnSpPr>
              <p:cNvPr id="15" name="Curved Connector 14"/>
              <p:cNvCxnSpPr>
                <a:cxnSpLocks noChangeShapeType="1"/>
                <a:stCxn id="6" idx="0"/>
                <a:endCxn id="7" idx="0"/>
              </p:cNvCxnSpPr>
              <p:nvPr/>
            </p:nvCxnSpPr>
            <p:spPr bwMode="auto">
              <a:xfrm rot="16200000" flipH="1">
                <a:off x="6618146" y="2136571"/>
                <a:ext cx="6351" cy="1676807"/>
              </a:xfrm>
              <a:prstGeom prst="curvedConnector3">
                <a:avLst>
                  <a:gd name="adj1" fmla="val -4799496"/>
                </a:avLst>
              </a:prstGeom>
              <a:noFill/>
              <a:ln w="25400">
                <a:solidFill>
                  <a:schemeClr val="accent1"/>
                </a:solidFill>
                <a:round/>
                <a:headEnd/>
                <a:tailEnd type="triangle" w="lg" len="lg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6" name="TextBox 23"/>
              <p:cNvSpPr txBox="1">
                <a:spLocks noChangeArrowheads="1"/>
              </p:cNvSpPr>
              <p:nvPr/>
            </p:nvSpPr>
            <p:spPr bwMode="auto">
              <a:xfrm>
                <a:off x="5943599" y="2438400"/>
                <a:ext cx="144780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defTabSz="609570" eaLnBrk="1" hangingPunct="1"/>
                <a:r>
                  <a:rPr lang="en-US" sz="1200" i="1">
                    <a:solidFill>
                      <a:prstClr val="white"/>
                    </a:solidFill>
                  </a:rPr>
                  <a:t>Vote to Halt</a:t>
                </a:r>
              </a:p>
            </p:txBody>
          </p:sp>
        </p:grpSp>
        <p:grpSp>
          <p:nvGrpSpPr>
            <p:cNvPr id="11" name="Group 25"/>
            <p:cNvGrpSpPr>
              <a:grpSpLocks/>
            </p:cNvGrpSpPr>
            <p:nvPr/>
          </p:nvGrpSpPr>
          <p:grpSpPr bwMode="auto">
            <a:xfrm>
              <a:off x="8597655" y="2805209"/>
              <a:ext cx="1711668" cy="581390"/>
              <a:chOff x="5782918" y="3352805"/>
              <a:chExt cx="1711668" cy="582160"/>
            </a:xfrm>
          </p:grpSpPr>
          <p:cxnSp>
            <p:nvCxnSpPr>
              <p:cNvPr id="13" name="Curved Connector 12"/>
              <p:cNvCxnSpPr>
                <a:cxnSpLocks noChangeShapeType="1"/>
                <a:stCxn id="7" idx="2"/>
                <a:endCxn id="6" idx="2"/>
              </p:cNvCxnSpPr>
              <p:nvPr/>
            </p:nvCxnSpPr>
            <p:spPr bwMode="auto">
              <a:xfrm rot="5400000" flipH="1">
                <a:off x="6618142" y="2517581"/>
                <a:ext cx="6359" cy="1676807"/>
              </a:xfrm>
              <a:prstGeom prst="curvedConnector3">
                <a:avLst>
                  <a:gd name="adj1" fmla="val -4799496"/>
                </a:avLst>
              </a:prstGeom>
              <a:noFill/>
              <a:ln w="25400">
                <a:solidFill>
                  <a:schemeClr val="accent1"/>
                </a:solidFill>
                <a:round/>
                <a:headEnd/>
                <a:tailEnd type="triangle" w="lg" len="lg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4" name="TextBox 29"/>
              <p:cNvSpPr txBox="1">
                <a:spLocks noChangeArrowheads="1"/>
              </p:cNvSpPr>
              <p:nvPr/>
            </p:nvSpPr>
            <p:spPr bwMode="auto">
              <a:xfrm>
                <a:off x="5840411" y="3657599"/>
                <a:ext cx="1654175" cy="277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defTabSz="609570" eaLnBrk="1" hangingPunct="1"/>
                <a:r>
                  <a:rPr lang="en-US" sz="1200" i="1" dirty="0">
                    <a:solidFill>
                      <a:prstClr val="white"/>
                    </a:solidFill>
                  </a:rPr>
                  <a:t>Message Received</a:t>
                </a:r>
              </a:p>
            </p:txBody>
          </p:sp>
        </p:grpSp>
        <p:sp>
          <p:nvSpPr>
            <p:cNvPr id="12" name="TextBox 27"/>
            <p:cNvSpPr txBox="1">
              <a:spLocks noChangeArrowheads="1"/>
            </p:cNvSpPr>
            <p:nvPr/>
          </p:nvSpPr>
          <p:spPr bwMode="auto">
            <a:xfrm>
              <a:off x="8072536" y="3465607"/>
              <a:ext cx="2959100" cy="379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609570" eaLnBrk="1" hangingPunct="1"/>
              <a:r>
                <a:rPr lang="en-US" sz="1867">
                  <a:solidFill>
                    <a:prstClr val="white"/>
                  </a:solidFill>
                </a:rPr>
                <a:t>Vertex State Machine</a:t>
              </a:r>
            </a:p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6877-C6D2-1543-AB64-864F5DA8FB51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22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(very) quick intro to ML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C246-7EBF-4EC7-B174-0C521DFF04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3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46113" y="317245"/>
            <a:ext cx="9404723" cy="1400531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>
                <a:cs typeface="Arial" charset="0"/>
              </a:rPr>
              <a:t>The </a:t>
            </a:r>
            <a:r>
              <a:rPr lang="en-US" sz="4800" dirty="0" err="1">
                <a:cs typeface="Arial" charset="0"/>
              </a:rPr>
              <a:t>Pregel</a:t>
            </a:r>
            <a:r>
              <a:rPr lang="en-US" sz="4800" dirty="0">
                <a:cs typeface="Arial" charset="0"/>
              </a:rPr>
              <a:t> API in C++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09600" y="1272807"/>
            <a:ext cx="7387757" cy="457200"/>
          </a:xfrm>
        </p:spPr>
        <p:txBody>
          <a:bodyPr>
            <a:normAutofit fontScale="92500"/>
          </a:bodyPr>
          <a:lstStyle/>
          <a:p>
            <a:pPr marL="342891" lvl="1" indent="-342891" algn="just">
              <a:buFont typeface="Wingdings" charset="2"/>
              <a:buChar char="§"/>
              <a:defRPr/>
            </a:pPr>
            <a:r>
              <a:rPr lang="en-US" sz="2000" dirty="0">
                <a:cs typeface="Arial" charset="0"/>
              </a:rPr>
              <a:t>A Pregel program is written by </a:t>
            </a:r>
            <a:r>
              <a:rPr lang="en-US" sz="2000" dirty="0" err="1">
                <a:cs typeface="Arial" charset="0"/>
              </a:rPr>
              <a:t>subclassing</a:t>
            </a:r>
            <a:r>
              <a:rPr lang="en-US" sz="2000" dirty="0">
                <a:cs typeface="Arial" charset="0"/>
              </a:rPr>
              <a:t> the vertex class: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16000" y="1749849"/>
            <a:ext cx="7823200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609570" eaLnBrk="1" hangingPunct="1"/>
            <a:r>
              <a:rPr lang="en-US" sz="1600" b="1" dirty="0">
                <a:solidFill>
                  <a:prstClr val="white"/>
                </a:solidFill>
                <a:latin typeface="Courier New" charset="0"/>
                <a:cs typeface="Courier New" charset="0"/>
              </a:rPr>
              <a:t>template</a:t>
            </a:r>
            <a:r>
              <a:rPr lang="en-US" sz="1600" dirty="0">
                <a:solidFill>
                  <a:prstClr val="white"/>
                </a:solidFill>
                <a:latin typeface="Courier New" charset="0"/>
                <a:cs typeface="Courier New" charset="0"/>
              </a:rPr>
              <a:t> &lt;</a:t>
            </a:r>
            <a:r>
              <a:rPr lang="en-US" sz="1600" dirty="0" err="1">
                <a:solidFill>
                  <a:prstClr val="white"/>
                </a:solidFill>
                <a:latin typeface="Courier New" charset="0"/>
                <a:cs typeface="Courier New" charset="0"/>
              </a:rPr>
              <a:t>typename</a:t>
            </a:r>
            <a:r>
              <a:rPr lang="en-US" sz="1600" dirty="0">
                <a:solidFill>
                  <a:prstClr val="white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600" dirty="0" err="1">
                <a:solidFill>
                  <a:prstClr val="white"/>
                </a:solidFill>
                <a:latin typeface="Courier New" charset="0"/>
                <a:cs typeface="Courier New" charset="0"/>
              </a:rPr>
              <a:t>VertexValue</a:t>
            </a:r>
            <a:r>
              <a:rPr lang="en-US" sz="1600" dirty="0">
                <a:solidFill>
                  <a:prstClr val="white"/>
                </a:solidFill>
                <a:latin typeface="Courier New" charset="0"/>
                <a:cs typeface="Courier New" charset="0"/>
              </a:rPr>
              <a:t>,</a:t>
            </a:r>
          </a:p>
          <a:p>
            <a:pPr defTabSz="609570" eaLnBrk="1" hangingPunct="1"/>
            <a:r>
              <a:rPr lang="en-US" sz="1600" dirty="0" err="1">
                <a:solidFill>
                  <a:prstClr val="white"/>
                </a:solidFill>
                <a:latin typeface="Courier New" charset="0"/>
                <a:cs typeface="Courier New" charset="0"/>
              </a:rPr>
              <a:t>typename</a:t>
            </a:r>
            <a:r>
              <a:rPr lang="en-US" sz="1600" dirty="0">
                <a:solidFill>
                  <a:prstClr val="white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600" dirty="0" err="1">
                <a:solidFill>
                  <a:prstClr val="white"/>
                </a:solidFill>
                <a:latin typeface="Courier New" charset="0"/>
                <a:cs typeface="Courier New" charset="0"/>
              </a:rPr>
              <a:t>EdgeValue</a:t>
            </a:r>
            <a:r>
              <a:rPr lang="en-US" sz="1600" dirty="0">
                <a:solidFill>
                  <a:prstClr val="white"/>
                </a:solidFill>
                <a:latin typeface="Courier New" charset="0"/>
                <a:cs typeface="Courier New" charset="0"/>
              </a:rPr>
              <a:t>,</a:t>
            </a:r>
          </a:p>
          <a:p>
            <a:pPr defTabSz="609570" eaLnBrk="1" hangingPunct="1"/>
            <a:r>
              <a:rPr lang="en-US" sz="1600" dirty="0" err="1">
                <a:solidFill>
                  <a:prstClr val="white"/>
                </a:solidFill>
                <a:latin typeface="Courier New" charset="0"/>
                <a:cs typeface="Courier New" charset="0"/>
              </a:rPr>
              <a:t>typename</a:t>
            </a:r>
            <a:r>
              <a:rPr lang="en-US" sz="1600" dirty="0">
                <a:solidFill>
                  <a:prstClr val="white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600" dirty="0" err="1">
                <a:solidFill>
                  <a:prstClr val="white"/>
                </a:solidFill>
                <a:latin typeface="Courier New" charset="0"/>
                <a:cs typeface="Courier New" charset="0"/>
              </a:rPr>
              <a:t>MessageValue</a:t>
            </a:r>
            <a:r>
              <a:rPr lang="en-US" sz="1600" dirty="0">
                <a:solidFill>
                  <a:prstClr val="white"/>
                </a:solidFill>
                <a:latin typeface="Courier New" charset="0"/>
                <a:cs typeface="Courier New" charset="0"/>
              </a:rPr>
              <a:t>&gt;</a:t>
            </a:r>
          </a:p>
          <a:p>
            <a:pPr defTabSz="609570" eaLnBrk="1" hangingPunct="1"/>
            <a:endParaRPr lang="en-US" sz="1600" dirty="0">
              <a:solidFill>
                <a:prstClr val="white"/>
              </a:solidFill>
              <a:latin typeface="Courier New" charset="0"/>
              <a:cs typeface="Courier New" charset="0"/>
            </a:endParaRPr>
          </a:p>
          <a:p>
            <a:pPr defTabSz="609570" eaLnBrk="1" hangingPunct="1"/>
            <a:r>
              <a:rPr lang="en-US" sz="1600" b="1" dirty="0">
                <a:solidFill>
                  <a:prstClr val="white"/>
                </a:solidFill>
                <a:latin typeface="Courier New" charset="0"/>
                <a:cs typeface="Courier New" charset="0"/>
              </a:rPr>
              <a:t>class</a:t>
            </a:r>
            <a:r>
              <a:rPr lang="en-US" sz="1600" dirty="0">
                <a:solidFill>
                  <a:prstClr val="white"/>
                </a:solidFill>
                <a:latin typeface="Courier New" charset="0"/>
                <a:cs typeface="Courier New" charset="0"/>
              </a:rPr>
              <a:t> Vertex {</a:t>
            </a:r>
          </a:p>
          <a:p>
            <a:pPr defTabSz="609570" eaLnBrk="1" hangingPunct="1"/>
            <a:r>
              <a:rPr lang="en-US" sz="1600" b="1" dirty="0">
                <a:solidFill>
                  <a:prstClr val="white"/>
                </a:solidFill>
                <a:latin typeface="Courier New" charset="0"/>
                <a:cs typeface="Courier New" charset="0"/>
              </a:rPr>
              <a:t>public</a:t>
            </a:r>
            <a:r>
              <a:rPr lang="en-US" sz="1600" dirty="0">
                <a:solidFill>
                  <a:prstClr val="white"/>
                </a:solidFill>
                <a:latin typeface="Courier New" charset="0"/>
                <a:cs typeface="Courier New" charset="0"/>
              </a:rPr>
              <a:t>:</a:t>
            </a:r>
          </a:p>
          <a:p>
            <a:pPr marL="609570" lvl="1" defTabSz="609570" eaLnBrk="1" hangingPunct="1"/>
            <a:r>
              <a:rPr lang="en-US" sz="1600" b="1" dirty="0">
                <a:solidFill>
                  <a:prstClr val="white"/>
                </a:solidFill>
                <a:latin typeface="Courier New" charset="0"/>
                <a:cs typeface="Courier New" charset="0"/>
              </a:rPr>
              <a:t>virtual</a:t>
            </a:r>
            <a:r>
              <a:rPr lang="en-US" sz="1600" dirty="0">
                <a:solidFill>
                  <a:prstClr val="white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Courier New" charset="0"/>
                <a:cs typeface="Courier New" charset="0"/>
              </a:rPr>
              <a:t>void</a:t>
            </a:r>
            <a:r>
              <a:rPr lang="en-US" sz="1600" dirty="0">
                <a:solidFill>
                  <a:prstClr val="white"/>
                </a:solidFill>
                <a:latin typeface="Courier New" charset="0"/>
                <a:cs typeface="Courier New" charset="0"/>
              </a:rPr>
              <a:t> Compute(</a:t>
            </a:r>
            <a:r>
              <a:rPr lang="en-US" sz="1600" dirty="0" err="1">
                <a:solidFill>
                  <a:prstClr val="white"/>
                </a:solidFill>
                <a:latin typeface="Courier New" charset="0"/>
                <a:cs typeface="Courier New" charset="0"/>
              </a:rPr>
              <a:t>MessageIterator</a:t>
            </a:r>
            <a:r>
              <a:rPr lang="en-US" sz="1600" dirty="0">
                <a:solidFill>
                  <a:prstClr val="white"/>
                </a:solidFill>
                <a:latin typeface="Courier New" charset="0"/>
                <a:cs typeface="Courier New" charset="0"/>
              </a:rPr>
              <a:t>* </a:t>
            </a:r>
            <a:r>
              <a:rPr lang="en-US" sz="1600" dirty="0" err="1">
                <a:solidFill>
                  <a:prstClr val="white"/>
                </a:solidFill>
                <a:latin typeface="Courier New" charset="0"/>
                <a:cs typeface="Courier New" charset="0"/>
              </a:rPr>
              <a:t>msgs</a:t>
            </a:r>
            <a:r>
              <a:rPr lang="en-US" sz="1600" dirty="0">
                <a:solidFill>
                  <a:prstClr val="white"/>
                </a:solidFill>
                <a:latin typeface="Courier New" charset="0"/>
                <a:cs typeface="Courier New" charset="0"/>
              </a:rPr>
              <a:t>) = 0;</a:t>
            </a:r>
          </a:p>
          <a:p>
            <a:pPr marL="609570" lvl="1" defTabSz="609570" eaLnBrk="1" hangingPunct="1"/>
            <a:endParaRPr lang="en-US" sz="1600" b="1" dirty="0">
              <a:solidFill>
                <a:prstClr val="white"/>
              </a:solidFill>
              <a:latin typeface="Courier New" charset="0"/>
              <a:cs typeface="Courier New" charset="0"/>
            </a:endParaRPr>
          </a:p>
          <a:p>
            <a:pPr marL="609570" lvl="1" defTabSz="609570" eaLnBrk="1" hangingPunct="1"/>
            <a:r>
              <a:rPr lang="en-US" sz="1600" b="1" dirty="0" err="1">
                <a:solidFill>
                  <a:prstClr val="white"/>
                </a:solidFill>
                <a:latin typeface="Courier New" charset="0"/>
                <a:cs typeface="Courier New" charset="0"/>
              </a:rPr>
              <a:t>const</a:t>
            </a:r>
            <a:r>
              <a:rPr lang="en-US" sz="1600" dirty="0">
                <a:solidFill>
                  <a:prstClr val="white"/>
                </a:solidFill>
                <a:latin typeface="Courier New" charset="0"/>
                <a:cs typeface="Courier New" charset="0"/>
              </a:rPr>
              <a:t> string&amp; </a:t>
            </a:r>
            <a:r>
              <a:rPr lang="en-US" sz="1600" dirty="0" err="1">
                <a:solidFill>
                  <a:prstClr val="white"/>
                </a:solidFill>
                <a:latin typeface="Courier New" charset="0"/>
                <a:cs typeface="Courier New" charset="0"/>
              </a:rPr>
              <a:t>vertex_id</a:t>
            </a:r>
            <a:r>
              <a:rPr lang="en-US" sz="1600" dirty="0">
                <a:solidFill>
                  <a:prstClr val="white"/>
                </a:solidFill>
                <a:latin typeface="Courier New" charset="0"/>
                <a:cs typeface="Courier New" charset="0"/>
              </a:rPr>
              <a:t>() </a:t>
            </a:r>
            <a:r>
              <a:rPr lang="en-US" sz="1600" dirty="0" err="1">
                <a:solidFill>
                  <a:prstClr val="white"/>
                </a:solidFill>
                <a:latin typeface="Courier New" charset="0"/>
                <a:cs typeface="Courier New" charset="0"/>
              </a:rPr>
              <a:t>const</a:t>
            </a:r>
            <a:r>
              <a:rPr lang="en-US" sz="1600" dirty="0">
                <a:solidFill>
                  <a:prstClr val="white"/>
                </a:solidFill>
                <a:latin typeface="Courier New" charset="0"/>
                <a:cs typeface="Courier New" charset="0"/>
              </a:rPr>
              <a:t>;</a:t>
            </a:r>
          </a:p>
          <a:p>
            <a:pPr marL="609570" lvl="1" defTabSz="609570" eaLnBrk="1" hangingPunct="1"/>
            <a:r>
              <a:rPr lang="en-US" sz="1600" dirty="0">
                <a:solidFill>
                  <a:prstClr val="white"/>
                </a:solidFill>
                <a:latin typeface="Courier New" charset="0"/>
                <a:cs typeface="Courier New" charset="0"/>
              </a:rPr>
              <a:t>int64 </a:t>
            </a:r>
            <a:r>
              <a:rPr lang="en-US" sz="1600" dirty="0" err="1">
                <a:solidFill>
                  <a:prstClr val="white"/>
                </a:solidFill>
                <a:latin typeface="Courier New" charset="0"/>
                <a:cs typeface="Courier New" charset="0"/>
              </a:rPr>
              <a:t>superstep</a:t>
            </a:r>
            <a:r>
              <a:rPr lang="en-US" sz="1600" dirty="0">
                <a:solidFill>
                  <a:prstClr val="white"/>
                </a:solidFill>
                <a:latin typeface="Courier New" charset="0"/>
                <a:cs typeface="Courier New" charset="0"/>
              </a:rPr>
              <a:t>() </a:t>
            </a:r>
            <a:r>
              <a:rPr lang="en-US" sz="1600" dirty="0" err="1">
                <a:solidFill>
                  <a:prstClr val="white"/>
                </a:solidFill>
                <a:latin typeface="Courier New" charset="0"/>
                <a:cs typeface="Courier New" charset="0"/>
              </a:rPr>
              <a:t>const</a:t>
            </a:r>
            <a:r>
              <a:rPr lang="en-US" sz="1600" dirty="0">
                <a:solidFill>
                  <a:prstClr val="white"/>
                </a:solidFill>
                <a:latin typeface="Courier New" charset="0"/>
                <a:cs typeface="Courier New" charset="0"/>
              </a:rPr>
              <a:t>;</a:t>
            </a:r>
          </a:p>
          <a:p>
            <a:pPr marL="609570" lvl="1" defTabSz="609570" eaLnBrk="1" hangingPunct="1"/>
            <a:r>
              <a:rPr lang="en-US" sz="1600" b="1" dirty="0" err="1">
                <a:solidFill>
                  <a:prstClr val="white"/>
                </a:solidFill>
                <a:latin typeface="Courier New" charset="0"/>
                <a:cs typeface="Courier New" charset="0"/>
              </a:rPr>
              <a:t>const</a:t>
            </a:r>
            <a:r>
              <a:rPr lang="en-US" sz="1600" dirty="0">
                <a:solidFill>
                  <a:prstClr val="white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600" dirty="0" err="1">
                <a:solidFill>
                  <a:prstClr val="white"/>
                </a:solidFill>
                <a:latin typeface="Courier New" charset="0"/>
                <a:cs typeface="Courier New" charset="0"/>
              </a:rPr>
              <a:t>VertexValue</a:t>
            </a:r>
            <a:r>
              <a:rPr lang="en-US" sz="1600" dirty="0">
                <a:solidFill>
                  <a:prstClr val="white"/>
                </a:solidFill>
                <a:latin typeface="Courier New" charset="0"/>
                <a:cs typeface="Courier New" charset="0"/>
              </a:rPr>
              <a:t>&amp; </a:t>
            </a:r>
            <a:r>
              <a:rPr lang="en-US" sz="1600" dirty="0" err="1">
                <a:solidFill>
                  <a:prstClr val="white"/>
                </a:solidFill>
                <a:latin typeface="Courier New" charset="0"/>
                <a:cs typeface="Courier New" charset="0"/>
              </a:rPr>
              <a:t>GetValue</a:t>
            </a:r>
            <a:r>
              <a:rPr lang="en-US" sz="1600" dirty="0">
                <a:solidFill>
                  <a:prstClr val="white"/>
                </a:solidFill>
                <a:latin typeface="Courier New" charset="0"/>
                <a:cs typeface="Courier New" charset="0"/>
              </a:rPr>
              <a:t>();</a:t>
            </a:r>
          </a:p>
          <a:p>
            <a:pPr marL="609570" lvl="1" defTabSz="609570" eaLnBrk="1" hangingPunct="1"/>
            <a:r>
              <a:rPr lang="en-US" sz="1600" dirty="0" err="1">
                <a:solidFill>
                  <a:prstClr val="white"/>
                </a:solidFill>
                <a:latin typeface="Courier New" charset="0"/>
                <a:cs typeface="Courier New" charset="0"/>
              </a:rPr>
              <a:t>VertexValue</a:t>
            </a:r>
            <a:r>
              <a:rPr lang="en-US" sz="1600" dirty="0">
                <a:solidFill>
                  <a:prstClr val="white"/>
                </a:solidFill>
                <a:latin typeface="Courier New" charset="0"/>
                <a:cs typeface="Courier New" charset="0"/>
              </a:rPr>
              <a:t>* </a:t>
            </a:r>
            <a:r>
              <a:rPr lang="en-US" sz="1600" dirty="0" err="1">
                <a:solidFill>
                  <a:prstClr val="white"/>
                </a:solidFill>
                <a:latin typeface="Courier New" charset="0"/>
                <a:cs typeface="Courier New" charset="0"/>
              </a:rPr>
              <a:t>MutableValue</a:t>
            </a:r>
            <a:r>
              <a:rPr lang="en-US" sz="1600" dirty="0">
                <a:solidFill>
                  <a:prstClr val="white"/>
                </a:solidFill>
                <a:latin typeface="Courier New" charset="0"/>
                <a:cs typeface="Courier New" charset="0"/>
              </a:rPr>
              <a:t>();</a:t>
            </a:r>
          </a:p>
          <a:p>
            <a:pPr marL="609570" lvl="1" defTabSz="609570" eaLnBrk="1" hangingPunct="1"/>
            <a:r>
              <a:rPr lang="en-US" sz="1600" dirty="0" err="1">
                <a:solidFill>
                  <a:prstClr val="white"/>
                </a:solidFill>
                <a:latin typeface="Courier New" charset="0"/>
                <a:cs typeface="Courier New" charset="0"/>
              </a:rPr>
              <a:t>OutEdgeIterator</a:t>
            </a:r>
            <a:r>
              <a:rPr lang="en-US" sz="1600" dirty="0">
                <a:solidFill>
                  <a:prstClr val="white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600" dirty="0" err="1">
                <a:solidFill>
                  <a:prstClr val="white"/>
                </a:solidFill>
                <a:latin typeface="Courier New" charset="0"/>
                <a:cs typeface="Courier New" charset="0"/>
              </a:rPr>
              <a:t>GetOutEdgeIterator</a:t>
            </a:r>
            <a:r>
              <a:rPr lang="en-US" sz="1600" dirty="0">
                <a:solidFill>
                  <a:prstClr val="white"/>
                </a:solidFill>
                <a:latin typeface="Courier New" charset="0"/>
                <a:cs typeface="Courier New" charset="0"/>
              </a:rPr>
              <a:t>();</a:t>
            </a:r>
          </a:p>
          <a:p>
            <a:pPr marL="609570" lvl="1" defTabSz="609570" eaLnBrk="1" hangingPunct="1"/>
            <a:endParaRPr lang="en-US" sz="1600" b="1" dirty="0">
              <a:solidFill>
                <a:prstClr val="white"/>
              </a:solidFill>
              <a:latin typeface="Courier New" charset="0"/>
              <a:cs typeface="Courier New" charset="0"/>
            </a:endParaRPr>
          </a:p>
          <a:p>
            <a:pPr marL="609570" lvl="1" defTabSz="609570" eaLnBrk="1" hangingPunct="1"/>
            <a:r>
              <a:rPr lang="en-US" sz="1600" b="1" dirty="0">
                <a:solidFill>
                  <a:prstClr val="white"/>
                </a:solidFill>
                <a:latin typeface="Courier New" charset="0"/>
                <a:cs typeface="Courier New" charset="0"/>
              </a:rPr>
              <a:t>void</a:t>
            </a:r>
            <a:r>
              <a:rPr lang="en-US" sz="1600" dirty="0">
                <a:solidFill>
                  <a:prstClr val="white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600" dirty="0" err="1">
                <a:solidFill>
                  <a:prstClr val="white"/>
                </a:solidFill>
                <a:latin typeface="Courier New" charset="0"/>
                <a:cs typeface="Courier New" charset="0"/>
              </a:rPr>
              <a:t>SendMessageTo</a:t>
            </a:r>
            <a:r>
              <a:rPr lang="en-US" sz="1600" dirty="0">
                <a:solidFill>
                  <a:prstClr val="white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1600" dirty="0" err="1">
                <a:solidFill>
                  <a:prstClr val="white"/>
                </a:solidFill>
                <a:latin typeface="Courier New" charset="0"/>
                <a:cs typeface="Courier New" charset="0"/>
              </a:rPr>
              <a:t>const</a:t>
            </a:r>
            <a:r>
              <a:rPr lang="en-US" sz="1600" dirty="0">
                <a:solidFill>
                  <a:prstClr val="white"/>
                </a:solidFill>
                <a:latin typeface="Courier New" charset="0"/>
                <a:cs typeface="Courier New" charset="0"/>
              </a:rPr>
              <a:t> string&amp; </a:t>
            </a:r>
            <a:r>
              <a:rPr lang="en-US" sz="1600" dirty="0" err="1">
                <a:solidFill>
                  <a:prstClr val="white"/>
                </a:solidFill>
                <a:latin typeface="Courier New" charset="0"/>
                <a:cs typeface="Courier New" charset="0"/>
              </a:rPr>
              <a:t>dest_vertex</a:t>
            </a:r>
            <a:r>
              <a:rPr lang="en-US" sz="1600" dirty="0">
                <a:solidFill>
                  <a:prstClr val="white"/>
                </a:solidFill>
                <a:latin typeface="Courier New" charset="0"/>
                <a:cs typeface="Courier New" charset="0"/>
              </a:rPr>
              <a:t>,</a:t>
            </a:r>
          </a:p>
          <a:p>
            <a:pPr marL="609570" lvl="1" defTabSz="609570" eaLnBrk="1" hangingPunct="1"/>
            <a:r>
              <a:rPr lang="en-US" sz="1600" b="1" dirty="0" err="1">
                <a:solidFill>
                  <a:prstClr val="white"/>
                </a:solidFill>
                <a:latin typeface="Courier New" charset="0"/>
                <a:cs typeface="Courier New" charset="0"/>
              </a:rPr>
              <a:t>const</a:t>
            </a:r>
            <a:r>
              <a:rPr lang="en-US" sz="1600" dirty="0">
                <a:solidFill>
                  <a:prstClr val="white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600" dirty="0" err="1">
                <a:solidFill>
                  <a:prstClr val="white"/>
                </a:solidFill>
                <a:latin typeface="Courier New" charset="0"/>
                <a:cs typeface="Courier New" charset="0"/>
              </a:rPr>
              <a:t>MessageValue</a:t>
            </a:r>
            <a:r>
              <a:rPr lang="en-US" sz="1600" dirty="0">
                <a:solidFill>
                  <a:prstClr val="white"/>
                </a:solidFill>
                <a:latin typeface="Courier New" charset="0"/>
                <a:cs typeface="Courier New" charset="0"/>
              </a:rPr>
              <a:t>&amp; message);</a:t>
            </a:r>
          </a:p>
          <a:p>
            <a:pPr marL="609570" lvl="1" defTabSz="609570" eaLnBrk="1" hangingPunct="1"/>
            <a:endParaRPr lang="en-US" sz="1600" b="1" dirty="0">
              <a:solidFill>
                <a:prstClr val="white"/>
              </a:solidFill>
              <a:latin typeface="Courier New" charset="0"/>
              <a:cs typeface="Courier New" charset="0"/>
            </a:endParaRPr>
          </a:p>
          <a:p>
            <a:pPr marL="609570" lvl="1" defTabSz="609570" eaLnBrk="1" hangingPunct="1"/>
            <a:r>
              <a:rPr lang="en-US" sz="1600" b="1" dirty="0">
                <a:solidFill>
                  <a:prstClr val="white"/>
                </a:solidFill>
                <a:latin typeface="Courier New" charset="0"/>
                <a:cs typeface="Courier New" charset="0"/>
              </a:rPr>
              <a:t>void</a:t>
            </a:r>
            <a:r>
              <a:rPr lang="en-US" sz="1600" dirty="0">
                <a:solidFill>
                  <a:prstClr val="white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600" dirty="0" err="1">
                <a:solidFill>
                  <a:prstClr val="white"/>
                </a:solidFill>
                <a:latin typeface="Courier New" charset="0"/>
                <a:cs typeface="Courier New" charset="0"/>
              </a:rPr>
              <a:t>VoteToHalt</a:t>
            </a:r>
            <a:r>
              <a:rPr lang="en-US" sz="1600" dirty="0">
                <a:solidFill>
                  <a:prstClr val="white"/>
                </a:solidFill>
                <a:latin typeface="Courier New" charset="0"/>
                <a:cs typeface="Courier New" charset="0"/>
              </a:rPr>
              <a:t>();</a:t>
            </a:r>
          </a:p>
          <a:p>
            <a:pPr defTabSz="609570" eaLnBrk="1" hangingPunct="1"/>
            <a:r>
              <a:rPr lang="en-US" sz="1600" dirty="0">
                <a:solidFill>
                  <a:prstClr val="white"/>
                </a:solidFill>
                <a:latin typeface="Courier New" charset="0"/>
                <a:cs typeface="Courier New" charset="0"/>
              </a:rPr>
              <a:t>};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9051495" y="3048001"/>
            <a:ext cx="2609928" cy="1181100"/>
          </a:xfrm>
          <a:prstGeom prst="borderCallout1">
            <a:avLst>
              <a:gd name="adj1" fmla="val 49830"/>
              <a:gd name="adj2" fmla="val -265"/>
              <a:gd name="adj3" fmla="val 34054"/>
              <a:gd name="adj4" fmla="val -561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/>
          <a:lstStyle/>
          <a:p>
            <a:pPr algn="ctr" defTabSz="609570">
              <a:defRPr/>
            </a:pPr>
            <a:r>
              <a:rPr lang="en-US" sz="1600" dirty="0">
                <a:solidFill>
                  <a:prstClr val="black"/>
                </a:solidFill>
              </a:rPr>
              <a:t>Override the compute function to define the computation at each superstep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8170951" y="5455059"/>
            <a:ext cx="2235200" cy="550863"/>
          </a:xfrm>
          <a:prstGeom prst="borderCallout1">
            <a:avLst>
              <a:gd name="adj1" fmla="val 47566"/>
              <a:gd name="adj2" fmla="val -787"/>
              <a:gd name="adj3" fmla="val -5577"/>
              <a:gd name="adj4" fmla="val -4099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/>
          <a:lstStyle/>
          <a:p>
            <a:pPr algn="ctr" defTabSz="609570">
              <a:defRPr/>
            </a:pPr>
            <a:r>
              <a:rPr lang="en-US" sz="1600" dirty="0">
                <a:solidFill>
                  <a:prstClr val="black"/>
                </a:solidFill>
              </a:rPr>
              <a:t>To pass messages to other vertices</a:t>
            </a:r>
          </a:p>
        </p:txBody>
      </p:sp>
      <p:sp>
        <p:nvSpPr>
          <p:cNvPr id="10" name="Line Callout 1 9"/>
          <p:cNvSpPr/>
          <p:nvPr/>
        </p:nvSpPr>
        <p:spPr>
          <a:xfrm>
            <a:off x="6589043" y="1992712"/>
            <a:ext cx="3860800" cy="552451"/>
          </a:xfrm>
          <a:prstGeom prst="borderCallout1">
            <a:avLst>
              <a:gd name="adj1" fmla="val 49279"/>
              <a:gd name="adj2" fmla="val 148"/>
              <a:gd name="adj3" fmla="val 39655"/>
              <a:gd name="adj4" fmla="val -461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/>
          <a:lstStyle/>
          <a:p>
            <a:pPr algn="ctr" defTabSz="609570">
              <a:defRPr/>
            </a:pPr>
            <a:r>
              <a:rPr lang="en-US" sz="1600" dirty="0">
                <a:solidFill>
                  <a:prstClr val="black"/>
                </a:solidFill>
              </a:rPr>
              <a:t>To define the types for vertices, edges and messages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6286075" y="3860801"/>
            <a:ext cx="2338636" cy="588563"/>
          </a:xfrm>
          <a:prstGeom prst="borderCallout1">
            <a:avLst>
              <a:gd name="adj1" fmla="val 52602"/>
              <a:gd name="adj2" fmla="val 101"/>
              <a:gd name="adj3" fmla="val 86081"/>
              <a:gd name="adj4" fmla="val -408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/>
          <a:lstStyle/>
          <a:p>
            <a:pPr algn="ctr" defTabSz="609570">
              <a:defRPr/>
            </a:pPr>
            <a:r>
              <a:rPr lang="en-US" sz="1600" dirty="0">
                <a:solidFill>
                  <a:prstClr val="black"/>
                </a:solidFill>
              </a:rPr>
              <a:t>To get the value of the current vertex</a:t>
            </a:r>
          </a:p>
        </p:txBody>
      </p:sp>
      <p:sp>
        <p:nvSpPr>
          <p:cNvPr id="13" name="Line Callout 1 12"/>
          <p:cNvSpPr/>
          <p:nvPr/>
        </p:nvSpPr>
        <p:spPr>
          <a:xfrm>
            <a:off x="6816295" y="4572344"/>
            <a:ext cx="2235200" cy="609253"/>
          </a:xfrm>
          <a:prstGeom prst="borderCallout1">
            <a:avLst>
              <a:gd name="adj1" fmla="val 49998"/>
              <a:gd name="adj2" fmla="val 101"/>
              <a:gd name="adj3" fmla="val 13184"/>
              <a:gd name="adj4" fmla="val -7455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/>
          <a:lstStyle/>
          <a:p>
            <a:pPr algn="ctr" defTabSz="609570">
              <a:defRPr/>
            </a:pPr>
            <a:r>
              <a:rPr lang="en-US" sz="1600" dirty="0">
                <a:solidFill>
                  <a:prstClr val="black"/>
                </a:solidFill>
              </a:rPr>
              <a:t>To modify the value of the vertex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6877-C6D2-1543-AB64-864F5DA8FB51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34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46113" y="226931"/>
            <a:ext cx="9404723" cy="1400531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 err="1">
                <a:cs typeface="Arial" charset="0"/>
              </a:rPr>
              <a:t>Pregel</a:t>
            </a:r>
            <a:r>
              <a:rPr lang="en-US" sz="4800" dirty="0">
                <a:cs typeface="Arial" charset="0"/>
              </a:rPr>
              <a:t> Code for PageRank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09600" y="1261520"/>
            <a:ext cx="10972800" cy="4953000"/>
          </a:xfrm>
          <a:ln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9384">
              <a:lnSpc>
                <a:spcPct val="50000"/>
              </a:lnSpc>
              <a:buNone/>
              <a:defRPr/>
            </a:pPr>
            <a:r>
              <a:rPr lang="en-US" sz="1333" dirty="0">
                <a:latin typeface="Consolas" charset="0"/>
                <a:cs typeface="Consolas" charset="0"/>
              </a:rPr>
              <a:t>class </a:t>
            </a:r>
            <a:r>
              <a:rPr lang="en-US" sz="1333" dirty="0" err="1">
                <a:latin typeface="Consolas" charset="0"/>
                <a:cs typeface="Consolas" charset="0"/>
              </a:rPr>
              <a:t>PageRankVertex</a:t>
            </a:r>
            <a:r>
              <a:rPr lang="en-US" sz="1333" dirty="0">
                <a:latin typeface="Consolas" charset="0"/>
                <a:cs typeface="Consolas" charset="0"/>
              </a:rPr>
              <a:t> : public Vertex&lt;double, void, double&gt; {</a:t>
            </a:r>
          </a:p>
          <a:p>
            <a:pPr marL="179384">
              <a:lnSpc>
                <a:spcPct val="50000"/>
              </a:lnSpc>
              <a:buNone/>
              <a:defRPr/>
            </a:pPr>
            <a:r>
              <a:rPr lang="en-US" sz="1333" dirty="0">
                <a:latin typeface="Consolas" charset="0"/>
                <a:cs typeface="Consolas" charset="0"/>
              </a:rPr>
              <a:t>Public:</a:t>
            </a:r>
          </a:p>
          <a:p>
            <a:pPr marL="179384">
              <a:lnSpc>
                <a:spcPct val="50000"/>
              </a:lnSpc>
              <a:buNone/>
              <a:defRPr/>
            </a:pPr>
            <a:r>
              <a:rPr lang="en-US" sz="1333" dirty="0">
                <a:latin typeface="Consolas" charset="0"/>
                <a:cs typeface="Consolas" charset="0"/>
              </a:rPr>
              <a:t>virtual void Compute(</a:t>
            </a:r>
            <a:r>
              <a:rPr lang="en-US" sz="1333" dirty="0" err="1">
                <a:latin typeface="Consolas" charset="0"/>
                <a:cs typeface="Consolas" charset="0"/>
              </a:rPr>
              <a:t>MessageIterator</a:t>
            </a:r>
            <a:r>
              <a:rPr lang="en-US" sz="1333" dirty="0">
                <a:latin typeface="Consolas" charset="0"/>
                <a:cs typeface="Consolas" charset="0"/>
              </a:rPr>
              <a:t>* </a:t>
            </a:r>
            <a:r>
              <a:rPr lang="en-US" sz="1333" dirty="0" err="1">
                <a:latin typeface="Consolas" charset="0"/>
                <a:cs typeface="Consolas" charset="0"/>
              </a:rPr>
              <a:t>msgs</a:t>
            </a:r>
            <a:r>
              <a:rPr lang="en-US" sz="1333" dirty="0">
                <a:latin typeface="Consolas" charset="0"/>
                <a:cs typeface="Consolas" charset="0"/>
              </a:rPr>
              <a:t>) {</a:t>
            </a:r>
          </a:p>
          <a:p>
            <a:pPr marL="179384">
              <a:lnSpc>
                <a:spcPct val="50000"/>
              </a:lnSpc>
              <a:buNone/>
              <a:defRPr/>
            </a:pPr>
            <a:r>
              <a:rPr lang="en-US" sz="1333" dirty="0">
                <a:latin typeface="Consolas" charset="0"/>
                <a:cs typeface="Consolas" charset="0"/>
              </a:rPr>
              <a:t>	if (</a:t>
            </a:r>
            <a:r>
              <a:rPr lang="en-US" sz="1333" dirty="0" err="1">
                <a:latin typeface="Consolas" charset="0"/>
                <a:cs typeface="Consolas" charset="0"/>
              </a:rPr>
              <a:t>superstep</a:t>
            </a:r>
            <a:r>
              <a:rPr lang="en-US" sz="1333" dirty="0">
                <a:latin typeface="Consolas" charset="0"/>
                <a:cs typeface="Consolas" charset="0"/>
              </a:rPr>
              <a:t>() &gt;= 1) {</a:t>
            </a:r>
          </a:p>
          <a:p>
            <a:pPr marL="179384">
              <a:lnSpc>
                <a:spcPct val="50000"/>
              </a:lnSpc>
              <a:buNone/>
              <a:defRPr/>
            </a:pPr>
            <a:r>
              <a:rPr lang="en-US" sz="1333" dirty="0">
                <a:latin typeface="Consolas" charset="0"/>
                <a:cs typeface="Consolas" charset="0"/>
              </a:rPr>
              <a:t>		double sum = 0;</a:t>
            </a:r>
          </a:p>
          <a:p>
            <a:pPr marL="179384">
              <a:lnSpc>
                <a:spcPct val="50000"/>
              </a:lnSpc>
              <a:buNone/>
              <a:defRPr/>
            </a:pPr>
            <a:r>
              <a:rPr lang="en-US" sz="1333" dirty="0">
                <a:latin typeface="Consolas" charset="0"/>
                <a:cs typeface="Consolas" charset="0"/>
              </a:rPr>
              <a:t>		for (; !</a:t>
            </a:r>
            <a:r>
              <a:rPr lang="en-US" sz="1333" dirty="0" err="1">
                <a:latin typeface="Consolas" charset="0"/>
                <a:cs typeface="Consolas" charset="0"/>
              </a:rPr>
              <a:t>msgs</a:t>
            </a:r>
            <a:r>
              <a:rPr lang="en-US" sz="1333" dirty="0">
                <a:latin typeface="Consolas" charset="0"/>
                <a:cs typeface="Consolas" charset="0"/>
              </a:rPr>
              <a:t>-&gt;Done(); </a:t>
            </a:r>
            <a:r>
              <a:rPr lang="en-US" sz="1333" dirty="0" err="1">
                <a:latin typeface="Consolas" charset="0"/>
                <a:cs typeface="Consolas" charset="0"/>
              </a:rPr>
              <a:t>msgs</a:t>
            </a:r>
            <a:r>
              <a:rPr lang="en-US" sz="1333" dirty="0">
                <a:latin typeface="Consolas" charset="0"/>
                <a:cs typeface="Consolas" charset="0"/>
              </a:rPr>
              <a:t>-&gt;Next())</a:t>
            </a:r>
          </a:p>
          <a:p>
            <a:pPr marL="179384">
              <a:lnSpc>
                <a:spcPct val="50000"/>
              </a:lnSpc>
              <a:buNone/>
              <a:defRPr/>
            </a:pPr>
            <a:r>
              <a:rPr lang="en-US" sz="1333" dirty="0">
                <a:latin typeface="Consolas" charset="0"/>
                <a:cs typeface="Consolas" charset="0"/>
              </a:rPr>
              <a:t>			sum += </a:t>
            </a:r>
            <a:r>
              <a:rPr lang="en-US" sz="1333" dirty="0" err="1">
                <a:latin typeface="Consolas" charset="0"/>
                <a:cs typeface="Consolas" charset="0"/>
              </a:rPr>
              <a:t>msgs</a:t>
            </a:r>
            <a:r>
              <a:rPr lang="en-US" sz="1333" dirty="0">
                <a:latin typeface="Consolas" charset="0"/>
                <a:cs typeface="Consolas" charset="0"/>
              </a:rPr>
              <a:t>-&gt;Value();</a:t>
            </a:r>
          </a:p>
          <a:p>
            <a:pPr marL="179384">
              <a:lnSpc>
                <a:spcPct val="50000"/>
              </a:lnSpc>
              <a:buNone/>
              <a:defRPr/>
            </a:pPr>
            <a:r>
              <a:rPr lang="en-US" sz="1333" dirty="0">
                <a:latin typeface="Consolas" charset="0"/>
                <a:cs typeface="Consolas" charset="0"/>
              </a:rPr>
              <a:t>			*</a:t>
            </a:r>
            <a:r>
              <a:rPr lang="en-US" sz="1333" dirty="0" err="1">
                <a:latin typeface="Consolas" charset="0"/>
                <a:cs typeface="Consolas" charset="0"/>
              </a:rPr>
              <a:t>MutableValue</a:t>
            </a:r>
            <a:r>
              <a:rPr lang="en-US" sz="1333" dirty="0">
                <a:latin typeface="Consolas" charset="0"/>
                <a:cs typeface="Consolas" charset="0"/>
              </a:rPr>
              <a:t>() = 0.15 / </a:t>
            </a:r>
            <a:r>
              <a:rPr lang="en-US" sz="1333" dirty="0" err="1">
                <a:latin typeface="Consolas" charset="0"/>
                <a:cs typeface="Consolas" charset="0"/>
              </a:rPr>
              <a:t>NumVertices</a:t>
            </a:r>
            <a:r>
              <a:rPr lang="en-US" sz="1333" dirty="0">
                <a:latin typeface="Consolas" charset="0"/>
                <a:cs typeface="Consolas" charset="0"/>
              </a:rPr>
              <a:t>() + 0.85 * sum;</a:t>
            </a:r>
          </a:p>
          <a:p>
            <a:pPr marL="179384">
              <a:lnSpc>
                <a:spcPct val="50000"/>
              </a:lnSpc>
              <a:buNone/>
              <a:defRPr/>
            </a:pPr>
            <a:r>
              <a:rPr lang="en-US" sz="1333" dirty="0">
                <a:latin typeface="Consolas" charset="0"/>
                <a:cs typeface="Consolas" charset="0"/>
              </a:rPr>
              <a:t>		}</a:t>
            </a:r>
          </a:p>
          <a:p>
            <a:pPr marL="179384">
              <a:lnSpc>
                <a:spcPct val="50000"/>
              </a:lnSpc>
              <a:buNone/>
              <a:defRPr/>
            </a:pPr>
            <a:endParaRPr lang="en-US" sz="1333" dirty="0">
              <a:latin typeface="Consolas" charset="0"/>
              <a:cs typeface="Consolas" charset="0"/>
            </a:endParaRPr>
          </a:p>
          <a:p>
            <a:pPr marL="179384">
              <a:lnSpc>
                <a:spcPct val="50000"/>
              </a:lnSpc>
              <a:buNone/>
              <a:defRPr/>
            </a:pPr>
            <a:r>
              <a:rPr lang="en-US" sz="1333" dirty="0">
                <a:latin typeface="Consolas" charset="0"/>
                <a:cs typeface="Consolas" charset="0"/>
              </a:rPr>
              <a:t>		if (</a:t>
            </a:r>
            <a:r>
              <a:rPr lang="en-US" sz="1333" dirty="0" err="1">
                <a:latin typeface="Consolas" charset="0"/>
                <a:cs typeface="Consolas" charset="0"/>
              </a:rPr>
              <a:t>superstep</a:t>
            </a:r>
            <a:r>
              <a:rPr lang="en-US" sz="1333" dirty="0">
                <a:latin typeface="Consolas" charset="0"/>
                <a:cs typeface="Consolas" charset="0"/>
              </a:rPr>
              <a:t>() &lt; 30) {</a:t>
            </a:r>
          </a:p>
          <a:p>
            <a:pPr marL="179384">
              <a:lnSpc>
                <a:spcPct val="50000"/>
              </a:lnSpc>
              <a:buNone/>
              <a:defRPr/>
            </a:pPr>
            <a:r>
              <a:rPr lang="en-US" sz="1333" dirty="0">
                <a:latin typeface="Consolas" charset="0"/>
                <a:cs typeface="Consolas" charset="0"/>
              </a:rPr>
              <a:t>			</a:t>
            </a:r>
            <a:r>
              <a:rPr lang="en-US" sz="1333" dirty="0" err="1">
                <a:latin typeface="Consolas" charset="0"/>
                <a:cs typeface="Consolas" charset="0"/>
              </a:rPr>
              <a:t>const</a:t>
            </a:r>
            <a:r>
              <a:rPr lang="en-US" sz="1333" dirty="0">
                <a:latin typeface="Consolas" charset="0"/>
                <a:cs typeface="Consolas" charset="0"/>
              </a:rPr>
              <a:t> int64 n = </a:t>
            </a:r>
            <a:r>
              <a:rPr lang="en-US" sz="1333" dirty="0" err="1">
                <a:latin typeface="Consolas" charset="0"/>
                <a:cs typeface="Consolas" charset="0"/>
              </a:rPr>
              <a:t>GetOutEdgeIterator</a:t>
            </a:r>
            <a:r>
              <a:rPr lang="en-US" sz="1333" dirty="0">
                <a:latin typeface="Consolas" charset="0"/>
                <a:cs typeface="Consolas" charset="0"/>
              </a:rPr>
              <a:t>().size();</a:t>
            </a:r>
          </a:p>
          <a:p>
            <a:pPr marL="179384">
              <a:lnSpc>
                <a:spcPct val="50000"/>
              </a:lnSpc>
              <a:buNone/>
              <a:defRPr/>
            </a:pPr>
            <a:r>
              <a:rPr lang="en-US" sz="1333" dirty="0">
                <a:latin typeface="Consolas" charset="0"/>
                <a:cs typeface="Consolas" charset="0"/>
              </a:rPr>
              <a:t>			</a:t>
            </a:r>
            <a:r>
              <a:rPr lang="en-US" sz="1333" dirty="0" err="1">
                <a:latin typeface="Consolas" charset="0"/>
                <a:cs typeface="Consolas" charset="0"/>
              </a:rPr>
              <a:t>SendMessageToAllNeighbors</a:t>
            </a:r>
            <a:r>
              <a:rPr lang="en-US" sz="1333" dirty="0">
                <a:latin typeface="Consolas" charset="0"/>
                <a:cs typeface="Consolas" charset="0"/>
              </a:rPr>
              <a:t>(</a:t>
            </a:r>
            <a:r>
              <a:rPr lang="en-US" sz="1333" dirty="0" err="1">
                <a:latin typeface="Consolas" charset="0"/>
                <a:cs typeface="Consolas" charset="0"/>
              </a:rPr>
              <a:t>GetValue</a:t>
            </a:r>
            <a:r>
              <a:rPr lang="en-US" sz="1333" dirty="0">
                <a:latin typeface="Consolas" charset="0"/>
                <a:cs typeface="Consolas" charset="0"/>
              </a:rPr>
              <a:t>() / n);</a:t>
            </a:r>
          </a:p>
          <a:p>
            <a:pPr marL="179384">
              <a:lnSpc>
                <a:spcPct val="50000"/>
              </a:lnSpc>
              <a:buNone/>
              <a:defRPr/>
            </a:pPr>
            <a:r>
              <a:rPr lang="en-US" sz="1333" dirty="0">
                <a:latin typeface="Consolas" charset="0"/>
                <a:cs typeface="Consolas" charset="0"/>
              </a:rPr>
              <a:t>		} else {</a:t>
            </a:r>
          </a:p>
          <a:p>
            <a:pPr marL="179384">
              <a:lnSpc>
                <a:spcPct val="50000"/>
              </a:lnSpc>
              <a:buNone/>
              <a:defRPr/>
            </a:pPr>
            <a:r>
              <a:rPr lang="en-US" sz="1333" dirty="0">
                <a:latin typeface="Consolas" charset="0"/>
                <a:cs typeface="Consolas" charset="0"/>
              </a:rPr>
              <a:t>			</a:t>
            </a:r>
            <a:r>
              <a:rPr lang="en-US" sz="1333" dirty="0" err="1">
                <a:latin typeface="Consolas" charset="0"/>
                <a:cs typeface="Consolas" charset="0"/>
              </a:rPr>
              <a:t>VoteToHalt</a:t>
            </a:r>
            <a:r>
              <a:rPr lang="en-US" sz="1333" dirty="0">
                <a:latin typeface="Consolas" charset="0"/>
                <a:cs typeface="Consolas" charset="0"/>
              </a:rPr>
              <a:t>();</a:t>
            </a:r>
          </a:p>
          <a:p>
            <a:pPr marL="179384">
              <a:lnSpc>
                <a:spcPct val="50000"/>
              </a:lnSpc>
              <a:buNone/>
              <a:defRPr/>
            </a:pPr>
            <a:r>
              <a:rPr lang="en-US" sz="1333" dirty="0">
                <a:latin typeface="Consolas" charset="0"/>
                <a:cs typeface="Consolas" charset="0"/>
              </a:rPr>
              <a:t>		}</a:t>
            </a:r>
          </a:p>
          <a:p>
            <a:pPr marL="179384">
              <a:lnSpc>
                <a:spcPct val="50000"/>
              </a:lnSpc>
              <a:buNone/>
              <a:defRPr/>
            </a:pPr>
            <a:r>
              <a:rPr lang="en-US" sz="1333" dirty="0">
                <a:latin typeface="Consolas" charset="0"/>
                <a:cs typeface="Consolas" charset="0"/>
              </a:rPr>
              <a:t>	} else {</a:t>
            </a:r>
          </a:p>
          <a:p>
            <a:pPr marL="179384">
              <a:lnSpc>
                <a:spcPct val="50000"/>
              </a:lnSpc>
              <a:buNone/>
              <a:defRPr/>
            </a:pPr>
            <a:r>
              <a:rPr lang="en-US" sz="1333" dirty="0">
                <a:latin typeface="Consolas" charset="0"/>
                <a:cs typeface="Consolas" charset="0"/>
              </a:rPr>
              <a:t>		</a:t>
            </a:r>
            <a:r>
              <a:rPr lang="en-US" sz="1333" dirty="0" err="1">
                <a:latin typeface="Consolas" charset="0"/>
                <a:cs typeface="Consolas" charset="0"/>
              </a:rPr>
              <a:t>SendMessageToAllNeighbors</a:t>
            </a:r>
            <a:r>
              <a:rPr lang="en-US" sz="1333" dirty="0">
                <a:latin typeface="Consolas" charset="0"/>
                <a:cs typeface="Consolas" charset="0"/>
              </a:rPr>
              <a:t>(1f / </a:t>
            </a:r>
            <a:r>
              <a:rPr lang="en-US" sz="1333" dirty="0" err="1">
                <a:latin typeface="Consolas" charset="0"/>
                <a:cs typeface="Consolas" charset="0"/>
              </a:rPr>
              <a:t>NumVerticies</a:t>
            </a:r>
            <a:r>
              <a:rPr lang="en-US" sz="1333" dirty="0">
                <a:latin typeface="Consolas" charset="0"/>
                <a:cs typeface="Consolas" charset="0"/>
              </a:rPr>
              <a:t>());</a:t>
            </a:r>
          </a:p>
          <a:p>
            <a:pPr marL="179384">
              <a:lnSpc>
                <a:spcPct val="50000"/>
              </a:lnSpc>
              <a:buNone/>
              <a:defRPr/>
            </a:pPr>
            <a:r>
              <a:rPr lang="en-US" sz="1333" dirty="0">
                <a:latin typeface="Consolas" charset="0"/>
                <a:cs typeface="Consolas" charset="0"/>
              </a:rPr>
              <a:t>	}</a:t>
            </a:r>
          </a:p>
          <a:p>
            <a:pPr marL="179384">
              <a:lnSpc>
                <a:spcPct val="50000"/>
              </a:lnSpc>
              <a:buNone/>
              <a:defRPr/>
            </a:pPr>
            <a:r>
              <a:rPr lang="en-US" sz="1333" dirty="0">
                <a:latin typeface="Consolas" charset="0"/>
                <a:cs typeface="Consolas" charset="0"/>
              </a:rPr>
              <a:t>};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7653072" y="1157452"/>
            <a:ext cx="3860800" cy="552451"/>
          </a:xfrm>
          <a:prstGeom prst="borderCallout1">
            <a:avLst>
              <a:gd name="adj1" fmla="val 49279"/>
              <a:gd name="adj2" fmla="val 148"/>
              <a:gd name="adj3" fmla="val 36676"/>
              <a:gd name="adj4" fmla="val -384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/>
          <a:lstStyle/>
          <a:p>
            <a:pPr algn="ctr" defTabSz="609570">
              <a:defRPr/>
            </a:pPr>
            <a:r>
              <a:rPr lang="en-US" sz="1467" dirty="0">
                <a:solidFill>
                  <a:prstClr val="black"/>
                </a:solidFill>
              </a:rPr>
              <a:t>Vertex type with a value and message type of double, and no edge value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073997" y="2337262"/>
            <a:ext cx="3775588" cy="1015663"/>
            <a:chOff x="7322350" y="2860478"/>
            <a:chExt cx="3775588" cy="1015663"/>
          </a:xfrm>
        </p:grpSpPr>
        <p:sp>
          <p:nvSpPr>
            <p:cNvPr id="6" name="Line Callout 1 5"/>
            <p:cNvSpPr/>
            <p:nvPr/>
          </p:nvSpPr>
          <p:spPr>
            <a:xfrm>
              <a:off x="8163813" y="3247189"/>
              <a:ext cx="2934125" cy="509413"/>
            </a:xfrm>
            <a:prstGeom prst="borderCallout1">
              <a:avLst>
                <a:gd name="adj1" fmla="val 49279"/>
                <a:gd name="adj2" fmla="val 148"/>
                <a:gd name="adj3" fmla="val 47708"/>
                <a:gd name="adj4" fmla="val -1650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defTabSz="609570">
                <a:defRPr/>
              </a:pPr>
              <a:r>
                <a:rPr lang="en-US" sz="1467" dirty="0">
                  <a:solidFill>
                    <a:prstClr val="black"/>
                  </a:solidFill>
                </a:rPr>
                <a:t>Compute my tentative PageRank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7322350" y="2860478"/>
              <a:ext cx="54917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9570"/>
              <a:r>
                <a:rPr lang="en-US" sz="6000" dirty="0">
                  <a:solidFill>
                    <a:prstClr val="black"/>
                  </a:solidFill>
                </a:rPr>
                <a:t>}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215912" y="3818254"/>
            <a:ext cx="4633673" cy="1015663"/>
            <a:chOff x="5297265" y="3238062"/>
            <a:chExt cx="4633673" cy="1015663"/>
          </a:xfrm>
        </p:grpSpPr>
        <p:sp>
          <p:nvSpPr>
            <p:cNvPr id="13" name="Line Callout 1 12"/>
            <p:cNvSpPr/>
            <p:nvPr/>
          </p:nvSpPr>
          <p:spPr>
            <a:xfrm>
              <a:off x="6996813" y="3579006"/>
              <a:ext cx="2934125" cy="509413"/>
            </a:xfrm>
            <a:prstGeom prst="borderCallout1">
              <a:avLst>
                <a:gd name="adj1" fmla="val 49279"/>
                <a:gd name="adj2" fmla="val 148"/>
                <a:gd name="adj3" fmla="val 54446"/>
                <a:gd name="adj4" fmla="val -4730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defTabSz="609570">
                <a:defRPr/>
              </a:pPr>
              <a:r>
                <a:rPr lang="en-US" sz="1467" dirty="0">
                  <a:solidFill>
                    <a:prstClr val="black"/>
                  </a:solidFill>
                </a:rPr>
                <a:t>Send my tentative PageRank/n to my neighbors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97265" y="3238062"/>
              <a:ext cx="54917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9570"/>
              <a:r>
                <a:rPr lang="en-US" sz="6000" dirty="0">
                  <a:solidFill>
                    <a:prstClr val="black"/>
                  </a:solidFill>
                </a:rPr>
                <a:t>}</a:t>
              </a:r>
            </a:p>
          </p:txBody>
        </p:sp>
      </p:grpSp>
      <p:sp>
        <p:nvSpPr>
          <p:cNvPr id="15" name="Line Callout 1 14"/>
          <p:cNvSpPr/>
          <p:nvPr/>
        </p:nvSpPr>
        <p:spPr>
          <a:xfrm>
            <a:off x="7915459" y="5544034"/>
            <a:ext cx="2136907" cy="509413"/>
          </a:xfrm>
          <a:prstGeom prst="borderCallout1">
            <a:avLst>
              <a:gd name="adj1" fmla="val 49279"/>
              <a:gd name="adj2" fmla="val 148"/>
              <a:gd name="adj3" fmla="val 70168"/>
              <a:gd name="adj4" fmla="val -987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/>
          <a:lstStyle/>
          <a:p>
            <a:pPr algn="ctr" defTabSz="609570">
              <a:defRPr/>
            </a:pPr>
            <a:r>
              <a:rPr lang="en-US" sz="1467" dirty="0">
                <a:solidFill>
                  <a:prstClr val="black"/>
                </a:solidFill>
              </a:rPr>
              <a:t>Send my initial PageRank estimate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6877-C6D2-1543-AB64-864F5DA8FB51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73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5" grpId="0" animBg="1"/>
      <p:bldP spid="15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Pregel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667" y="1889606"/>
            <a:ext cx="6915932" cy="419548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Master/Worker Architecture</a:t>
            </a:r>
          </a:p>
          <a:p>
            <a:pPr lvl="1"/>
            <a:r>
              <a:rPr lang="en-US" dirty="0" smtClean="0"/>
              <a:t>Similar to GFS and </a:t>
            </a:r>
            <a:r>
              <a:rPr lang="en-US" dirty="0" err="1" smtClean="0"/>
              <a:t>MapReduce</a:t>
            </a:r>
            <a:endParaRPr lang="en-US" dirty="0" smtClean="0"/>
          </a:p>
          <a:p>
            <a:pPr lvl="1"/>
            <a:r>
              <a:rPr lang="en-US" dirty="0" smtClean="0"/>
              <a:t>Master partitions the graph and schedules </a:t>
            </a:r>
            <a:r>
              <a:rPr lang="en-US" dirty="0" err="1" smtClean="0"/>
              <a:t>supersteps</a:t>
            </a:r>
            <a:endParaRPr lang="en-US" dirty="0" smtClean="0"/>
          </a:p>
          <a:p>
            <a:pPr lvl="1"/>
            <a:r>
              <a:rPr lang="en-US" dirty="0" smtClean="0"/>
              <a:t>Workers execute active vertices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Graph partitioning</a:t>
            </a:r>
          </a:p>
          <a:p>
            <a:pPr lvl="1"/>
            <a:r>
              <a:rPr lang="en-US" dirty="0" smtClean="0"/>
              <a:t>The input graph is divided into partitions</a:t>
            </a:r>
          </a:p>
          <a:p>
            <a:pPr lvl="1"/>
            <a:r>
              <a:rPr lang="en-US" dirty="0" smtClean="0"/>
              <a:t>Default partition function: hash(</a:t>
            </a:r>
            <a:r>
              <a:rPr lang="en-US" dirty="0" err="1" smtClean="0"/>
              <a:t>VertexID</a:t>
            </a:r>
            <a:r>
              <a:rPr lang="en-US" dirty="0" smtClean="0"/>
              <a:t>) mod N</a:t>
            </a:r>
          </a:p>
          <a:p>
            <a:pPr lvl="2"/>
            <a:r>
              <a:rPr lang="en-US" dirty="0" smtClean="0"/>
              <a:t>Where N is the # of partitions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635500" y="3134588"/>
            <a:ext cx="5405355" cy="3101810"/>
            <a:chOff x="4803502" y="2850575"/>
            <a:chExt cx="5792788" cy="3201988"/>
          </a:xfrm>
        </p:grpSpPr>
        <p:pic>
          <p:nvPicPr>
            <p:cNvPr id="18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3502" y="2850575"/>
              <a:ext cx="5792788" cy="3201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9" name="TextBox 6"/>
            <p:cNvSpPr txBox="1">
              <a:spLocks noChangeArrowheads="1"/>
            </p:cNvSpPr>
            <p:nvPr/>
          </p:nvSpPr>
          <p:spPr bwMode="auto">
            <a:xfrm>
              <a:off x="5747273" y="3221251"/>
              <a:ext cx="214312" cy="285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609570" eaLnBrk="1" hangingPunct="1"/>
              <a:r>
                <a:rPr lang="en-US" sz="1200" dirty="0">
                  <a:solidFill>
                    <a:prstClr val="white"/>
                  </a:solidFill>
                </a:rPr>
                <a:t>1</a:t>
              </a:r>
            </a:p>
          </p:txBody>
        </p:sp>
        <p:sp>
          <p:nvSpPr>
            <p:cNvPr id="20" name="TextBox 7"/>
            <p:cNvSpPr txBox="1">
              <a:spLocks noChangeArrowheads="1"/>
            </p:cNvSpPr>
            <p:nvPr/>
          </p:nvSpPr>
          <p:spPr bwMode="auto">
            <a:xfrm>
              <a:off x="6403078" y="3191051"/>
              <a:ext cx="214312" cy="285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609570" eaLnBrk="1" hangingPunct="1"/>
              <a:r>
                <a:rPr lang="en-US" sz="1200" dirty="0">
                  <a:solidFill>
                    <a:prstClr val="white"/>
                  </a:solidFill>
                </a:rPr>
                <a:t>4</a:t>
              </a:r>
            </a:p>
          </p:txBody>
        </p:sp>
        <p:sp>
          <p:nvSpPr>
            <p:cNvPr id="21" name="TextBox 8"/>
            <p:cNvSpPr txBox="1">
              <a:spLocks noChangeArrowheads="1"/>
            </p:cNvSpPr>
            <p:nvPr/>
          </p:nvSpPr>
          <p:spPr bwMode="auto">
            <a:xfrm>
              <a:off x="6255054" y="3900774"/>
              <a:ext cx="547161" cy="285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609570" eaLnBrk="1" hangingPunct="1"/>
              <a:r>
                <a:rPr lang="en-US" sz="1200" dirty="0">
                  <a:solidFill>
                    <a:prstClr val="white"/>
                  </a:solidFill>
                </a:rPr>
                <a:t>10</a:t>
              </a:r>
            </a:p>
          </p:txBody>
        </p:sp>
        <p:sp>
          <p:nvSpPr>
            <p:cNvPr id="22" name="TextBox 9"/>
            <p:cNvSpPr txBox="1">
              <a:spLocks noChangeArrowheads="1"/>
            </p:cNvSpPr>
            <p:nvPr/>
          </p:nvSpPr>
          <p:spPr bwMode="auto">
            <a:xfrm>
              <a:off x="5732984" y="3895397"/>
              <a:ext cx="214312" cy="285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609570" eaLnBrk="1" hangingPunct="1"/>
              <a:r>
                <a:rPr lang="en-US" sz="1200" dirty="0">
                  <a:solidFill>
                    <a:prstClr val="white"/>
                  </a:solidFill>
                </a:rPr>
                <a:t>7</a:t>
              </a:r>
            </a:p>
          </p:txBody>
        </p:sp>
        <p:sp>
          <p:nvSpPr>
            <p:cNvPr id="23" name="TextBox 10"/>
            <p:cNvSpPr txBox="1">
              <a:spLocks noChangeArrowheads="1"/>
            </p:cNvSpPr>
            <p:nvPr/>
          </p:nvSpPr>
          <p:spPr bwMode="auto">
            <a:xfrm>
              <a:off x="8332273" y="3232437"/>
              <a:ext cx="214312" cy="285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609570" eaLnBrk="1" hangingPunct="1"/>
              <a:r>
                <a:rPr lang="en-US" sz="1200" dirty="0">
                  <a:solidFill>
                    <a:prstClr val="white"/>
                  </a:solidFill>
                </a:rPr>
                <a:t>2</a:t>
              </a:r>
            </a:p>
          </p:txBody>
        </p:sp>
        <p:sp>
          <p:nvSpPr>
            <p:cNvPr id="24" name="TextBox 11"/>
            <p:cNvSpPr txBox="1">
              <a:spLocks noChangeArrowheads="1"/>
            </p:cNvSpPr>
            <p:nvPr/>
          </p:nvSpPr>
          <p:spPr bwMode="auto">
            <a:xfrm>
              <a:off x="8950363" y="3771214"/>
              <a:ext cx="214312" cy="285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609570" eaLnBrk="1" hangingPunct="1"/>
              <a:r>
                <a:rPr lang="en-US" sz="1200" dirty="0">
                  <a:solidFill>
                    <a:prstClr val="white"/>
                  </a:solidFill>
                </a:rPr>
                <a:t>8</a:t>
              </a:r>
            </a:p>
          </p:txBody>
        </p:sp>
        <p:sp>
          <p:nvSpPr>
            <p:cNvPr id="25" name="TextBox 12"/>
            <p:cNvSpPr txBox="1">
              <a:spLocks noChangeArrowheads="1"/>
            </p:cNvSpPr>
            <p:nvPr/>
          </p:nvSpPr>
          <p:spPr bwMode="auto">
            <a:xfrm>
              <a:off x="8323787" y="3789144"/>
              <a:ext cx="214312" cy="285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609570" eaLnBrk="1" hangingPunct="1"/>
              <a:r>
                <a:rPr lang="en-US" sz="1200" dirty="0">
                  <a:solidFill>
                    <a:prstClr val="white"/>
                  </a:solidFill>
                </a:rPr>
                <a:t>5</a:t>
              </a:r>
            </a:p>
          </p:txBody>
        </p:sp>
        <p:sp>
          <p:nvSpPr>
            <p:cNvPr id="26" name="TextBox 13"/>
            <p:cNvSpPr txBox="1">
              <a:spLocks noChangeArrowheads="1"/>
            </p:cNvSpPr>
            <p:nvPr/>
          </p:nvSpPr>
          <p:spPr bwMode="auto">
            <a:xfrm>
              <a:off x="7703357" y="4896284"/>
              <a:ext cx="214312" cy="285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609570" eaLnBrk="1" hangingPunct="1"/>
              <a:r>
                <a:rPr lang="en-US" sz="1200">
                  <a:solidFill>
                    <a:prstClr val="white"/>
                  </a:solidFill>
                </a:rPr>
                <a:t>6</a:t>
              </a:r>
            </a:p>
          </p:txBody>
        </p:sp>
        <p:sp>
          <p:nvSpPr>
            <p:cNvPr id="27" name="TextBox 14"/>
            <p:cNvSpPr txBox="1">
              <a:spLocks noChangeArrowheads="1"/>
            </p:cNvSpPr>
            <p:nvPr/>
          </p:nvSpPr>
          <p:spPr bwMode="auto">
            <a:xfrm>
              <a:off x="7059651" y="5418496"/>
              <a:ext cx="214312" cy="285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609570" eaLnBrk="1" hangingPunct="1"/>
              <a:r>
                <a:rPr lang="en-US" sz="1200">
                  <a:solidFill>
                    <a:prstClr val="white"/>
                  </a:solidFill>
                </a:rPr>
                <a:t>9</a:t>
              </a:r>
            </a:p>
          </p:txBody>
        </p:sp>
        <p:sp>
          <p:nvSpPr>
            <p:cNvPr id="28" name="TextBox 15"/>
            <p:cNvSpPr txBox="1">
              <a:spLocks noChangeArrowheads="1"/>
            </p:cNvSpPr>
            <p:nvPr/>
          </p:nvSpPr>
          <p:spPr bwMode="auto">
            <a:xfrm>
              <a:off x="7028770" y="4868065"/>
              <a:ext cx="214312" cy="285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609570" eaLnBrk="1" hangingPunct="1"/>
              <a:r>
                <a:rPr lang="en-US" sz="1200" dirty="0">
                  <a:solidFill>
                    <a:prstClr val="white"/>
                  </a:solidFill>
                </a:rPr>
                <a:t>3</a:t>
              </a:r>
            </a:p>
          </p:txBody>
        </p:sp>
        <p:sp>
          <p:nvSpPr>
            <p:cNvPr id="29" name="TextBox 16"/>
            <p:cNvSpPr txBox="1">
              <a:spLocks noChangeArrowheads="1"/>
            </p:cNvSpPr>
            <p:nvPr/>
          </p:nvSpPr>
          <p:spPr bwMode="auto">
            <a:xfrm>
              <a:off x="7390066" y="5418496"/>
              <a:ext cx="442912" cy="285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609570" eaLnBrk="1" hangingPunct="1"/>
              <a:r>
                <a:rPr lang="en-US" sz="1200" dirty="0">
                  <a:solidFill>
                    <a:prstClr val="white"/>
                  </a:solidFill>
                </a:rPr>
                <a:t>11</a:t>
              </a:r>
            </a:p>
          </p:txBody>
        </p:sp>
        <p:sp>
          <p:nvSpPr>
            <p:cNvPr id="30" name="TextBox 17"/>
            <p:cNvSpPr txBox="1">
              <a:spLocks noChangeArrowheads="1"/>
            </p:cNvSpPr>
            <p:nvPr/>
          </p:nvSpPr>
          <p:spPr bwMode="auto">
            <a:xfrm>
              <a:off x="7637985" y="5294316"/>
              <a:ext cx="500063" cy="285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609570" eaLnBrk="1" hangingPunct="1"/>
              <a:r>
                <a:rPr lang="en-US" sz="1200">
                  <a:solidFill>
                    <a:prstClr val="white"/>
                  </a:solidFill>
                </a:rPr>
                <a:t>12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6877-C6D2-1543-AB64-864F5DA8FB51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7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 in Pregel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627" y="1765217"/>
            <a:ext cx="8959819" cy="419548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Fault tolerance is achieved through checkpointing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At the start of every </a:t>
            </a:r>
            <a:r>
              <a:rPr lang="en-US" dirty="0" err="1" smtClean="0"/>
              <a:t>superstep</a:t>
            </a:r>
            <a:r>
              <a:rPr lang="en-US" dirty="0" smtClean="0"/>
              <a:t> the master may instruct the workers to save the state of their partitions in a stable storage (e.g., GFS)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Master uses ping messages to detect worker failures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If a worker fails, the master reassigns vertices/input to another available worker and restarts the </a:t>
            </a:r>
            <a:r>
              <a:rPr lang="en-US" dirty="0" err="1" smtClean="0"/>
              <a:t>superstep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The new worker reloads the partition state from the most recent checkpoint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6877-C6D2-1543-AB64-864F5DA8FB51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13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Dataflow Systems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6877-C6D2-1543-AB64-864F5DA8FB51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71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Dataflow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78044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Computation expressed as graph of operators</a:t>
            </a:r>
          </a:p>
          <a:p>
            <a:pPr lvl="1"/>
            <a:r>
              <a:rPr lang="en-US" dirty="0" smtClean="0"/>
              <a:t>An operator transforms input to some output</a:t>
            </a:r>
          </a:p>
          <a:p>
            <a:pPr lvl="1"/>
            <a:r>
              <a:rPr lang="en-US" dirty="0" smtClean="0"/>
              <a:t>Data flows along edges of the graph</a:t>
            </a:r>
          </a:p>
          <a:p>
            <a:r>
              <a:rPr lang="en-US" dirty="0" smtClean="0"/>
              <a:t>Iteration is captured as a cycle in the dataflow</a:t>
            </a:r>
          </a:p>
          <a:p>
            <a:r>
              <a:rPr lang="en-US" dirty="0" smtClean="0"/>
              <a:t>Think of a RA query plan + UDFs + iteration</a:t>
            </a:r>
          </a:p>
          <a:p>
            <a:r>
              <a:rPr lang="en-US" dirty="0" smtClean="0"/>
              <a:t>Scaling through distributed computation</a:t>
            </a:r>
          </a:p>
          <a:p>
            <a:pPr lvl="1"/>
            <a:r>
              <a:rPr lang="en-US" dirty="0" smtClean="0"/>
              <a:t>Job scheduling/data movement</a:t>
            </a:r>
          </a:p>
          <a:p>
            <a:pPr lvl="1"/>
            <a:r>
              <a:rPr lang="en-US" dirty="0" smtClean="0"/>
              <a:t>Fault tolerance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6877-C6D2-1543-AB64-864F5DA8FB51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00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BGD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7694" y="3352295"/>
            <a:ext cx="1584823" cy="8132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609570"/>
            <a:r>
              <a:rPr lang="en-US" sz="2667" dirty="0">
                <a:solidFill>
                  <a:prstClr val="white"/>
                </a:solidFill>
              </a:rPr>
              <a:t>Training 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61129" y="3503154"/>
            <a:ext cx="2251139" cy="5319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1917" tIns="60959" rIns="121917" bIns="60959" rtlCol="0" anchor="ctr"/>
          <a:lstStyle/>
          <a:p>
            <a:pPr algn="ctr" defTabSz="609570"/>
            <a:r>
              <a:rPr lang="en-US" sz="2667" dirty="0">
                <a:solidFill>
                  <a:prstClr val="black"/>
                </a:solidFill>
              </a:rPr>
              <a:t>map()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96248" y="3505903"/>
            <a:ext cx="2420253" cy="4594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1917" tIns="60959" rIns="121917" bIns="60959" rtlCol="0" anchor="ctr"/>
          <a:lstStyle/>
          <a:p>
            <a:pPr algn="ctr" defTabSz="609570"/>
            <a:r>
              <a:rPr lang="en-US" sz="2667" dirty="0">
                <a:solidFill>
                  <a:prstClr val="black"/>
                </a:solidFill>
              </a:rPr>
              <a:t>reduce()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050841" y="3503151"/>
            <a:ext cx="1820625" cy="4649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1917" tIns="60959" rIns="121917" bIns="60959" rtlCol="0" anchor="ctr"/>
          <a:lstStyle/>
          <a:p>
            <a:pPr algn="ctr" defTabSz="609570"/>
            <a:r>
              <a:rPr lang="en-US" sz="2667" dirty="0">
                <a:solidFill>
                  <a:prstClr val="black"/>
                </a:solidFill>
              </a:rPr>
              <a:t>update()</a:t>
            </a:r>
          </a:p>
        </p:txBody>
      </p:sp>
      <p:sp>
        <p:nvSpPr>
          <p:cNvPr id="13" name="Isosceles Triangle 12"/>
          <p:cNvSpPr/>
          <p:nvPr/>
        </p:nvSpPr>
        <p:spPr>
          <a:xfrm>
            <a:off x="8766076" y="3368991"/>
            <a:ext cx="805400" cy="678827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609570"/>
            <a:endParaRPr lang="en-US" sz="2133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66245" y="5054856"/>
            <a:ext cx="1652107" cy="3587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609570"/>
            <a:r>
              <a:rPr lang="en-US" sz="2667" dirty="0">
                <a:solidFill>
                  <a:prstClr val="white"/>
                </a:solidFill>
              </a:rPr>
              <a:t>model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792518" y="3769113"/>
            <a:ext cx="41404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137268" y="3794995"/>
            <a:ext cx="70214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453628" y="3794995"/>
            <a:ext cx="51297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253104" y="3769113"/>
            <a:ext cx="51297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451948" y="3758916"/>
            <a:ext cx="51297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2" idx="2"/>
            <a:endCxn id="14" idx="3"/>
          </p:cNvCxnSpPr>
          <p:nvPr/>
        </p:nvCxnSpPr>
        <p:spPr>
          <a:xfrm rot="5400000">
            <a:off x="8406700" y="2679786"/>
            <a:ext cx="1266107" cy="384279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4" idx="1"/>
            <a:endCxn id="10" idx="2"/>
          </p:cNvCxnSpPr>
          <p:nvPr/>
        </p:nvCxnSpPr>
        <p:spPr>
          <a:xfrm rot="10800000">
            <a:off x="3186699" y="4035079"/>
            <a:ext cx="2279548" cy="119915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44567" y="2394656"/>
            <a:ext cx="1863646" cy="533542"/>
          </a:xfrm>
          <a:prstGeom prst="rect">
            <a:avLst/>
          </a:prstGeom>
          <a:noFill/>
        </p:spPr>
        <p:txBody>
          <a:bodyPr wrap="none" lIns="121917" tIns="60959" rIns="121917" bIns="60959" rtlCol="0">
            <a:spAutoFit/>
          </a:bodyPr>
          <a:lstStyle/>
          <a:p>
            <a:pPr defTabSz="609570"/>
            <a:r>
              <a:rPr lang="en-US" sz="2667" dirty="0">
                <a:solidFill>
                  <a:prstClr val="white"/>
                </a:solidFill>
              </a:rPr>
              <a:t>Gradients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215434" y="2407220"/>
            <a:ext cx="1730596" cy="533542"/>
          </a:xfrm>
          <a:prstGeom prst="rect">
            <a:avLst/>
          </a:prstGeom>
          <a:noFill/>
        </p:spPr>
        <p:txBody>
          <a:bodyPr wrap="none" lIns="121917" tIns="60959" rIns="121917" bIns="60959" rtlCol="0">
            <a:spAutoFit/>
          </a:bodyPr>
          <a:lstStyle/>
          <a:p>
            <a:pPr defTabSz="609570"/>
            <a:r>
              <a:rPr lang="en-US" sz="2667" dirty="0">
                <a:solidFill>
                  <a:prstClr val="white"/>
                </a:solidFill>
              </a:rPr>
              <a:t>Gradient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944475" y="2933037"/>
            <a:ext cx="371724" cy="1633971"/>
            <a:chOff x="3714749" y="4244817"/>
            <a:chExt cx="278793" cy="1633971"/>
          </a:xfrm>
        </p:grpSpPr>
        <p:sp>
          <p:nvSpPr>
            <p:cNvPr id="26" name="Isosceles Triangle 25"/>
            <p:cNvSpPr/>
            <p:nvPr/>
          </p:nvSpPr>
          <p:spPr>
            <a:xfrm>
              <a:off x="3714749" y="4244817"/>
              <a:ext cx="278793" cy="215497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/>
              <a:endParaRPr lang="en-US" sz="2133">
                <a:solidFill>
                  <a:prstClr val="white"/>
                </a:solidFill>
              </a:endParaRPr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3714749" y="4599435"/>
              <a:ext cx="278793" cy="215497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/>
              <a:endParaRPr lang="en-US" sz="2133">
                <a:solidFill>
                  <a:prstClr val="white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3714749" y="4954054"/>
              <a:ext cx="278793" cy="215497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/>
              <a:endParaRPr lang="en-US" sz="2133">
                <a:solidFill>
                  <a:prstClr val="white"/>
                </a:solidFill>
              </a:endParaRPr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3714749" y="5308673"/>
              <a:ext cx="278793" cy="215497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/>
              <a:endParaRPr lang="en-US" sz="2133">
                <a:solidFill>
                  <a:prstClr val="white"/>
                </a:solidFill>
              </a:endParaRPr>
            </a:p>
          </p:txBody>
        </p:sp>
        <p:sp>
          <p:nvSpPr>
            <p:cNvPr id="30" name="Isosceles Triangle 29"/>
            <p:cNvSpPr/>
            <p:nvPr/>
          </p:nvSpPr>
          <p:spPr>
            <a:xfrm>
              <a:off x="3714749" y="5663291"/>
              <a:ext cx="278793" cy="215497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/>
              <a:endParaRPr lang="en-US" sz="2133">
                <a:solidFill>
                  <a:prstClr val="white"/>
                </a:solidFill>
              </a:endParaRPr>
            </a:p>
          </p:txBody>
        </p:sp>
      </p:grpSp>
      <p:sp>
        <p:nvSpPr>
          <p:cNvPr id="45" name="Rounded Rectangular Callout 44"/>
          <p:cNvSpPr/>
          <p:nvPr/>
        </p:nvSpPr>
        <p:spPr>
          <a:xfrm>
            <a:off x="646118" y="1884281"/>
            <a:ext cx="2540585" cy="1045883"/>
          </a:xfrm>
          <a:prstGeom prst="wedgeRoundRectCallout">
            <a:avLst>
              <a:gd name="adj1" fmla="val -35583"/>
              <a:gd name="adj2" fmla="val 7933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7" tIns="60959" rIns="121917" bIns="60959" rtlCol="0" anchor="ctr"/>
          <a:lstStyle/>
          <a:p>
            <a:pPr algn="ctr" defTabSz="609570"/>
            <a:r>
              <a:rPr lang="en-US" sz="2400" dirty="0">
                <a:solidFill>
                  <a:prstClr val="black"/>
                </a:solidFill>
              </a:rPr>
              <a:t>Loop-invariant data</a:t>
            </a:r>
          </a:p>
        </p:txBody>
      </p:sp>
      <p:sp>
        <p:nvSpPr>
          <p:cNvPr id="46" name="Rounded Rectangular Callout 45"/>
          <p:cNvSpPr/>
          <p:nvPr/>
        </p:nvSpPr>
        <p:spPr>
          <a:xfrm>
            <a:off x="2403219" y="5386553"/>
            <a:ext cx="3468101" cy="1045883"/>
          </a:xfrm>
          <a:prstGeom prst="wedgeRoundRectCallout">
            <a:avLst>
              <a:gd name="adj1" fmla="val 34674"/>
              <a:gd name="adj2" fmla="val -7208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7" tIns="60959" rIns="121917" bIns="60959" rtlCol="0" anchor="ctr"/>
          <a:lstStyle/>
          <a:p>
            <a:pPr algn="ctr" defTabSz="609570"/>
            <a:r>
              <a:rPr lang="en-US" sz="2400" dirty="0">
                <a:solidFill>
                  <a:prstClr val="black"/>
                </a:solidFill>
              </a:rPr>
              <a:t>Volatile data – changes with each iteration</a:t>
            </a:r>
          </a:p>
        </p:txBody>
      </p:sp>
      <p:sp>
        <p:nvSpPr>
          <p:cNvPr id="47" name="Rounded Rectangular Callout 46"/>
          <p:cNvSpPr/>
          <p:nvPr/>
        </p:nvSpPr>
        <p:spPr>
          <a:xfrm>
            <a:off x="5800340" y="2550580"/>
            <a:ext cx="2965736" cy="531981"/>
          </a:xfrm>
          <a:prstGeom prst="wedgeRoundRectCallout">
            <a:avLst>
              <a:gd name="adj1" fmla="val -20781"/>
              <a:gd name="adj2" fmla="val 11765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7" tIns="60959" rIns="121917" bIns="60959" rtlCol="0" anchor="ctr"/>
          <a:lstStyle/>
          <a:p>
            <a:pPr algn="ctr" defTabSz="609570"/>
            <a:r>
              <a:rPr lang="en-US" sz="2400" dirty="0">
                <a:solidFill>
                  <a:prstClr val="black"/>
                </a:solidFill>
              </a:rPr>
              <a:t>Computation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6877-C6D2-1543-AB64-864F5DA8FB51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9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Baseline: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iteration is a DAG of MR jobs</a:t>
            </a:r>
          </a:p>
          <a:p>
            <a:r>
              <a:rPr lang="en-US" dirty="0" smtClean="0"/>
              <a:t>Iteration logic resides in the application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6877-C6D2-1543-AB64-864F5DA8FB51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52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320" y="2757819"/>
            <a:ext cx="5808133" cy="1130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664" y="4879943"/>
            <a:ext cx="5808133" cy="1130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BGD in </a:t>
            </a:r>
            <a:r>
              <a:rPr lang="en-US" dirty="0" err="1" smtClean="0"/>
              <a:t>Hadoop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308933" y="3195081"/>
            <a:ext cx="4508787" cy="2523095"/>
            <a:chOff x="231700" y="3195078"/>
            <a:chExt cx="3381590" cy="2523094"/>
          </a:xfrm>
        </p:grpSpPr>
        <p:sp>
          <p:nvSpPr>
            <p:cNvPr id="20" name="Rectangle 19"/>
            <p:cNvSpPr/>
            <p:nvPr/>
          </p:nvSpPr>
          <p:spPr>
            <a:xfrm>
              <a:off x="416372" y="5282142"/>
              <a:ext cx="1365477" cy="43603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570"/>
              <a:r>
                <a:rPr lang="en-US" sz="2667" dirty="0">
                  <a:solidFill>
                    <a:prstClr val="black"/>
                  </a:solidFill>
                </a:rPr>
                <a:t>reduce()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31700" y="3195078"/>
              <a:ext cx="1365477" cy="43603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570"/>
              <a:r>
                <a:rPr lang="en-US" sz="2667" dirty="0">
                  <a:solidFill>
                    <a:prstClr val="black"/>
                  </a:solidFill>
                </a:rPr>
                <a:t>map()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47813" y="3195078"/>
              <a:ext cx="1365477" cy="43603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570"/>
              <a:r>
                <a:rPr lang="en-US" sz="2667" dirty="0">
                  <a:solidFill>
                    <a:prstClr val="black"/>
                  </a:solidFill>
                </a:rPr>
                <a:t>map()</a:t>
              </a:r>
            </a:p>
          </p:txBody>
        </p:sp>
      </p:grpSp>
      <p:sp>
        <p:nvSpPr>
          <p:cNvPr id="38" name="Rectangle 37"/>
          <p:cNvSpPr/>
          <p:nvPr/>
        </p:nvSpPr>
        <p:spPr>
          <a:xfrm>
            <a:off x="784398" y="1838239"/>
            <a:ext cx="860524" cy="5118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609570"/>
            <a:r>
              <a:rPr lang="en-US" sz="320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699311" y="1838239"/>
            <a:ext cx="860524" cy="5118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609570"/>
            <a:r>
              <a:rPr lang="en-US" sz="3200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382866" y="1838239"/>
            <a:ext cx="860524" cy="5118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609570"/>
            <a:r>
              <a:rPr lang="en-US" sz="3200" dirty="0">
                <a:solidFill>
                  <a:prstClr val="white"/>
                </a:solidFill>
              </a:rPr>
              <a:t>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47564" y="1287712"/>
            <a:ext cx="2426299" cy="533542"/>
          </a:xfrm>
          <a:prstGeom prst="rect">
            <a:avLst/>
          </a:prstGeom>
          <a:noFill/>
        </p:spPr>
        <p:txBody>
          <a:bodyPr wrap="none" lIns="121917" tIns="60959" rIns="121917" bIns="60959" rtlCol="0">
            <a:spAutoFit/>
          </a:bodyPr>
          <a:lstStyle/>
          <a:p>
            <a:pPr defTabSz="609570"/>
            <a:r>
              <a:rPr lang="en-US" sz="2667" dirty="0">
                <a:solidFill>
                  <a:prstClr val="white"/>
                </a:solidFill>
              </a:rPr>
              <a:t>Training data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204381" y="1287712"/>
            <a:ext cx="1310609" cy="533542"/>
          </a:xfrm>
          <a:prstGeom prst="rect">
            <a:avLst/>
          </a:prstGeom>
          <a:noFill/>
        </p:spPr>
        <p:txBody>
          <a:bodyPr wrap="none" lIns="121917" tIns="60959" rIns="121917" bIns="60959" rtlCol="0">
            <a:spAutoFit/>
          </a:bodyPr>
          <a:lstStyle/>
          <a:p>
            <a:pPr defTabSz="609570"/>
            <a:r>
              <a:rPr lang="en-US" sz="2667" dirty="0">
                <a:solidFill>
                  <a:prstClr val="white"/>
                </a:solidFill>
              </a:rPr>
              <a:t>Model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73234" y="1838239"/>
            <a:ext cx="860524" cy="5118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609570"/>
            <a:r>
              <a:rPr lang="en-US" sz="2667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352875" y="1838239"/>
            <a:ext cx="860524" cy="5118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609570"/>
            <a:r>
              <a:rPr lang="en-US" sz="3200" dirty="0">
                <a:solidFill>
                  <a:prstClr val="white"/>
                </a:solidFill>
              </a:rPr>
              <a:t>a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54963" y="3768861"/>
            <a:ext cx="1381135" cy="2882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609570"/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001731" y="3768861"/>
            <a:ext cx="1381135" cy="2882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609570"/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703895" y="1838239"/>
            <a:ext cx="860524" cy="5118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609570"/>
            <a:r>
              <a:rPr lang="en-US" sz="2667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331971" y="1838239"/>
            <a:ext cx="860524" cy="5118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609570"/>
            <a:r>
              <a:rPr lang="en-US" sz="2667" dirty="0">
                <a:solidFill>
                  <a:prstClr val="white"/>
                </a:solidFill>
              </a:rPr>
              <a:t>a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184612" y="6010243"/>
            <a:ext cx="851480" cy="5118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609570"/>
            <a:r>
              <a:rPr lang="en-US" sz="2667" dirty="0">
                <a:solidFill>
                  <a:prstClr val="white"/>
                </a:solidFill>
              </a:rPr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29575" y="6060437"/>
            <a:ext cx="1730596" cy="533542"/>
          </a:xfrm>
          <a:prstGeom prst="rect">
            <a:avLst/>
          </a:prstGeom>
          <a:noFill/>
        </p:spPr>
        <p:txBody>
          <a:bodyPr wrap="none" lIns="121917" tIns="60959" rIns="121917" bIns="60959" rtlCol="0">
            <a:spAutoFit/>
          </a:bodyPr>
          <a:lstStyle/>
          <a:p>
            <a:pPr defTabSz="609570"/>
            <a:r>
              <a:rPr lang="en-US" sz="2667" dirty="0">
                <a:solidFill>
                  <a:prstClr val="white"/>
                </a:solidFill>
              </a:rPr>
              <a:t>Gradient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663420" y="4647018"/>
            <a:ext cx="1834156" cy="863243"/>
            <a:chOff x="6049099" y="5101904"/>
            <a:chExt cx="1375617" cy="863240"/>
          </a:xfrm>
        </p:grpSpPr>
        <p:sp>
          <p:nvSpPr>
            <p:cNvPr id="43" name="TextBox 42"/>
            <p:cNvSpPr txBox="1"/>
            <p:nvPr/>
          </p:nvSpPr>
          <p:spPr>
            <a:xfrm>
              <a:off x="6049099" y="5462379"/>
              <a:ext cx="1375617" cy="502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570"/>
              <a:r>
                <a:rPr lang="en-US" sz="2667" b="1" dirty="0">
                  <a:solidFill>
                    <a:prstClr val="white"/>
                  </a:solidFill>
                </a:rPr>
                <a:t>Iteration 2</a:t>
              </a:r>
            </a:p>
          </p:txBody>
        </p:sp>
        <p:sp>
          <p:nvSpPr>
            <p:cNvPr id="44" name="Down Arrow 43"/>
            <p:cNvSpPr/>
            <p:nvPr/>
          </p:nvSpPr>
          <p:spPr>
            <a:xfrm>
              <a:off x="6682282" y="5101904"/>
              <a:ext cx="235077" cy="360475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/>
              <a:endParaRPr lang="en-US" sz="1600">
                <a:solidFill>
                  <a:prstClr val="white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8738943" y="2193157"/>
            <a:ext cx="1895706" cy="533542"/>
          </a:xfrm>
          <a:prstGeom prst="rect">
            <a:avLst/>
          </a:prstGeom>
        </p:spPr>
        <p:txBody>
          <a:bodyPr wrap="none" lIns="121917" tIns="60959" rIns="121917" bIns="60959">
            <a:spAutoFit/>
          </a:bodyPr>
          <a:lstStyle/>
          <a:p>
            <a:pPr defTabSz="609570"/>
            <a:r>
              <a:rPr lang="en-US" sz="2667" b="1" dirty="0">
                <a:solidFill>
                  <a:prstClr val="white"/>
                </a:solidFill>
              </a:rPr>
              <a:t>Iteration 1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757084" y="2776180"/>
            <a:ext cx="3369833" cy="1767075"/>
            <a:chOff x="5074614" y="3022703"/>
            <a:chExt cx="2527375" cy="1767073"/>
          </a:xfrm>
        </p:grpSpPr>
        <p:sp>
          <p:nvSpPr>
            <p:cNvPr id="37" name="TextBox 36"/>
            <p:cNvSpPr txBox="1"/>
            <p:nvPr/>
          </p:nvSpPr>
          <p:spPr>
            <a:xfrm>
              <a:off x="5074614" y="3876578"/>
              <a:ext cx="2527375" cy="91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609570" indent="-609570" defTabSz="609570">
                <a:buFont typeface="Arial"/>
                <a:buChar char="•"/>
              </a:pPr>
              <a:r>
                <a:rPr lang="en-US" sz="2667" dirty="0">
                  <a:solidFill>
                    <a:prstClr val="white"/>
                  </a:solidFill>
                </a:rPr>
                <a:t>Apply update()</a:t>
              </a:r>
            </a:p>
            <a:p>
              <a:pPr marL="609570" indent="-609570" defTabSz="609570">
                <a:buFont typeface="Arial"/>
                <a:buChar char="•"/>
              </a:pPr>
              <a:r>
                <a:rPr lang="en-US" sz="2667" dirty="0">
                  <a:solidFill>
                    <a:prstClr val="white"/>
                  </a:solidFill>
                </a:rPr>
                <a:t>Continue?</a:t>
              </a:r>
            </a:p>
          </p:txBody>
        </p:sp>
        <p:sp>
          <p:nvSpPr>
            <p:cNvPr id="40" name="Down Arrow 39"/>
            <p:cNvSpPr/>
            <p:nvPr/>
          </p:nvSpPr>
          <p:spPr>
            <a:xfrm flipH="1">
              <a:off x="6366205" y="3022703"/>
              <a:ext cx="234120" cy="360475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/>
              <a:endParaRPr lang="en-US" sz="1600">
                <a:solidFill>
                  <a:prstClr val="white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5643866" y="3476469"/>
              <a:ext cx="1581202" cy="5027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70"/>
              <a:r>
                <a:rPr lang="en-US" sz="2667" b="1" dirty="0">
                  <a:solidFill>
                    <a:prstClr val="white"/>
                  </a:solidFill>
                </a:rPr>
                <a:t>Application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4367935" y="1838239"/>
            <a:ext cx="860524" cy="5118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609570"/>
            <a:r>
              <a:rPr lang="en-US" sz="2667" dirty="0">
                <a:solidFill>
                  <a:prstClr val="white"/>
                </a:solidFill>
              </a:rPr>
              <a:t>a’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6877-C6D2-1543-AB64-864F5DA8FB51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64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107E-7 3.83904E-6 L 0.00711 0.159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" y="797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9839E-6 3.83904E-6 L 0.14003 0.1600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93" y="80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264E-6 5.64292E-6 L -0.26167 0.1642 " pathEditMode="relative" ptsTypes="AA">
                                      <p:cBhvr>
                                        <p:cTn id="2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59259E-6 L -0.05347 0.1620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4" y="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85185E-6 L 0.02032 0.1833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7" y="916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85185E-6 L -0.16389 0.1831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94" y="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19 -0.62372 " pathEditMode="relative" ptsTypes="AA">
                                      <p:cBhvr>
                                        <p:cTn id="6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9" grpId="0" animBg="1"/>
      <p:bldP spid="49" grpId="1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60" grpId="0" animBg="1"/>
      <p:bldP spid="60" grpId="1" animBg="1"/>
      <p:bldP spid="31" grpId="0" animBg="1"/>
      <p:bldP spid="31" grpId="1" animBg="1"/>
      <p:bldP spid="32" grpId="0" animBg="1"/>
      <p:bldP spid="32" grpId="1" animBg="1"/>
      <p:bldP spid="32" grpId="2" animBg="1"/>
      <p:bldP spid="33" grpId="0"/>
      <p:bldP spid="3" grpId="0"/>
      <p:bldP spid="4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Shortcomings of Baseline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 iteration re-reads loop-invariant data</a:t>
            </a:r>
          </a:p>
          <a:p>
            <a:pPr lvl="1"/>
            <a:r>
              <a:rPr lang="en-US" dirty="0" smtClean="0"/>
              <a:t>Batch Gradient Descent: Training data</a:t>
            </a:r>
          </a:p>
          <a:p>
            <a:pPr lvl="1"/>
            <a:r>
              <a:rPr lang="en-US" dirty="0" smtClean="0"/>
              <a:t>PageRank: Links table</a:t>
            </a:r>
          </a:p>
          <a:p>
            <a:r>
              <a:rPr lang="en-US" dirty="0" smtClean="0">
                <a:sym typeface="Wingdings"/>
              </a:rPr>
              <a:t>Intrinsic overheads of Map/Reduce (cost to start-up tasks and controller)</a:t>
            </a:r>
          </a:p>
          <a:p>
            <a:pPr lvl="1"/>
            <a:r>
              <a:rPr lang="en-US" dirty="0" smtClean="0">
                <a:sym typeface="Wingdings"/>
              </a:rPr>
              <a:t>Empirical evidence on startup cost of </a:t>
            </a:r>
            <a:r>
              <a:rPr lang="en-US" dirty="0" err="1" smtClean="0">
                <a:sym typeface="Wingdings"/>
              </a:rPr>
              <a:t>MapReduce</a:t>
            </a:r>
            <a:r>
              <a:rPr lang="en-US" dirty="0" smtClean="0">
                <a:sym typeface="Wingdings"/>
              </a:rPr>
              <a:t> job in </a:t>
            </a:r>
            <a:r>
              <a:rPr lang="en-US" dirty="0" err="1" smtClean="0">
                <a:sym typeface="Wingdings"/>
              </a:rPr>
              <a:t>Hadoop</a:t>
            </a:r>
            <a:r>
              <a:rPr lang="en-US" dirty="0" smtClean="0">
                <a:sym typeface="Wingdings"/>
              </a:rPr>
              <a:t> is in the order of a minute.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6877-C6D2-1543-AB64-864F5DA8FB51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04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is Programming by Example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lvl="0" indent="-342900">
              <a:buClr>
                <a:srgbClr val="ACD433"/>
              </a:buClr>
              <a:buFont typeface="Wingdings 3" charset="2"/>
              <a:buChar char=""/>
            </a:pPr>
            <a:r>
              <a:rPr lang="en-US" sz="2000" dirty="0">
                <a:solidFill>
                  <a:prstClr val="white"/>
                </a:solidFill>
              </a:rPr>
              <a:t>Used when:</a:t>
            </a:r>
          </a:p>
          <a:p>
            <a:pPr marL="742950" lvl="1" indent="-285750">
              <a:buClr>
                <a:srgbClr val="ACD433"/>
              </a:buClr>
              <a:buFont typeface="Wingdings 3" charset="2"/>
              <a:buChar char=""/>
            </a:pPr>
            <a:r>
              <a:rPr lang="en-US" sz="1800" dirty="0">
                <a:solidFill>
                  <a:prstClr val="white"/>
                </a:solidFill>
              </a:rPr>
              <a:t>Programming is hard (e.g. topic detection, bioinformatics)</a:t>
            </a:r>
          </a:p>
          <a:p>
            <a:pPr marL="742950" lvl="1" indent="-285750">
              <a:buClr>
                <a:srgbClr val="ACD433"/>
              </a:buClr>
              <a:buFont typeface="Wingdings 3" charset="2"/>
              <a:buChar char=""/>
            </a:pPr>
            <a:r>
              <a:rPr lang="en-US" sz="1800" dirty="0">
                <a:solidFill>
                  <a:prstClr val="white"/>
                </a:solidFill>
              </a:rPr>
              <a:t>Program changes all the time (recommender systems, </a:t>
            </a:r>
            <a:r>
              <a:rPr lang="en-US" sz="1800" dirty="0" err="1">
                <a:solidFill>
                  <a:prstClr val="white"/>
                </a:solidFill>
              </a:rPr>
              <a:t>antispam</a:t>
            </a:r>
            <a:r>
              <a:rPr lang="en-US" sz="1800" dirty="0" smtClean="0">
                <a:solidFill>
                  <a:prstClr val="white"/>
                </a:solidFill>
              </a:rPr>
              <a:t>)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C246-7EBF-4EC7-B174-0C521DFF04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0287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Haloop</a:t>
            </a:r>
            <a:r>
              <a:rPr lang="en-US" dirty="0" smtClean="0"/>
              <a:t>: </a:t>
            </a:r>
            <a:r>
              <a:rPr lang="en-US" dirty="0" err="1" smtClean="0"/>
              <a:t>Hadoop</a:t>
            </a:r>
            <a:r>
              <a:rPr lang="en-US" dirty="0" smtClean="0"/>
              <a:t> +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42926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Extended </a:t>
            </a:r>
            <a:r>
              <a:rPr lang="en-US" dirty="0" err="1" smtClean="0"/>
              <a:t>MapReduce</a:t>
            </a:r>
            <a:r>
              <a:rPr lang="en-US" dirty="0" smtClean="0"/>
              <a:t> API to express iteration:</a:t>
            </a:r>
          </a:p>
          <a:p>
            <a:pPr lvl="1"/>
            <a:r>
              <a:rPr lang="en-US" dirty="0" smtClean="0"/>
              <a:t>Designate the loop body</a:t>
            </a:r>
          </a:p>
          <a:p>
            <a:pPr lvl="1"/>
            <a:r>
              <a:rPr lang="en-US" dirty="0" smtClean="0"/>
              <a:t>Specify loop termination (max iterations or convergence)</a:t>
            </a:r>
          </a:p>
          <a:p>
            <a:pPr lvl="1"/>
            <a:r>
              <a:rPr lang="en-US" dirty="0" smtClean="0"/>
              <a:t>Designate loop-invariant data</a:t>
            </a:r>
          </a:p>
          <a:p>
            <a:r>
              <a:rPr lang="en-US" dirty="0" err="1" smtClean="0"/>
              <a:t>Haloop</a:t>
            </a:r>
            <a:r>
              <a:rPr lang="en-US" dirty="0" smtClean="0"/>
              <a:t> optimizes access to loop-invariant data</a:t>
            </a:r>
          </a:p>
          <a:p>
            <a:pPr lvl="1"/>
            <a:r>
              <a:rPr lang="en-US" dirty="0" smtClean="0"/>
              <a:t>Physical caching and indexing of data</a:t>
            </a:r>
          </a:p>
          <a:p>
            <a:pPr lvl="1"/>
            <a:r>
              <a:rPr lang="en-US" dirty="0" smtClean="0"/>
              <a:t>Loop-aware job scheduling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9541" y="1459130"/>
            <a:ext cx="9970031" cy="943974"/>
          </a:xfrm>
          <a:prstGeom prst="rect">
            <a:avLst/>
          </a:prstGeom>
          <a:noFill/>
        </p:spPr>
        <p:txBody>
          <a:bodyPr wrap="none" lIns="121917" tIns="60959" rIns="121917" bIns="60959" rtlCol="0">
            <a:spAutoFit/>
          </a:bodyPr>
          <a:lstStyle/>
          <a:p>
            <a:pPr defTabSz="609570"/>
            <a:r>
              <a:rPr lang="en-US" sz="2667" i="1" dirty="0">
                <a:solidFill>
                  <a:prstClr val="white"/>
                </a:solidFill>
              </a:rPr>
              <a:t>Y. Bu et al., “</a:t>
            </a:r>
            <a:r>
              <a:rPr lang="en-US" sz="2667" i="1" dirty="0" err="1">
                <a:solidFill>
                  <a:prstClr val="white"/>
                </a:solidFill>
              </a:rPr>
              <a:t>HaLoop</a:t>
            </a:r>
            <a:r>
              <a:rPr lang="en-US" sz="2667" i="1" dirty="0">
                <a:solidFill>
                  <a:prstClr val="white"/>
                </a:solidFill>
              </a:rPr>
              <a:t>: Efficient Iterative Data Processing on </a:t>
            </a:r>
          </a:p>
          <a:p>
            <a:pPr defTabSz="609570"/>
            <a:r>
              <a:rPr lang="en-US" sz="2667" i="1" dirty="0">
                <a:solidFill>
                  <a:prstClr val="white"/>
                </a:solidFill>
              </a:rPr>
              <a:t>Large Clusters”, VLDB 2010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6877-C6D2-1543-AB64-864F5DA8FB51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13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320" y="2757819"/>
            <a:ext cx="5808133" cy="1130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664" y="4879943"/>
            <a:ext cx="5808133" cy="1130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in </a:t>
            </a:r>
            <a:r>
              <a:rPr lang="en-US" dirty="0" err="1" smtClean="0"/>
              <a:t>Haloop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308933" y="3195081"/>
            <a:ext cx="4508787" cy="2523095"/>
            <a:chOff x="231700" y="3195078"/>
            <a:chExt cx="3381590" cy="2523094"/>
          </a:xfrm>
        </p:grpSpPr>
        <p:sp>
          <p:nvSpPr>
            <p:cNvPr id="20" name="Rectangle 19"/>
            <p:cNvSpPr/>
            <p:nvPr/>
          </p:nvSpPr>
          <p:spPr>
            <a:xfrm>
              <a:off x="416372" y="5282142"/>
              <a:ext cx="1365477" cy="43603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570"/>
              <a:r>
                <a:rPr lang="en-US" sz="2667" dirty="0">
                  <a:solidFill>
                    <a:prstClr val="black"/>
                  </a:solidFill>
                </a:rPr>
                <a:t>reduce()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31700" y="3195078"/>
              <a:ext cx="1365477" cy="43603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570"/>
              <a:r>
                <a:rPr lang="en-US" sz="2667" dirty="0">
                  <a:solidFill>
                    <a:prstClr val="black"/>
                  </a:solidFill>
                </a:rPr>
                <a:t>map()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47813" y="3195078"/>
              <a:ext cx="1365477" cy="43603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570"/>
              <a:r>
                <a:rPr lang="en-US" sz="2667" dirty="0">
                  <a:solidFill>
                    <a:prstClr val="black"/>
                  </a:solidFill>
                </a:rPr>
                <a:t>map()</a:t>
              </a:r>
            </a:p>
          </p:txBody>
        </p:sp>
      </p:grpSp>
      <p:sp>
        <p:nvSpPr>
          <p:cNvPr id="38" name="Rectangle 37"/>
          <p:cNvSpPr/>
          <p:nvPr/>
        </p:nvSpPr>
        <p:spPr>
          <a:xfrm>
            <a:off x="784398" y="1796501"/>
            <a:ext cx="860524" cy="5118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609570"/>
            <a:r>
              <a:rPr lang="en-US" sz="320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699311" y="1796501"/>
            <a:ext cx="860524" cy="5118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609570"/>
            <a:r>
              <a:rPr lang="en-US" sz="3200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382866" y="1796501"/>
            <a:ext cx="860524" cy="5118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609570"/>
            <a:r>
              <a:rPr lang="en-US" sz="3200" dirty="0">
                <a:solidFill>
                  <a:prstClr val="white"/>
                </a:solidFill>
              </a:rPr>
              <a:t>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47570" y="1270437"/>
            <a:ext cx="2447139" cy="533542"/>
          </a:xfrm>
          <a:prstGeom prst="rect">
            <a:avLst/>
          </a:prstGeom>
          <a:noFill/>
        </p:spPr>
        <p:txBody>
          <a:bodyPr wrap="none" lIns="121917" tIns="60959" rIns="121917" bIns="60959" rtlCol="0">
            <a:spAutoFit/>
          </a:bodyPr>
          <a:lstStyle/>
          <a:p>
            <a:pPr defTabSz="609570"/>
            <a:r>
              <a:rPr lang="en-US" sz="2667" dirty="0">
                <a:solidFill>
                  <a:prstClr val="white"/>
                </a:solidFill>
              </a:rPr>
              <a:t>Training Data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163035" y="1270437"/>
            <a:ext cx="1310609" cy="533542"/>
          </a:xfrm>
          <a:prstGeom prst="rect">
            <a:avLst/>
          </a:prstGeom>
          <a:noFill/>
        </p:spPr>
        <p:txBody>
          <a:bodyPr wrap="none" lIns="121917" tIns="60959" rIns="121917" bIns="60959" rtlCol="0">
            <a:spAutoFit/>
          </a:bodyPr>
          <a:lstStyle/>
          <a:p>
            <a:pPr defTabSz="609570"/>
            <a:r>
              <a:rPr lang="en-US" sz="2667" dirty="0">
                <a:solidFill>
                  <a:prstClr val="white"/>
                </a:solidFill>
              </a:rPr>
              <a:t>Model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73234" y="1796501"/>
            <a:ext cx="860524" cy="5118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609570"/>
            <a:r>
              <a:rPr lang="en-US" sz="320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352875" y="1796501"/>
            <a:ext cx="860524" cy="5118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609570"/>
            <a:r>
              <a:rPr lang="en-US" sz="3200" dirty="0">
                <a:solidFill>
                  <a:prstClr val="white"/>
                </a:solidFill>
              </a:rPr>
              <a:t>a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73969" y="3888119"/>
            <a:ext cx="1381135" cy="2882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609570"/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703895" y="1796501"/>
            <a:ext cx="860524" cy="5118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609570"/>
            <a:r>
              <a:rPr lang="en-US" sz="3200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436589" y="3912965"/>
            <a:ext cx="1381135" cy="2882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609570"/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343301" y="1635865"/>
            <a:ext cx="2230733" cy="615551"/>
          </a:xfrm>
          <a:prstGeom prst="rect">
            <a:avLst/>
          </a:prstGeom>
          <a:noFill/>
        </p:spPr>
        <p:txBody>
          <a:bodyPr wrap="none" lIns="121917" tIns="60959" rIns="121917" bIns="60959" rtlCol="0">
            <a:spAutoFit/>
          </a:bodyPr>
          <a:lstStyle/>
          <a:p>
            <a:pPr defTabSz="609570"/>
            <a:r>
              <a:rPr lang="en-US" sz="3200" dirty="0">
                <a:solidFill>
                  <a:prstClr val="white"/>
                </a:solidFill>
              </a:rPr>
              <a:t>Iteration 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352875" y="1796501"/>
            <a:ext cx="860524" cy="5118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609570"/>
            <a:r>
              <a:rPr lang="en-US" sz="3200" dirty="0">
                <a:solidFill>
                  <a:prstClr val="white"/>
                </a:solidFill>
              </a:rPr>
              <a:t>a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184612" y="6010243"/>
            <a:ext cx="851480" cy="5118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609570"/>
            <a:r>
              <a:rPr lang="en-US" sz="2667" dirty="0">
                <a:solidFill>
                  <a:prstClr val="white"/>
                </a:solidFill>
              </a:rPr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29575" y="6060437"/>
            <a:ext cx="1730596" cy="533542"/>
          </a:xfrm>
          <a:prstGeom prst="rect">
            <a:avLst/>
          </a:prstGeom>
          <a:noFill/>
        </p:spPr>
        <p:txBody>
          <a:bodyPr wrap="none" lIns="121917" tIns="60959" rIns="121917" bIns="60959" rtlCol="0">
            <a:spAutoFit/>
          </a:bodyPr>
          <a:lstStyle/>
          <a:p>
            <a:pPr defTabSz="609570"/>
            <a:r>
              <a:rPr lang="en-US" sz="2667" dirty="0">
                <a:solidFill>
                  <a:prstClr val="white"/>
                </a:solidFill>
              </a:rPr>
              <a:t>Gradient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367935" y="1796501"/>
            <a:ext cx="860524" cy="5118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609570"/>
            <a:r>
              <a:rPr lang="en-US" sz="2667" dirty="0">
                <a:solidFill>
                  <a:prstClr val="white"/>
                </a:solidFill>
              </a:rPr>
              <a:t>a’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77674" y="2304277"/>
            <a:ext cx="2169184" cy="836025"/>
            <a:chOff x="422140" y="4973806"/>
            <a:chExt cx="1626888" cy="836022"/>
          </a:xfrm>
        </p:grpSpPr>
        <p:sp>
          <p:nvSpPr>
            <p:cNvPr id="44" name="TextBox 43"/>
            <p:cNvSpPr txBox="1"/>
            <p:nvPr/>
          </p:nvSpPr>
          <p:spPr>
            <a:xfrm>
              <a:off x="422140" y="5225055"/>
              <a:ext cx="1626888" cy="584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570"/>
              <a:r>
                <a:rPr lang="en-US" sz="3200" dirty="0">
                  <a:solidFill>
                    <a:prstClr val="white"/>
                  </a:solidFill>
                </a:rPr>
                <a:t>Iteration 2</a:t>
              </a:r>
            </a:p>
          </p:txBody>
        </p:sp>
        <p:sp>
          <p:nvSpPr>
            <p:cNvPr id="45" name="Down Arrow 44"/>
            <p:cNvSpPr/>
            <p:nvPr/>
          </p:nvSpPr>
          <p:spPr>
            <a:xfrm>
              <a:off x="1065080" y="4973806"/>
              <a:ext cx="292684" cy="264495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/>
              <a:endParaRPr lang="en-US" sz="1867">
                <a:solidFill>
                  <a:prstClr val="white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08935" y="3191786"/>
            <a:ext cx="6713613" cy="2523095"/>
            <a:chOff x="231700" y="3195078"/>
            <a:chExt cx="5035210" cy="2523094"/>
          </a:xfrm>
        </p:grpSpPr>
        <p:sp>
          <p:nvSpPr>
            <p:cNvPr id="52" name="Rectangle 51"/>
            <p:cNvSpPr/>
            <p:nvPr/>
          </p:nvSpPr>
          <p:spPr>
            <a:xfrm>
              <a:off x="416372" y="5282142"/>
              <a:ext cx="1365477" cy="43603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570"/>
              <a:r>
                <a:rPr lang="en-US" sz="2667" dirty="0">
                  <a:solidFill>
                    <a:prstClr val="black"/>
                  </a:solidFill>
                </a:rPr>
                <a:t>reduce()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31700" y="3195078"/>
              <a:ext cx="1365477" cy="43603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570"/>
              <a:r>
                <a:rPr lang="en-US" sz="2667" dirty="0">
                  <a:solidFill>
                    <a:prstClr val="black"/>
                  </a:solidFill>
                </a:rPr>
                <a:t>map()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901433" y="3195078"/>
              <a:ext cx="1365477" cy="43603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570"/>
              <a:r>
                <a:rPr lang="en-US" sz="2667" dirty="0">
                  <a:solidFill>
                    <a:prstClr val="black"/>
                  </a:solidFill>
                </a:rPr>
                <a:t>map()</a:t>
              </a:r>
            </a:p>
          </p:txBody>
        </p:sp>
      </p:grpSp>
      <p:sp>
        <p:nvSpPr>
          <p:cNvPr id="69" name="Rounded Rectangular Callout 68"/>
          <p:cNvSpPr/>
          <p:nvPr/>
        </p:nvSpPr>
        <p:spPr>
          <a:xfrm>
            <a:off x="2473342" y="3897593"/>
            <a:ext cx="2344380" cy="1151339"/>
          </a:xfrm>
          <a:prstGeom prst="wedgeRoundRectCallout">
            <a:avLst>
              <a:gd name="adj1" fmla="val -72296"/>
              <a:gd name="adj2" fmla="val -10963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7" tIns="60959" rIns="121917" bIns="60959" rtlCol="0" anchor="ctr"/>
          <a:lstStyle/>
          <a:p>
            <a:pPr algn="ctr" defTabSz="609570"/>
            <a:r>
              <a:rPr lang="en-US" sz="2400" dirty="0">
                <a:solidFill>
                  <a:prstClr val="black"/>
                </a:solidFill>
              </a:rPr>
              <a:t>No need to scan training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64357" y="4201737"/>
            <a:ext cx="5057671" cy="1764840"/>
          </a:xfrm>
          <a:prstGeom prst="rect">
            <a:avLst/>
          </a:prstGeom>
          <a:noFill/>
        </p:spPr>
        <p:txBody>
          <a:bodyPr wrap="square" lIns="121917" tIns="60959" rIns="121917" bIns="60959" rtlCol="0">
            <a:spAutoFit/>
          </a:bodyPr>
          <a:lstStyle/>
          <a:p>
            <a:pPr defTabSz="609570"/>
            <a:r>
              <a:rPr lang="en-US" sz="2667" dirty="0" err="1">
                <a:solidFill>
                  <a:prstClr val="white"/>
                </a:solidFill>
              </a:rPr>
              <a:t>Haloop</a:t>
            </a:r>
            <a:r>
              <a:rPr lang="en-US" sz="2667" dirty="0">
                <a:solidFill>
                  <a:prstClr val="white"/>
                </a:solidFill>
              </a:rPr>
              <a:t> can also cache:</a:t>
            </a:r>
          </a:p>
          <a:p>
            <a:pPr marL="380981" indent="-380981" defTabSz="609570">
              <a:buFont typeface="Arial"/>
              <a:buChar char="•"/>
            </a:pPr>
            <a:r>
              <a:rPr lang="en-US" sz="2667" dirty="0" smtClean="0">
                <a:solidFill>
                  <a:prstClr val="white"/>
                </a:solidFill>
              </a:rPr>
              <a:t>Reducer </a:t>
            </a:r>
            <a:r>
              <a:rPr lang="en-US" sz="2667" dirty="0">
                <a:solidFill>
                  <a:prstClr val="white"/>
                </a:solidFill>
              </a:rPr>
              <a:t>output to speed up checks for convergence</a:t>
            </a: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2813" y="2220604"/>
            <a:ext cx="6822191" cy="45053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6877-C6D2-1543-AB64-864F5DA8FB51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77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3703E-6 8.61909E-7 L 0.00382 0.1313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655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84995E-7 8.61909E-7 L 0.10872 0.1313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6" y="65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352E-6 4.78221E-6 L -0.21726 0.1357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72" y="678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352E-6 4.78221E-6 L -0.05349 0.136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5" y="68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22473E-7 2.12234E-6 L 0.00677 0.1691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" y="8457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43314E-7 -3.31789E-6 L -0.20806 0.1654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03" y="82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3 -0.01275 L 0.26016 -0.6364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95" y="-311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49" grpId="1" animBg="1"/>
      <p:bldP spid="54" grpId="0" animBg="1"/>
      <p:bldP spid="54" grpId="1" animBg="1"/>
      <p:bldP spid="54" grpId="2" animBg="1"/>
      <p:bldP spid="60" grpId="0" animBg="1"/>
      <p:bldP spid="64" grpId="0" animBg="1"/>
      <p:bldP spid="64" grpId="1" animBg="1"/>
      <p:bldP spid="64" grpId="2" animBg="1"/>
      <p:bldP spid="31" grpId="0" animBg="1"/>
      <p:bldP spid="31" grpId="1" animBg="1"/>
      <p:bldP spid="32" grpId="0" animBg="1"/>
      <p:bldP spid="32" grpId="1" animBg="1"/>
      <p:bldP spid="32" grpId="2" animBg="1"/>
      <p:bldP spid="33" grpId="0"/>
      <p:bldP spid="34" grpId="0" animBg="1"/>
      <p:bldP spid="69" grpId="0" animBg="1"/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Spark: In-memory </a:t>
            </a:r>
            <a:r>
              <a:rPr lang="en-US" dirty="0" err="1" smtClean="0"/>
              <a:t>dataflows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35900"/>
            <a:ext cx="10972800" cy="4685128"/>
          </a:xfrm>
        </p:spPr>
        <p:txBody>
          <a:bodyPr>
            <a:normAutofit/>
          </a:bodyPr>
          <a:lstStyle/>
          <a:p>
            <a:r>
              <a:rPr lang="en-US" dirty="0" smtClean="0"/>
              <a:t>Key notion: Resilient Distributed Dataset (RDD)</a:t>
            </a:r>
          </a:p>
          <a:p>
            <a:pPr lvl="1"/>
            <a:r>
              <a:rPr lang="en-US" dirty="0" smtClean="0"/>
              <a:t>Resilient = recoverable if failures occur</a:t>
            </a:r>
          </a:p>
          <a:p>
            <a:pPr lvl="1"/>
            <a:r>
              <a:rPr lang="en-US" dirty="0" smtClean="0"/>
              <a:t>Distributed = partitioned across nodes</a:t>
            </a:r>
          </a:p>
          <a:p>
            <a:pPr lvl="1"/>
            <a:r>
              <a:rPr lang="en-US" dirty="0" smtClean="0"/>
              <a:t>Also, immutable</a:t>
            </a:r>
          </a:p>
          <a:p>
            <a:r>
              <a:rPr lang="en-US" dirty="0" smtClean="0"/>
              <a:t>RDDs can be created from: </a:t>
            </a:r>
          </a:p>
          <a:p>
            <a:pPr marL="1367298" indent="-685766">
              <a:buFont typeface="+mj-lt"/>
              <a:buAutoNum type="arabicPeriod"/>
            </a:pPr>
            <a:r>
              <a:rPr lang="en-US" dirty="0" smtClean="0"/>
              <a:t>scanning data in stable storage, or</a:t>
            </a:r>
          </a:p>
          <a:p>
            <a:pPr marL="1367298" indent="-685766">
              <a:buFont typeface="+mj-lt"/>
              <a:buAutoNum type="arabicPeriod"/>
            </a:pPr>
            <a:r>
              <a:rPr lang="en-US" dirty="0" smtClean="0"/>
              <a:t>running an operator on other RDDs</a:t>
            </a:r>
          </a:p>
          <a:p>
            <a:pPr marL="685766" indent="-685766"/>
            <a:r>
              <a:rPr lang="en-US" dirty="0" smtClean="0"/>
              <a:t>A dataflow consumes RDDs and outputs RDDs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6033" y="1291866"/>
            <a:ext cx="10941451" cy="943974"/>
          </a:xfrm>
          <a:prstGeom prst="rect">
            <a:avLst/>
          </a:prstGeom>
          <a:noFill/>
        </p:spPr>
        <p:txBody>
          <a:bodyPr wrap="none" lIns="121917" tIns="60959" rIns="121917" bIns="60959" rtlCol="0">
            <a:spAutoFit/>
          </a:bodyPr>
          <a:lstStyle/>
          <a:p>
            <a:pPr defTabSz="609570"/>
            <a:r>
              <a:rPr lang="en-US" sz="2667" i="1" dirty="0">
                <a:solidFill>
                  <a:prstClr val="white"/>
                </a:solidFill>
              </a:rPr>
              <a:t>M. </a:t>
            </a:r>
            <a:r>
              <a:rPr lang="en-US" sz="2667" i="1" dirty="0" err="1">
                <a:solidFill>
                  <a:prstClr val="white"/>
                </a:solidFill>
              </a:rPr>
              <a:t>Zaharia</a:t>
            </a:r>
            <a:r>
              <a:rPr lang="en-US" sz="2667" i="1" dirty="0">
                <a:solidFill>
                  <a:prstClr val="white"/>
                </a:solidFill>
              </a:rPr>
              <a:t>  et al., “Resilient Distributed Datasets: A Fault-Tolerant </a:t>
            </a:r>
          </a:p>
          <a:p>
            <a:pPr defTabSz="609570"/>
            <a:r>
              <a:rPr lang="en-US" sz="2667" i="1" dirty="0">
                <a:solidFill>
                  <a:prstClr val="white"/>
                </a:solidFill>
              </a:rPr>
              <a:t>Abstraction for In-Memory Cluster Computing”, NSDI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6877-C6D2-1543-AB64-864F5DA8FB51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6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101563" y="1386660"/>
            <a:ext cx="9014006" cy="271818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defTabSz="609570"/>
            <a:r>
              <a:rPr lang="en-US" sz="2133" dirty="0" err="1">
                <a:solidFill>
                  <a:prstClr val="black"/>
                </a:solidFill>
                <a:latin typeface="Courier"/>
                <a:cs typeface="Courier"/>
              </a:rPr>
              <a:t>val</a:t>
            </a:r>
            <a:r>
              <a:rPr lang="en-US" sz="2133" dirty="0">
                <a:solidFill>
                  <a:prstClr val="black"/>
                </a:solidFill>
                <a:latin typeface="Courier"/>
                <a:cs typeface="Courier"/>
              </a:rPr>
              <a:t> points = </a:t>
            </a:r>
            <a:r>
              <a:rPr lang="en-US" sz="2133" dirty="0" err="1">
                <a:solidFill>
                  <a:prstClr val="black"/>
                </a:solidFill>
                <a:latin typeface="Courier"/>
                <a:cs typeface="Courier"/>
              </a:rPr>
              <a:t>spark.textFile</a:t>
            </a:r>
            <a:r>
              <a:rPr lang="en-US" sz="2133" dirty="0">
                <a:solidFill>
                  <a:prstClr val="black"/>
                </a:solidFill>
                <a:latin typeface="Courier"/>
                <a:cs typeface="Courier"/>
              </a:rPr>
              <a:t>(…).map(</a:t>
            </a:r>
            <a:r>
              <a:rPr lang="en-US" sz="2133" dirty="0" err="1">
                <a:solidFill>
                  <a:prstClr val="black"/>
                </a:solidFill>
                <a:latin typeface="Courier"/>
                <a:cs typeface="Courier"/>
              </a:rPr>
              <a:t>parsePoint</a:t>
            </a:r>
            <a:r>
              <a:rPr lang="en-US" sz="2133" dirty="0">
                <a:solidFill>
                  <a:prstClr val="black"/>
                </a:solidFill>
                <a:latin typeface="Courier"/>
                <a:cs typeface="Courier"/>
              </a:rPr>
              <a:t>).persist</a:t>
            </a:r>
          </a:p>
          <a:p>
            <a:pPr defTabSz="609570"/>
            <a:r>
              <a:rPr lang="en-US" sz="2133" dirty="0" err="1">
                <a:solidFill>
                  <a:prstClr val="black"/>
                </a:solidFill>
                <a:latin typeface="Courier"/>
                <a:cs typeface="Courier"/>
              </a:rPr>
              <a:t>var</a:t>
            </a:r>
            <a:r>
              <a:rPr lang="en-US" sz="2133" dirty="0">
                <a:solidFill>
                  <a:prstClr val="black"/>
                </a:solidFill>
                <a:latin typeface="Courier"/>
                <a:cs typeface="Courier"/>
              </a:rPr>
              <a:t> w = // random initial vector</a:t>
            </a:r>
          </a:p>
          <a:p>
            <a:pPr defTabSz="609570"/>
            <a:r>
              <a:rPr lang="en-US" sz="2133" dirty="0">
                <a:solidFill>
                  <a:prstClr val="black"/>
                </a:solidFill>
                <a:latin typeface="Courier"/>
                <a:cs typeface="Courier"/>
              </a:rPr>
              <a:t>for (</a:t>
            </a:r>
            <a:r>
              <a:rPr lang="en-US" sz="2133" dirty="0" err="1">
                <a:solidFill>
                  <a:prstClr val="black"/>
                </a:solidFill>
                <a:latin typeface="Courier"/>
                <a:cs typeface="Courier"/>
              </a:rPr>
              <a:t>i</a:t>
            </a:r>
            <a:r>
              <a:rPr lang="en-US" sz="2133" dirty="0">
                <a:solidFill>
                  <a:prstClr val="black"/>
                </a:solidFill>
                <a:latin typeface="Courier"/>
                <a:cs typeface="Courier"/>
              </a:rPr>
              <a:t> &lt;- 1 to ITERATIONS) {</a:t>
            </a:r>
          </a:p>
          <a:p>
            <a:pPr defTabSz="609570"/>
            <a:r>
              <a:rPr lang="en-US" sz="2133" dirty="0">
                <a:solidFill>
                  <a:prstClr val="black"/>
                </a:solidFill>
                <a:latin typeface="Courier"/>
                <a:cs typeface="Courier"/>
              </a:rPr>
              <a:t>	</a:t>
            </a:r>
            <a:r>
              <a:rPr lang="en-US" sz="2133" dirty="0" err="1">
                <a:solidFill>
                  <a:prstClr val="black"/>
                </a:solidFill>
                <a:latin typeface="Courier"/>
                <a:cs typeface="Courier"/>
              </a:rPr>
              <a:t>val</a:t>
            </a:r>
            <a:r>
              <a:rPr lang="en-US" sz="2133" dirty="0">
                <a:solidFill>
                  <a:prstClr val="black"/>
                </a:solidFill>
                <a:latin typeface="Courier"/>
                <a:cs typeface="Courier"/>
              </a:rPr>
              <a:t> gradient = </a:t>
            </a:r>
            <a:r>
              <a:rPr lang="en-US" sz="2133" dirty="0" err="1">
                <a:solidFill>
                  <a:prstClr val="black"/>
                </a:solidFill>
                <a:latin typeface="Courier"/>
                <a:cs typeface="Courier"/>
              </a:rPr>
              <a:t>points.map</a:t>
            </a:r>
            <a:r>
              <a:rPr lang="en-US" sz="2133" dirty="0">
                <a:solidFill>
                  <a:prstClr val="black"/>
                </a:solidFill>
                <a:latin typeface="Courier"/>
                <a:cs typeface="Courier"/>
              </a:rPr>
              <a:t> {</a:t>
            </a:r>
          </a:p>
          <a:p>
            <a:pPr defTabSz="609570"/>
            <a:r>
              <a:rPr lang="en-US" sz="2133" dirty="0">
                <a:solidFill>
                  <a:prstClr val="black"/>
                </a:solidFill>
                <a:latin typeface="Courier"/>
                <a:cs typeface="Courier"/>
              </a:rPr>
              <a:t>		p=&gt; </a:t>
            </a:r>
            <a:r>
              <a:rPr lang="en-US" sz="2133" dirty="0" err="1">
                <a:solidFill>
                  <a:prstClr val="black"/>
                </a:solidFill>
                <a:latin typeface="Courier"/>
                <a:cs typeface="Courier"/>
              </a:rPr>
              <a:t>p.x</a:t>
            </a:r>
            <a:r>
              <a:rPr lang="en-US" sz="2133" dirty="0">
                <a:solidFill>
                  <a:prstClr val="black"/>
                </a:solidFill>
                <a:latin typeface="Courier"/>
                <a:cs typeface="Courier"/>
              </a:rPr>
              <a:t> * (1/(1+exp(-p*y(w dot </a:t>
            </a:r>
            <a:r>
              <a:rPr lang="en-US" sz="2133" dirty="0" err="1">
                <a:solidFill>
                  <a:prstClr val="black"/>
                </a:solidFill>
                <a:latin typeface="Courier"/>
                <a:cs typeface="Courier"/>
              </a:rPr>
              <a:t>p.x</a:t>
            </a:r>
            <a:r>
              <a:rPr lang="en-US" sz="2133" dirty="0">
                <a:solidFill>
                  <a:prstClr val="black"/>
                </a:solidFill>
                <a:latin typeface="Courier"/>
                <a:cs typeface="Courier"/>
              </a:rPr>
              <a:t>)))-1)*</a:t>
            </a:r>
            <a:r>
              <a:rPr lang="en-US" sz="2133" dirty="0" err="1">
                <a:solidFill>
                  <a:prstClr val="black"/>
                </a:solidFill>
                <a:latin typeface="Courier"/>
                <a:cs typeface="Courier"/>
              </a:rPr>
              <a:t>p.y</a:t>
            </a:r>
            <a:endParaRPr lang="en-US" sz="2133" dirty="0">
              <a:solidFill>
                <a:prstClr val="black"/>
              </a:solidFill>
              <a:latin typeface="Courier"/>
              <a:cs typeface="Courier"/>
            </a:endParaRPr>
          </a:p>
          <a:p>
            <a:pPr defTabSz="609570"/>
            <a:r>
              <a:rPr lang="en-US" sz="2133" dirty="0">
                <a:solidFill>
                  <a:prstClr val="black"/>
                </a:solidFill>
                <a:latin typeface="Courier"/>
                <a:cs typeface="Courier"/>
              </a:rPr>
              <a:t>	}.reduce((</a:t>
            </a:r>
            <a:r>
              <a:rPr lang="en-US" sz="2133" dirty="0" err="1">
                <a:solidFill>
                  <a:prstClr val="black"/>
                </a:solidFill>
                <a:latin typeface="Courier"/>
                <a:cs typeface="Courier"/>
              </a:rPr>
              <a:t>a,b</a:t>
            </a:r>
            <a:r>
              <a:rPr lang="en-US" sz="2133" dirty="0">
                <a:solidFill>
                  <a:prstClr val="black"/>
                </a:solidFill>
                <a:latin typeface="Courier"/>
                <a:cs typeface="Courier"/>
              </a:rPr>
              <a:t>) =&gt; </a:t>
            </a:r>
            <a:r>
              <a:rPr lang="en-US" sz="2133" dirty="0" err="1">
                <a:solidFill>
                  <a:prstClr val="black"/>
                </a:solidFill>
                <a:latin typeface="Courier"/>
                <a:cs typeface="Courier"/>
              </a:rPr>
              <a:t>a+b</a:t>
            </a:r>
            <a:r>
              <a:rPr lang="en-US" sz="2133" dirty="0">
                <a:solidFill>
                  <a:prstClr val="black"/>
                </a:solidFill>
                <a:latin typeface="Courier"/>
                <a:cs typeface="Courier"/>
              </a:rPr>
              <a:t>)</a:t>
            </a:r>
          </a:p>
          <a:p>
            <a:pPr defTabSz="609570"/>
            <a:r>
              <a:rPr lang="en-US" sz="2133" dirty="0">
                <a:solidFill>
                  <a:prstClr val="black"/>
                </a:solidFill>
                <a:latin typeface="Courier"/>
                <a:cs typeface="Courier"/>
              </a:rPr>
              <a:t>	w -= gradient</a:t>
            </a:r>
          </a:p>
          <a:p>
            <a:pPr defTabSz="609570"/>
            <a:r>
              <a:rPr lang="en-US" sz="2133" dirty="0">
                <a:solidFill>
                  <a:prstClr val="black"/>
                </a:solidFill>
                <a:latin typeface="Courier"/>
                <a:cs typeface="Courier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Illustration: BGD in Spark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5311187" y="4170725"/>
            <a:ext cx="5825477" cy="2687275"/>
            <a:chOff x="3998878" y="4170726"/>
            <a:chExt cx="4369108" cy="268727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98878" y="4170726"/>
              <a:ext cx="4356100" cy="11303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1886" y="5727700"/>
              <a:ext cx="4356100" cy="1130300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/>
        </p:nvSpPr>
        <p:spPr>
          <a:xfrm>
            <a:off x="5559315" y="4000109"/>
            <a:ext cx="860524" cy="5118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609570"/>
            <a:r>
              <a:rPr lang="en-US" sz="2667" dirty="0">
                <a:solidFill>
                  <a:prstClr val="white"/>
                </a:solidFill>
              </a:rPr>
              <a:t>p1</a:t>
            </a:r>
          </a:p>
        </p:txBody>
      </p:sp>
      <p:sp>
        <p:nvSpPr>
          <p:cNvPr id="7" name="Rectangle 6"/>
          <p:cNvSpPr/>
          <p:nvPr/>
        </p:nvSpPr>
        <p:spPr>
          <a:xfrm>
            <a:off x="7785102" y="4000109"/>
            <a:ext cx="860524" cy="5118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609570"/>
            <a:r>
              <a:rPr lang="en-US" sz="2667" dirty="0">
                <a:solidFill>
                  <a:prstClr val="white"/>
                </a:solidFill>
              </a:rPr>
              <a:t>p2</a:t>
            </a:r>
          </a:p>
        </p:txBody>
      </p:sp>
      <p:sp>
        <p:nvSpPr>
          <p:cNvPr id="8" name="Rectangle 7"/>
          <p:cNvSpPr/>
          <p:nvPr/>
        </p:nvSpPr>
        <p:spPr>
          <a:xfrm>
            <a:off x="10086119" y="4000109"/>
            <a:ext cx="860524" cy="5118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609570"/>
            <a:r>
              <a:rPr lang="en-US" sz="2667" dirty="0">
                <a:solidFill>
                  <a:prstClr val="white"/>
                </a:solidFill>
              </a:rPr>
              <a:t>p3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4580411" y="4644676"/>
            <a:ext cx="6816384" cy="473945"/>
            <a:chOff x="3435308" y="4644672"/>
            <a:chExt cx="5112288" cy="473945"/>
          </a:xfrm>
        </p:grpSpPr>
        <p:sp>
          <p:nvSpPr>
            <p:cNvPr id="9" name="Rectangle 8"/>
            <p:cNvSpPr/>
            <p:nvPr/>
          </p:nvSpPr>
          <p:spPr>
            <a:xfrm>
              <a:off x="3435308" y="4644672"/>
              <a:ext cx="1593087" cy="43603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570"/>
              <a:r>
                <a:rPr lang="en-US" sz="2667" dirty="0">
                  <a:solidFill>
                    <a:prstClr val="black"/>
                  </a:solidFill>
                </a:rPr>
                <a:t>Map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62044" y="4665105"/>
              <a:ext cx="1548229" cy="43603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570"/>
              <a:r>
                <a:rPr lang="en-US" sz="2667" dirty="0">
                  <a:solidFill>
                    <a:prstClr val="black"/>
                  </a:solidFill>
                </a:rPr>
                <a:t>Map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25822" y="4682587"/>
              <a:ext cx="1521774" cy="43603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570"/>
              <a:r>
                <a:rPr lang="en-US" sz="2667" dirty="0">
                  <a:solidFill>
                    <a:prstClr val="black"/>
                  </a:solidFill>
                </a:rPr>
                <a:t>Map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49389" y="4451756"/>
            <a:ext cx="1898912" cy="533542"/>
          </a:xfrm>
          <a:prstGeom prst="rect">
            <a:avLst/>
          </a:prstGeom>
          <a:noFill/>
        </p:spPr>
        <p:txBody>
          <a:bodyPr wrap="none" lIns="121917" tIns="60959" rIns="121917" bIns="60959" rtlCol="0">
            <a:spAutoFit/>
          </a:bodyPr>
          <a:lstStyle/>
          <a:p>
            <a:pPr defTabSz="609570"/>
            <a:r>
              <a:rPr lang="en-US" sz="2667" dirty="0">
                <a:solidFill>
                  <a:prstClr val="white"/>
                </a:solidFill>
              </a:rPr>
              <a:t>Iteration 1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02999" y="1177522"/>
            <a:ext cx="9983120" cy="830997"/>
            <a:chOff x="77249" y="1177518"/>
            <a:chExt cx="6163698" cy="1059791"/>
          </a:xfrm>
        </p:grpSpPr>
        <p:sp>
          <p:nvSpPr>
            <p:cNvPr id="17" name="Rectangle 16"/>
            <p:cNvSpPr/>
            <p:nvPr/>
          </p:nvSpPr>
          <p:spPr>
            <a:xfrm>
              <a:off x="791267" y="1386658"/>
              <a:ext cx="5449680" cy="611494"/>
            </a:xfrm>
            <a:prstGeom prst="rect">
              <a:avLst/>
            </a:prstGeom>
            <a:noFill/>
            <a:ln w="38100" cmpd="sng">
              <a:solidFill>
                <a:srgbClr val="C050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7249" y="1177518"/>
              <a:ext cx="631635" cy="1059791"/>
            </a:xfrm>
            <a:prstGeom prst="rect">
              <a:avLst/>
            </a:prstGeom>
            <a:solidFill>
              <a:srgbClr val="5AA0F5"/>
            </a:solidFill>
          </p:spPr>
          <p:txBody>
            <a:bodyPr wrap="none" rtlCol="0">
              <a:spAutoFit/>
            </a:bodyPr>
            <a:lstStyle/>
            <a:p>
              <a:pPr defTabSz="609570"/>
              <a:r>
                <a:rPr lang="en-US" sz="2400" b="1" dirty="0">
                  <a:solidFill>
                    <a:prstClr val="white"/>
                  </a:solidFill>
                </a:rPr>
                <a:t>Input </a:t>
              </a:r>
            </a:p>
            <a:p>
              <a:pPr defTabSz="609570"/>
              <a:r>
                <a:rPr lang="en-US" sz="2400" b="1" dirty="0">
                  <a:solidFill>
                    <a:prstClr val="white"/>
                  </a:solidFill>
                </a:rPr>
                <a:t>Data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055029" y="1817542"/>
            <a:ext cx="7205683" cy="642291"/>
            <a:chOff x="791267" y="1817528"/>
            <a:chExt cx="5404262" cy="642285"/>
          </a:xfrm>
        </p:grpSpPr>
        <p:sp>
          <p:nvSpPr>
            <p:cNvPr id="18" name="Rectangle 17"/>
            <p:cNvSpPr/>
            <p:nvPr/>
          </p:nvSpPr>
          <p:spPr>
            <a:xfrm>
              <a:off x="791267" y="1817528"/>
              <a:ext cx="4381879" cy="296795"/>
            </a:xfrm>
            <a:prstGeom prst="rect">
              <a:avLst/>
            </a:prstGeom>
            <a:noFill/>
            <a:ln w="38100" cmpd="sng">
              <a:solidFill>
                <a:srgbClr val="C050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45296" y="1998152"/>
              <a:ext cx="850233" cy="461661"/>
            </a:xfrm>
            <a:prstGeom prst="rect">
              <a:avLst/>
            </a:prstGeom>
            <a:solidFill>
              <a:srgbClr val="5AA0F5"/>
            </a:solidFill>
          </p:spPr>
          <p:txBody>
            <a:bodyPr wrap="none" rtlCol="0">
              <a:spAutoFit/>
            </a:bodyPr>
            <a:lstStyle/>
            <a:p>
              <a:pPr defTabSz="609570"/>
              <a:r>
                <a:rPr lang="en-US" sz="2400" b="1" dirty="0">
                  <a:solidFill>
                    <a:prstClr val="white"/>
                  </a:solidFill>
                </a:rPr>
                <a:t>Model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22206" y="2676459"/>
            <a:ext cx="8663661" cy="461664"/>
            <a:chOff x="334835" y="2834510"/>
            <a:chExt cx="5906111" cy="461663"/>
          </a:xfrm>
        </p:grpSpPr>
        <p:sp>
          <p:nvSpPr>
            <p:cNvPr id="19" name="Rectangle 18"/>
            <p:cNvSpPr/>
            <p:nvPr/>
          </p:nvSpPr>
          <p:spPr>
            <a:xfrm>
              <a:off x="1285541" y="2943017"/>
              <a:ext cx="4955405" cy="291804"/>
            </a:xfrm>
            <a:prstGeom prst="rect">
              <a:avLst/>
            </a:prstGeom>
            <a:noFill/>
            <a:ln w="38100" cmpd="sng">
              <a:solidFill>
                <a:srgbClr val="C050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4835" y="2834510"/>
              <a:ext cx="592508" cy="461663"/>
            </a:xfrm>
            <a:prstGeom prst="rect">
              <a:avLst/>
            </a:prstGeom>
            <a:solidFill>
              <a:srgbClr val="5AA0F5"/>
            </a:solidFill>
          </p:spPr>
          <p:txBody>
            <a:bodyPr wrap="none" rtlCol="0">
              <a:spAutoFit/>
            </a:bodyPr>
            <a:lstStyle/>
            <a:p>
              <a:pPr defTabSz="609570"/>
              <a:r>
                <a:rPr lang="en-US" sz="2400" b="1" dirty="0">
                  <a:solidFill>
                    <a:prstClr val="white"/>
                  </a:solidFill>
                </a:rPr>
                <a:t>Map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423433" y="3081221"/>
            <a:ext cx="2641980" cy="461664"/>
            <a:chOff x="3230942" y="3188275"/>
            <a:chExt cx="1981485" cy="461663"/>
          </a:xfrm>
        </p:grpSpPr>
        <p:sp>
          <p:nvSpPr>
            <p:cNvPr id="23" name="Rectangle 22"/>
            <p:cNvSpPr/>
            <p:nvPr/>
          </p:nvSpPr>
          <p:spPr>
            <a:xfrm>
              <a:off x="3230942" y="3214907"/>
              <a:ext cx="700067" cy="358756"/>
            </a:xfrm>
            <a:prstGeom prst="rect">
              <a:avLst/>
            </a:prstGeom>
            <a:noFill/>
            <a:ln w="38100" cmpd="sng">
              <a:solidFill>
                <a:srgbClr val="C050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05901" y="3188275"/>
              <a:ext cx="1006526" cy="461663"/>
            </a:xfrm>
            <a:prstGeom prst="rect">
              <a:avLst/>
            </a:prstGeom>
            <a:solidFill>
              <a:srgbClr val="5AA0F5"/>
            </a:solidFill>
          </p:spPr>
          <p:txBody>
            <a:bodyPr wrap="none" rtlCol="0">
              <a:spAutoFit/>
            </a:bodyPr>
            <a:lstStyle/>
            <a:p>
              <a:pPr defTabSz="609570"/>
              <a:r>
                <a:rPr lang="en-US" sz="2400" b="1" dirty="0">
                  <a:solidFill>
                    <a:prstClr val="white"/>
                  </a:solidFill>
                </a:rPr>
                <a:t>Reduce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46678" y="3432042"/>
            <a:ext cx="4086501" cy="496245"/>
            <a:chOff x="32815" y="3468477"/>
            <a:chExt cx="3064876" cy="496243"/>
          </a:xfrm>
        </p:grpSpPr>
        <p:sp>
          <p:nvSpPr>
            <p:cNvPr id="24" name="Rectangle 23"/>
            <p:cNvSpPr/>
            <p:nvPr/>
          </p:nvSpPr>
          <p:spPr>
            <a:xfrm>
              <a:off x="1159148" y="3468477"/>
              <a:ext cx="1938543" cy="358756"/>
            </a:xfrm>
            <a:prstGeom prst="rect">
              <a:avLst/>
            </a:prstGeom>
            <a:noFill/>
            <a:ln w="38100" cmpd="sng">
              <a:solidFill>
                <a:srgbClr val="C050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815" y="3503056"/>
              <a:ext cx="962042" cy="461664"/>
            </a:xfrm>
            <a:prstGeom prst="rect">
              <a:avLst/>
            </a:prstGeom>
            <a:solidFill>
              <a:srgbClr val="5AA0F5"/>
            </a:solidFill>
          </p:spPr>
          <p:txBody>
            <a:bodyPr wrap="none" rtlCol="0">
              <a:spAutoFit/>
            </a:bodyPr>
            <a:lstStyle/>
            <a:p>
              <a:pPr defTabSz="609570"/>
              <a:r>
                <a:rPr lang="en-US" sz="2400" b="1" dirty="0">
                  <a:solidFill>
                    <a:prstClr val="white"/>
                  </a:solidFill>
                </a:rPr>
                <a:t>Update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394479" y="5080703"/>
            <a:ext cx="5987800" cy="1384660"/>
            <a:chOff x="3295859" y="5080702"/>
            <a:chExt cx="4490850" cy="1384660"/>
          </a:xfrm>
        </p:grpSpPr>
        <p:sp>
          <p:nvSpPr>
            <p:cNvPr id="12" name="Rectangle 11"/>
            <p:cNvSpPr/>
            <p:nvPr/>
          </p:nvSpPr>
          <p:spPr>
            <a:xfrm>
              <a:off x="3295859" y="6029332"/>
              <a:ext cx="1450905" cy="43603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570"/>
              <a:r>
                <a:rPr lang="en-US" sz="2400" dirty="0">
                  <a:solidFill>
                    <a:prstClr val="black"/>
                  </a:solidFill>
                </a:rPr>
                <a:t>Reduce</a:t>
              </a:r>
            </a:p>
          </p:txBody>
        </p:sp>
        <p:cxnSp>
          <p:nvCxnSpPr>
            <p:cNvPr id="29" name="Straight Arrow Connector 28"/>
            <p:cNvCxnSpPr>
              <a:stCxn id="9" idx="2"/>
              <a:endCxn id="12" idx="0"/>
            </p:cNvCxnSpPr>
            <p:nvPr/>
          </p:nvCxnSpPr>
          <p:spPr>
            <a:xfrm flipH="1">
              <a:off x="4021312" y="5080702"/>
              <a:ext cx="210540" cy="9486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0" idx="2"/>
              <a:endCxn id="12" idx="0"/>
            </p:cNvCxnSpPr>
            <p:nvPr/>
          </p:nvCxnSpPr>
          <p:spPr>
            <a:xfrm flipH="1">
              <a:off x="4021312" y="5101135"/>
              <a:ext cx="2014847" cy="9281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1" idx="2"/>
              <a:endCxn id="12" idx="0"/>
            </p:cNvCxnSpPr>
            <p:nvPr/>
          </p:nvCxnSpPr>
          <p:spPr>
            <a:xfrm flipH="1">
              <a:off x="4021312" y="5118617"/>
              <a:ext cx="3765397" cy="9107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4774638" y="6123341"/>
            <a:ext cx="1562599" cy="4360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1917" tIns="60959" rIns="121917" bIns="60959" rtlCol="0" anchor="ctr"/>
          <a:lstStyle/>
          <a:p>
            <a:pPr algn="ctr" defTabSz="609570"/>
            <a:r>
              <a:rPr lang="en-US" sz="2400" dirty="0">
                <a:solidFill>
                  <a:prstClr val="black"/>
                </a:solidFill>
              </a:rPr>
              <a:t>Update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541953" y="5114934"/>
            <a:ext cx="1837362" cy="754011"/>
            <a:chOff x="422140" y="5036530"/>
            <a:chExt cx="1378021" cy="754010"/>
          </a:xfrm>
        </p:grpSpPr>
        <p:sp>
          <p:nvSpPr>
            <p:cNvPr id="15" name="TextBox 14"/>
            <p:cNvSpPr txBox="1"/>
            <p:nvPr/>
          </p:nvSpPr>
          <p:spPr>
            <a:xfrm>
              <a:off x="422140" y="5287775"/>
              <a:ext cx="1378021" cy="502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570"/>
              <a:r>
                <a:rPr lang="en-US" sz="2667" dirty="0">
                  <a:solidFill>
                    <a:prstClr val="white"/>
                  </a:solidFill>
                </a:rPr>
                <a:t>Iteration 2</a:t>
              </a:r>
            </a:p>
          </p:txBody>
        </p:sp>
        <p:sp>
          <p:nvSpPr>
            <p:cNvPr id="49" name="Down Arrow 48"/>
            <p:cNvSpPr/>
            <p:nvPr/>
          </p:nvSpPr>
          <p:spPr>
            <a:xfrm>
              <a:off x="955334" y="5036530"/>
              <a:ext cx="292684" cy="264496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/>
              <a:endParaRPr lang="en-US" sz="1600">
                <a:solidFill>
                  <a:prstClr val="white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616935" y="3988653"/>
            <a:ext cx="5345332" cy="530667"/>
            <a:chOff x="3462697" y="3988651"/>
            <a:chExt cx="4008999" cy="530667"/>
          </a:xfrm>
        </p:grpSpPr>
        <p:sp>
          <p:nvSpPr>
            <p:cNvPr id="72" name="Rectangle 71"/>
            <p:cNvSpPr/>
            <p:nvPr/>
          </p:nvSpPr>
          <p:spPr>
            <a:xfrm>
              <a:off x="3462697" y="4002116"/>
              <a:ext cx="645393" cy="5118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/>
              <a:r>
                <a:rPr lang="en-US" sz="3200" dirty="0">
                  <a:solidFill>
                    <a:prstClr val="white"/>
                  </a:solidFill>
                </a:rPr>
                <a:t>w</a:t>
              </a:r>
              <a:r>
                <a:rPr lang="en-US" sz="3200" baseline="-25000" dirty="0">
                  <a:solidFill>
                    <a:prstClr val="white"/>
                  </a:solidFill>
                </a:rPr>
                <a:t>0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085139" y="3988651"/>
              <a:ext cx="645393" cy="5118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/>
              <a:r>
                <a:rPr lang="en-US" sz="3200" dirty="0">
                  <a:solidFill>
                    <a:prstClr val="white"/>
                  </a:solidFill>
                </a:rPr>
                <a:t>w</a:t>
              </a:r>
              <a:r>
                <a:rPr lang="en-US" sz="3200" baseline="-25000" dirty="0">
                  <a:solidFill>
                    <a:prstClr val="white"/>
                  </a:solidFill>
                </a:rPr>
                <a:t>0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826303" y="4007456"/>
              <a:ext cx="645393" cy="5118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/>
              <a:r>
                <a:rPr lang="en-US" sz="3200" dirty="0">
                  <a:solidFill>
                    <a:prstClr val="white"/>
                  </a:solidFill>
                </a:rPr>
                <a:t>w</a:t>
              </a:r>
              <a:r>
                <a:rPr lang="en-US" sz="3200" baseline="-25000" dirty="0">
                  <a:solidFill>
                    <a:prstClr val="white"/>
                  </a:solidFill>
                </a:rPr>
                <a:t>0</a:t>
              </a:r>
            </a:p>
          </p:txBody>
        </p:sp>
      </p:grpSp>
      <p:sp>
        <p:nvSpPr>
          <p:cNvPr id="77" name="Rectangle 76"/>
          <p:cNvSpPr/>
          <p:nvPr/>
        </p:nvSpPr>
        <p:spPr>
          <a:xfrm>
            <a:off x="5972955" y="6250413"/>
            <a:ext cx="860524" cy="5118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609570"/>
            <a:r>
              <a:rPr lang="en-US" sz="3200" dirty="0">
                <a:solidFill>
                  <a:prstClr val="white"/>
                </a:solidFill>
              </a:rPr>
              <a:t>w</a:t>
            </a:r>
            <a:r>
              <a:rPr lang="en-US" sz="3200" baseline="-2500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972955" y="6250413"/>
            <a:ext cx="860524" cy="5118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609570"/>
            <a:r>
              <a:rPr lang="en-US" sz="3200" dirty="0">
                <a:solidFill>
                  <a:prstClr val="white"/>
                </a:solidFill>
              </a:rPr>
              <a:t>w</a:t>
            </a:r>
            <a:r>
              <a:rPr lang="en-US" sz="3200" baseline="-2500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972955" y="6250413"/>
            <a:ext cx="860524" cy="5118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609570"/>
            <a:r>
              <a:rPr lang="en-US" sz="3200" dirty="0">
                <a:solidFill>
                  <a:prstClr val="white"/>
                </a:solidFill>
              </a:rPr>
              <a:t>w</a:t>
            </a:r>
            <a:r>
              <a:rPr lang="en-US" sz="3200" baseline="-2500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6877-C6D2-1543-AB64-864F5DA8FB51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94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3155E-6 3.73438E-6 L 0.07105 -0.32161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4" y="-16081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3155E-6 2.36002E-6 L -0.11049 -0.32184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5" y="-16104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221E-7 -2.14253E-6 L 0.25556 -0.32184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9" y="-161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4" grpId="0"/>
      <p:bldP spid="13" grpId="0" animBg="1"/>
      <p:bldP spid="13" grpId="1" animBg="1"/>
      <p:bldP spid="77" grpId="0" animBg="1"/>
      <p:bldP spid="77" grpId="1" animBg="1"/>
      <p:bldP spid="80" grpId="0" animBg="1"/>
      <p:bldP spid="80" grpId="1" animBg="1"/>
      <p:bldP spid="81" grpId="0" animBg="1"/>
      <p:bldP spid="81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Lineage-based Recovery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5311187" y="4170725"/>
            <a:ext cx="5825477" cy="2687275"/>
            <a:chOff x="3998878" y="4170726"/>
            <a:chExt cx="4369108" cy="268727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98878" y="4170726"/>
              <a:ext cx="4356100" cy="11303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1886" y="5727700"/>
              <a:ext cx="4356100" cy="1130300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/>
        </p:nvSpPr>
        <p:spPr>
          <a:xfrm>
            <a:off x="5559315" y="4000109"/>
            <a:ext cx="860524" cy="5118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609570"/>
            <a:r>
              <a:rPr lang="en-US" sz="2133" dirty="0">
                <a:solidFill>
                  <a:prstClr val="white"/>
                </a:solidFill>
              </a:rPr>
              <a:t>p1</a:t>
            </a:r>
          </a:p>
        </p:txBody>
      </p:sp>
      <p:sp>
        <p:nvSpPr>
          <p:cNvPr id="7" name="Rectangle 6"/>
          <p:cNvSpPr/>
          <p:nvPr/>
        </p:nvSpPr>
        <p:spPr>
          <a:xfrm>
            <a:off x="7785102" y="4000109"/>
            <a:ext cx="860524" cy="5118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609570"/>
            <a:r>
              <a:rPr lang="en-US" sz="2133" dirty="0">
                <a:solidFill>
                  <a:prstClr val="white"/>
                </a:solidFill>
              </a:rPr>
              <a:t>p2</a:t>
            </a:r>
          </a:p>
        </p:txBody>
      </p:sp>
      <p:sp>
        <p:nvSpPr>
          <p:cNvPr id="8" name="Rectangle 7"/>
          <p:cNvSpPr/>
          <p:nvPr/>
        </p:nvSpPr>
        <p:spPr>
          <a:xfrm>
            <a:off x="10086119" y="4000109"/>
            <a:ext cx="860524" cy="5118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609570"/>
            <a:r>
              <a:rPr lang="en-US" sz="2133" dirty="0">
                <a:solidFill>
                  <a:prstClr val="white"/>
                </a:solidFill>
              </a:rPr>
              <a:t>p3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4625888" y="4644676"/>
            <a:ext cx="6320749" cy="473945"/>
            <a:chOff x="3469416" y="4644672"/>
            <a:chExt cx="4740562" cy="473945"/>
          </a:xfrm>
        </p:grpSpPr>
        <p:sp>
          <p:nvSpPr>
            <p:cNvPr id="9" name="Rectangle 8"/>
            <p:cNvSpPr/>
            <p:nvPr/>
          </p:nvSpPr>
          <p:spPr>
            <a:xfrm>
              <a:off x="3469416" y="4644672"/>
              <a:ext cx="1221362" cy="43603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570"/>
              <a:r>
                <a:rPr lang="en-US" sz="2133" dirty="0">
                  <a:solidFill>
                    <a:prstClr val="black"/>
                  </a:solidFill>
                </a:rPr>
                <a:t>Map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73146" y="4665105"/>
              <a:ext cx="1186971" cy="43603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570"/>
              <a:r>
                <a:rPr lang="en-US" sz="2133" dirty="0">
                  <a:solidFill>
                    <a:prstClr val="black"/>
                  </a:solidFill>
                </a:rPr>
                <a:t>Map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43289" y="4682587"/>
              <a:ext cx="1166689" cy="43603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570"/>
              <a:r>
                <a:rPr lang="en-US" sz="2133" dirty="0">
                  <a:solidFill>
                    <a:prstClr val="black"/>
                  </a:solidFill>
                </a:rPr>
                <a:t>Map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625893" y="5080703"/>
            <a:ext cx="5542959" cy="1384660"/>
            <a:chOff x="3469415" y="5080702"/>
            <a:chExt cx="4157219" cy="1384660"/>
          </a:xfrm>
        </p:grpSpPr>
        <p:sp>
          <p:nvSpPr>
            <p:cNvPr id="12" name="Rectangle 11"/>
            <p:cNvSpPr/>
            <p:nvPr/>
          </p:nvSpPr>
          <p:spPr>
            <a:xfrm>
              <a:off x="3469415" y="6029332"/>
              <a:ext cx="1277349" cy="43603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570"/>
              <a:r>
                <a:rPr lang="en-US" sz="2133" dirty="0">
                  <a:solidFill>
                    <a:prstClr val="black"/>
                  </a:solidFill>
                </a:rPr>
                <a:t>Reduce</a:t>
              </a:r>
            </a:p>
          </p:txBody>
        </p:sp>
        <p:cxnSp>
          <p:nvCxnSpPr>
            <p:cNvPr id="29" name="Straight Arrow Connector 28"/>
            <p:cNvCxnSpPr>
              <a:stCxn id="9" idx="2"/>
              <a:endCxn id="12" idx="0"/>
            </p:cNvCxnSpPr>
            <p:nvPr/>
          </p:nvCxnSpPr>
          <p:spPr>
            <a:xfrm>
              <a:off x="4080097" y="5080702"/>
              <a:ext cx="27993" cy="9486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1" name="Straight Arrow Connector 30"/>
            <p:cNvCxnSpPr>
              <a:stCxn id="10" idx="2"/>
              <a:endCxn id="12" idx="0"/>
            </p:cNvCxnSpPr>
            <p:nvPr/>
          </p:nvCxnSpPr>
          <p:spPr>
            <a:xfrm flipH="1">
              <a:off x="4108090" y="5101135"/>
              <a:ext cx="1658542" cy="9281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5" name="Straight Arrow Connector 34"/>
            <p:cNvCxnSpPr>
              <a:stCxn id="11" idx="2"/>
              <a:endCxn id="12" idx="0"/>
            </p:cNvCxnSpPr>
            <p:nvPr/>
          </p:nvCxnSpPr>
          <p:spPr>
            <a:xfrm flipH="1">
              <a:off x="4108090" y="5118617"/>
              <a:ext cx="3518544" cy="9107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4829091" y="6070502"/>
            <a:ext cx="1562599" cy="4360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1917" tIns="60959" rIns="121917" bIns="60959" rtlCol="0" anchor="ctr"/>
          <a:lstStyle/>
          <a:p>
            <a:pPr algn="ctr" defTabSz="609570"/>
            <a:r>
              <a:rPr lang="en-US" sz="2133" dirty="0">
                <a:solidFill>
                  <a:prstClr val="black"/>
                </a:solidFill>
              </a:rPr>
              <a:t>Update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1733573" y="2860593"/>
            <a:ext cx="2068088" cy="750088"/>
            <a:chOff x="1027023" y="2666324"/>
            <a:chExt cx="1551066" cy="750085"/>
          </a:xfrm>
        </p:grpSpPr>
        <p:sp>
          <p:nvSpPr>
            <p:cNvPr id="63" name="Rectangle 62"/>
            <p:cNvSpPr/>
            <p:nvPr/>
          </p:nvSpPr>
          <p:spPr>
            <a:xfrm>
              <a:off x="1027023" y="2954746"/>
              <a:ext cx="1551066" cy="4616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defTabSz="609570"/>
              <a:r>
                <a:rPr lang="en-US" sz="2400" dirty="0">
                  <a:solidFill>
                    <a:prstClr val="black"/>
                  </a:solidFill>
                </a:rPr>
                <a:t>Reduce</a:t>
              </a:r>
            </a:p>
          </p:txBody>
        </p:sp>
        <p:cxnSp>
          <p:nvCxnSpPr>
            <p:cNvPr id="71" name="Straight Arrow Connector 70"/>
            <p:cNvCxnSpPr>
              <a:stCxn id="62" idx="2"/>
              <a:endCxn id="63" idx="0"/>
            </p:cNvCxnSpPr>
            <p:nvPr/>
          </p:nvCxnSpPr>
          <p:spPr>
            <a:xfrm>
              <a:off x="1791252" y="2666324"/>
              <a:ext cx="11304" cy="288422"/>
            </a:xfrm>
            <a:prstGeom prst="straightConnector1">
              <a:avLst/>
            </a:prstGeom>
            <a:ln>
              <a:solidFill>
                <a:srgbClr val="FFFFFF"/>
              </a:solidFill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090865" y="3610679"/>
            <a:ext cx="1322798" cy="1600492"/>
            <a:chOff x="1288833" y="2954098"/>
            <a:chExt cx="992098" cy="1600493"/>
          </a:xfrm>
        </p:grpSpPr>
        <p:grpSp>
          <p:nvGrpSpPr>
            <p:cNvPr id="101" name="Group 100"/>
            <p:cNvGrpSpPr/>
            <p:nvPr/>
          </p:nvGrpSpPr>
          <p:grpSpPr>
            <a:xfrm>
              <a:off x="1288833" y="2954098"/>
              <a:ext cx="992098" cy="777599"/>
              <a:chOff x="1288833" y="2954098"/>
              <a:chExt cx="992098" cy="777599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1288833" y="3270032"/>
                <a:ext cx="992098" cy="46166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defTabSz="609570"/>
                <a:r>
                  <a:rPr lang="en-US" sz="2400" dirty="0">
                    <a:solidFill>
                      <a:prstClr val="black"/>
                    </a:solidFill>
                  </a:rPr>
                  <a:t>Update</a:t>
                </a:r>
              </a:p>
            </p:txBody>
          </p:sp>
          <p:cxnSp>
            <p:nvCxnSpPr>
              <p:cNvPr id="72" name="Straight Arrow Connector 71"/>
              <p:cNvCxnSpPr>
                <a:stCxn id="63" idx="2"/>
                <a:endCxn id="67" idx="0"/>
              </p:cNvCxnSpPr>
              <p:nvPr/>
            </p:nvCxnSpPr>
            <p:spPr>
              <a:xfrm flipH="1">
                <a:off x="1784882" y="2954098"/>
                <a:ext cx="11515" cy="315934"/>
              </a:xfrm>
              <a:prstGeom prst="straightConnector1">
                <a:avLst/>
              </a:prstGeom>
              <a:ln>
                <a:solidFill>
                  <a:srgbClr val="FFFFFF"/>
                </a:solidFill>
                <a:tailEnd type="arrow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592778" y="3731697"/>
              <a:ext cx="416220" cy="822894"/>
              <a:chOff x="1592778" y="3731697"/>
              <a:chExt cx="416220" cy="822894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1592778" y="4092926"/>
                <a:ext cx="416220" cy="46166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 defTabSz="609570"/>
                <a:r>
                  <a:rPr lang="en-US" sz="2400" dirty="0">
                    <a:solidFill>
                      <a:prstClr val="white"/>
                    </a:solidFill>
                  </a:rPr>
                  <a:t>w</a:t>
                </a:r>
                <a:r>
                  <a:rPr lang="en-US" sz="2400" baseline="-25000" dirty="0">
                    <a:solidFill>
                      <a:prstClr val="white"/>
                    </a:solidFill>
                  </a:rPr>
                  <a:t>1</a:t>
                </a:r>
              </a:p>
            </p:txBody>
          </p:sp>
          <p:cxnSp>
            <p:nvCxnSpPr>
              <p:cNvPr id="81" name="Straight Arrow Connector 80"/>
              <p:cNvCxnSpPr>
                <a:stCxn id="67" idx="2"/>
                <a:endCxn id="80" idx="0"/>
              </p:cNvCxnSpPr>
              <p:nvPr/>
            </p:nvCxnSpPr>
            <p:spPr>
              <a:xfrm>
                <a:off x="1784882" y="3731697"/>
                <a:ext cx="16006" cy="361229"/>
              </a:xfrm>
              <a:prstGeom prst="straightConnector1">
                <a:avLst/>
              </a:prstGeom>
              <a:ln>
                <a:solidFill>
                  <a:srgbClr val="FFFFFF"/>
                </a:solidFill>
                <a:tailEnd type="arrow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99" name="Group 98"/>
          <p:cNvGrpSpPr/>
          <p:nvPr/>
        </p:nvGrpSpPr>
        <p:grpSpPr>
          <a:xfrm>
            <a:off x="509562" y="1590522"/>
            <a:ext cx="2686374" cy="1270069"/>
            <a:chOff x="162397" y="1929120"/>
            <a:chExt cx="2014780" cy="1270068"/>
          </a:xfrm>
        </p:grpSpPr>
        <p:sp>
          <p:nvSpPr>
            <p:cNvPr id="16" name="Rectangle 15"/>
            <p:cNvSpPr/>
            <p:nvPr/>
          </p:nvSpPr>
          <p:spPr>
            <a:xfrm>
              <a:off x="162397" y="1929120"/>
              <a:ext cx="802143" cy="46166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defTabSz="609570"/>
              <a:r>
                <a:rPr lang="en-US" sz="2400" dirty="0">
                  <a:solidFill>
                    <a:prstClr val="white"/>
                  </a:solidFill>
                </a:rPr>
                <a:t>points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512091" y="2737523"/>
              <a:ext cx="665086" cy="46166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defTabSz="609570"/>
              <a:r>
                <a:rPr lang="en-US" sz="2400" dirty="0">
                  <a:solidFill>
                    <a:prstClr val="black"/>
                  </a:solidFill>
                </a:rPr>
                <a:t>Map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621904" y="1931412"/>
              <a:ext cx="416220" cy="461665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defTabSz="609570"/>
              <a:r>
                <a:rPr lang="en-US" sz="2400" dirty="0">
                  <a:solidFill>
                    <a:prstClr val="white"/>
                  </a:solidFill>
                </a:rPr>
                <a:t>w</a:t>
              </a:r>
              <a:r>
                <a:rPr lang="en-US" sz="2400" baseline="-25000" dirty="0">
                  <a:solidFill>
                    <a:prstClr val="white"/>
                  </a:solidFill>
                </a:rPr>
                <a:t>0</a:t>
              </a:r>
            </a:p>
          </p:txBody>
        </p:sp>
        <p:cxnSp>
          <p:nvCxnSpPr>
            <p:cNvPr id="30" name="Straight Arrow Connector 29"/>
            <p:cNvCxnSpPr>
              <a:stCxn id="68" idx="2"/>
              <a:endCxn id="62" idx="0"/>
            </p:cNvCxnSpPr>
            <p:nvPr/>
          </p:nvCxnSpPr>
          <p:spPr>
            <a:xfrm>
              <a:off x="1830014" y="2393077"/>
              <a:ext cx="14620" cy="344447"/>
            </a:xfrm>
            <a:prstGeom prst="straightConnector1">
              <a:avLst/>
            </a:prstGeom>
            <a:ln>
              <a:solidFill>
                <a:srgbClr val="FFFFFF"/>
              </a:solidFill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3" name="Elbow Connector 92"/>
            <p:cNvCxnSpPr>
              <a:stCxn id="16" idx="2"/>
              <a:endCxn id="62" idx="1"/>
            </p:cNvCxnSpPr>
            <p:nvPr/>
          </p:nvCxnSpPr>
          <p:spPr>
            <a:xfrm rot="16200000" flipH="1">
              <a:off x="748994" y="2205259"/>
              <a:ext cx="577572" cy="948622"/>
            </a:xfrm>
            <a:prstGeom prst="bentConnector2">
              <a:avLst/>
            </a:prstGeom>
            <a:ln>
              <a:solidFill>
                <a:srgbClr val="FFFFFF"/>
              </a:solidFill>
              <a:tailEnd type="arrow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1044324" y="2052186"/>
            <a:ext cx="2171264" cy="3959380"/>
            <a:chOff x="534901" y="1196873"/>
            <a:chExt cx="1628448" cy="3959379"/>
          </a:xfrm>
        </p:grpSpPr>
        <p:cxnSp>
          <p:nvCxnSpPr>
            <p:cNvPr id="85" name="Elbow Connector 84"/>
            <p:cNvCxnSpPr>
              <a:stCxn id="16" idx="2"/>
              <a:endCxn id="86" idx="1"/>
            </p:cNvCxnSpPr>
            <p:nvPr/>
          </p:nvCxnSpPr>
          <p:spPr>
            <a:xfrm rot="16200000" flipH="1">
              <a:off x="-847691" y="2579465"/>
              <a:ext cx="3728546" cy="96336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1498263" y="4694587"/>
              <a:ext cx="665086" cy="46166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defTabSz="609570"/>
              <a:r>
                <a:rPr lang="en-US" sz="2400" dirty="0">
                  <a:solidFill>
                    <a:prstClr val="black"/>
                  </a:solidFill>
                </a:rPr>
                <a:t>Map</a:t>
              </a:r>
            </a:p>
          </p:txBody>
        </p:sp>
        <p:cxnSp>
          <p:nvCxnSpPr>
            <p:cNvPr id="94" name="Straight Arrow Connector 93"/>
            <p:cNvCxnSpPr>
              <a:stCxn id="80" idx="2"/>
              <a:endCxn id="86" idx="0"/>
            </p:cNvCxnSpPr>
            <p:nvPr/>
          </p:nvCxnSpPr>
          <p:spPr>
            <a:xfrm flipH="1">
              <a:off x="1830807" y="4355857"/>
              <a:ext cx="1055" cy="33873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4798572" y="4749508"/>
            <a:ext cx="6320749" cy="473945"/>
            <a:chOff x="3469416" y="4644672"/>
            <a:chExt cx="4740562" cy="473945"/>
          </a:xfrm>
        </p:grpSpPr>
        <p:sp>
          <p:nvSpPr>
            <p:cNvPr id="106" name="Rectangle 105"/>
            <p:cNvSpPr/>
            <p:nvPr/>
          </p:nvSpPr>
          <p:spPr>
            <a:xfrm>
              <a:off x="3469416" y="4644672"/>
              <a:ext cx="1221362" cy="43603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570"/>
              <a:r>
                <a:rPr lang="en-US" sz="2133" dirty="0">
                  <a:solidFill>
                    <a:prstClr val="black"/>
                  </a:solidFill>
                </a:rPr>
                <a:t>Map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173146" y="4665105"/>
              <a:ext cx="1186971" cy="43603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570"/>
              <a:r>
                <a:rPr lang="en-US" sz="2133" dirty="0">
                  <a:solidFill>
                    <a:prstClr val="black"/>
                  </a:solidFill>
                </a:rPr>
                <a:t>Map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043289" y="4682587"/>
              <a:ext cx="1166689" cy="43603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570"/>
              <a:r>
                <a:rPr lang="en-US" sz="2133" dirty="0">
                  <a:solidFill>
                    <a:prstClr val="black"/>
                  </a:solidFill>
                </a:rPr>
                <a:t>Map</a:t>
              </a:r>
            </a:p>
          </p:txBody>
        </p:sp>
      </p:grpSp>
      <p:sp>
        <p:nvSpPr>
          <p:cNvPr id="151" name="Rectangle 150"/>
          <p:cNvSpPr/>
          <p:nvPr/>
        </p:nvSpPr>
        <p:spPr>
          <a:xfrm>
            <a:off x="5972955" y="6250413"/>
            <a:ext cx="860524" cy="5118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609570"/>
            <a:r>
              <a:rPr lang="en-US" sz="2133" dirty="0">
                <a:solidFill>
                  <a:prstClr val="white"/>
                </a:solidFill>
              </a:rPr>
              <a:t>w</a:t>
            </a:r>
            <a:r>
              <a:rPr lang="en-US" sz="2133" baseline="-2500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5972955" y="6250413"/>
            <a:ext cx="860524" cy="5118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609570"/>
            <a:r>
              <a:rPr lang="en-US" sz="2133" dirty="0">
                <a:solidFill>
                  <a:prstClr val="white"/>
                </a:solidFill>
              </a:rPr>
              <a:t>w</a:t>
            </a:r>
            <a:r>
              <a:rPr lang="en-US" sz="2133" baseline="-2500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5972955" y="6250413"/>
            <a:ext cx="860524" cy="5118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609570"/>
            <a:r>
              <a:rPr lang="en-US" sz="2133" dirty="0">
                <a:solidFill>
                  <a:prstClr val="white"/>
                </a:solidFill>
              </a:rPr>
              <a:t>w</a:t>
            </a:r>
            <a:r>
              <a:rPr lang="en-US" sz="2133" baseline="-25000" dirty="0">
                <a:solidFill>
                  <a:prstClr val="white"/>
                </a:solidFill>
              </a:rPr>
              <a:t>1</a:t>
            </a:r>
          </a:p>
        </p:txBody>
      </p:sp>
      <p:grpSp>
        <p:nvGrpSpPr>
          <p:cNvPr id="154" name="Group 153"/>
          <p:cNvGrpSpPr/>
          <p:nvPr/>
        </p:nvGrpSpPr>
        <p:grpSpPr>
          <a:xfrm>
            <a:off x="4616935" y="3988653"/>
            <a:ext cx="5345332" cy="530667"/>
            <a:chOff x="3462697" y="3988651"/>
            <a:chExt cx="4008999" cy="530667"/>
          </a:xfrm>
        </p:grpSpPr>
        <p:sp>
          <p:nvSpPr>
            <p:cNvPr id="155" name="Rectangle 154"/>
            <p:cNvSpPr/>
            <p:nvPr/>
          </p:nvSpPr>
          <p:spPr>
            <a:xfrm>
              <a:off x="3462697" y="4002116"/>
              <a:ext cx="645393" cy="5118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/>
              <a:r>
                <a:rPr lang="en-US" sz="2133" dirty="0">
                  <a:solidFill>
                    <a:prstClr val="white"/>
                  </a:solidFill>
                </a:rPr>
                <a:t>w</a:t>
              </a:r>
              <a:r>
                <a:rPr lang="en-US" sz="2133" baseline="-25000" dirty="0">
                  <a:solidFill>
                    <a:prstClr val="white"/>
                  </a:solidFill>
                </a:rPr>
                <a:t>0</a:t>
              </a: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5085139" y="3988651"/>
              <a:ext cx="645393" cy="5118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/>
              <a:r>
                <a:rPr lang="en-US" sz="2133" dirty="0">
                  <a:solidFill>
                    <a:prstClr val="white"/>
                  </a:solidFill>
                </a:rPr>
                <a:t>w</a:t>
              </a:r>
              <a:r>
                <a:rPr lang="en-US" sz="2133" baseline="-25000" dirty="0">
                  <a:solidFill>
                    <a:prstClr val="white"/>
                  </a:solidFill>
                </a:rPr>
                <a:t>0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6826303" y="4007456"/>
              <a:ext cx="645393" cy="5118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/>
              <a:r>
                <a:rPr lang="en-US" sz="2133" dirty="0">
                  <a:solidFill>
                    <a:prstClr val="white"/>
                  </a:solidFill>
                </a:rPr>
                <a:t>w</a:t>
              </a:r>
              <a:r>
                <a:rPr lang="en-US" sz="2133" baseline="-25000" dirty="0">
                  <a:solidFill>
                    <a:prstClr val="white"/>
                  </a:solidFill>
                </a:rPr>
                <a:t>0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542643" y="1574415"/>
            <a:ext cx="3324948" cy="2284436"/>
            <a:chOff x="3406981" y="1407150"/>
            <a:chExt cx="2493711" cy="2284436"/>
          </a:xfrm>
        </p:grpSpPr>
        <p:sp>
          <p:nvSpPr>
            <p:cNvPr id="166" name="TextBox 165"/>
            <p:cNvSpPr txBox="1"/>
            <p:nvPr/>
          </p:nvSpPr>
          <p:spPr>
            <a:xfrm>
              <a:off x="3406981" y="2860589"/>
              <a:ext cx="24937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09570"/>
              <a:r>
                <a:rPr lang="en-US" sz="2400" dirty="0">
                  <a:solidFill>
                    <a:prstClr val="white"/>
                  </a:solidFill>
                </a:rPr>
                <a:t>Narrow dependency</a:t>
              </a:r>
            </a:p>
            <a:p>
              <a:pPr algn="ctr" defTabSz="609570"/>
              <a:r>
                <a:rPr lang="en-US" sz="2400" dirty="0">
                  <a:solidFill>
                    <a:prstClr val="white"/>
                  </a:solidFill>
                </a:rPr>
                <a:t>(e.g., Map)</a:t>
              </a: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3747099" y="1407150"/>
              <a:ext cx="1578447" cy="1382199"/>
              <a:chOff x="1128790" y="5397401"/>
              <a:chExt cx="1578447" cy="1382199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2069157" y="5397401"/>
                <a:ext cx="638080" cy="138219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609570"/>
                <a:endParaRPr lang="en-US" sz="2133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1128790" y="5397401"/>
                <a:ext cx="580073" cy="138219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609570"/>
                <a:endParaRPr lang="en-US" sz="2133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175825" y="5510182"/>
                <a:ext cx="486008" cy="291384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70"/>
                <a:endParaRPr lang="en-US" sz="2133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1175825" y="5945324"/>
                <a:ext cx="486008" cy="291384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70"/>
                <a:endParaRPr lang="en-US" sz="2133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1175825" y="6389108"/>
                <a:ext cx="486008" cy="291384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70"/>
                <a:endParaRPr lang="en-US" sz="2133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2145192" y="5516890"/>
                <a:ext cx="486008" cy="291384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70"/>
                <a:endParaRPr lang="en-US" sz="2133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2145192" y="5952032"/>
                <a:ext cx="486008" cy="291384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70"/>
                <a:endParaRPr lang="en-US" sz="2133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2145192" y="6395816"/>
                <a:ext cx="486008" cy="291384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70"/>
                <a:endParaRPr lang="en-US" sz="2133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4" name="Straight Arrow Connector 73"/>
              <p:cNvCxnSpPr>
                <a:stCxn id="64" idx="3"/>
                <a:endCxn id="69" idx="1"/>
              </p:cNvCxnSpPr>
              <p:nvPr/>
            </p:nvCxnSpPr>
            <p:spPr>
              <a:xfrm>
                <a:off x="1661833" y="5655874"/>
                <a:ext cx="483359" cy="6708"/>
              </a:xfrm>
              <a:prstGeom prst="straightConnector1">
                <a:avLst/>
              </a:prstGeom>
              <a:ln>
                <a:solidFill>
                  <a:srgbClr val="FFFF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>
                <a:stCxn id="65" idx="3"/>
                <a:endCxn id="70" idx="1"/>
              </p:cNvCxnSpPr>
              <p:nvPr/>
            </p:nvCxnSpPr>
            <p:spPr>
              <a:xfrm>
                <a:off x="1661833" y="6091016"/>
                <a:ext cx="483359" cy="6708"/>
              </a:xfrm>
              <a:prstGeom prst="straightConnector1">
                <a:avLst/>
              </a:prstGeom>
              <a:ln>
                <a:solidFill>
                  <a:srgbClr val="FFFF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>
                <a:stCxn id="66" idx="3"/>
              </p:cNvCxnSpPr>
              <p:nvPr/>
            </p:nvCxnSpPr>
            <p:spPr>
              <a:xfrm>
                <a:off x="1661833" y="6534800"/>
                <a:ext cx="483359" cy="0"/>
              </a:xfrm>
              <a:prstGeom prst="straightConnector1">
                <a:avLst/>
              </a:prstGeom>
              <a:ln>
                <a:solidFill>
                  <a:srgbClr val="FFFF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/>
          <p:cNvGrpSpPr/>
          <p:nvPr/>
        </p:nvGrpSpPr>
        <p:grpSpPr>
          <a:xfrm>
            <a:off x="8456884" y="1446738"/>
            <a:ext cx="3010760" cy="2412112"/>
            <a:chOff x="6342661" y="1279474"/>
            <a:chExt cx="2258070" cy="2412112"/>
          </a:xfrm>
        </p:grpSpPr>
        <p:sp>
          <p:nvSpPr>
            <p:cNvPr id="167" name="TextBox 166"/>
            <p:cNvSpPr txBox="1"/>
            <p:nvPr/>
          </p:nvSpPr>
          <p:spPr>
            <a:xfrm>
              <a:off x="6342661" y="2860589"/>
              <a:ext cx="225807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09570"/>
              <a:r>
                <a:rPr lang="en-US" sz="2400" dirty="0">
                  <a:solidFill>
                    <a:prstClr val="white"/>
                  </a:solidFill>
                </a:rPr>
                <a:t>Wide dependency</a:t>
              </a:r>
            </a:p>
            <a:p>
              <a:pPr algn="ctr" defTabSz="609570"/>
              <a:r>
                <a:rPr lang="en-US" sz="2400" dirty="0">
                  <a:solidFill>
                    <a:prstClr val="white"/>
                  </a:solidFill>
                </a:rPr>
                <a:t>(e.g., Reduce)</a:t>
              </a: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6424968" y="1279474"/>
              <a:ext cx="2064455" cy="1642582"/>
              <a:chOff x="6470273" y="5111237"/>
              <a:chExt cx="2064455" cy="1642582"/>
            </a:xfrm>
          </p:grpSpPr>
          <p:sp>
            <p:nvSpPr>
              <p:cNvPr id="78" name="Rounded Rectangle 77"/>
              <p:cNvSpPr/>
              <p:nvPr/>
            </p:nvSpPr>
            <p:spPr>
              <a:xfrm>
                <a:off x="6470273" y="5111237"/>
                <a:ext cx="580073" cy="900877"/>
              </a:xfrm>
              <a:prstGeom prst="round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70"/>
                <a:endParaRPr lang="en-US" sz="2133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6517308" y="5208338"/>
                <a:ext cx="486008" cy="291384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70"/>
                <a:endParaRPr lang="en-US" sz="2133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6517308" y="5643480"/>
                <a:ext cx="486008" cy="291384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70"/>
                <a:endParaRPr lang="en-US" sz="2133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7896648" y="5233391"/>
                <a:ext cx="638080" cy="1382199"/>
                <a:chOff x="7896648" y="5123631"/>
                <a:chExt cx="638080" cy="1382199"/>
              </a:xfrm>
            </p:grpSpPr>
            <p:sp>
              <p:nvSpPr>
                <p:cNvPr id="110" name="Rounded Rectangle 109"/>
                <p:cNvSpPr/>
                <p:nvPr/>
              </p:nvSpPr>
              <p:spPr>
                <a:xfrm>
                  <a:off x="7896648" y="5123631"/>
                  <a:ext cx="638080" cy="1382199"/>
                </a:xfrm>
                <a:prstGeom prst="round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70"/>
                  <a:endParaRPr lang="en-US" sz="213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1" name="Rounded Rectangle 110"/>
                <p:cNvSpPr/>
                <p:nvPr/>
              </p:nvSpPr>
              <p:spPr>
                <a:xfrm>
                  <a:off x="7972683" y="5274480"/>
                  <a:ext cx="486008" cy="291384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70"/>
                  <a:endParaRPr lang="en-US" sz="213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2" name="Rounded Rectangle 111"/>
                <p:cNvSpPr/>
                <p:nvPr/>
              </p:nvSpPr>
              <p:spPr>
                <a:xfrm>
                  <a:off x="7972683" y="5709622"/>
                  <a:ext cx="486008" cy="291384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70"/>
                  <a:endParaRPr lang="en-US" sz="213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3" name="Rounded Rectangle 112"/>
                <p:cNvSpPr/>
                <p:nvPr/>
              </p:nvSpPr>
              <p:spPr>
                <a:xfrm>
                  <a:off x="7972683" y="6153406"/>
                  <a:ext cx="486008" cy="291384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70"/>
                  <a:endParaRPr lang="en-US" sz="2133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84" name="Straight Arrow Connector 83"/>
              <p:cNvCxnSpPr>
                <a:stCxn id="79" idx="3"/>
                <a:endCxn id="111" idx="1"/>
              </p:cNvCxnSpPr>
              <p:nvPr/>
            </p:nvCxnSpPr>
            <p:spPr>
              <a:xfrm>
                <a:off x="7003316" y="5354030"/>
                <a:ext cx="969367" cy="175902"/>
              </a:xfrm>
              <a:prstGeom prst="straightConnector1">
                <a:avLst/>
              </a:prstGeom>
              <a:ln>
                <a:solidFill>
                  <a:srgbClr val="FFFF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82" idx="3"/>
                <a:endCxn id="112" idx="1"/>
              </p:cNvCxnSpPr>
              <p:nvPr/>
            </p:nvCxnSpPr>
            <p:spPr>
              <a:xfrm>
                <a:off x="7003316" y="5789172"/>
                <a:ext cx="969367" cy="175902"/>
              </a:xfrm>
              <a:prstGeom prst="straightConnector1">
                <a:avLst/>
              </a:prstGeom>
              <a:ln>
                <a:solidFill>
                  <a:srgbClr val="FFFF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109" idx="3"/>
                <a:endCxn id="111" idx="1"/>
              </p:cNvCxnSpPr>
              <p:nvPr/>
            </p:nvCxnSpPr>
            <p:spPr>
              <a:xfrm flipV="1">
                <a:off x="7003316" y="5529932"/>
                <a:ext cx="969367" cy="995337"/>
              </a:xfrm>
              <a:prstGeom prst="straightConnector1">
                <a:avLst/>
              </a:prstGeom>
              <a:ln>
                <a:solidFill>
                  <a:srgbClr val="FFFF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9" name="Group 88"/>
              <p:cNvGrpSpPr/>
              <p:nvPr/>
            </p:nvGrpSpPr>
            <p:grpSpPr>
              <a:xfrm>
                <a:off x="6470273" y="6298157"/>
                <a:ext cx="580073" cy="455662"/>
                <a:chOff x="6622673" y="5138198"/>
                <a:chExt cx="580073" cy="455662"/>
              </a:xfrm>
            </p:grpSpPr>
            <p:sp>
              <p:nvSpPr>
                <p:cNvPr id="98" name="Rounded Rectangle 97"/>
                <p:cNvSpPr/>
                <p:nvPr/>
              </p:nvSpPr>
              <p:spPr>
                <a:xfrm>
                  <a:off x="6622673" y="5138198"/>
                  <a:ext cx="580073" cy="455662"/>
                </a:xfrm>
                <a:prstGeom prst="round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70"/>
                  <a:endParaRPr lang="en-US" sz="213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9" name="Rounded Rectangle 108"/>
                <p:cNvSpPr/>
                <p:nvPr/>
              </p:nvSpPr>
              <p:spPr>
                <a:xfrm>
                  <a:off x="6669708" y="5219618"/>
                  <a:ext cx="486008" cy="291384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09570"/>
                  <a:endParaRPr lang="en-US" sz="2133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90" name="Straight Arrow Connector 89"/>
              <p:cNvCxnSpPr>
                <a:stCxn id="79" idx="3"/>
                <a:endCxn id="110" idx="1"/>
              </p:cNvCxnSpPr>
              <p:nvPr/>
            </p:nvCxnSpPr>
            <p:spPr>
              <a:xfrm>
                <a:off x="7003316" y="5354030"/>
                <a:ext cx="893332" cy="570461"/>
              </a:xfrm>
              <a:prstGeom prst="straightConnector1">
                <a:avLst/>
              </a:prstGeom>
              <a:ln>
                <a:solidFill>
                  <a:srgbClr val="FFFF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79" idx="3"/>
                <a:endCxn id="113" idx="1"/>
              </p:cNvCxnSpPr>
              <p:nvPr/>
            </p:nvCxnSpPr>
            <p:spPr>
              <a:xfrm>
                <a:off x="7003316" y="5354030"/>
                <a:ext cx="969367" cy="1054828"/>
              </a:xfrm>
              <a:prstGeom prst="straightConnector1">
                <a:avLst/>
              </a:prstGeom>
              <a:ln>
                <a:solidFill>
                  <a:srgbClr val="FFFF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endCxn id="111" idx="1"/>
              </p:cNvCxnSpPr>
              <p:nvPr/>
            </p:nvCxnSpPr>
            <p:spPr>
              <a:xfrm flipV="1">
                <a:off x="7050346" y="5529932"/>
                <a:ext cx="922337" cy="259240"/>
              </a:xfrm>
              <a:prstGeom prst="straightConnector1">
                <a:avLst/>
              </a:prstGeom>
              <a:ln>
                <a:solidFill>
                  <a:srgbClr val="FFFF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endCxn id="113" idx="1"/>
              </p:cNvCxnSpPr>
              <p:nvPr/>
            </p:nvCxnSpPr>
            <p:spPr>
              <a:xfrm>
                <a:off x="7050346" y="5752090"/>
                <a:ext cx="922337" cy="656768"/>
              </a:xfrm>
              <a:prstGeom prst="straightConnector1">
                <a:avLst/>
              </a:prstGeom>
              <a:ln>
                <a:solidFill>
                  <a:srgbClr val="FFFF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98" idx="3"/>
                <a:endCxn id="112" idx="1"/>
              </p:cNvCxnSpPr>
              <p:nvPr/>
            </p:nvCxnSpPr>
            <p:spPr>
              <a:xfrm flipV="1">
                <a:off x="7050346" y="5965074"/>
                <a:ext cx="922337" cy="560914"/>
              </a:xfrm>
              <a:prstGeom prst="straightConnector1">
                <a:avLst/>
              </a:prstGeom>
              <a:ln>
                <a:solidFill>
                  <a:srgbClr val="FFFF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98" idx="3"/>
                <a:endCxn id="113" idx="1"/>
              </p:cNvCxnSpPr>
              <p:nvPr/>
            </p:nvCxnSpPr>
            <p:spPr>
              <a:xfrm flipV="1">
                <a:off x="7050346" y="6408858"/>
                <a:ext cx="922337" cy="117130"/>
              </a:xfrm>
              <a:prstGeom prst="straightConnector1">
                <a:avLst/>
              </a:prstGeom>
              <a:ln>
                <a:solidFill>
                  <a:srgbClr val="FFFF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6877-C6D2-1543-AB64-864F5DA8FB51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06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3155E-6 3.73438E-6 L 0.07105 -0.32161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4" y="-16081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3155E-6 2.36002E-6 L -0.11049 -0.32184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5" y="-16104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221E-7 -2.14253E-6 L 0.25556 -0.32184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9" y="-161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3" grpId="0" animBg="1"/>
      <p:bldP spid="13" grpId="1" animBg="1"/>
      <p:bldP spid="151" grpId="0" animBg="1"/>
      <p:bldP spid="151" grpId="1" animBg="1"/>
      <p:bldP spid="152" grpId="0" animBg="1"/>
      <p:bldP spid="152" grpId="1" animBg="1"/>
      <p:bldP spid="153" grpId="0" animBg="1"/>
      <p:bldP spid="153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Spark’s Execution Engine</a:t>
            </a:r>
            <a:endParaRPr lang="en-US" dirty="0"/>
          </a:p>
        </p:txBody>
      </p:sp>
      <p:sp>
        <p:nvSpPr>
          <p:cNvPr id="4" name="Content Placeholder 157"/>
          <p:cNvSpPr>
            <a:spLocks noGrp="1"/>
          </p:cNvSpPr>
          <p:nvPr>
            <p:ph idx="1"/>
          </p:nvPr>
        </p:nvSpPr>
        <p:spPr>
          <a:xfrm>
            <a:off x="1103312" y="1927484"/>
            <a:ext cx="8946541" cy="4195481"/>
          </a:xfrm>
          <a:noFill/>
        </p:spPr>
        <p:txBody>
          <a:bodyPr>
            <a:normAutofit/>
          </a:bodyPr>
          <a:lstStyle/>
          <a:p>
            <a:r>
              <a:rPr lang="en-US" dirty="0" smtClean="0"/>
              <a:t>Loop-invariant data can be pinned in memory</a:t>
            </a:r>
          </a:p>
          <a:p>
            <a:r>
              <a:rPr lang="en-US" dirty="0" smtClean="0"/>
              <a:t>Computation gets scheduled near data</a:t>
            </a:r>
          </a:p>
          <a:p>
            <a:r>
              <a:rPr lang="en-US" dirty="0" smtClean="0"/>
              <a:t>No (implicit) checkpoints, use lineage instead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200" y="3329844"/>
            <a:ext cx="4778301" cy="352816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6877-C6D2-1543-AB64-864F5DA8FB51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45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41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6877-C6D2-1543-AB64-864F5DA8FB51}" type="slidenum">
              <a:rPr lang="en-US" smtClean="0"/>
              <a:pPr/>
              <a:t>46</a:t>
            </a:fld>
            <a:endParaRPr lang="en-US"/>
          </a:p>
        </p:txBody>
      </p:sp>
      <p:graphicFrame>
        <p:nvGraphicFramePr>
          <p:cNvPr id="10" name="Content Placeholder 4"/>
          <p:cNvGraphicFramePr>
            <a:graphicFrameLocks noGrp="1"/>
          </p:cNvGraphicFramePr>
          <p:nvPr>
            <p:extLst/>
          </p:nvPr>
        </p:nvGraphicFramePr>
        <p:xfrm>
          <a:off x="544509" y="1836392"/>
          <a:ext cx="10972801" cy="4502118"/>
        </p:xfrm>
        <a:graphic>
          <a:graphicData uri="http://schemas.openxmlformats.org/drawingml/2006/table">
            <a:tbl>
              <a:tblPr/>
              <a:tblGrid>
                <a:gridCol w="2194984"/>
                <a:gridCol w="2194983"/>
                <a:gridCol w="2192867"/>
                <a:gridCol w="2194984"/>
                <a:gridCol w="2194983"/>
              </a:tblGrid>
              <a:tr h="3759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MapReduce</a:t>
                      </a: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Pregel</a:t>
                      </a: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Stratosphere/Naiad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GraphLab</a:t>
                      </a: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40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Programming Model</a:t>
                      </a: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Fixed Functions – Map and Reduce</a:t>
                      </a: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Supersteps over a data graph with messages passed</a:t>
                      </a: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Iterative dataflow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with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operators and UDFs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Data graph with shared data table and update functions</a:t>
                      </a: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8230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Parallelism</a:t>
                      </a: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Concurrent execution of tasks within map and reduce phases</a:t>
                      </a: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Concurrent execution of user functions over vertices within a superstep</a:t>
                      </a: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Concurrent execution of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operators during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 stage</a:t>
                      </a: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Concurrent execution of non-overlapping scopes, defined by consistency model</a:t>
                      </a: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640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Data Handling</a:t>
                      </a: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Distributed file system</a:t>
                      </a: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Distributed file system</a:t>
                      </a: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Flexible data channels: Memory, Files, DFS etc. </a:t>
                      </a: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Undefined – Graphs can be in memory or on disk</a:t>
                      </a: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8230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Task Scheduling</a:t>
                      </a: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Fixed Phases – HDFS Locality based map task assignment</a:t>
                      </a: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Partitioned Graph and Inputs assigned by assignment functions</a:t>
                      </a: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Job and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Stage Managers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assign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operators to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available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daemons/tasks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Pluggable schedulers to schedule update functions</a:t>
                      </a: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8230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Fault Tolerance</a:t>
                      </a: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DFS replication + Task reassignment / Speculative execution of Tasks</a:t>
                      </a: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Checkpointing and superstep re-execution</a:t>
                      </a: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Operators/Task failure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recovery</a:t>
                      </a: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Synchronous and asychronous snapshots</a:t>
                      </a: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Developed by</a:t>
                      </a: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Google</a:t>
                      </a: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Google</a:t>
                      </a: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TU Berlin / Microsoft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Carnegie Mellon </a:t>
                      </a: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50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 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Iteration-aware query processing</a:t>
            </a:r>
          </a:p>
          <a:p>
            <a:pPr lvl="1"/>
            <a:r>
              <a:rPr lang="en-US" smtClean="0"/>
              <a:t>Cost estimation for recursive computation</a:t>
            </a:r>
          </a:p>
          <a:p>
            <a:pPr lvl="1"/>
            <a:r>
              <a:rPr lang="en-US" smtClean="0"/>
              <a:t>Cost models (time vs money)</a:t>
            </a:r>
          </a:p>
          <a:p>
            <a:pPr lvl="1"/>
            <a:r>
              <a:rPr lang="en-US" smtClean="0"/>
              <a:t>Late- vs. early-stage processing</a:t>
            </a:r>
          </a:p>
          <a:p>
            <a:r>
              <a:rPr lang="en-US" smtClean="0"/>
              <a:t>Effective handling of UDFs</a:t>
            </a:r>
          </a:p>
          <a:p>
            <a:r>
              <a:rPr lang="en-US" smtClean="0"/>
              <a:t>Computational models for graph analysis</a:t>
            </a:r>
          </a:p>
          <a:p>
            <a:endParaRPr lang="en-US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Provenance for triage</a:t>
            </a:r>
          </a:p>
          <a:p>
            <a:pPr lvl="1"/>
            <a:r>
              <a:rPr lang="en-US" smtClean="0"/>
              <a:t>“My model misbehaves – why?”</a:t>
            </a:r>
          </a:p>
          <a:p>
            <a:r>
              <a:rPr lang="en-US" smtClean="0"/>
              <a:t>Tuning -- who is the “DBA”? </a:t>
            </a:r>
          </a:p>
          <a:p>
            <a:r>
              <a:rPr lang="en-US" smtClean="0"/>
              <a:t>Fault-awareness as a logical concept</a:t>
            </a:r>
          </a:p>
          <a:p>
            <a:pPr lvl="1"/>
            <a:r>
              <a:rPr lang="en-US" smtClean="0"/>
              <a:t>Not all faults are catastrophic for ML</a:t>
            </a:r>
          </a:p>
          <a:p>
            <a:pPr lvl="1"/>
            <a:r>
              <a:rPr lang="en-US" smtClean="0"/>
              <a:t>Algorithm-specific fault-tolerance</a:t>
            </a:r>
          </a:p>
          <a:p>
            <a:r>
              <a:rPr lang="en-US" smtClean="0"/>
              <a:t>Incremental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6877-C6D2-1543-AB64-864F5DA8FB51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26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6877-C6D2-1543-AB64-864F5DA8FB51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65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mtClean="0"/>
              <a:t>This presentation has elements borrowed from various papers and presentations:</a:t>
            </a:r>
          </a:p>
          <a:p>
            <a:endParaRPr lang="en-US" smtClean="0"/>
          </a:p>
          <a:p>
            <a:r>
              <a:rPr lang="en-US" smtClean="0"/>
              <a:t>Papers:</a:t>
            </a:r>
          </a:p>
          <a:p>
            <a:pPr lvl="1"/>
            <a:r>
              <a:rPr lang="en-US" smtClean="0"/>
              <a:t>Pregel: </a:t>
            </a:r>
            <a:r>
              <a:rPr lang="en-US" smtClean="0">
                <a:hlinkClick r:id="rId2"/>
              </a:rPr>
              <a:t>http://kowshik.github.com/JPregel/pregel_paper.pdf</a:t>
            </a:r>
            <a:endParaRPr lang="en-US" smtClean="0"/>
          </a:p>
          <a:p>
            <a:pPr lvl="1"/>
            <a:r>
              <a:rPr lang="en-US" smtClean="0"/>
              <a:t>Dryad: </a:t>
            </a:r>
            <a:r>
              <a:rPr lang="en-US" smtClean="0">
                <a:hlinkClick r:id="rId3"/>
              </a:rPr>
              <a:t>http://research.microsoft.com/pubs/63785/eurosys07.pdf</a:t>
            </a:r>
            <a:endParaRPr lang="en-US" smtClean="0"/>
          </a:p>
          <a:p>
            <a:pPr lvl="1"/>
            <a:r>
              <a:rPr lang="en-US" smtClean="0"/>
              <a:t>GraphLab: </a:t>
            </a:r>
            <a:r>
              <a:rPr lang="en-US" smtClean="0">
                <a:hlinkClick r:id="rId4"/>
              </a:rPr>
              <a:t>http://www.select.cs.cmu.edu/publications/paperdir/uai2010-low-gonzalez-kyrola-bickson-guestrin-hellerstein.pdf</a:t>
            </a:r>
            <a:endParaRPr lang="en-US" smtClean="0"/>
          </a:p>
          <a:p>
            <a:pPr lvl="1"/>
            <a:endParaRPr lang="en-US" smtClean="0"/>
          </a:p>
          <a:p>
            <a:r>
              <a:rPr lang="en-US" smtClean="0"/>
              <a:t>Presentations:</a:t>
            </a:r>
          </a:p>
          <a:p>
            <a:pPr lvl="1"/>
            <a:r>
              <a:rPr lang="en-US" smtClean="0"/>
              <a:t>Dryad Presentation at Berkeley by M. Budiu: </a:t>
            </a:r>
            <a:r>
              <a:rPr lang="en-US" smtClean="0">
                <a:hlinkClick r:id="rId5"/>
              </a:rPr>
              <a:t>http://budiu.info/work/dryad-talk-berkeley09.pptx</a:t>
            </a:r>
            <a:r>
              <a:rPr lang="en-US" smtClean="0"/>
              <a:t> </a:t>
            </a:r>
          </a:p>
          <a:p>
            <a:pPr lvl="1"/>
            <a:r>
              <a:rPr lang="en-US" smtClean="0"/>
              <a:t>GraphLab1 Presentation: </a:t>
            </a:r>
            <a:r>
              <a:rPr lang="en-US" smtClean="0">
                <a:hlinkClick r:id="rId6"/>
              </a:rPr>
              <a:t>http://graphlab.org/uai2010_graphlab.pptx</a:t>
            </a:r>
            <a:r>
              <a:rPr lang="en-US" smtClean="0"/>
              <a:t> </a:t>
            </a:r>
          </a:p>
          <a:p>
            <a:pPr lvl="1"/>
            <a:r>
              <a:rPr lang="en-US" smtClean="0"/>
              <a:t>GraphLab2 Presentation:    </a:t>
            </a:r>
            <a:r>
              <a:rPr lang="en-US" smtClean="0">
                <a:hlinkClick r:id="rId7"/>
              </a:rPr>
              <a:t>http://graphlab.org/presentations/nips-biglearn-2011.pptx</a:t>
            </a:r>
            <a:r>
              <a:rPr lang="en-US" smtClean="0"/>
              <a:t> </a:t>
            </a:r>
          </a:p>
          <a:p>
            <a:pPr lvl="1"/>
            <a:r>
              <a:rPr lang="en-US" smtClean="0"/>
              <a:t>CS 15-319 Course (Carnegie Mellon Qatar) Slides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6877-C6D2-1543-AB64-864F5DA8FB51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0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646111" y="2341179"/>
            <a:ext cx="1828800" cy="217564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82" name="Notched Right Arrow 81"/>
          <p:cNvSpPr/>
          <p:nvPr/>
        </p:nvSpPr>
        <p:spPr>
          <a:xfrm>
            <a:off x="3231930" y="2885090"/>
            <a:ext cx="2196662" cy="1087821"/>
          </a:xfrm>
          <a:prstGeom prst="notch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83" name="Rounded Rectangle 82"/>
          <p:cNvSpPr/>
          <p:nvPr/>
        </p:nvSpPr>
        <p:spPr>
          <a:xfrm>
            <a:off x="6185612" y="2840421"/>
            <a:ext cx="2165131" cy="1177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9107763" y="1997839"/>
            <a:ext cx="24594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Supervised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Recommender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2"/>
                </a:solidFill>
              </a:rPr>
              <a:t>Unsupervised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Dimensionality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Topic modeling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C246-7EBF-4EC7-B174-0C521DFF0459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787236" y="1473098"/>
            <a:ext cx="1527464" cy="4486087"/>
            <a:chOff x="1787236" y="1473098"/>
            <a:chExt cx="1527464" cy="4486087"/>
          </a:xfrm>
        </p:grpSpPr>
        <p:sp>
          <p:nvSpPr>
            <p:cNvPr id="3" name="Oval Callout 2"/>
            <p:cNvSpPr/>
            <p:nvPr/>
          </p:nvSpPr>
          <p:spPr>
            <a:xfrm>
              <a:off x="1787236" y="1473098"/>
              <a:ext cx="1371600" cy="1049481"/>
            </a:xfrm>
            <a:prstGeom prst="wedgeEllipse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EMails</a:t>
              </a:r>
              <a:endParaRPr lang="en-US" dirty="0"/>
            </a:p>
          </p:txBody>
        </p:sp>
        <p:sp>
          <p:nvSpPr>
            <p:cNvPr id="9" name="Oval Callout 8"/>
            <p:cNvSpPr/>
            <p:nvPr/>
          </p:nvSpPr>
          <p:spPr>
            <a:xfrm>
              <a:off x="1787236" y="4909704"/>
              <a:ext cx="1527464" cy="1049481"/>
            </a:xfrm>
            <a:prstGeom prst="wedgeEllipseCallout">
              <a:avLst>
                <a:gd name="adj1" fmla="val -59469"/>
                <a:gd name="adj2" fmla="val -909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Ratings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993473" y="4183070"/>
            <a:ext cx="3270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Modeling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Feature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Label (only Supervised)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7476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84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Machine Learning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89985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Step I: Example Formation</a:t>
            </a:r>
          </a:p>
          <a:p>
            <a:pPr lvl="1"/>
            <a:r>
              <a:rPr lang="en-US" sz="2400" dirty="0" smtClean="0"/>
              <a:t>Feature and Label Extraction</a:t>
            </a:r>
          </a:p>
          <a:p>
            <a:r>
              <a:rPr lang="en-US" sz="2800" dirty="0" smtClean="0"/>
              <a:t>Step II: Modeling</a:t>
            </a:r>
          </a:p>
          <a:p>
            <a:r>
              <a:rPr lang="en-US" sz="2800" dirty="0" smtClean="0"/>
              <a:t>Step III: Evaluation (and eventually Deployment)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7080-CB58-4D73-8C59-4E041905EF4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76972" y="5119229"/>
            <a:ext cx="2286000" cy="82296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Modeling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899262" y="5119229"/>
            <a:ext cx="2286000" cy="82296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Evaluation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6111" y="5119229"/>
            <a:ext cx="2286000" cy="82296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Example Formation</a:t>
            </a:r>
          </a:p>
        </p:txBody>
      </p:sp>
      <p:sp>
        <p:nvSpPr>
          <p:cNvPr id="9" name="Right Arrow 8"/>
          <p:cNvSpPr/>
          <p:nvPr/>
        </p:nvSpPr>
        <p:spPr>
          <a:xfrm>
            <a:off x="3045041" y="4916989"/>
            <a:ext cx="1619001" cy="1227439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Examples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7175902" y="4952769"/>
            <a:ext cx="1610430" cy="115588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Model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404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8" grpId="0" animBg="1"/>
      <p:bldP spid="11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678018" y="3398463"/>
            <a:ext cx="3523226" cy="15428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Example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Formation: at Scale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7080-CB58-4D73-8C59-4E041905EF4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6111" y="2594532"/>
            <a:ext cx="18288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EMail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6111" y="5022493"/>
            <a:ext cx="18288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Click Log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580967" y="2594532"/>
            <a:ext cx="2612246" cy="685800"/>
            <a:chOff x="2392056" y="2311039"/>
            <a:chExt cx="2612246" cy="685800"/>
          </a:xfrm>
        </p:grpSpPr>
        <p:sp>
          <p:nvSpPr>
            <p:cNvPr id="9" name="Right Arrow 8"/>
            <p:cNvSpPr/>
            <p:nvPr/>
          </p:nvSpPr>
          <p:spPr>
            <a:xfrm>
              <a:off x="2392056" y="2311039"/>
              <a:ext cx="732144" cy="68580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32702" y="2311039"/>
              <a:ext cx="1371600" cy="685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Bag of Words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75502" y="2311039"/>
              <a:ext cx="457200" cy="6858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ID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580967" y="5022493"/>
            <a:ext cx="2612246" cy="685800"/>
            <a:chOff x="2392056" y="4356821"/>
            <a:chExt cx="2612246" cy="685800"/>
          </a:xfrm>
        </p:grpSpPr>
        <p:sp>
          <p:nvSpPr>
            <p:cNvPr id="11" name="Right Arrow 10"/>
            <p:cNvSpPr/>
            <p:nvPr/>
          </p:nvSpPr>
          <p:spPr>
            <a:xfrm>
              <a:off x="2392056" y="4356821"/>
              <a:ext cx="732144" cy="68580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32702" y="4356821"/>
              <a:ext cx="1371600" cy="685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Label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75502" y="4356821"/>
              <a:ext cx="457200" cy="6858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ID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93014" y="2917665"/>
            <a:ext cx="3745943" cy="2411854"/>
            <a:chOff x="5116963" y="2630767"/>
            <a:chExt cx="3745943" cy="2411854"/>
          </a:xfrm>
        </p:grpSpPr>
        <p:grpSp>
          <p:nvGrpSpPr>
            <p:cNvPr id="23" name="Group 22"/>
            <p:cNvGrpSpPr/>
            <p:nvPr/>
          </p:nvGrpSpPr>
          <p:grpSpPr>
            <a:xfrm>
              <a:off x="5116963" y="2630767"/>
              <a:ext cx="744419" cy="2411854"/>
              <a:chOff x="5116963" y="2630767"/>
              <a:chExt cx="744419" cy="2411854"/>
            </a:xfrm>
          </p:grpSpPr>
          <p:sp>
            <p:nvSpPr>
              <p:cNvPr id="15" name="Right Arrow 14"/>
              <p:cNvSpPr/>
              <p:nvPr/>
            </p:nvSpPr>
            <p:spPr>
              <a:xfrm rot="2700000">
                <a:off x="5152410" y="2653939"/>
                <a:ext cx="732144" cy="685800"/>
              </a:xfrm>
              <a:prstGeom prst="rightArrow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Right Arrow 15"/>
              <p:cNvSpPr/>
              <p:nvPr/>
            </p:nvSpPr>
            <p:spPr>
              <a:xfrm rot="18900000">
                <a:off x="5116963" y="4356821"/>
                <a:ext cx="732144" cy="685800"/>
              </a:xfrm>
              <a:prstGeom prst="rightArrow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6119706" y="3421271"/>
              <a:ext cx="1371600" cy="685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Bag of Words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491306" y="3421271"/>
              <a:ext cx="1371600" cy="685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Label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662506" y="3421271"/>
              <a:ext cx="457200" cy="6858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ID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190542" y="2092199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Feature Extraction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90542" y="5866712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Label Extraction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439212" y="3708170"/>
            <a:ext cx="1718555" cy="847005"/>
            <a:chOff x="3263161" y="3013577"/>
            <a:chExt cx="1718555" cy="847005"/>
          </a:xfrm>
        </p:grpSpPr>
        <p:sp>
          <p:nvSpPr>
            <p:cNvPr id="32" name="Rectangular Callout 31"/>
            <p:cNvSpPr/>
            <p:nvPr/>
          </p:nvSpPr>
          <p:spPr>
            <a:xfrm>
              <a:off x="3263161" y="3013577"/>
              <a:ext cx="1718555" cy="847005"/>
            </a:xfrm>
            <a:prstGeom prst="wedgeRectCallout">
              <a:avLst>
                <a:gd name="adj1" fmla="val -70749"/>
                <a:gd name="adj2" fmla="val 110165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3" name="Rectangular Callout 32"/>
            <p:cNvSpPr/>
            <p:nvPr/>
          </p:nvSpPr>
          <p:spPr>
            <a:xfrm>
              <a:off x="3263161" y="3013577"/>
              <a:ext cx="1718555" cy="847005"/>
            </a:xfrm>
            <a:prstGeom prst="wedgeRectCallout">
              <a:avLst>
                <a:gd name="adj1" fmla="val -71238"/>
                <a:gd name="adj2" fmla="val -105319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Data Parallel Functions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979909" y="2267422"/>
            <a:ext cx="1749324" cy="1012910"/>
            <a:chOff x="6803859" y="1572830"/>
            <a:chExt cx="1749324" cy="1012910"/>
          </a:xfrm>
        </p:grpSpPr>
        <p:sp>
          <p:nvSpPr>
            <p:cNvPr id="35" name="Rectangular Callout 34"/>
            <p:cNvSpPr/>
            <p:nvPr/>
          </p:nvSpPr>
          <p:spPr>
            <a:xfrm>
              <a:off x="6803859" y="1572830"/>
              <a:ext cx="1749324" cy="1012910"/>
            </a:xfrm>
            <a:prstGeom prst="wedgeRectCallout">
              <a:avLst>
                <a:gd name="adj1" fmla="val -120352"/>
                <a:gd name="adj2" fmla="val 49215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Large Scale Join</a:t>
              </a:r>
            </a:p>
          </p:txBody>
        </p:sp>
        <p:sp>
          <p:nvSpPr>
            <p:cNvPr id="36" name="Rectangular Callout 35"/>
            <p:cNvSpPr/>
            <p:nvPr/>
          </p:nvSpPr>
          <p:spPr>
            <a:xfrm>
              <a:off x="6803859" y="1572830"/>
              <a:ext cx="1749324" cy="1012910"/>
            </a:xfrm>
            <a:prstGeom prst="wedgeRectCallout">
              <a:avLst>
                <a:gd name="adj1" fmla="val -114102"/>
                <a:gd name="adj2" fmla="val 208645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Large Scale Join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211" b="100000" l="1875" r="993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639" y="5487938"/>
            <a:ext cx="30480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918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Modeling (30,000ft)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103313" y="2060575"/>
          <a:ext cx="4395787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 Placeholder 2"/>
          <p:cNvSpPr>
            <a:spLocks noGrp="1"/>
          </p:cNvSpPr>
          <p:nvPr>
            <p:ph sz="half" idx="2"/>
          </p:nvPr>
        </p:nvSpPr>
        <p:spPr>
          <a:xfrm>
            <a:off x="952131" y="1447800"/>
            <a:ext cx="4396341" cy="4200245"/>
          </a:xfrm>
        </p:spPr>
        <p:txBody>
          <a:bodyPr/>
          <a:lstStyle/>
          <a:p>
            <a:r>
              <a:rPr lang="en-US" dirty="0" smtClean="0"/>
              <a:t>Learning is Iterative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796088" y="1447800"/>
            <a:ext cx="5395912" cy="3770313"/>
          </a:xfrm>
        </p:spPr>
        <p:txBody>
          <a:bodyPr/>
          <a:lstStyle/>
          <a:p>
            <a:r>
              <a:rPr lang="en-US" dirty="0" smtClean="0"/>
              <a:t>Computational models are </a:t>
            </a:r>
            <a:r>
              <a:rPr lang="en-US" b="1" dirty="0" smtClean="0"/>
              <a:t>emerging</a:t>
            </a:r>
            <a:r>
              <a:rPr lang="en-US" dirty="0" smtClean="0"/>
              <a:t>: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b="1" dirty="0" smtClean="0">
                <a:solidFill>
                  <a:schemeClr val="accent1"/>
                </a:solidFill>
              </a:rPr>
              <a:t>Statistical Query Model:</a:t>
            </a:r>
            <a:r>
              <a:rPr lang="en-US" sz="2000" dirty="0" smtClean="0">
                <a:solidFill>
                  <a:schemeClr val="accent1"/>
                </a:solidFill>
              </a:rPr>
              <a:t> Algorithm operates on statistics of the dataset</a:t>
            </a:r>
          </a:p>
          <a:p>
            <a:pPr lvl="1"/>
            <a:endParaRPr lang="en-US" sz="2000" dirty="0" smtClean="0">
              <a:solidFill>
                <a:schemeClr val="accent1"/>
              </a:solidFill>
            </a:endParaRPr>
          </a:p>
          <a:p>
            <a:pPr lvl="1"/>
            <a:r>
              <a:rPr lang="en-US" sz="2000" b="1" dirty="0" smtClean="0">
                <a:solidFill>
                  <a:schemeClr val="accent1"/>
                </a:solidFill>
              </a:rPr>
              <a:t>Graphical Models: </a:t>
            </a:r>
            <a:r>
              <a:rPr lang="en-US" sz="2000" dirty="0" smtClean="0">
                <a:solidFill>
                  <a:schemeClr val="accent1"/>
                </a:solidFill>
              </a:rPr>
              <a:t>Heavy message passing, possibly asynchronous.</a:t>
            </a:r>
          </a:p>
          <a:p>
            <a:pPr lvl="1"/>
            <a:endParaRPr lang="en-US" sz="2000" b="1" dirty="0">
              <a:solidFill>
                <a:schemeClr val="accent1"/>
              </a:solidFill>
            </a:endParaRPr>
          </a:p>
          <a:p>
            <a:pPr lvl="1"/>
            <a:r>
              <a:rPr lang="en-US" sz="2000" b="1" dirty="0" smtClean="0">
                <a:solidFill>
                  <a:schemeClr val="accent1"/>
                </a:solidFill>
              </a:rPr>
              <a:t>Many more: </a:t>
            </a:r>
            <a:r>
              <a:rPr lang="en-US" sz="2000" dirty="0" smtClean="0">
                <a:solidFill>
                  <a:schemeClr val="accent1"/>
                </a:solidFill>
              </a:rPr>
              <a:t>Custom solutions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605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1676EC2-0F66-45C3-AFC1-354034771A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graphicEl>
                                              <a:dgm id="{91676EC2-0F66-45C3-AFC1-354034771A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3C61955-79C4-4139-81CE-36041B6FDC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graphicEl>
                                              <a:dgm id="{B3C61955-79C4-4139-81CE-36041B6FDC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79FB105-42D5-4D62-9CBA-6ECDC7B629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graphicEl>
                                              <a:dgm id="{579FB105-42D5-4D62-9CBA-6ECDC7B629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21940D2-C6EE-4801-A252-65114CBE20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graphicEl>
                                              <a:dgm id="{D21940D2-C6EE-4801-A252-65114CBE20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6FC2699-6BDC-419C-93B9-41CE22CF07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graphicEl>
                                              <a:dgm id="{E6FC2699-6BDC-419C-93B9-41CE22CF07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FD50D43-AF4B-4DB7-A3D4-5443915C8E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graphicEl>
                                              <a:dgm id="{6FD50D43-AF4B-4DB7-A3D4-5443915C8E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  <p:bldP spid="3" grpId="0" build="p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Statistical Query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Learning algorithm </a:t>
            </a:r>
            <a:r>
              <a:rPr lang="en-US" sz="2400" dirty="0" smtClean="0"/>
              <a:t>can access </a:t>
            </a:r>
            <a:r>
              <a:rPr lang="en-US" sz="2400" dirty="0"/>
              <a:t>the </a:t>
            </a:r>
            <a:r>
              <a:rPr lang="en-US" sz="2400" dirty="0" smtClean="0"/>
              <a:t>learning problem only </a:t>
            </a:r>
            <a:r>
              <a:rPr lang="en-US" sz="2400" dirty="0"/>
              <a:t>through a </a:t>
            </a:r>
            <a:r>
              <a:rPr lang="en-US" sz="2400" dirty="0" smtClean="0"/>
              <a:t>statistical query oracle.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statistical query </a:t>
            </a:r>
            <a:r>
              <a:rPr lang="en-US" sz="2400" dirty="0" smtClean="0"/>
              <a:t>oracle returns </a:t>
            </a:r>
            <a:r>
              <a:rPr lang="en-US" sz="2400" dirty="0"/>
              <a:t>an estimate of </a:t>
            </a:r>
            <a:r>
              <a:rPr lang="en-US" sz="2400" dirty="0" smtClean="0"/>
              <a:t>the expectation </a:t>
            </a:r>
            <a:r>
              <a:rPr lang="en-US" sz="2400" dirty="0"/>
              <a:t>of a </a:t>
            </a:r>
            <a:r>
              <a:rPr lang="en-US" sz="2400" dirty="0" smtClean="0"/>
              <a:t>function f(</a:t>
            </a:r>
            <a:r>
              <a:rPr lang="en-US" sz="2400" dirty="0" err="1" smtClean="0"/>
              <a:t>x,y</a:t>
            </a:r>
            <a:r>
              <a:rPr lang="en-US" sz="2400" dirty="0"/>
              <a:t>) (averaged over </a:t>
            </a:r>
            <a:r>
              <a:rPr lang="en-US" sz="2400" dirty="0" smtClean="0"/>
              <a:t>the data </a:t>
            </a:r>
            <a:r>
              <a:rPr lang="en-US" sz="2400" dirty="0"/>
              <a:t>distribution).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4C2D-45E2-4621-8491-2995EB46A67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4" b="40081"/>
          <a:stretch/>
        </p:blipFill>
        <p:spPr>
          <a:xfrm>
            <a:off x="6279564" y="1447806"/>
            <a:ext cx="5396365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2479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[&#10;R[i] = \alpha + \left( 1 - \alpha \right)  \sum_{(j,i) \in E} \frac{1}{L[j]} R[j]&#10;\]&#10;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ORIGWIDTH" val="146"/>
  <p:tag name="PICTUREFILESIZE" val="762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[&#10;R[5] = \alpha + \left( 1 - \alpha \right)  &#10;\left( \frac{1}{3} R[1] + \frac{1}{1} R[4] \right)&#10;\]&#10;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ORIGWIDTH" val="159"/>
  <p:tag name="PICTUREFILESIZE" val="708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2264</Words>
  <Application>Microsoft Office PowerPoint</Application>
  <PresentationFormat>Widescreen</PresentationFormat>
  <Paragraphs>698</Paragraphs>
  <Slides>49</Slides>
  <Notes>32</Notes>
  <HiddenSlides>1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64" baseType="lpstr">
      <vt:lpstr>ＭＳ Ｐゴシック</vt:lpstr>
      <vt:lpstr>Arial</vt:lpstr>
      <vt:lpstr>Calibri</vt:lpstr>
      <vt:lpstr>Cambria Math</vt:lpstr>
      <vt:lpstr>Century Gothic</vt:lpstr>
      <vt:lpstr>Consolas</vt:lpstr>
      <vt:lpstr>Courier</vt:lpstr>
      <vt:lpstr>Courier New</vt:lpstr>
      <vt:lpstr>Segoe UI</vt:lpstr>
      <vt:lpstr>Tahoma</vt:lpstr>
      <vt:lpstr>Times</vt:lpstr>
      <vt:lpstr>Wingdings</vt:lpstr>
      <vt:lpstr>Wingdings 3</vt:lpstr>
      <vt:lpstr>Ion</vt:lpstr>
      <vt:lpstr>1_Ion</vt:lpstr>
      <vt:lpstr>Machine Learning on Big Data</vt:lpstr>
      <vt:lpstr>Outline</vt:lpstr>
      <vt:lpstr>A (very) quick intro to ML</vt:lpstr>
      <vt:lpstr>Machine Learning is Programming by Example</vt:lpstr>
      <vt:lpstr>Machine Learning</vt:lpstr>
      <vt:lpstr>Machine Learning Workflow</vt:lpstr>
      <vt:lpstr>Example Formation: at Scale</vt:lpstr>
      <vt:lpstr>Modeling (30,000ft)</vt:lpstr>
      <vt:lpstr>The Statistical Query Model</vt:lpstr>
      <vt:lpstr>Example: Learn a Regression Model</vt:lpstr>
      <vt:lpstr>The model: Linear Models</vt:lpstr>
      <vt:lpstr>The learning algorithm: Batch Gradient Descent</vt:lpstr>
      <vt:lpstr>Example: Summary</vt:lpstr>
      <vt:lpstr>SQM and MapReduce</vt:lpstr>
      <vt:lpstr>BGD in Iterative Map Reduce Update</vt:lpstr>
      <vt:lpstr>Take-Away from this part</vt:lpstr>
      <vt:lpstr>PageRank (1)</vt:lpstr>
      <vt:lpstr>PageRank (2)</vt:lpstr>
      <vt:lpstr>PageRank in Hadoop</vt:lpstr>
      <vt:lpstr>Let’s use Pig</vt:lpstr>
      <vt:lpstr>Intermission</vt:lpstr>
      <vt:lpstr>PageRank in Pig</vt:lpstr>
      <vt:lpstr>System Support for ML</vt:lpstr>
      <vt:lpstr>Graph Analytics Systems</vt:lpstr>
      <vt:lpstr>Processing Big Graphs</vt:lpstr>
      <vt:lpstr>Google Pregel</vt:lpstr>
      <vt:lpstr>Bulk Synchronous Parallel Model</vt:lpstr>
      <vt:lpstr>Pregel programming model</vt:lpstr>
      <vt:lpstr>Algorithm Termination</vt:lpstr>
      <vt:lpstr>The Pregel API in C++</vt:lpstr>
      <vt:lpstr>Pregel Code for PageRank</vt:lpstr>
      <vt:lpstr>Pregel runtime</vt:lpstr>
      <vt:lpstr>Fault Tolerance in Pregel</vt:lpstr>
      <vt:lpstr>Dataflow Systems</vt:lpstr>
      <vt:lpstr>Dataflow Systems</vt:lpstr>
      <vt:lpstr>Example: BGD</vt:lpstr>
      <vt:lpstr>Baseline: Hadoop</vt:lpstr>
      <vt:lpstr>BGD in Hadoop</vt:lpstr>
      <vt:lpstr>Shortcomings of Baseline</vt:lpstr>
      <vt:lpstr>Haloop: Hadoop + Loops</vt:lpstr>
      <vt:lpstr>Data Access in Haloop</vt:lpstr>
      <vt:lpstr>Spark: In-memory dataflows</vt:lpstr>
      <vt:lpstr>Illustration: BGD in Spark</vt:lpstr>
      <vt:lpstr>Lineage-based Recovery</vt:lpstr>
      <vt:lpstr>Spark’s Execution Engine</vt:lpstr>
      <vt:lpstr>Comparison</vt:lpstr>
      <vt:lpstr>Open Research Questions</vt:lpstr>
      <vt:lpstr>Thank you!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on Big Data</dc:title>
  <dc:creator/>
  <cp:lastModifiedBy/>
  <cp:revision>2</cp:revision>
  <dcterms:created xsi:type="dcterms:W3CDTF">2013-06-27T17:57:54Z</dcterms:created>
  <dcterms:modified xsi:type="dcterms:W3CDTF">2013-10-10T14:21:52Z</dcterms:modified>
</cp:coreProperties>
</file>