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7" r:id="rId16"/>
    <p:sldId id="278" r:id="rId17"/>
    <p:sldId id="279" r:id="rId18"/>
    <p:sldId id="272" r:id="rId19"/>
    <p:sldId id="273" r:id="rId20"/>
    <p:sldId id="274" r:id="rId21"/>
    <p:sldId id="275" r:id="rId22"/>
    <p:sldId id="270" r:id="rId23"/>
    <p:sldId id="276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84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2136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8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09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06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73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27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65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98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3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97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97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73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D67B-3215-42F8-9700-4A4112968A37}" type="datetimeFigureOut">
              <a:rPr lang="en-CA" smtClean="0"/>
              <a:t>2019-01-28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49B3E-7DBA-45FF-8C1B-92057DA5D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76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ndom.org/passwords/?mode=advance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install-git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efferycsauer/gic_git_2019.gi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engusb.github.io/github_bootcamp/#/" TargetMode="External"/><Relationship Id="rId2" Type="http://schemas.openxmlformats.org/officeDocument/2006/relationships/hyperlink" Target="https://git-scm.com/book/en/v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315911/git-for-beginners-the-definitive-practical-guide" TargetMode="External"/><Relationship Id="rId4" Type="http://schemas.openxmlformats.org/officeDocument/2006/relationships/hyperlink" Target="https://www.youtube.com/watch?v=HVsySz-h9r4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Introduction to GIT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Jeffery Sauer</a:t>
            </a:r>
          </a:p>
          <a:p>
            <a:r>
              <a:rPr lang="en-CA" dirty="0" smtClean="0"/>
              <a:t>GIC</a:t>
            </a:r>
          </a:p>
          <a:p>
            <a:r>
              <a:rPr lang="en-CA" dirty="0" smtClean="0"/>
              <a:t>2019-01-31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16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GIT workflow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What your (basic) GIT workflow might look like: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For an example writing Latex papers: https://medium.com/@rvprasad/a-git-workflow-for-writing-papers-in-latex-4cfb31be4b06</a:t>
            </a:r>
            <a:endParaRPr lang="en-CA" dirty="0"/>
          </a:p>
        </p:txBody>
      </p:sp>
      <p:grpSp>
        <p:nvGrpSpPr>
          <p:cNvPr id="41" name="Group 40"/>
          <p:cNvGrpSpPr/>
          <p:nvPr/>
        </p:nvGrpSpPr>
        <p:grpSpPr>
          <a:xfrm>
            <a:off x="2263856" y="2217916"/>
            <a:ext cx="6629668" cy="2953322"/>
            <a:chOff x="2263856" y="2217916"/>
            <a:chExt cx="6629668" cy="2953322"/>
          </a:xfrm>
        </p:grpSpPr>
        <p:grpSp>
          <p:nvGrpSpPr>
            <p:cNvPr id="24" name="Group 23"/>
            <p:cNvGrpSpPr/>
            <p:nvPr/>
          </p:nvGrpSpPr>
          <p:grpSpPr>
            <a:xfrm>
              <a:off x="2263856" y="4247908"/>
              <a:ext cx="6629668" cy="923330"/>
              <a:chOff x="1572126" y="3240480"/>
              <a:chExt cx="5281866" cy="842510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572126" y="3240480"/>
                <a:ext cx="1556085" cy="84250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Create a folder on your local computer </a:t>
                </a:r>
                <a:endParaRPr lang="en-CA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372854" y="3240480"/>
                <a:ext cx="1556085" cy="84250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Work on contents until done for day</a:t>
                </a:r>
                <a:endParaRPr lang="en-CA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297907" y="3240480"/>
                <a:ext cx="1556085" cy="8425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 smtClean="0"/>
                  <a:t>Upload</a:t>
                </a:r>
                <a:r>
                  <a:rPr lang="en-CA" dirty="0" smtClean="0"/>
                  <a:t> the day’s version of the folder to GitHub</a:t>
                </a:r>
                <a:endParaRPr lang="en-CA" dirty="0"/>
              </a:p>
            </p:txBody>
          </p:sp>
          <p:cxnSp>
            <p:nvCxnSpPr>
              <p:cNvPr id="32" name="Straight Arrow Connector 31"/>
              <p:cNvCxnSpPr/>
              <p:nvPr/>
            </p:nvCxnSpPr>
            <p:spPr>
              <a:xfrm>
                <a:off x="3128212" y="3661734"/>
                <a:ext cx="244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928939" y="3633173"/>
                <a:ext cx="368968" cy="8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Curved Connector 6"/>
            <p:cNvCxnSpPr>
              <a:stCxn id="29" idx="0"/>
              <a:endCxn id="37" idx="3"/>
            </p:cNvCxnSpPr>
            <p:nvPr/>
          </p:nvCxnSpPr>
          <p:spPr>
            <a:xfrm rot="16200000" flipV="1">
              <a:off x="6489477" y="2820441"/>
              <a:ext cx="1291328" cy="156360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47991" y="2217916"/>
              <a:ext cx="1705347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 smtClean="0"/>
                <a:t>Download (pull) </a:t>
              </a:r>
              <a:r>
                <a:rPr lang="en-CA" dirty="0" smtClean="0"/>
                <a:t>the most recent version of the folder to your own computer</a:t>
              </a:r>
              <a:endParaRPr lang="en-CA" dirty="0"/>
            </a:p>
          </p:txBody>
        </p:sp>
      </p:grpSp>
      <p:cxnSp>
        <p:nvCxnSpPr>
          <p:cNvPr id="39" name="Straight Arrow Connector 38"/>
          <p:cNvCxnSpPr>
            <a:endCxn id="27" idx="0"/>
          </p:cNvCxnSpPr>
          <p:nvPr/>
        </p:nvCxnSpPr>
        <p:spPr>
          <a:xfrm>
            <a:off x="5493652" y="3704966"/>
            <a:ext cx="7013" cy="54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0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GitHub account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r>
              <a:rPr lang="en-CA" dirty="0" smtClean="0"/>
              <a:t>Navigate to github.com</a:t>
            </a:r>
          </a:p>
          <a:p>
            <a:endParaRPr lang="en-CA" dirty="0" smtClean="0"/>
          </a:p>
          <a:p>
            <a:r>
              <a:rPr lang="en-CA" dirty="0" smtClean="0"/>
              <a:t>Pick a username</a:t>
            </a:r>
          </a:p>
          <a:p>
            <a:r>
              <a:rPr lang="en-CA" dirty="0" smtClean="0"/>
              <a:t>Pick an email</a:t>
            </a:r>
          </a:p>
          <a:p>
            <a:r>
              <a:rPr lang="en-CA" dirty="0" smtClean="0"/>
              <a:t>Create a password</a:t>
            </a:r>
          </a:p>
          <a:p>
            <a:pPr lvl="1"/>
            <a:r>
              <a:rPr lang="en-CA" dirty="0" smtClean="0">
                <a:hlinkClick r:id="rId2"/>
              </a:rPr>
              <a:t>https://www.random.org/passwords/?mode=advanced</a:t>
            </a: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r>
              <a:rPr lang="en-CA" dirty="0" smtClean="0"/>
              <a:t>Will need to confirm account via email</a:t>
            </a:r>
          </a:p>
          <a:p>
            <a:r>
              <a:rPr lang="en-CA" dirty="0" smtClean="0"/>
              <a:t>Ensure you can login to account without any warning/issue messages!</a:t>
            </a:r>
          </a:p>
        </p:txBody>
      </p:sp>
    </p:spTree>
    <p:extLst>
      <p:ext uri="{BB962C8B-B14F-4D97-AF65-F5344CB8AC3E}">
        <p14:creationId xmlns:p14="http://schemas.microsoft.com/office/powerpoint/2010/main" val="274720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GitHub account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Time to create our first repository! </a:t>
            </a:r>
          </a:p>
          <a:p>
            <a:pPr lvl="1"/>
            <a:r>
              <a:rPr lang="en-CA" dirty="0" smtClean="0"/>
              <a:t>A repository is a special type of folder where we will store our </a:t>
            </a:r>
            <a:r>
              <a:rPr lang="en-CA" b="1" dirty="0" smtClean="0"/>
              <a:t>committed </a:t>
            </a:r>
            <a:r>
              <a:rPr lang="en-CA" dirty="0" smtClean="0"/>
              <a:t>files </a:t>
            </a:r>
          </a:p>
          <a:p>
            <a:endParaRPr lang="en-CA" sz="2400" dirty="0"/>
          </a:p>
          <a:p>
            <a:r>
              <a:rPr lang="en-CA" sz="2400" dirty="0" smtClean="0"/>
              <a:t>Navigate to your profile page (github.com/</a:t>
            </a:r>
            <a:r>
              <a:rPr lang="en-CA" sz="2400" dirty="0" err="1" smtClean="0"/>
              <a:t>USERNAME?tab</a:t>
            </a:r>
            <a:r>
              <a:rPr lang="en-CA" sz="2400" dirty="0" smtClean="0"/>
              <a:t>=repositories)</a:t>
            </a:r>
          </a:p>
          <a:p>
            <a:r>
              <a:rPr lang="en-CA" sz="2400" dirty="0" smtClean="0"/>
              <a:t>Click ‘New’</a:t>
            </a:r>
          </a:p>
          <a:p>
            <a:endParaRPr lang="en-CA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3803601"/>
            <a:ext cx="4972050" cy="26638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72425" y="4076700"/>
            <a:ext cx="485775" cy="4381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38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Creating a GitHub account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1690686"/>
            <a:ext cx="5360270" cy="44053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2500" y="1690686"/>
            <a:ext cx="4400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Name the repository something short and straightforward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Ex. gic_git_2019</a:t>
            </a:r>
            <a:endParaRPr lang="en-CA" b="1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Set the repo to public or private (for our workshop it doesn’t matter!)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Don’t check the ‘Initialize … README’ box!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Click ‘Create repository’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Congrats!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195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10 minute break!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Take this time to make sure your account is working properly!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307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 </a:t>
            </a:r>
            <a:r>
              <a:rPr lang="en-CA" dirty="0" err="1" smtClean="0"/>
              <a:t>snstallation</a:t>
            </a:r>
            <a:r>
              <a:rPr lang="en-CA" dirty="0" smtClean="0"/>
              <a:t> and setup 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For windows: </a:t>
            </a:r>
            <a:r>
              <a:rPr lang="en-CA" dirty="0" smtClean="0">
                <a:hlinkClick r:id="rId2"/>
              </a:rPr>
              <a:t>https://gitforwindows.org/</a:t>
            </a:r>
            <a:endParaRPr lang="en-CA" dirty="0" smtClean="0"/>
          </a:p>
          <a:p>
            <a:r>
              <a:rPr lang="en-CA" dirty="0" smtClean="0"/>
              <a:t>For MAC: </a:t>
            </a:r>
            <a:r>
              <a:rPr lang="en-CA" dirty="0" smtClean="0">
                <a:hlinkClick r:id="rId3"/>
              </a:rPr>
              <a:t>https://www.atlassian.com/git/tutorials/install-git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For the GIC computers, simply navigate to the home menu and search ‘git bash’</a:t>
            </a:r>
            <a:endParaRPr lang="en-CA" b="1" dirty="0" smtClean="0"/>
          </a:p>
          <a:p>
            <a:endParaRPr lang="en-CA" b="1" dirty="0"/>
          </a:p>
          <a:p>
            <a:r>
              <a:rPr lang="en-CA" b="1" dirty="0" smtClean="0"/>
              <a:t>This will open the git command line – welcome to your new ‘File’ dropdown menu! </a:t>
            </a:r>
            <a:r>
              <a:rPr lang="en-CA" b="1" dirty="0" smtClean="0">
                <a:sym typeface="Wingdings" panose="05000000000000000000" pitchFamily="2" charset="2"/>
              </a:rPr>
              <a:t>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6489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 installation and setup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Now we need to setup our </a:t>
            </a:r>
            <a:r>
              <a:rPr lang="en-CA" b="1" dirty="0" smtClean="0"/>
              <a:t>user identity</a:t>
            </a:r>
          </a:p>
          <a:p>
            <a:r>
              <a:rPr lang="en-CA" dirty="0" smtClean="0"/>
              <a:t>In the git command line type the following: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Always check these when switching computers (or after large software updates!) </a:t>
            </a:r>
          </a:p>
          <a:p>
            <a:pPr lvl="1"/>
            <a:endParaRPr lang="en-CA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1685" y="3090676"/>
            <a:ext cx="7306487" cy="13259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“YOUR NAME"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YOUREMAIL@EMAIL.COM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–-list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git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user.name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5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GIT installation and setup 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Getting help in GIT</a:t>
            </a:r>
          </a:p>
          <a:p>
            <a:pPr lvl="1"/>
            <a:endParaRPr lang="en-CA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11685" y="3615325"/>
            <a:ext cx="6892913" cy="77193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help &lt;ACTION I WANT TO DO BUT AM UNSURE HOW&gt;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help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endParaRPr lang="en-US" alt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77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b="1" dirty="0" smtClean="0"/>
              <a:t>Commit</a:t>
            </a:r>
          </a:p>
          <a:p>
            <a:r>
              <a:rPr lang="en-CA" b="1" dirty="0" smtClean="0"/>
              <a:t>Push</a:t>
            </a:r>
            <a:r>
              <a:rPr lang="en-CA" dirty="0" smtClean="0"/>
              <a:t> </a:t>
            </a:r>
          </a:p>
          <a:p>
            <a:r>
              <a:rPr lang="en-CA" b="1" dirty="0" smtClean="0"/>
              <a:t>Pull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223807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b="1" dirty="0" smtClean="0"/>
              <a:t>Commit</a:t>
            </a:r>
            <a:r>
              <a:rPr lang="en-CA" dirty="0" smtClean="0"/>
              <a:t>: ‘</a:t>
            </a:r>
            <a:r>
              <a:rPr lang="en-CA" b="1" dirty="0" smtClean="0"/>
              <a:t>committing</a:t>
            </a:r>
            <a:r>
              <a:rPr lang="en-CA" dirty="0" smtClean="0"/>
              <a:t>’ our changes to the record</a:t>
            </a:r>
          </a:p>
          <a:p>
            <a:r>
              <a:rPr lang="en-CA" b="1" dirty="0" smtClean="0"/>
              <a:t>Push</a:t>
            </a:r>
            <a:r>
              <a:rPr lang="en-CA" dirty="0" smtClean="0"/>
              <a:t> </a:t>
            </a:r>
          </a:p>
          <a:p>
            <a:r>
              <a:rPr lang="en-CA" b="1" dirty="0" smtClean="0"/>
              <a:t>Pull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19579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Understanding </a:t>
            </a:r>
            <a:r>
              <a:rPr lang="en-CA" i="1" dirty="0" smtClean="0"/>
              <a:t>why </a:t>
            </a:r>
            <a:r>
              <a:rPr lang="en-CA" dirty="0" smtClean="0"/>
              <a:t>GIT is useful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Example workflows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Creating GitHub account / your first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Git installation and setup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Basic GIT commands to get you going!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A few specific commands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Questions/Troubleshooting/More learning/etc</a:t>
            </a:r>
            <a:r>
              <a:rPr lang="en-CA" dirty="0" smtClean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65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b="1" dirty="0" smtClean="0"/>
              <a:t>Commit</a:t>
            </a:r>
            <a:r>
              <a:rPr lang="en-CA" dirty="0" smtClean="0"/>
              <a:t>: ‘</a:t>
            </a:r>
            <a:r>
              <a:rPr lang="en-CA" b="1" dirty="0" smtClean="0"/>
              <a:t>committing</a:t>
            </a:r>
            <a:r>
              <a:rPr lang="en-CA" dirty="0" smtClean="0"/>
              <a:t>’ our changes to the record</a:t>
            </a:r>
          </a:p>
          <a:p>
            <a:r>
              <a:rPr lang="en-CA" b="1" dirty="0" smtClean="0"/>
              <a:t>Push</a:t>
            </a:r>
            <a:r>
              <a:rPr lang="en-CA" dirty="0" smtClean="0"/>
              <a:t>: ‘</a:t>
            </a:r>
            <a:r>
              <a:rPr lang="en-CA" b="1" dirty="0" smtClean="0"/>
              <a:t>pushing</a:t>
            </a:r>
            <a:r>
              <a:rPr lang="en-CA" dirty="0" smtClean="0"/>
              <a:t>’ our changes to the master branch/directory </a:t>
            </a:r>
          </a:p>
          <a:p>
            <a:r>
              <a:rPr lang="en-CA" b="1" dirty="0" smtClean="0"/>
              <a:t>Pull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8926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 for today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r>
              <a:rPr lang="en-CA" b="1" dirty="0" smtClean="0"/>
              <a:t>Commit</a:t>
            </a:r>
            <a:r>
              <a:rPr lang="en-CA" dirty="0" smtClean="0"/>
              <a:t>: ‘</a:t>
            </a:r>
            <a:r>
              <a:rPr lang="en-CA" b="1" dirty="0" smtClean="0"/>
              <a:t>committing</a:t>
            </a:r>
            <a:r>
              <a:rPr lang="en-CA" dirty="0" smtClean="0"/>
              <a:t>’ our changes to the record</a:t>
            </a:r>
          </a:p>
          <a:p>
            <a:r>
              <a:rPr lang="en-CA" b="1" dirty="0" smtClean="0"/>
              <a:t>Push</a:t>
            </a:r>
            <a:r>
              <a:rPr lang="en-CA" dirty="0" smtClean="0"/>
              <a:t>: ‘</a:t>
            </a:r>
            <a:r>
              <a:rPr lang="en-CA" b="1" dirty="0" smtClean="0"/>
              <a:t>pushing</a:t>
            </a:r>
            <a:r>
              <a:rPr lang="en-CA" dirty="0" smtClean="0"/>
              <a:t>’ our changes to the master branch/directory </a:t>
            </a:r>
          </a:p>
          <a:p>
            <a:r>
              <a:rPr lang="en-CA" b="1" dirty="0" smtClean="0"/>
              <a:t>Pull</a:t>
            </a:r>
            <a:r>
              <a:rPr lang="en-CA" dirty="0" smtClean="0"/>
              <a:t>: ‘</a:t>
            </a:r>
            <a:r>
              <a:rPr lang="en-CA" b="1" dirty="0" smtClean="0"/>
              <a:t>pulling</a:t>
            </a:r>
            <a:r>
              <a:rPr lang="en-CA" dirty="0" smtClean="0"/>
              <a:t>’ the most recent version of the branch/directory to our local machine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4578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commit and push (1)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Create a folder on your desktop called gic_git_2019</a:t>
            </a:r>
          </a:p>
          <a:p>
            <a:r>
              <a:rPr lang="en-CA" sz="2400" dirty="0" smtClean="0"/>
              <a:t>Add a text file called ‘feelings.txt’ with the following sentences:</a:t>
            </a:r>
          </a:p>
          <a:p>
            <a:endParaRPr lang="en-CA" sz="2400" dirty="0"/>
          </a:p>
          <a:p>
            <a:pPr marL="0" indent="0" algn="ctr">
              <a:buNone/>
            </a:pPr>
            <a:r>
              <a:rPr lang="en-CA" sz="2400" dirty="0" smtClean="0"/>
              <a:t>I am attending the GIC 2019 workshop on GIT. </a:t>
            </a:r>
          </a:p>
          <a:p>
            <a:pPr marL="0" indent="0" algn="ctr">
              <a:buNone/>
            </a:pPr>
            <a:r>
              <a:rPr lang="en-CA" sz="2400" dirty="0" smtClean="0"/>
              <a:t>Having a great time so far!</a:t>
            </a:r>
          </a:p>
          <a:p>
            <a:endParaRPr lang="en-CA" sz="2400" dirty="0" smtClean="0"/>
          </a:p>
          <a:p>
            <a:r>
              <a:rPr lang="en-CA" sz="2400" dirty="0" smtClean="0"/>
              <a:t>Save and exit the file/folder</a:t>
            </a:r>
          </a:p>
          <a:p>
            <a:r>
              <a:rPr lang="en-CA" sz="2400" dirty="0" smtClean="0"/>
              <a:t>This is going to be our test folder/file combination </a:t>
            </a:r>
          </a:p>
        </p:txBody>
      </p:sp>
    </p:spTree>
    <p:extLst>
      <p:ext uri="{BB962C8B-B14F-4D97-AF65-F5344CB8AC3E}">
        <p14:creationId xmlns:p14="http://schemas.microsoft.com/office/powerpoint/2010/main" val="2491418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commit and push (2)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Now that we have some files, we want to </a:t>
            </a:r>
            <a:r>
              <a:rPr lang="en-CA" b="1" dirty="0" smtClean="0"/>
              <a:t>commit </a:t>
            </a:r>
            <a:r>
              <a:rPr lang="en-CA" dirty="0" smtClean="0"/>
              <a:t>them to record</a:t>
            </a:r>
          </a:p>
          <a:p>
            <a:r>
              <a:rPr lang="en-CA" dirty="0" smtClean="0"/>
              <a:t>Where can we commit them…aha! Our GitHub </a:t>
            </a:r>
            <a:r>
              <a:rPr lang="en-CA" b="1" dirty="0" smtClean="0"/>
              <a:t>repository</a:t>
            </a:r>
            <a:r>
              <a:rPr lang="en-CA" dirty="0" smtClean="0"/>
              <a:t>.</a:t>
            </a:r>
          </a:p>
          <a:p>
            <a:r>
              <a:rPr lang="en-CA" dirty="0" smtClean="0"/>
              <a:t>This is a bit of a multistep process: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sz="2400" dirty="0"/>
          </a:p>
          <a:p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147327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commit and push (3)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98110" y="2075145"/>
            <a:ext cx="7995779" cy="326492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#Step 1: Change your directory toc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the gic_git_2019 folder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cd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C:/Users/js/Desktop/gic_git_2019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aseline="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#Ste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2: initialize the current directory as a GIT folder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lang="en-US" alt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alt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#Step 3: index and stage the files for your first commit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aseline="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#Step 4: commit the staged files to the LOCAL repository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aseline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“First commit message – customize this!”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68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commit and push (4)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98110" y="1382651"/>
            <a:ext cx="8133637" cy="464992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#Step 5: Head to the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repository you created on GitHub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the repository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#Step 6: Add the copied URL as the remote (i.e. not on our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omputer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repository where we want to put the files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remote add origin URL</a:t>
            </a:r>
            <a:endParaRPr kumimoji="0" lang="en-US" altLang="en-US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aseline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#Ste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7: Verify that the copied URL is okay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remote –v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#Step 8: Push the file to your GitHub account! You will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 prompted for your GitHub username/password.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push origin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#What do ‘origin’ and ‘master’ mean here? Get help!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help push</a:t>
            </a:r>
          </a:p>
        </p:txBody>
      </p:sp>
    </p:spTree>
    <p:extLst>
      <p:ext uri="{BB962C8B-B14F-4D97-AF65-F5344CB8AC3E}">
        <p14:creationId xmlns:p14="http://schemas.microsoft.com/office/powerpoint/2010/main" val="1430542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commit and push (5)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43087"/>
            <a:ext cx="10515600" cy="477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r>
              <a:rPr lang="en-CA" dirty="0" smtClean="0"/>
              <a:t>Check your GitHub account – are the files there?</a:t>
            </a:r>
          </a:p>
          <a:p>
            <a:endParaRPr lang="en-CA" dirty="0"/>
          </a:p>
          <a:p>
            <a:r>
              <a:rPr lang="en-CA" dirty="0" smtClean="0"/>
              <a:t>Check the ‘status’ of the files in your local folder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98022" y="4311283"/>
            <a:ext cx="5100755" cy="13259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Nothing to commit, working tree clean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37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commit and push (6)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43087"/>
            <a:ext cx="10515600" cy="477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What if our </a:t>
            </a:r>
            <a:r>
              <a:rPr lang="en-CA" i="1" dirty="0" smtClean="0"/>
              <a:t>feelings</a:t>
            </a:r>
            <a:r>
              <a:rPr lang="en-CA" dirty="0" smtClean="0"/>
              <a:t> about the workshop have changed? Return to the folder and edit the text file (to whatever you are feeling): </a:t>
            </a:r>
          </a:p>
          <a:p>
            <a:endParaRPr lang="en-CA" dirty="0" smtClean="0"/>
          </a:p>
          <a:p>
            <a:pPr marL="0" indent="0" algn="ctr">
              <a:buNone/>
            </a:pPr>
            <a:r>
              <a:rPr lang="en-CA" dirty="0" smtClean="0"/>
              <a:t>I am attending the GIC 2019 workshop on GIT.</a:t>
            </a:r>
          </a:p>
          <a:p>
            <a:pPr marL="0" indent="0" algn="ctr">
              <a:buNone/>
            </a:pPr>
            <a:r>
              <a:rPr lang="en-CA" dirty="0" smtClean="0"/>
              <a:t>It’s getting late and I am quite hungry!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Re-check the ‘status’ of the files in your local folder. What message do you see?</a:t>
            </a:r>
          </a:p>
          <a:p>
            <a:endParaRPr lang="en-CA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90535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commit and push (7)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43087"/>
            <a:ext cx="10515600" cy="477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15607" y="2357436"/>
            <a:ext cx="8960786" cy="24339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modified: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feelings.txt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aseline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changes added to commit (use “git add” and/or “git commit –a”)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592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commit and push (7)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7"/>
            <a:ext cx="10772775" cy="4776787"/>
          </a:xfrm>
        </p:spPr>
        <p:txBody>
          <a:bodyPr>
            <a:normAutofit/>
          </a:bodyPr>
          <a:lstStyle/>
          <a:p>
            <a:r>
              <a:rPr lang="en-CA" sz="1800" dirty="0" smtClean="0"/>
              <a:t>How can we commit these changes to the master branch?</a:t>
            </a:r>
          </a:p>
          <a:p>
            <a:r>
              <a:rPr lang="en-CA" sz="1800" dirty="0" smtClean="0"/>
              <a:t>We need to specify the files that have been changed/we want to commit. </a:t>
            </a:r>
          </a:p>
          <a:p>
            <a:pPr lvl="1"/>
            <a:r>
              <a:rPr lang="en-CA" sz="1800" dirty="0" smtClean="0"/>
              <a:t>Can either specify individual files ($ git add feelings.txt)</a:t>
            </a:r>
          </a:p>
          <a:p>
            <a:pPr lvl="1"/>
            <a:r>
              <a:rPr lang="en-CA" sz="1800" dirty="0" smtClean="0"/>
              <a:t>Or all files ($ git add .)</a:t>
            </a:r>
          </a:p>
          <a:p>
            <a:r>
              <a:rPr lang="en-CA" sz="1800" dirty="0" smtClean="0"/>
              <a:t>If you have good internet and project is not very large (i.e. greater than a couple gigabytes), I tend to default to $ git add . (NOTE: this is considered ‘bad practice’/inefficient in some professional settings. Reasons as to why?)</a:t>
            </a:r>
          </a:p>
          <a:p>
            <a:pPr lvl="1"/>
            <a:endParaRPr lang="en-CA" sz="1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43087"/>
            <a:ext cx="10515600" cy="477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83856" y="3833519"/>
            <a:ext cx="4424288" cy="243393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add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branch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aseline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committed: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modified: 	feelings.txt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9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GIT is an industry standard version control system (VCS) for tracking changes in code and files</a:t>
            </a:r>
          </a:p>
          <a:p>
            <a:r>
              <a:rPr lang="en-CA" dirty="0" smtClean="0"/>
              <a:t>Supports non-linear (i.e. branching) development if you need many versions to a given project</a:t>
            </a:r>
          </a:p>
          <a:p>
            <a:r>
              <a:rPr lang="en-CA" dirty="0" smtClean="0"/>
              <a:t>Free and open-source!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772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commit and push (8)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7"/>
            <a:ext cx="10772775" cy="4776787"/>
          </a:xfrm>
        </p:spPr>
        <p:txBody>
          <a:bodyPr>
            <a:normAutofit lnSpcReduction="10000"/>
          </a:bodyPr>
          <a:lstStyle/>
          <a:p>
            <a:r>
              <a:rPr lang="en-CA" sz="2400" dirty="0" smtClean="0"/>
              <a:t>Note that while we have </a:t>
            </a:r>
            <a:r>
              <a:rPr lang="en-CA" sz="2400" b="1" dirty="0" smtClean="0"/>
              <a:t>committed</a:t>
            </a:r>
            <a:r>
              <a:rPr lang="en-CA" sz="2400" dirty="0" smtClean="0"/>
              <a:t> the changes, we have only </a:t>
            </a:r>
            <a:r>
              <a:rPr lang="en-CA" sz="2400" b="1" dirty="0" smtClean="0"/>
              <a:t>committed</a:t>
            </a:r>
            <a:r>
              <a:rPr lang="en-CA" sz="2400" dirty="0" smtClean="0"/>
              <a:t> to our </a:t>
            </a:r>
            <a:r>
              <a:rPr lang="en-CA" sz="2400" b="1" dirty="0" smtClean="0"/>
              <a:t>LOCAL</a:t>
            </a:r>
            <a:r>
              <a:rPr lang="en-CA" sz="2400" dirty="0" smtClean="0"/>
              <a:t> git repository. We still need to </a:t>
            </a:r>
            <a:r>
              <a:rPr lang="en-CA" sz="2400" b="1" dirty="0" smtClean="0"/>
              <a:t>push </a:t>
            </a:r>
            <a:r>
              <a:rPr lang="en-CA" sz="2400" dirty="0" smtClean="0"/>
              <a:t>to our GitHub repository. </a:t>
            </a:r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  <a:p>
            <a:endParaRPr lang="en-CA" sz="2400" dirty="0"/>
          </a:p>
          <a:p>
            <a:r>
              <a:rPr lang="en-CA" sz="2400" dirty="0" smtClean="0"/>
              <a:t>Check your GitHub website to see if the changes took place. </a:t>
            </a:r>
            <a:r>
              <a:rPr lang="en-CA" sz="2400" b="1" dirty="0" smtClean="0"/>
              <a:t>Note the obvious benefit here: we have substantially changed our file without changing the name, while also retaining all previous versions! </a:t>
            </a:r>
            <a:endParaRPr lang="en-CA" sz="2400" dirty="0" smtClean="0"/>
          </a:p>
          <a:p>
            <a:pPr lvl="1"/>
            <a:endParaRPr lang="en-CA" sz="1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43087"/>
            <a:ext cx="10515600" cy="477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b="1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42756" y="2752964"/>
            <a:ext cx="7306487" cy="21569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git commit –m “Second commit – changed how I felt!”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aseline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d01a1e4] Second commit</a:t>
            </a: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changed how I felt!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file changed, 1 insertion(+),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deletion(-)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aseline="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#Now push to our GitHub repository…</a:t>
            </a:r>
            <a:endParaRPr lang="en-US" altLang="en-US" baseline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push origin master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641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5 minute break!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Any questions?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4325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 pull (1)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90686"/>
            <a:ext cx="10515600" cy="477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Have you ever seen an interesting project and the associated link takes you to a GitHub repository? </a:t>
            </a:r>
          </a:p>
          <a:p>
            <a:r>
              <a:rPr lang="en-CA" dirty="0" smtClean="0"/>
              <a:t>In GitHub ‘lingo’, you </a:t>
            </a:r>
            <a:r>
              <a:rPr lang="en-CA" b="1" dirty="0" smtClean="0"/>
              <a:t>pull </a:t>
            </a:r>
            <a:r>
              <a:rPr lang="en-CA" dirty="0" smtClean="0"/>
              <a:t>repositories to your local machine.</a:t>
            </a:r>
          </a:p>
          <a:p>
            <a:r>
              <a:rPr lang="en-CA" dirty="0" smtClean="0"/>
              <a:t>This simplifies the data sharing process and maintains complex file structures. </a:t>
            </a:r>
          </a:p>
          <a:p>
            <a:endParaRPr lang="en-CA" sz="2400" dirty="0" smtClean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930178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 pull (2)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76787"/>
          </a:xfrm>
        </p:spPr>
        <p:txBody>
          <a:bodyPr>
            <a:normAutofit/>
          </a:bodyPr>
          <a:lstStyle/>
          <a:p>
            <a:endParaRPr lang="en-CA" sz="2400" dirty="0" smtClean="0"/>
          </a:p>
          <a:p>
            <a:endParaRPr lang="en-CA" sz="2400" dirty="0"/>
          </a:p>
          <a:p>
            <a:endParaRPr lang="en-CA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843087"/>
            <a:ext cx="10515600" cy="477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 smtClean="0"/>
          </a:p>
          <a:p>
            <a:pPr marL="0" indent="0">
              <a:buNone/>
            </a:pPr>
            <a:endParaRPr lang="en-CA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38287"/>
            <a:ext cx="10515600" cy="4266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Let’s say we wanted to download these slides for future reference</a:t>
            </a:r>
          </a:p>
          <a:p>
            <a:r>
              <a:rPr lang="en-CA" sz="2400" dirty="0" smtClean="0"/>
              <a:t>We could find </a:t>
            </a:r>
            <a:r>
              <a:rPr lang="en-CA" sz="2400" dirty="0"/>
              <a:t>the </a:t>
            </a:r>
            <a:r>
              <a:rPr lang="en-CA" sz="2400" dirty="0" smtClean="0"/>
              <a:t>repository hosting the slides on the instructor’s GitHub </a:t>
            </a:r>
            <a:r>
              <a:rPr lang="en-CA" sz="2400" dirty="0"/>
              <a:t>here: </a:t>
            </a:r>
            <a:r>
              <a:rPr lang="en-CA" sz="2400" dirty="0">
                <a:hlinkClick r:id="rId2"/>
              </a:rPr>
              <a:t>https://</a:t>
            </a:r>
            <a:r>
              <a:rPr lang="en-CA" sz="2400" dirty="0" smtClean="0">
                <a:hlinkClick r:id="rId2"/>
              </a:rPr>
              <a:t>github.com/jefferycsauer/gic_git_2019.git</a:t>
            </a:r>
            <a:endParaRPr lang="en-CA" sz="2400" dirty="0" smtClean="0"/>
          </a:p>
          <a:p>
            <a:r>
              <a:rPr lang="en-CA" sz="2400" dirty="0" smtClean="0"/>
              <a:t>Click </a:t>
            </a:r>
            <a:r>
              <a:rPr lang="en-CA" sz="2400" dirty="0" smtClean="0"/>
              <a:t>the ‘Clone or download’ button and copy the link</a:t>
            </a:r>
          </a:p>
          <a:p>
            <a:endParaRPr lang="en-CA" sz="2400" dirty="0" smtClean="0"/>
          </a:p>
          <a:p>
            <a:endParaRPr lang="en-CA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325" y="3516484"/>
            <a:ext cx="4451350" cy="261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42200" y="4330700"/>
            <a:ext cx="698500" cy="59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208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GIT tasks: </a:t>
            </a:r>
            <a:r>
              <a:rPr lang="en-CA" b="1" dirty="0" smtClean="0"/>
              <a:t> pull (3)</a:t>
            </a:r>
            <a:endParaRPr lang="en-CA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538287"/>
            <a:ext cx="10515600" cy="4266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smtClean="0"/>
              <a:t>Now bring back up your git bash command line and enter the </a:t>
            </a:r>
            <a:r>
              <a:rPr lang="en-CA" sz="2400" dirty="0" smtClean="0"/>
              <a:t>following: </a:t>
            </a:r>
            <a:endParaRPr lang="en-CA" sz="2400" dirty="0" smtClean="0"/>
          </a:p>
          <a:p>
            <a:endParaRPr lang="en-CA" sz="2400" dirty="0" smtClean="0"/>
          </a:p>
          <a:p>
            <a:endParaRPr lang="en-CA" sz="2400" dirty="0" smtClean="0"/>
          </a:p>
          <a:p>
            <a:endParaRPr lang="en-CA" sz="24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8247" y="2459155"/>
            <a:ext cx="11015505" cy="169526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git </a:t>
            </a:r>
            <a:r>
              <a:rPr lang="en-US" alt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 https://github.com/jefferycsauer/gic_git_2019.git</a:t>
            </a:r>
            <a:endParaRPr kumimoji="0" lang="en-US" altLang="en-US" sz="15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aseline="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#We can also download it and put it in a different directory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alt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 https://</a:t>
            </a:r>
            <a:r>
              <a:rPr lang="en-US" alt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github.com/jefferycsauer/gic_git_2019.git C:/Users/js/Desktop/presentations</a:t>
            </a:r>
            <a:endParaRPr lang="en-US" alt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88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 smtClean="0"/>
              <a:t>A few specific commands (1): viewing commit history</a:t>
            </a:r>
            <a:endParaRPr lang="en-CA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 long as you have pulled or are working in the master branch, you can view the history of commits by typing: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This is an extremely powerful command as </a:t>
            </a:r>
            <a:r>
              <a:rPr lang="en-CA" b="1" dirty="0" smtClean="0"/>
              <a:t>any file changes (i.e. commits) require messages!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6916" y="3061327"/>
            <a:ext cx="5038167" cy="18799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git log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baseline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Or in one line format for many commits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aseline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log –pretty=</a:t>
            </a:r>
            <a:r>
              <a:rPr lang="en-US" alt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17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 smtClean="0"/>
              <a:t>A few specific commands (1): viewing commit history</a:t>
            </a:r>
            <a:endParaRPr lang="en-CA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 long as you have pulled or are working in the master branch, you can view the history of commits by typing: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This is an extremely powerful command as </a:t>
            </a:r>
            <a:r>
              <a:rPr lang="en-CA" b="1" dirty="0" smtClean="0"/>
              <a:t>any file changes (i.e. commits) require messages! 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6916" y="3061327"/>
            <a:ext cx="5038167" cy="187993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git log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baseline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Or in one line format for many commits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aseline="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log –pretty=</a:t>
            </a:r>
            <a:r>
              <a:rPr lang="en-US" alt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78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800" dirty="0" smtClean="0"/>
              <a:t>A few specific commands (2): </a:t>
            </a:r>
            <a:r>
              <a:rPr lang="en-CA" sz="3800" dirty="0" err="1" smtClean="0"/>
              <a:t>unmodifying</a:t>
            </a:r>
            <a:r>
              <a:rPr lang="en-CA" sz="3800" dirty="0" smtClean="0"/>
              <a:t> (i.e. undoing) a modified file</a:t>
            </a:r>
            <a:endParaRPr lang="en-CA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Return to our example of when we changed – but not yet committed – changes to the feelings.txt file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72064" y="2913730"/>
            <a:ext cx="9512219" cy="29879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0" tIns="57132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modified: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feelings.txt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aseline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changes added to commit (use “git add” and/or “git commit –a”)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ignore changes for that specific file, use the following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 git checkout --feelings.txt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53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Questions/Troubleshooting/More learning/etc.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Additional learning: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GIT </a:t>
            </a:r>
            <a:r>
              <a:rPr lang="en-CA" dirty="0" smtClean="0"/>
              <a:t>Book (FREE and VERY useful with lots of reproducible examples!): </a:t>
            </a:r>
            <a:r>
              <a:rPr lang="en-CA" dirty="0">
                <a:hlinkClick r:id="rId2"/>
              </a:rPr>
              <a:t>https://git-scm.com/book/en/v2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pPr lvl="1"/>
            <a:r>
              <a:rPr lang="en-CA" dirty="0" smtClean="0"/>
              <a:t>GIT Presentation put together by </a:t>
            </a:r>
            <a:r>
              <a:rPr lang="en-CA" dirty="0" err="1" smtClean="0"/>
              <a:t>McGIll</a:t>
            </a:r>
            <a:r>
              <a:rPr lang="en-CA" dirty="0" smtClean="0"/>
              <a:t> PhD Student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https://aengusb.github.io/github_bootcamp</a:t>
            </a:r>
            <a:r>
              <a:rPr lang="en-CA" dirty="0" smtClean="0">
                <a:hlinkClick r:id="rId3"/>
              </a:rPr>
              <a:t>/#/</a:t>
            </a:r>
            <a:endParaRPr lang="en-CA" dirty="0" smtClean="0"/>
          </a:p>
          <a:p>
            <a:pPr lvl="1"/>
            <a:r>
              <a:rPr lang="en-CA" dirty="0" smtClean="0"/>
              <a:t>Video (if you are more </a:t>
            </a:r>
            <a:r>
              <a:rPr lang="en-CA" dirty="0"/>
              <a:t>visually-oriented!): </a:t>
            </a:r>
            <a:r>
              <a:rPr lang="en-CA" dirty="0">
                <a:hlinkClick r:id="rId4"/>
              </a:rPr>
              <a:t>https://</a:t>
            </a:r>
            <a:r>
              <a:rPr lang="en-CA" dirty="0" smtClean="0">
                <a:hlinkClick r:id="rId4"/>
              </a:rPr>
              <a:t>www.youtube.com/watch?v=HVsySz-h9r4</a:t>
            </a:r>
            <a:endParaRPr lang="en-CA" dirty="0" smtClean="0"/>
          </a:p>
          <a:p>
            <a:pPr lvl="1"/>
            <a:r>
              <a:rPr lang="en-CA" dirty="0" err="1" smtClean="0"/>
              <a:t>StackExchange</a:t>
            </a:r>
            <a:r>
              <a:rPr lang="en-CA" dirty="0" smtClean="0"/>
              <a:t> guide </a:t>
            </a:r>
            <a:r>
              <a:rPr lang="en-CA" dirty="0"/>
              <a:t>for beginners: </a:t>
            </a:r>
            <a:r>
              <a:rPr lang="en-CA" dirty="0">
                <a:hlinkClick r:id="rId5"/>
              </a:rPr>
              <a:t>https://stackoverflow.com/questions/315911/git-for-beginners-the-definitive-practical-guide</a:t>
            </a: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055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Credits for many of the examples here…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The </a:t>
            </a:r>
            <a:r>
              <a:rPr lang="en-CA" dirty="0"/>
              <a:t>GIT </a:t>
            </a:r>
            <a:r>
              <a:rPr lang="en-CA" dirty="0" smtClean="0"/>
              <a:t>Book and Aengus!</a:t>
            </a:r>
          </a:p>
          <a:p>
            <a:pPr lvl="1"/>
            <a:endParaRPr lang="en-CA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292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4516" cy="1325563"/>
          </a:xfrm>
        </p:spPr>
        <p:txBody>
          <a:bodyPr>
            <a:normAutofit/>
          </a:bodyPr>
          <a:lstStyle/>
          <a:p>
            <a:r>
              <a:rPr lang="en-CA" sz="4000" dirty="0" smtClean="0"/>
              <a:t>Understanding </a:t>
            </a:r>
            <a:r>
              <a:rPr lang="en-CA" sz="4000" i="1" dirty="0" smtClean="0"/>
              <a:t>why </a:t>
            </a:r>
            <a:r>
              <a:rPr lang="en-CA" sz="4000" dirty="0" smtClean="0"/>
              <a:t>GIT (and other VCS) is useful (1)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1425"/>
            <a:ext cx="10864516" cy="4351338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On large projects, we tend to start with a simple file.</a:t>
            </a:r>
          </a:p>
          <a:p>
            <a:endParaRPr lang="en-CA" dirty="0" smtClean="0"/>
          </a:p>
          <a:p>
            <a:pPr marL="457200" lvl="1" indent="0" algn="ctr">
              <a:buNone/>
            </a:pPr>
            <a:r>
              <a:rPr lang="en-CA" b="1" dirty="0" smtClean="0"/>
              <a:t>Lastname_class_paper_v1.docx</a:t>
            </a:r>
          </a:p>
          <a:p>
            <a:pPr marL="457200" lvl="1" indent="0" algn="ctr">
              <a:buNone/>
            </a:pPr>
            <a:endParaRPr lang="en-CA" dirty="0"/>
          </a:p>
          <a:p>
            <a:r>
              <a:rPr lang="en-CA" dirty="0" smtClean="0"/>
              <a:t>By the time we get to the ‘final’ version a file, what might the name look like?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400" b="1" dirty="0" smtClean="0"/>
              <a:t>Lastname_class_paper_v9.docx</a:t>
            </a:r>
          </a:p>
          <a:p>
            <a:pPr marL="0" indent="0" algn="ctr">
              <a:buNone/>
            </a:pPr>
            <a:r>
              <a:rPr lang="en-CA" sz="2400" b="1" dirty="0" smtClean="0"/>
              <a:t>Lastname_class_paper_XYZedits_v9.docx</a:t>
            </a:r>
          </a:p>
          <a:p>
            <a:pPr marL="0" indent="0" algn="ctr">
              <a:buNone/>
            </a:pPr>
            <a:r>
              <a:rPr lang="en-CA" sz="2400" b="1" dirty="0" smtClean="0"/>
              <a:t>Lastname_class_paper_v9_XYZedits.docx</a:t>
            </a:r>
          </a:p>
          <a:p>
            <a:pPr marL="0" indent="0" algn="ctr">
              <a:buNone/>
            </a:pPr>
            <a:r>
              <a:rPr lang="en-CA" sz="2400" b="1" dirty="0" smtClean="0"/>
              <a:t>Lastname_class_paper_FINAL.docx</a:t>
            </a:r>
          </a:p>
          <a:p>
            <a:pPr marL="0" indent="0" algn="ctr">
              <a:buNone/>
            </a:pPr>
            <a:r>
              <a:rPr lang="en-CA" sz="2400" b="1" dirty="0" smtClean="0"/>
              <a:t>Lastname_class_paper_FINAL_FORSUBMISSION.docx</a:t>
            </a:r>
            <a:endParaRPr lang="en-CA" sz="2400" b="1" dirty="0"/>
          </a:p>
        </p:txBody>
      </p:sp>
    </p:spTree>
    <p:extLst>
      <p:ext uri="{BB962C8B-B14F-4D97-AF65-F5344CB8AC3E}">
        <p14:creationId xmlns:p14="http://schemas.microsoft.com/office/powerpoint/2010/main" val="20909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8474" cy="1325563"/>
          </a:xfrm>
        </p:spPr>
        <p:txBody>
          <a:bodyPr>
            <a:normAutofit/>
          </a:bodyPr>
          <a:lstStyle/>
          <a:p>
            <a:r>
              <a:rPr lang="en-CA" sz="4000" dirty="0" smtClean="0"/>
              <a:t>Understanding </a:t>
            </a:r>
            <a:r>
              <a:rPr lang="en-CA" sz="4000" i="1" dirty="0" smtClean="0"/>
              <a:t>why </a:t>
            </a:r>
            <a:r>
              <a:rPr lang="en-CA" sz="4000" dirty="0" smtClean="0"/>
              <a:t>GIT (and other VCS) is useful (2)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0004"/>
            <a:ext cx="10515600" cy="4351338"/>
          </a:xfrm>
        </p:spPr>
        <p:txBody>
          <a:bodyPr>
            <a:normAutofit/>
          </a:bodyPr>
          <a:lstStyle/>
          <a:p>
            <a:r>
              <a:rPr lang="en-CA" dirty="0" smtClean="0"/>
              <a:t>You may be using a </a:t>
            </a:r>
            <a:r>
              <a:rPr lang="en-CA" i="1" dirty="0" smtClean="0"/>
              <a:t>type </a:t>
            </a:r>
            <a:r>
              <a:rPr lang="en-CA" dirty="0" smtClean="0"/>
              <a:t>of version control without even knowing it!</a:t>
            </a:r>
          </a:p>
          <a:p>
            <a:endParaRPr lang="en-CA" dirty="0" smtClean="0"/>
          </a:p>
          <a:p>
            <a:r>
              <a:rPr lang="en-CA" dirty="0" smtClean="0"/>
              <a:t>Common file sharing programs with built-in version control:</a:t>
            </a:r>
          </a:p>
          <a:p>
            <a:pPr lvl="2"/>
            <a:r>
              <a:rPr lang="en-CA" sz="2800" dirty="0" smtClean="0"/>
              <a:t>Dropbox</a:t>
            </a:r>
          </a:p>
          <a:p>
            <a:pPr lvl="2"/>
            <a:r>
              <a:rPr lang="en-CA" sz="2800" dirty="0" smtClean="0"/>
              <a:t>Microsoft Exchange</a:t>
            </a:r>
          </a:p>
          <a:p>
            <a:pPr lvl="2"/>
            <a:r>
              <a:rPr lang="en-CA" sz="2800" dirty="0" smtClean="0"/>
              <a:t>Etc.</a:t>
            </a:r>
          </a:p>
          <a:p>
            <a:pPr marL="914400" lvl="2" indent="0">
              <a:buNone/>
            </a:pPr>
            <a:endParaRPr lang="en-CA" sz="2800" dirty="0" smtClean="0"/>
          </a:p>
          <a:p>
            <a:r>
              <a:rPr lang="en-CA" sz="3200" dirty="0" smtClean="0"/>
              <a:t>Any potential problems with these?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09092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8474" cy="1325563"/>
          </a:xfrm>
        </p:spPr>
        <p:txBody>
          <a:bodyPr>
            <a:normAutofit/>
          </a:bodyPr>
          <a:lstStyle/>
          <a:p>
            <a:r>
              <a:rPr lang="en-CA" sz="4000" dirty="0" smtClean="0"/>
              <a:t>Understanding </a:t>
            </a:r>
            <a:r>
              <a:rPr lang="en-CA" sz="4000" i="1" dirty="0" smtClean="0"/>
              <a:t>why </a:t>
            </a:r>
            <a:r>
              <a:rPr lang="en-CA" sz="4000" dirty="0" smtClean="0"/>
              <a:t>GIT (and other VCS) is useful (3)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000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CA" b="1" dirty="0" smtClean="0"/>
              <a:t>Lastname_class_paper_FINAL_FORSUBMISSION.docx</a:t>
            </a:r>
          </a:p>
          <a:p>
            <a:pPr lvl="1"/>
            <a:r>
              <a:rPr lang="en-CA" dirty="0" smtClean="0"/>
              <a:t>Complicated (and sometimes ‘unprofessional’) filenames</a:t>
            </a:r>
          </a:p>
          <a:p>
            <a:pPr lvl="1"/>
            <a:r>
              <a:rPr lang="en-CA" dirty="0" smtClean="0"/>
              <a:t>No readily useable identification information besides file name, save date, and file size</a:t>
            </a:r>
          </a:p>
          <a:p>
            <a:pPr lvl="1"/>
            <a:r>
              <a:rPr lang="en-CA" dirty="0" smtClean="0"/>
              <a:t>Risk of overwriting/erasing files</a:t>
            </a:r>
          </a:p>
          <a:p>
            <a:pPr lvl="1"/>
            <a:endParaRPr lang="en-CA" dirty="0" smtClean="0"/>
          </a:p>
          <a:p>
            <a:r>
              <a:rPr lang="en-CA" b="1" dirty="0" smtClean="0"/>
              <a:t>Dropbox and other file sharing programs</a:t>
            </a:r>
          </a:p>
          <a:p>
            <a:pPr lvl="1"/>
            <a:r>
              <a:rPr lang="en-CA" dirty="0" smtClean="0"/>
              <a:t>For single-user setups, </a:t>
            </a:r>
            <a:r>
              <a:rPr lang="en-CA" dirty="0" err="1" smtClean="0"/>
              <a:t>dropbox</a:t>
            </a:r>
            <a:r>
              <a:rPr lang="en-CA" dirty="0" smtClean="0"/>
              <a:t> pretty good!</a:t>
            </a:r>
          </a:p>
          <a:p>
            <a:pPr lvl="1"/>
            <a:r>
              <a:rPr lang="en-CA" dirty="0" smtClean="0"/>
              <a:t>However, for multi-user (shared) setups, no ‘master’ files – once someone saves a version, the previous is lost</a:t>
            </a:r>
          </a:p>
          <a:p>
            <a:pPr lvl="1"/>
            <a:r>
              <a:rPr lang="en-CA" dirty="0" smtClean="0"/>
              <a:t>VCS only for deleted versions, can’t iterate back through all saves</a:t>
            </a:r>
          </a:p>
        </p:txBody>
      </p:sp>
    </p:spTree>
    <p:extLst>
      <p:ext uri="{BB962C8B-B14F-4D97-AF65-F5344CB8AC3E}">
        <p14:creationId xmlns:p14="http://schemas.microsoft.com/office/powerpoint/2010/main" val="363498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8474" cy="1325563"/>
          </a:xfrm>
        </p:spPr>
        <p:txBody>
          <a:bodyPr>
            <a:normAutofit/>
          </a:bodyPr>
          <a:lstStyle/>
          <a:p>
            <a:r>
              <a:rPr lang="en-CA" sz="4000" dirty="0" smtClean="0"/>
              <a:t>Understanding </a:t>
            </a:r>
            <a:r>
              <a:rPr lang="en-CA" sz="4000" i="1" dirty="0" smtClean="0"/>
              <a:t>why </a:t>
            </a:r>
            <a:r>
              <a:rPr lang="en-CA" sz="4000" dirty="0" smtClean="0"/>
              <a:t>GIT (and other VCS) is useful (4)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70004"/>
            <a:ext cx="10515600" cy="4351338"/>
          </a:xfrm>
        </p:spPr>
        <p:txBody>
          <a:bodyPr>
            <a:normAutofit/>
          </a:bodyPr>
          <a:lstStyle/>
          <a:p>
            <a:r>
              <a:rPr lang="en-CA" b="1" dirty="0" smtClean="0"/>
              <a:t>So why GIT?</a:t>
            </a:r>
          </a:p>
          <a:p>
            <a:pPr lvl="1"/>
            <a:r>
              <a:rPr lang="en-CA" dirty="0" smtClean="0"/>
              <a:t>Trust in our first filename</a:t>
            </a:r>
          </a:p>
          <a:p>
            <a:pPr lvl="1"/>
            <a:r>
              <a:rPr lang="en-CA" dirty="0"/>
              <a:t>U</a:t>
            </a:r>
            <a:r>
              <a:rPr lang="en-CA" dirty="0" smtClean="0"/>
              <a:t>nlimited undo/redo/saves/getting back previous versions</a:t>
            </a:r>
          </a:p>
          <a:p>
            <a:pPr lvl="1"/>
            <a:r>
              <a:rPr lang="en-CA" dirty="0" smtClean="0"/>
              <a:t>Keep a ‘master’ file while allowing others to branch on their own</a:t>
            </a:r>
          </a:p>
          <a:p>
            <a:pPr lvl="1"/>
            <a:r>
              <a:rPr lang="en-CA" dirty="0" smtClean="0"/>
              <a:t>Selectively allow changes</a:t>
            </a:r>
          </a:p>
          <a:p>
            <a:pPr lvl="1"/>
            <a:r>
              <a:rPr lang="en-CA" dirty="0" smtClean="0"/>
              <a:t>Easily share files through GitHub, promote open-access/reproducibility</a:t>
            </a:r>
          </a:p>
          <a:p>
            <a:pPr lvl="1"/>
            <a:r>
              <a:rPr lang="en-CA" dirty="0" smtClean="0"/>
              <a:t>Make use of workflows!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89500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workflows (1)</a:t>
            </a:r>
            <a:endParaRPr lang="en-CA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586" y="1690688"/>
            <a:ext cx="7486827" cy="4212807"/>
          </a:xfrm>
        </p:spPr>
      </p:pic>
    </p:spTree>
    <p:extLst>
      <p:ext uri="{BB962C8B-B14F-4D97-AF65-F5344CB8AC3E}">
        <p14:creationId xmlns:p14="http://schemas.microsoft.com/office/powerpoint/2010/main" val="265919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workflows 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Workflows can be anything!</a:t>
            </a:r>
            <a:endParaRPr lang="en-CA" dirty="0"/>
          </a:p>
        </p:txBody>
      </p:sp>
      <p:grpSp>
        <p:nvGrpSpPr>
          <p:cNvPr id="23" name="Group 22"/>
          <p:cNvGrpSpPr/>
          <p:nvPr/>
        </p:nvGrpSpPr>
        <p:grpSpPr>
          <a:xfrm>
            <a:off x="2146891" y="2659469"/>
            <a:ext cx="7898217" cy="2683649"/>
            <a:chOff x="1572126" y="2343725"/>
            <a:chExt cx="7206915" cy="2448759"/>
          </a:xfrm>
        </p:grpSpPr>
        <p:grpSp>
          <p:nvGrpSpPr>
            <p:cNvPr id="22" name="Group 21"/>
            <p:cNvGrpSpPr/>
            <p:nvPr/>
          </p:nvGrpSpPr>
          <p:grpSpPr>
            <a:xfrm>
              <a:off x="1572126" y="2611855"/>
              <a:ext cx="7206915" cy="2180629"/>
              <a:chOff x="1572126" y="2611835"/>
              <a:chExt cx="7206918" cy="2180615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572126" y="3240480"/>
                <a:ext cx="1556085" cy="92332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Sit down at your computer</a:t>
                </a:r>
                <a:endParaRPr lang="en-CA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372854" y="3240480"/>
                <a:ext cx="1556085" cy="369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Prepare coffee</a:t>
                </a:r>
                <a:endParaRPr lang="en-CA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297906" y="2611835"/>
                <a:ext cx="1556085" cy="369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Check emails</a:t>
                </a:r>
                <a:endParaRPr lang="en-CA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97906" y="3240480"/>
                <a:ext cx="1556085" cy="369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Work</a:t>
                </a:r>
                <a:endParaRPr lang="en-CA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97906" y="3869127"/>
                <a:ext cx="1556085" cy="92332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Deal with unexpected colleague</a:t>
                </a:r>
                <a:endParaRPr lang="en-CA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22959" y="3240481"/>
                <a:ext cx="1556085" cy="369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 smtClean="0"/>
                  <a:t>Get food</a:t>
                </a:r>
                <a:endParaRPr lang="en-CA" dirty="0"/>
              </a:p>
            </p:txBody>
          </p:sp>
          <p:cxnSp>
            <p:nvCxnSpPr>
              <p:cNvPr id="12" name="Straight Arrow Connector 11"/>
              <p:cNvCxnSpPr>
                <a:endCxn id="6" idx="1"/>
              </p:cNvCxnSpPr>
              <p:nvPr/>
            </p:nvCxnSpPr>
            <p:spPr>
              <a:xfrm>
                <a:off x="3128212" y="3425146"/>
                <a:ext cx="2446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endCxn id="9" idx="1"/>
              </p:cNvCxnSpPr>
              <p:nvPr/>
            </p:nvCxnSpPr>
            <p:spPr>
              <a:xfrm flipV="1">
                <a:off x="4928939" y="3425146"/>
                <a:ext cx="368968" cy="88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endCxn id="8" idx="1"/>
              </p:cNvCxnSpPr>
              <p:nvPr/>
            </p:nvCxnSpPr>
            <p:spPr>
              <a:xfrm flipV="1">
                <a:off x="4928939" y="2796500"/>
                <a:ext cx="368968" cy="6286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endCxn id="10" idx="1"/>
              </p:cNvCxnSpPr>
              <p:nvPr/>
            </p:nvCxnSpPr>
            <p:spPr>
              <a:xfrm>
                <a:off x="4928939" y="3434016"/>
                <a:ext cx="368968" cy="8967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endCxn id="11" idx="1"/>
              </p:cNvCxnSpPr>
              <p:nvPr/>
            </p:nvCxnSpPr>
            <p:spPr>
              <a:xfrm>
                <a:off x="6848309" y="3419100"/>
                <a:ext cx="374650" cy="60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urved Up Arrow 20"/>
            <p:cNvSpPr/>
            <p:nvPr/>
          </p:nvSpPr>
          <p:spPr>
            <a:xfrm rot="10800000">
              <a:off x="1752901" y="2343725"/>
              <a:ext cx="6721040" cy="896779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7929174" y="3150868"/>
            <a:ext cx="410587" cy="69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1" idx="1"/>
          </p:cNvCxnSpPr>
          <p:nvPr/>
        </p:nvCxnSpPr>
        <p:spPr>
          <a:xfrm flipV="1">
            <a:off x="7947373" y="3844649"/>
            <a:ext cx="392388" cy="99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61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1902</Words>
  <Application>Microsoft Office PowerPoint</Application>
  <PresentationFormat>Widescreen</PresentationFormat>
  <Paragraphs>363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Wingdings</vt:lpstr>
      <vt:lpstr>Office Theme</vt:lpstr>
      <vt:lpstr>Introduction to GIT</vt:lpstr>
      <vt:lpstr>Agenda</vt:lpstr>
      <vt:lpstr>Introduction</vt:lpstr>
      <vt:lpstr>Understanding why GIT (and other VCS) is useful (1)</vt:lpstr>
      <vt:lpstr>Understanding why GIT (and other VCS) is useful (2)</vt:lpstr>
      <vt:lpstr>Understanding why GIT (and other VCS) is useful (3)</vt:lpstr>
      <vt:lpstr>Understanding why GIT (and other VCS) is useful (4)</vt:lpstr>
      <vt:lpstr>Example workflows (1)</vt:lpstr>
      <vt:lpstr>Example workflows (2)</vt:lpstr>
      <vt:lpstr>Example GIT workflow (3)</vt:lpstr>
      <vt:lpstr>Creating a GitHub account (1)</vt:lpstr>
      <vt:lpstr>Creating a GitHub account (2)</vt:lpstr>
      <vt:lpstr>Creating a GitHub account (3)</vt:lpstr>
      <vt:lpstr>10 minute break!</vt:lpstr>
      <vt:lpstr>GIT snstallation and setup (1)</vt:lpstr>
      <vt:lpstr>GIT installation and setup (2)</vt:lpstr>
      <vt:lpstr>GIT installation and setup (3)</vt:lpstr>
      <vt:lpstr>Basic GIT tasks for today</vt:lpstr>
      <vt:lpstr>Basic GIT tasks for today</vt:lpstr>
      <vt:lpstr>Basic GIT tasks for today</vt:lpstr>
      <vt:lpstr>Basic GIT tasks for today</vt:lpstr>
      <vt:lpstr>Basic GIT tasks: commit and push (1)</vt:lpstr>
      <vt:lpstr>Basic GIT tasks: commit and push (2)</vt:lpstr>
      <vt:lpstr>Basic GIT tasks: commit and push (3)</vt:lpstr>
      <vt:lpstr>Basic GIT tasks: commit and push (4)</vt:lpstr>
      <vt:lpstr>Basic GIT tasks: commit and push (5)</vt:lpstr>
      <vt:lpstr>Basic GIT tasks: commit and push (6)</vt:lpstr>
      <vt:lpstr>Basic GIT tasks: commit and push (7)</vt:lpstr>
      <vt:lpstr>Basic GIT tasks: commit and push (7)</vt:lpstr>
      <vt:lpstr>Basic GIT tasks: commit and push (8)</vt:lpstr>
      <vt:lpstr>5 minute break!</vt:lpstr>
      <vt:lpstr>Basic GIT tasks:  pull (1)</vt:lpstr>
      <vt:lpstr>Basic GIT tasks:  pull (2)</vt:lpstr>
      <vt:lpstr>Basic GIT tasks:  pull (3)</vt:lpstr>
      <vt:lpstr>A few specific commands (1): viewing commit history</vt:lpstr>
      <vt:lpstr>A few specific commands (1): viewing commit history</vt:lpstr>
      <vt:lpstr>A few specific commands (2): unmodifying (i.e. undoing) a modified file</vt:lpstr>
      <vt:lpstr>Questions/Troubleshooting/More learning/etc.</vt:lpstr>
      <vt:lpstr>Credits for many of the examples here…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Jeff Sauer</dc:creator>
  <cp:lastModifiedBy>Jeff Sauer</cp:lastModifiedBy>
  <cp:revision>101</cp:revision>
  <dcterms:created xsi:type="dcterms:W3CDTF">2019-01-28T14:21:32Z</dcterms:created>
  <dcterms:modified xsi:type="dcterms:W3CDTF">2019-01-28T19:40:16Z</dcterms:modified>
</cp:coreProperties>
</file>