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57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427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B1CF-9F9D-C3CE-D56D-6FB1E2743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52FD9-18D5-51A7-DFAD-E6BE91882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A0F84-20EB-1856-B759-471BCAB1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796F-3A83-4923-9FF7-2CFE8B09A6F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424F9-9A19-0F26-8E92-8657C2E4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48EA9-CA38-8AF3-7B8C-2C869C36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E104-0579-4D51-AE3C-FE6CD49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52B7-1158-8825-FCB1-449EB5EB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D3B68-EC21-2C16-978F-B8EBBB2B2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B1E1F-501B-2EA2-DAD3-FBF68B60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796F-3A83-4923-9FF7-2CFE8B09A6F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87033-DD7F-4A52-B038-492A0224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984F7-8954-6C07-5811-BCC544A3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E104-0579-4D51-AE3C-FE6CD49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7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65C5F-BEDA-6993-1168-69EAE1EE8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F81B5-8A5F-F6E3-1471-D91F86092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F51F3-D5C1-324E-4092-4C27BE63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796F-3A83-4923-9FF7-2CFE8B09A6F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67864-184B-B9CC-B676-63C43A93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24C73-9097-C400-6DAC-D75E875C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E104-0579-4D51-AE3C-FE6CD49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33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27C9-4AF4-4F45-B333-7BAA93B611D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1FC-AB57-4E8E-A6C5-0D0BA3527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16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27C9-4AF4-4F45-B333-7BAA93B611D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1FC-AB57-4E8E-A6C5-0D0BA3527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93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27C9-4AF4-4F45-B333-7BAA93B611D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1FC-AB57-4E8E-A6C5-0D0BA3527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81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27C9-4AF4-4F45-B333-7BAA93B611D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1FC-AB57-4E8E-A6C5-0D0BA3527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4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27C9-4AF4-4F45-B333-7BAA93B611D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1FC-AB57-4E8E-A6C5-0D0BA3527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59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27C9-4AF4-4F45-B333-7BAA93B611D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1FC-AB57-4E8E-A6C5-0D0BA3527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51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27C9-4AF4-4F45-B333-7BAA93B611D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1FC-AB57-4E8E-A6C5-0D0BA3527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00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27C9-4AF4-4F45-B333-7BAA93B611D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1FC-AB57-4E8E-A6C5-0D0BA3527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0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FA39-1462-C4DE-557A-B9B642B5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809DE-C4DE-91CF-AF78-96660C3AC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9739B-BAFB-211F-586B-89E43EEC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796F-3A83-4923-9FF7-2CFE8B09A6F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32A32-B56F-FB8E-D1D3-10B05D38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B9FA2-ACAC-E01A-FB83-C3CD3296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E104-0579-4D51-AE3C-FE6CD49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46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27C9-4AF4-4F45-B333-7BAA93B611D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1FC-AB57-4E8E-A6C5-0D0BA3527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185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27C9-4AF4-4F45-B333-7BAA93B611D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1FC-AB57-4E8E-A6C5-0D0BA3527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07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927C9-4AF4-4F45-B333-7BAA93B611D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1FC-AB57-4E8E-A6C5-0D0BA3527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2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FFB6-134F-7309-A8FC-FE2A0F9D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A17EF-D4A4-E4B1-0ECE-817643838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AC649-666F-F929-9F11-9AE6385B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796F-3A83-4923-9FF7-2CFE8B09A6F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ED791-81D4-1877-5435-9648818D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8BD48-72D1-91DF-162E-FB5D196F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E104-0579-4D51-AE3C-FE6CD49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B020-A8CE-BE8D-81A5-325D2094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D234-C02A-AABE-4E0F-42A58095A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91CAE-7DF1-03F5-035C-8F754F90D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B5C27-7F59-12D2-AC91-413FB8C1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796F-3A83-4923-9FF7-2CFE8B09A6F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40DC7-8F17-4A1E-0FB1-B9AEE967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AADD4-FA9A-0E46-D1C6-B0F97B04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E104-0579-4D51-AE3C-FE6CD49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3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BA3D-F25B-8C68-ACEB-24A812D0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2E412-CA9A-7AB6-FDEC-77DDED1AA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62E24-E840-C095-8807-0942444AF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F18C9-C2DE-4D9C-A72F-2FD41A061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44C5B-3E9F-6007-65F4-560D00448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18258-20A0-F6A2-EBF6-8DB7B45F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796F-3A83-4923-9FF7-2CFE8B09A6F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64523-99E1-C201-3B9F-7AAE7012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2BA9A-FD4E-EAD6-ACD1-587608A8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E104-0579-4D51-AE3C-FE6CD49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7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02A5-1DAB-3A5E-59F3-1C7B0533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F56AC-77DB-D359-98F7-51050D51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796F-3A83-4923-9FF7-2CFE8B09A6F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4D48C-2BE6-4A9C-2F6E-D10B73C1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B59EC-DC79-A88A-90A8-34B4EDFC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E104-0579-4D51-AE3C-FE6CD49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1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0E783-6B60-D7F2-775E-D054E575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796F-3A83-4923-9FF7-2CFE8B09A6F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20B51-9CA2-354B-3894-BC7DBE05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4613E-DAD6-F99B-00E1-2E570D8E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E104-0579-4D51-AE3C-FE6CD49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6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5118-3355-4599-9336-95DC986DB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9307-34F4-ABEC-9358-B7A8EBEA5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EDA79-682D-EAB6-B348-44C70C0A4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DF22A-CC9D-1DBA-EE54-BD28288B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796F-3A83-4923-9FF7-2CFE8B09A6F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60C2B-0D2B-29ED-9E2B-604EDDE3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EAFA0-8B9D-D182-9BC8-F62A4B13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E104-0579-4D51-AE3C-FE6CD49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6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31D7-925D-87F4-AD4C-5EA37DD8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53B79-5A95-834C-F15D-1E73B74F8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A82D5-F81F-7934-E52A-6BD6F5F24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C4EE9-2FFB-ED10-835D-F04AC7C7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796F-3A83-4923-9FF7-2CFE8B09A6F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5C2F0-4516-94A6-4026-DE996668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21673-D4E4-76E8-1EDB-D836B063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E104-0579-4D51-AE3C-FE6CD49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56042-9D75-F7F0-A427-51F0DF87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77C9B-F061-5D74-8C1A-DAD9DFF21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63052-5DAE-2BF7-3AF7-BDE00C114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D2796F-3A83-4923-9FF7-2CFE8B09A6FA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3D197-8E2F-7D96-0BD3-BD6D533A5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79E45-1E42-877B-ED97-A77D2D867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74E104-0579-4D51-AE3C-FE6CD49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1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927C9-4AF4-4F45-B333-7BAA93B611D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131FC-AB57-4E8E-A6C5-0D0BA3527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7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Exponentially Weighted Buy/Sell Pressure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canceled order, calculate their exponentially weighted accumulative volume (EWAV) for buy and sell, respectively</a:t>
                </a:r>
              </a:p>
              <a:p>
                <a:pPr lvl="1"/>
                <a:r>
                  <a:rPr lang="en-US" dirty="0"/>
                  <a:t>For sell orders placed at t_1&lt;=t_2&lt;=…&lt;=</a:t>
                </a:r>
                <a:r>
                  <a:rPr lang="en-US" dirty="0" err="1"/>
                  <a:t>t_k</a:t>
                </a:r>
                <a:r>
                  <a:rPr lang="en-US" dirty="0"/>
                  <a:t>, and later canceled, with volume:v_1,v_2,…,</a:t>
                </a:r>
                <a:r>
                  <a:rPr lang="en-US" dirty="0" err="1"/>
                  <a:t>v_k</a:t>
                </a:r>
                <a:r>
                  <a:rPr lang="en-US" dirty="0"/>
                  <a:t>,  limit price: p_1,…,</a:t>
                </a:r>
                <a:r>
                  <a:rPr lang="en-US" dirty="0" err="1"/>
                  <a:t>p_k</a:t>
                </a:r>
                <a:r>
                  <a:rPr lang="en-US" dirty="0"/>
                  <a:t>, NBBO best bid: b_1,b_2,…,</a:t>
                </a:r>
                <a:r>
                  <a:rPr lang="en-US" dirty="0" err="1"/>
                  <a:t>b_k</a:t>
                </a:r>
                <a:endParaRPr lang="en-US" dirty="0"/>
              </a:p>
              <a:p>
                <a:pPr lvl="1"/>
                <a:r>
                  <a:rPr lang="en-US" dirty="0"/>
                  <a:t>EWAV for sell at </a:t>
                </a:r>
                <a:r>
                  <a:rPr lang="en-US" dirty="0" err="1"/>
                  <a:t>t_m</a:t>
                </a:r>
                <a:r>
                  <a:rPr lang="en-US" dirty="0"/>
                  <a:t>: </a:t>
                </a:r>
              </a:p>
              <a:p>
                <a:pPr marL="457200" lvl="1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 buy/sell pressure: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log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971800" y="6400800"/>
            <a:ext cx="409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initial scan, we can drop </a:t>
            </a:r>
            <a:r>
              <a:rPr lang="en-US" dirty="0" err="1"/>
              <a:t>p_i</a:t>
            </a:r>
            <a:r>
              <a:rPr lang="en-US" dirty="0"/>
              <a:t> and </a:t>
            </a:r>
            <a:r>
              <a:rPr lang="en-US" dirty="0" err="1"/>
              <a:t>b_i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875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Exponentially Weighted Buy/Sell Pressure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Discount the past, emphasize the more recent/more relevant orders – Order/Trade is short-term behavior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9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Chain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6600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78181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9200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1200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9400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1400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05800" y="3200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76600" y="1981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35609" y="198404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825383" y="198404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629400" y="19954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391400" y="19954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305800" y="19954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178181" y="19655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603100" y="3352800"/>
            <a:ext cx="5117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03257" y="3352800"/>
            <a:ext cx="5117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79500" y="3361346"/>
            <a:ext cx="5117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96001" y="3352800"/>
            <a:ext cx="5117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879700" y="3349952"/>
            <a:ext cx="5117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794100" y="3349952"/>
            <a:ext cx="5117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0"/>
          </p:cNvCxnSpPr>
          <p:nvPr/>
        </p:nvCxnSpPr>
        <p:spPr>
          <a:xfrm flipV="1">
            <a:off x="3429000" y="2300244"/>
            <a:ext cx="0" cy="900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30581" y="2288850"/>
            <a:ext cx="0" cy="900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192994" y="2270333"/>
            <a:ext cx="0" cy="900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943600" y="2314487"/>
            <a:ext cx="0" cy="900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781800" y="2288850"/>
            <a:ext cx="0" cy="900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535966" y="2288850"/>
            <a:ext cx="0" cy="900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8466034" y="2270333"/>
            <a:ext cx="0" cy="900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5000" y="1995443"/>
            <a:ext cx="13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Observation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57552" y="3189006"/>
            <a:ext cx="137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Hidden state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57400" y="4191000"/>
            <a:ext cx="38649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Hidden state:  Four types of filled order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Normal buy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Normal Sell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Suspicious buy (spoofing)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Suspicious sell (spoofing)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54024" y="4218062"/>
            <a:ext cx="36395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Observations: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Exp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weighted buy/sell pressure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>
                    <a:lumMod val="75000"/>
                  </a:prstClr>
                </a:solidFill>
                <a:latin typeface="Calibri"/>
              </a:rPr>
              <a:t>Time </a:t>
            </a:r>
            <a:r>
              <a:rPr lang="en-US" dirty="0" err="1">
                <a:solidFill>
                  <a:prstClr val="white">
                    <a:lumMod val="75000"/>
                  </a:prstClr>
                </a:solidFill>
                <a:latin typeface="Calibri"/>
              </a:rPr>
              <a:t>differen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  <a:latin typeface="Calibri"/>
              </a:rPr>
              <a:t> from last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>
                    <a:lumMod val="75000"/>
                  </a:prstClr>
                </a:solidFill>
                <a:latin typeface="Calibri"/>
              </a:rPr>
              <a:t>……</a:t>
            </a:r>
          </a:p>
          <a:p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876801" y="4724400"/>
            <a:ext cx="2258749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759106" y="4800600"/>
            <a:ext cx="2294918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00657" y="5175766"/>
            <a:ext cx="153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Large positive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92994" y="4606498"/>
            <a:ext cx="1741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Large negative </a:t>
            </a:r>
          </a:p>
        </p:txBody>
      </p:sp>
    </p:spTree>
    <p:extLst>
      <p:ext uri="{BB962C8B-B14F-4D97-AF65-F5344CB8AC3E}">
        <p14:creationId xmlns:p14="http://schemas.microsoft.com/office/powerpoint/2010/main" val="353778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HMM?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Bayesian </a:t>
            </a:r>
          </a:p>
          <a:p>
            <a:r>
              <a:rPr lang="en-US" dirty="0"/>
              <a:t>What HMM brings?</a:t>
            </a:r>
          </a:p>
        </p:txBody>
      </p:sp>
    </p:spTree>
    <p:extLst>
      <p:ext uri="{BB962C8B-B14F-4D97-AF65-F5344CB8AC3E}">
        <p14:creationId xmlns:p14="http://schemas.microsoft.com/office/powerpoint/2010/main" val="113217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order execution, obtain all orders sitting on either side that are canceled after this execution </a:t>
            </a:r>
            <a:r>
              <a:rPr lang="en-US" dirty="0">
                <a:sym typeface="Wingdings" panose="05000000000000000000" pitchFamily="2" charset="2"/>
              </a:rPr>
              <a:t>more accurate buy/sell pressure log ratio (2 weeks)</a:t>
            </a:r>
          </a:p>
          <a:p>
            <a:r>
              <a:rPr lang="en-US" dirty="0">
                <a:sym typeface="Wingdings" panose="05000000000000000000" pitchFamily="2" charset="2"/>
              </a:rPr>
              <a:t>Semi-supervised learning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6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770c32ea-fdcf-4c9f-8b9d-75b23b9851e9}" enabled="1" method="Standard" siteId="{ed23862a-38c6-45ed-bd6a-60c55a569da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237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Cambria Math</vt:lpstr>
      <vt:lpstr>Wingdings</vt:lpstr>
      <vt:lpstr>Office Theme</vt:lpstr>
      <vt:lpstr>1_Office Theme</vt:lpstr>
      <vt:lpstr>Exponentially Weighted Buy/Sell Pressure</vt:lpstr>
      <vt:lpstr>Exponentially Weighted Buy/Sell Pressure</vt:lpstr>
      <vt:lpstr>Hidden Markov Chain</vt:lpstr>
      <vt:lpstr>Why HMM?</vt:lpstr>
      <vt:lpstr>Future work</vt:lpstr>
    </vt:vector>
  </TitlesOfParts>
  <Company>Security Exchange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Cui, Xiaofeng</dc:creator>
  <cp:lastModifiedBy>Cui, Xiaofeng</cp:lastModifiedBy>
  <cp:revision>1</cp:revision>
  <dcterms:created xsi:type="dcterms:W3CDTF">2025-02-12T19:25:43Z</dcterms:created>
  <dcterms:modified xsi:type="dcterms:W3CDTF">2025-02-12T19:42:50Z</dcterms:modified>
</cp:coreProperties>
</file>