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60" r:id="rId4"/>
    <p:sldId id="263" r:id="rId5"/>
    <p:sldId id="265" r:id="rId6"/>
    <p:sldId id="269" r:id="rId7"/>
    <p:sldId id="271" r:id="rId8"/>
    <p:sldId id="266" r:id="rId9"/>
    <p:sldId id="268" r:id="rId10"/>
    <p:sldId id="275" r:id="rId11"/>
    <p:sldId id="270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6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1762-D713-88A1-2E66-AEF7D946B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2C8CC-6FAF-DEA9-9704-150614B4F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C018B-08FE-9AFB-AC48-207F38F2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582C-8B3A-44A5-AED4-2FEE28BC72C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11187-08EC-14ED-5F92-10DB6B6B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051CA-DDE2-7C36-6488-071C2EBC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B2DC-38E2-4947-9679-1F72343D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7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EB9D-1952-974D-D2CC-7A80CBC9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61FE7-1268-657B-D698-C5052F49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0AE4A-9DB2-3C09-B9BD-7A46D177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582C-8B3A-44A5-AED4-2FEE28BC72C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7CD7-CEE5-20C4-76F6-15E45409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5AB9-3A8C-01FD-67E5-D110296B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B2DC-38E2-4947-9679-1F72343D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7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05EC2-8649-E968-CCAF-EAAD18235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76326-F992-8DFB-70FD-F28D5AE51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B9CF-2964-8485-A45D-E245C6C1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582C-8B3A-44A5-AED4-2FEE28BC72C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5593B-67E7-0D2C-6A46-4ACE3280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B3F00-9E17-A6C5-A5E1-24D83C66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B2DC-38E2-4947-9679-1F72343D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47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2295-00EF-4CF7-A225-5A3B8B7BB53B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E3F7-BE7C-4A16-80CF-69928D8F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36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2295-00EF-4CF7-A225-5A3B8B7BB53B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E3F7-BE7C-4A16-80CF-69928D8F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0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2295-00EF-4CF7-A225-5A3B8B7BB53B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E3F7-BE7C-4A16-80CF-69928D8F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88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2295-00EF-4CF7-A225-5A3B8B7BB53B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E3F7-BE7C-4A16-80CF-69928D8F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7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2295-00EF-4CF7-A225-5A3B8B7BB53B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E3F7-BE7C-4A16-80CF-69928D8F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57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2295-00EF-4CF7-A225-5A3B8B7BB53B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E3F7-BE7C-4A16-80CF-69928D8F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1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2295-00EF-4CF7-A225-5A3B8B7BB53B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E3F7-BE7C-4A16-80CF-69928D8F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90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2295-00EF-4CF7-A225-5A3B8B7BB53B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E3F7-BE7C-4A16-80CF-69928D8F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0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85C8-9C10-D56D-2945-E2AB5579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9AD2A-7E25-C883-94ED-575E95E51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8219-D516-2CC8-E7B8-033A7ABD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582C-8B3A-44A5-AED4-2FEE28BC72C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87E2D-6797-8F8B-877E-0CCB3FF3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29964-97F8-3256-ED7D-B051A41C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B2DC-38E2-4947-9679-1F72343D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21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2295-00EF-4CF7-A225-5A3B8B7BB53B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E3F7-BE7C-4A16-80CF-69928D8F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19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2295-00EF-4CF7-A225-5A3B8B7BB53B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E3F7-BE7C-4A16-80CF-69928D8F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710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2295-00EF-4CF7-A225-5A3B8B7BB53B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E3F7-BE7C-4A16-80CF-69928D8F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B5A1-4C77-4B2A-54F8-F9D20A56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64D5-F71E-7F3D-E412-06FECB9F7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81B76-6EF1-9EDF-8342-E48B792C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582C-8B3A-44A5-AED4-2FEE28BC72C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00049-3C2F-7BBC-8487-87694668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32B7-E98F-3F65-EDEA-593EBF79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B2DC-38E2-4947-9679-1F72343D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0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EADC-ADD0-6F25-143D-C1413D8B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EC3A-B6C7-A282-B0F5-B4A5493F9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803B5-C765-C881-E6B6-FD527405D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B0FBA-61A5-F094-9EE5-A348C45C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582C-8B3A-44A5-AED4-2FEE28BC72C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9D71B-1DB0-5EB5-6D73-E4EB6E6D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71205-F2FD-109F-566E-7362950F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B2DC-38E2-4947-9679-1F72343D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7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A195-C04A-2EDF-E3D9-2BBDF187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AFB21-DB56-1821-992A-B3394A902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B5C81-4A3D-40DA-65A4-B3058B51B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8319D-1081-1225-572C-A8E11945A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EB735-045E-5B80-6A55-6D95E7E8D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F1BB6-5AC7-B442-283A-A2EB7DC4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582C-8B3A-44A5-AED4-2FEE28BC72C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1FB28-5467-385E-CD79-93932412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8F322-BE44-AC76-E00D-E5766879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B2DC-38E2-4947-9679-1F72343D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9FB7-7645-7188-3A8E-EADEDA55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029A8-4495-9835-0F05-1AEEDD9A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582C-8B3A-44A5-AED4-2FEE28BC72C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B3F66-AF72-CE9C-060C-4D6A0C7C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747A1-D35A-8D18-A03D-FE73CF03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B2DC-38E2-4947-9679-1F72343D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465FA-2116-977F-808B-2768782B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582C-8B3A-44A5-AED4-2FEE28BC72C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76C18-9DD1-85CD-2039-D6438CBF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59897-1444-0C03-BA83-56164E49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B2DC-38E2-4947-9679-1F72343D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1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344B-851D-6B6A-62F0-C87C1E8D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C6ED-852E-4975-78B7-C732185F3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BD172-417C-9EEA-8760-7DD50A506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46734-F56B-A820-96C5-1C8CFC74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582C-8B3A-44A5-AED4-2FEE28BC72C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5F1E7-4BDC-66EF-0FBE-EA56300B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DE802-8815-8FC5-9EA0-AFC9A6E3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B2DC-38E2-4947-9679-1F72343D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4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E4ED-2848-EA9F-26A9-75FE4E9D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0EAE4-3E9D-AE59-B6EF-3744B91AC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46CE8-3704-6C51-DF9B-48825ADC6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99A48-F435-B592-1F3B-4EFB631B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582C-8B3A-44A5-AED4-2FEE28BC72C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70027-FFC0-6FE5-1D14-BA0665F6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9B250-AB0C-4D7A-6028-02CC90DC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0B2DC-38E2-4947-9679-1F72343D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72C53C-5C56-4099-3B28-F0C3C235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6E3FD-341B-5730-39D6-77EB38D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F51B8-A561-3798-839B-5FA98F4E7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5582C-8B3A-44A5-AED4-2FEE28BC72C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8DC7-E99E-0DC5-45AD-578D15BD0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CB324-3B28-1F24-2CA6-9AA6108F0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0B2DC-38E2-4947-9679-1F72343D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D2295-00EF-4CF7-A225-5A3B8B7BB53B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9E3F7-BE7C-4A16-80CF-69928D8F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7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6169"/>
            <a:ext cx="8229600" cy="1143000"/>
          </a:xfrm>
        </p:spPr>
        <p:txBody>
          <a:bodyPr/>
          <a:lstStyle/>
          <a:p>
            <a:r>
              <a:rPr lang="en-US" dirty="0"/>
              <a:t>Key Idea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76600" y="5105400"/>
            <a:ext cx="6019800" cy="255816"/>
            <a:chOff x="1752600" y="2933697"/>
            <a:chExt cx="6019800" cy="25581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752600" y="3048000"/>
              <a:ext cx="60198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xplosion 1 5"/>
            <p:cNvSpPr>
              <a:spLocks noChangeAspect="1"/>
            </p:cNvSpPr>
            <p:nvPr/>
          </p:nvSpPr>
          <p:spPr>
            <a:xfrm>
              <a:off x="2066925" y="2939142"/>
              <a:ext cx="228600" cy="228600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xplosion 1 9"/>
            <p:cNvSpPr/>
            <p:nvPr/>
          </p:nvSpPr>
          <p:spPr>
            <a:xfrm>
              <a:off x="2430236" y="2933700"/>
              <a:ext cx="228600" cy="228600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xplosion 1 10"/>
            <p:cNvSpPr/>
            <p:nvPr/>
          </p:nvSpPr>
          <p:spPr>
            <a:xfrm>
              <a:off x="2762250" y="2939142"/>
              <a:ext cx="228600" cy="228600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xplosion 1 11"/>
            <p:cNvSpPr/>
            <p:nvPr/>
          </p:nvSpPr>
          <p:spPr>
            <a:xfrm>
              <a:off x="3962400" y="2939142"/>
              <a:ext cx="228600" cy="228600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xplosion 1 12"/>
            <p:cNvSpPr/>
            <p:nvPr/>
          </p:nvSpPr>
          <p:spPr>
            <a:xfrm>
              <a:off x="4343400" y="2950028"/>
              <a:ext cx="228600" cy="228600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xplosion 1 13"/>
            <p:cNvSpPr/>
            <p:nvPr/>
          </p:nvSpPr>
          <p:spPr>
            <a:xfrm>
              <a:off x="4533900" y="2950027"/>
              <a:ext cx="228600" cy="228600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xplosion 1 14"/>
            <p:cNvSpPr/>
            <p:nvPr/>
          </p:nvSpPr>
          <p:spPr>
            <a:xfrm>
              <a:off x="6172200" y="2960913"/>
              <a:ext cx="228600" cy="228600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xplosion 1 15"/>
            <p:cNvSpPr/>
            <p:nvPr/>
          </p:nvSpPr>
          <p:spPr>
            <a:xfrm>
              <a:off x="2876550" y="2933697"/>
              <a:ext cx="228600" cy="228600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xplosion 1 17"/>
            <p:cNvSpPr/>
            <p:nvPr/>
          </p:nvSpPr>
          <p:spPr>
            <a:xfrm>
              <a:off x="4762500" y="2944582"/>
              <a:ext cx="228600" cy="228600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606699" y="1456300"/>
            <a:ext cx="403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 typical block/loop: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819401" y="2264232"/>
            <a:ext cx="4613145" cy="1076900"/>
            <a:chOff x="1295400" y="2264232"/>
            <a:chExt cx="4613145" cy="10769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752600" y="2378532"/>
              <a:ext cx="3581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xplosion 1 16"/>
            <p:cNvSpPr/>
            <p:nvPr/>
          </p:nvSpPr>
          <p:spPr>
            <a:xfrm>
              <a:off x="1932214" y="2264232"/>
              <a:ext cx="228600" cy="228600"/>
            </a:xfrm>
            <a:prstGeom prst="irregularSeal1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xplosion 1 18"/>
            <p:cNvSpPr/>
            <p:nvPr/>
          </p:nvSpPr>
          <p:spPr>
            <a:xfrm>
              <a:off x="2993110" y="2280558"/>
              <a:ext cx="228600" cy="228600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xplosion 1 19"/>
            <p:cNvSpPr/>
            <p:nvPr/>
          </p:nvSpPr>
          <p:spPr>
            <a:xfrm>
              <a:off x="2658836" y="2275116"/>
              <a:ext cx="228600" cy="228600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xplosion 1 20"/>
            <p:cNvSpPr/>
            <p:nvPr/>
          </p:nvSpPr>
          <p:spPr>
            <a:xfrm>
              <a:off x="4648200" y="2286000"/>
              <a:ext cx="228600" cy="228600"/>
            </a:xfrm>
            <a:prstGeom prst="irregularSeal1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95400" y="2960913"/>
              <a:ext cx="1190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Vanguard:</a:t>
              </a:r>
            </a:p>
          </p:txBody>
        </p:sp>
        <p:cxnSp>
          <p:nvCxnSpPr>
            <p:cNvPr id="32" name="Straight Arrow Connector 31"/>
            <p:cNvCxnSpPr>
              <a:stCxn id="30" idx="0"/>
              <a:endCxn id="17" idx="2"/>
            </p:cNvCxnSpPr>
            <p:nvPr/>
          </p:nvCxnSpPr>
          <p:spPr>
            <a:xfrm flipV="1">
              <a:off x="1890788" y="2492832"/>
              <a:ext cx="131226" cy="4680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xplosion 1 33"/>
            <p:cNvSpPr/>
            <p:nvPr/>
          </p:nvSpPr>
          <p:spPr>
            <a:xfrm>
              <a:off x="3352800" y="2286000"/>
              <a:ext cx="228600" cy="228600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Explosion 1 34"/>
            <p:cNvSpPr/>
            <p:nvPr/>
          </p:nvSpPr>
          <p:spPr>
            <a:xfrm>
              <a:off x="3810000" y="2286000"/>
              <a:ext cx="228600" cy="228600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67000" y="2971800"/>
              <a:ext cx="1476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Middle guard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48200" y="2960913"/>
              <a:ext cx="1260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Rear guard</a:t>
              </a:r>
            </a:p>
          </p:txBody>
        </p:sp>
        <p:cxnSp>
          <p:nvCxnSpPr>
            <p:cNvPr id="39" name="Straight Arrow Connector 38"/>
            <p:cNvCxnSpPr>
              <a:stCxn id="36" idx="0"/>
              <a:endCxn id="34" idx="2"/>
            </p:cNvCxnSpPr>
            <p:nvPr/>
          </p:nvCxnSpPr>
          <p:spPr>
            <a:xfrm flipV="1">
              <a:off x="3405376" y="2514600"/>
              <a:ext cx="37224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0"/>
              <a:endCxn id="21" idx="3"/>
            </p:cNvCxnSpPr>
            <p:nvPr/>
          </p:nvCxnSpPr>
          <p:spPr>
            <a:xfrm flipH="1" flipV="1">
              <a:off x="4876800" y="2426653"/>
              <a:ext cx="401573" cy="5342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3124200" y="3917584"/>
            <a:ext cx="8530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A classification problem: </a:t>
            </a:r>
            <a:r>
              <a:rPr lang="en-US" sz="3200" dirty="0"/>
              <a:t>vanguard vs the rest</a:t>
            </a:r>
            <a:r>
              <a:rPr lang="en-US" sz="3200" b="1" dirty="0"/>
              <a:t>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276600" y="5306784"/>
            <a:ext cx="6019800" cy="255816"/>
            <a:chOff x="1752600" y="2933697"/>
            <a:chExt cx="6019800" cy="255816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752600" y="3048000"/>
              <a:ext cx="601980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xplosion 1 48"/>
            <p:cNvSpPr>
              <a:spLocks noChangeAspect="1"/>
            </p:cNvSpPr>
            <p:nvPr/>
          </p:nvSpPr>
          <p:spPr>
            <a:xfrm>
              <a:off x="2066925" y="2939142"/>
              <a:ext cx="228600" cy="228600"/>
            </a:xfrm>
            <a:prstGeom prst="irregularSeal1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Explosion 1 49"/>
            <p:cNvSpPr/>
            <p:nvPr/>
          </p:nvSpPr>
          <p:spPr>
            <a:xfrm>
              <a:off x="2430236" y="2933700"/>
              <a:ext cx="228600" cy="228600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Explosion 1 50"/>
            <p:cNvSpPr/>
            <p:nvPr/>
          </p:nvSpPr>
          <p:spPr>
            <a:xfrm>
              <a:off x="2762250" y="2939142"/>
              <a:ext cx="228600" cy="228600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xplosion 1 51"/>
            <p:cNvSpPr/>
            <p:nvPr/>
          </p:nvSpPr>
          <p:spPr>
            <a:xfrm>
              <a:off x="3962400" y="2939142"/>
              <a:ext cx="228600" cy="228600"/>
            </a:xfrm>
            <a:prstGeom prst="irregularSeal1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xplosion 1 52"/>
            <p:cNvSpPr/>
            <p:nvPr/>
          </p:nvSpPr>
          <p:spPr>
            <a:xfrm>
              <a:off x="4343400" y="2950028"/>
              <a:ext cx="228600" cy="228600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xplosion 1 53"/>
            <p:cNvSpPr/>
            <p:nvPr/>
          </p:nvSpPr>
          <p:spPr>
            <a:xfrm>
              <a:off x="4533900" y="2950027"/>
              <a:ext cx="228600" cy="228600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Explosion 1 54"/>
            <p:cNvSpPr/>
            <p:nvPr/>
          </p:nvSpPr>
          <p:spPr>
            <a:xfrm>
              <a:off x="6172200" y="2960913"/>
              <a:ext cx="228600" cy="228600"/>
            </a:xfrm>
            <a:prstGeom prst="irregularSeal1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xplosion 1 55"/>
            <p:cNvSpPr/>
            <p:nvPr/>
          </p:nvSpPr>
          <p:spPr>
            <a:xfrm>
              <a:off x="2876550" y="2933697"/>
              <a:ext cx="228600" cy="228600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Explosion 1 56"/>
            <p:cNvSpPr/>
            <p:nvPr/>
          </p:nvSpPr>
          <p:spPr>
            <a:xfrm>
              <a:off x="4762500" y="2944582"/>
              <a:ext cx="228600" cy="228600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68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Sequence Level LSTM:</a:t>
            </a:r>
          </a:p>
          <a:p>
            <a:pPr lvl="1"/>
            <a:r>
              <a:rPr lang="en-US" dirty="0"/>
              <a:t>Accuracy: 85.6%, F1=89.6%</a:t>
            </a:r>
          </a:p>
          <a:p>
            <a:pPr lvl="1"/>
            <a:r>
              <a:rPr lang="en-US" dirty="0"/>
              <a:t>Confusion matrix:</a:t>
            </a:r>
          </a:p>
          <a:p>
            <a:pPr marL="857250" lvl="2" indent="0">
              <a:buNone/>
            </a:pPr>
            <a:r>
              <a:rPr lang="en-US" dirty="0">
                <a:effectLst/>
              </a:rPr>
              <a:t>[[36 12] </a:t>
            </a:r>
          </a:p>
          <a:p>
            <a:pPr marL="857250" lvl="2" indent="0">
              <a:buNone/>
            </a:pPr>
            <a:r>
              <a:rPr lang="en-US" dirty="0">
                <a:effectLst/>
              </a:rPr>
              <a:t>[10 95]]</a:t>
            </a:r>
          </a:p>
          <a:p>
            <a:r>
              <a:rPr lang="en-US" dirty="0"/>
              <a:t>Message Level LSTM:</a:t>
            </a:r>
          </a:p>
          <a:p>
            <a:pPr lvl="1"/>
            <a:r>
              <a:rPr lang="en-US" dirty="0"/>
              <a:t>Accuracy: 97.1%, F1 = 74.0%</a:t>
            </a:r>
          </a:p>
          <a:p>
            <a:pPr lvl="1"/>
            <a:r>
              <a:rPr lang="en-US" dirty="0"/>
              <a:t>Confusion matrix:</a:t>
            </a:r>
          </a:p>
          <a:p>
            <a:pPr marL="857250" lvl="2" indent="0">
              <a:buNone/>
            </a:pPr>
            <a:r>
              <a:rPr lang="en-US" dirty="0">
                <a:effectLst/>
              </a:rPr>
              <a:t>[[71155 1010] </a:t>
            </a:r>
          </a:p>
          <a:p>
            <a:pPr marL="857250" lvl="2" indent="0">
              <a:buNone/>
            </a:pPr>
            <a:r>
              <a:rPr lang="en-US" dirty="0">
                <a:effectLst/>
              </a:rPr>
              <a:t>[ 1194 3141]]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7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LSTM is able to capture characteristics given sufficient number of consistently labelled data</a:t>
            </a:r>
          </a:p>
          <a:p>
            <a:r>
              <a:rPr lang="en-US" dirty="0"/>
              <a:t>Sequence Level LSTM have higher identification accuracy</a:t>
            </a:r>
          </a:p>
          <a:p>
            <a:r>
              <a:rPr lang="en-US" dirty="0"/>
              <a:t>Message Level LSTM can help to understand the inner working of each order/trade scheme</a:t>
            </a:r>
          </a:p>
          <a:p>
            <a:r>
              <a:rPr lang="en-US" dirty="0"/>
              <a:t>Limitation:</a:t>
            </a:r>
          </a:p>
          <a:p>
            <a:pPr lvl="1"/>
            <a:r>
              <a:rPr lang="en-US" dirty="0"/>
              <a:t>Training set is small</a:t>
            </a:r>
          </a:p>
        </p:txBody>
      </p:sp>
    </p:spTree>
    <p:extLst>
      <p:ext uri="{BB962C8B-B14F-4D97-AF65-F5344CB8AC3E}">
        <p14:creationId xmlns:p14="http://schemas.microsoft.com/office/powerpoint/2010/main" val="127080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8269-0724-D773-4C6A-15987E51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81AA8-5FB4-2D57-A45E-B0661A9C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C67DAE2-254D-1FB4-6E52-3444FD32C6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marR="0" lvl="0" indent="-5143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 each order messages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calculate: 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Δ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𝑓𝑜𝑟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&gt;0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514350" marR="0" lvl="0" indent="-5143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971550" marR="0" lvl="1" indent="-5143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Δ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Δ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514350" marR="0" lvl="0" indent="-5143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Find all the order messages with zero positions and zero active orders</a:t>
                </a:r>
              </a:p>
              <a:p>
                <a:pPr marL="514350" marR="0" lvl="0" indent="-5143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Using clustering e.g. k-mean with k=2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3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Δ</m:t>
                    </m:r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𝑡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to classify the messages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C67DAE2-254D-1FB4-6E52-3444FD32C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1926" t="-3100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63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each order messages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 calculate: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𝑓𝑜𝑟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b="0" i="0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Sort all the order messages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in descending order, resulting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While position(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)==0 and active orders =0</a:t>
                </a:r>
              </a:p>
              <a:p>
                <a:pPr marL="914400" lvl="1" indent="-514350"/>
                <a:r>
                  <a:rPr lang="en-US" dirty="0"/>
                  <a:t>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as vanguard</a:t>
                </a:r>
                <a:endParaRPr lang="en-US" dirty="0"/>
              </a:p>
              <a:p>
                <a:pPr marL="914400" lvl="1" indent="-514350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++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2819400" y="2590800"/>
            <a:ext cx="6019800" cy="548948"/>
            <a:chOff x="1295400" y="2868384"/>
            <a:chExt cx="6019800" cy="548948"/>
          </a:xfrm>
        </p:grpSpPr>
        <p:grpSp>
          <p:nvGrpSpPr>
            <p:cNvPr id="4" name="Group 3"/>
            <p:cNvGrpSpPr/>
            <p:nvPr/>
          </p:nvGrpSpPr>
          <p:grpSpPr>
            <a:xfrm>
              <a:off x="1295400" y="2868384"/>
              <a:ext cx="6019800" cy="255816"/>
              <a:chOff x="1752600" y="2933697"/>
              <a:chExt cx="6019800" cy="255816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752600" y="3048000"/>
                <a:ext cx="6019800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Explosion 1 5"/>
              <p:cNvSpPr>
                <a:spLocks noChangeAspect="1"/>
              </p:cNvSpPr>
              <p:nvPr/>
            </p:nvSpPr>
            <p:spPr>
              <a:xfrm>
                <a:off x="2066925" y="2939142"/>
                <a:ext cx="228600" cy="228600"/>
              </a:xfrm>
              <a:prstGeom prst="irregularSeal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Explosion 1 6"/>
              <p:cNvSpPr/>
              <p:nvPr/>
            </p:nvSpPr>
            <p:spPr>
              <a:xfrm>
                <a:off x="2430236" y="2933700"/>
                <a:ext cx="228600" cy="228600"/>
              </a:xfrm>
              <a:prstGeom prst="irregularSeal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Explosion 1 7"/>
              <p:cNvSpPr/>
              <p:nvPr/>
            </p:nvSpPr>
            <p:spPr>
              <a:xfrm>
                <a:off x="2762250" y="2939142"/>
                <a:ext cx="228600" cy="228600"/>
              </a:xfrm>
              <a:prstGeom prst="irregularSeal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Explosion 1 8"/>
              <p:cNvSpPr/>
              <p:nvPr/>
            </p:nvSpPr>
            <p:spPr>
              <a:xfrm>
                <a:off x="3962400" y="2939142"/>
                <a:ext cx="228600" cy="228600"/>
              </a:xfrm>
              <a:prstGeom prst="irregularSeal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Explosion 1 9"/>
              <p:cNvSpPr/>
              <p:nvPr/>
            </p:nvSpPr>
            <p:spPr>
              <a:xfrm>
                <a:off x="4343400" y="2950028"/>
                <a:ext cx="228600" cy="228600"/>
              </a:xfrm>
              <a:prstGeom prst="irregularSeal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Explosion 1 10"/>
              <p:cNvSpPr/>
              <p:nvPr/>
            </p:nvSpPr>
            <p:spPr>
              <a:xfrm>
                <a:off x="4533900" y="2950027"/>
                <a:ext cx="228600" cy="228600"/>
              </a:xfrm>
              <a:prstGeom prst="irregularSeal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xplosion 1 11"/>
              <p:cNvSpPr/>
              <p:nvPr/>
            </p:nvSpPr>
            <p:spPr>
              <a:xfrm>
                <a:off x="6172200" y="2960913"/>
                <a:ext cx="228600" cy="228600"/>
              </a:xfrm>
              <a:prstGeom prst="irregularSeal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Explosion 1 12"/>
              <p:cNvSpPr/>
              <p:nvPr/>
            </p:nvSpPr>
            <p:spPr>
              <a:xfrm>
                <a:off x="2876550" y="2933697"/>
                <a:ext cx="228600" cy="228600"/>
              </a:xfrm>
              <a:prstGeom prst="irregularSeal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Explosion 1 13"/>
              <p:cNvSpPr/>
              <p:nvPr/>
            </p:nvSpPr>
            <p:spPr>
              <a:xfrm>
                <a:off x="4762500" y="2944582"/>
                <a:ext cx="228600" cy="228600"/>
              </a:xfrm>
              <a:prstGeom prst="irregularSeal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62200" y="3048000"/>
                  <a:ext cx="4001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3048000"/>
                  <a:ext cx="40017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553647" y="3048000"/>
                  <a:ext cx="4275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3647" y="3048000"/>
                  <a:ext cx="42755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429000" y="3048000"/>
                  <a:ext cx="6197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3048000"/>
                  <a:ext cx="61978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658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Mistakes are made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I:</a:t>
            </a:r>
          </a:p>
          <a:p>
            <a:pPr lvl="1"/>
            <a:r>
              <a:rPr lang="en-US" dirty="0"/>
              <a:t>Can split one single block into multiple blocks</a:t>
            </a:r>
          </a:p>
          <a:p>
            <a:r>
              <a:rPr lang="en-US" dirty="0"/>
              <a:t>Method II:</a:t>
            </a:r>
          </a:p>
          <a:p>
            <a:pPr lvl="1"/>
            <a:r>
              <a:rPr lang="en-US" dirty="0"/>
              <a:t>Can lump two or more single blocks into one big blocks</a:t>
            </a:r>
          </a:p>
          <a:p>
            <a:pPr lvl="1"/>
            <a:r>
              <a:rPr lang="en-US" dirty="0"/>
              <a:t>More amiable to LSTM </a:t>
            </a:r>
          </a:p>
        </p:txBody>
      </p:sp>
    </p:spTree>
    <p:extLst>
      <p:ext uri="{BB962C8B-B14F-4D97-AF65-F5344CB8AC3E}">
        <p14:creationId xmlns:p14="http://schemas.microsoft.com/office/powerpoint/2010/main" val="46978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Side</a:t>
                </a:r>
              </a:p>
              <a:p>
                <a:r>
                  <a:rPr lang="en-US" dirty="0" err="1"/>
                  <a:t>Is_new</a:t>
                </a:r>
                <a:r>
                  <a:rPr lang="en-US" dirty="0"/>
                  <a:t>, </a:t>
                </a:r>
                <a:r>
                  <a:rPr lang="en-US" dirty="0" err="1"/>
                  <a:t>is_cancel</a:t>
                </a:r>
                <a:r>
                  <a:rPr lang="en-US" dirty="0"/>
                  <a:t>, </a:t>
                </a:r>
                <a:r>
                  <a:rPr lang="en-US" dirty="0" err="1"/>
                  <a:t>is_exe</a:t>
                </a:r>
                <a:endParaRPr lang="en-US" dirty="0"/>
              </a:p>
              <a:p>
                <a:r>
                  <a:rPr lang="en-US" dirty="0"/>
                  <a:t>Sum of active buy order shares/median exe shares</a:t>
                </a:r>
              </a:p>
              <a:p>
                <a:r>
                  <a:rPr lang="en-US" dirty="0"/>
                  <a:t>Sum of active sell order shares/median exe shares</a:t>
                </a:r>
              </a:p>
              <a:p>
                <a:r>
                  <a:rPr lang="en-US" dirty="0"/>
                  <a:t>Positions/median exe shares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𝑁𝐵𝐵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If side=Buy,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𝑁𝐵𝑂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if side=Sell</a:t>
                </a:r>
              </a:p>
              <a:p>
                <a:r>
                  <a:rPr lang="en-US" dirty="0"/>
                  <a:t>order shares/median exe shares</a:t>
                </a:r>
              </a:p>
              <a:p>
                <a:r>
                  <a:rPr lang="en-US" dirty="0"/>
                  <a:t>All features are normalized for each order sequence</a:t>
                </a:r>
              </a:p>
              <a:p>
                <a:r>
                  <a:rPr lang="en-US" dirty="0"/>
                  <a:t>Median exe shares = median of all the executed shares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94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length = 500</a:t>
            </a:r>
          </a:p>
          <a:p>
            <a:pPr lvl="1"/>
            <a:r>
              <a:rPr lang="en-US" dirty="0"/>
              <a:t>If the sequence’s length &gt;500, keep the first 500 order messages</a:t>
            </a:r>
          </a:p>
          <a:p>
            <a:pPr lvl="1"/>
            <a:r>
              <a:rPr lang="en-US" dirty="0"/>
              <a:t>If the sequence’s length&lt;500, zero-padding</a:t>
            </a:r>
          </a:p>
        </p:txBody>
      </p:sp>
    </p:spTree>
    <p:extLst>
      <p:ext uri="{BB962C8B-B14F-4D97-AF65-F5344CB8AC3E}">
        <p14:creationId xmlns:p14="http://schemas.microsoft.com/office/powerpoint/2010/main" val="306116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1524001"/>
            <a:ext cx="44005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4086226"/>
            <a:ext cx="64103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93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Level LSTM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785" y="1537607"/>
            <a:ext cx="5895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971800" y="3810001"/>
                <a:ext cx="2819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810001"/>
                <a:ext cx="2819400" cy="584775"/>
              </a:xfrm>
              <a:prstGeom prst="rect">
                <a:avLst/>
              </a:prstGeom>
              <a:blipFill>
                <a:blip r:embed="rId3"/>
                <a:stretch>
                  <a:fillRect r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629401" y="3766511"/>
                <a:ext cx="27592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1" y="3766511"/>
                <a:ext cx="275921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5791200" y="4058898"/>
            <a:ext cx="838200" cy="43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37880" y="5041612"/>
            <a:ext cx="7144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/>
              </a:rPr>
              <a:t>Is any of the order messages (executions) </a:t>
            </a:r>
          </a:p>
          <a:p>
            <a:r>
              <a:rPr lang="en-US" sz="3200" dirty="0">
                <a:solidFill>
                  <a:srgbClr val="FF0000"/>
                </a:solidFill>
                <a:latin typeface="Calibri"/>
              </a:rPr>
              <a:t>spoofing executions?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109678" y="4577504"/>
                <a:ext cx="19804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/>
                        </a:rPr>
                        <m:t>∈{0,1}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678" y="4577504"/>
                <a:ext cx="198047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98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F1 score = harmonic mean of recall and precision</a:t>
            </a:r>
          </a:p>
          <a:p>
            <a:r>
              <a:rPr lang="en-US" dirty="0"/>
              <a:t>Precision = true positive/(true positive + false positive)</a:t>
            </a:r>
          </a:p>
          <a:p>
            <a:r>
              <a:rPr lang="en-US" dirty="0"/>
              <a:t>Recall = true positive/(true positive + false negative)</a:t>
            </a:r>
          </a:p>
        </p:txBody>
      </p:sp>
      <p:sp>
        <p:nvSpPr>
          <p:cNvPr id="4" name="AutoShape 2" descr="{\displaystyle {\text{precision}}={\frac {|\{{\text{relevant documents}}\}\cap \{{\text{retrieved documents}}\}|}{|\{{\text{retrieved documents}}\}|}}}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5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70c32ea-fdcf-4c9f-8b9d-75b23b9851e9}" enabled="1" method="Standard" siteId="{ed23862a-38c6-45ed-bd6a-60c55a569da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435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Cambria Math</vt:lpstr>
      <vt:lpstr>Office Theme</vt:lpstr>
      <vt:lpstr>1_Office Theme</vt:lpstr>
      <vt:lpstr>Key Idea</vt:lpstr>
      <vt:lpstr>Method 1</vt:lpstr>
      <vt:lpstr>Method II</vt:lpstr>
      <vt:lpstr>When Mistakes are made</vt:lpstr>
      <vt:lpstr>Features</vt:lpstr>
      <vt:lpstr>Pre-processing</vt:lpstr>
      <vt:lpstr>LSTM</vt:lpstr>
      <vt:lpstr>Message Level LSTM</vt:lpstr>
      <vt:lpstr>Performance</vt:lpstr>
      <vt:lpstr>Performance</vt:lpstr>
      <vt:lpstr>Observation</vt:lpstr>
    </vt:vector>
  </TitlesOfParts>
  <Company>Security Exchange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Cui, Xiaofeng</dc:creator>
  <cp:lastModifiedBy>Cui, Xiaofeng</cp:lastModifiedBy>
  <cp:revision>1</cp:revision>
  <dcterms:created xsi:type="dcterms:W3CDTF">2025-02-12T17:44:17Z</dcterms:created>
  <dcterms:modified xsi:type="dcterms:W3CDTF">2025-02-12T19:24:34Z</dcterms:modified>
</cp:coreProperties>
</file>