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5" r:id="rId4"/>
    <p:sldId id="268" r:id="rId5"/>
    <p:sldId id="266" r:id="rId6"/>
    <p:sldId id="267" r:id="rId7"/>
    <p:sldId id="269" r:id="rId8"/>
    <p:sldId id="270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A612-D84B-F0DD-5EA0-FEBA2CBEF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C6983-20D1-EBCB-A043-12E657ED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CCD88-9326-8C6B-89F8-B892D319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264F-DE8C-9BE7-C783-B8FA32C4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2AEBB-BCC1-F719-4936-C5A5D6A2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78FD-8041-C557-E103-CCD62175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00E6E-C813-DFA0-E2F1-924C65E95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543B-4B5A-FEC2-AC41-BFC12C80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BBE98-AC9B-AA5E-66D8-C41F0C51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7D1F-242A-9A31-2C16-50132214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57686-36FC-CBC7-64E8-E3D0E9348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6F6E-8383-BB3C-2856-D92EDD11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2F56-0F02-D951-AB01-BD610841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D2A4-5E00-D6DB-642D-D1564522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97FB-95B4-F05D-7157-91BD3A5F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6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4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1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A6AE-88A0-5D82-97EE-122B3FDF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8BF0-4C36-076E-8EB2-1E972446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C729-851F-F12F-44D3-CCEB28FA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FCB6-E877-078B-CD07-6887944F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46C9-4C86-1E8F-2FC1-CF94AE73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5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93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F006-F205-6815-1B25-F28D5D04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ACE3-DAFF-82F9-00D8-322AB616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1934-382C-5E2C-529A-589BB40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03A7-BEF4-B568-9C5B-2B5281DF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D60B-A502-64D4-D7F0-5B8F6309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94E2-E7FD-897A-8D66-AA2CB19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948A-C7DB-4E2F-602E-D34FA86A9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F4FF-809D-A80F-F86E-9CEE4731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EFF0-C507-2542-079B-3E840487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F8ECC-4B79-442F-CDF1-12AAF0B1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03850-79E9-96CD-3499-5B9C50BD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0367-238D-B713-AF72-2533EDFF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C84A-85F0-8BEC-6B28-A6EEFFF0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B1211-5A54-010C-9D38-643AF03BF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20761-2198-B194-B4EF-A3ABF3CC0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FF424-031D-3836-AB2D-1906FE0AC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C096F-F40A-A03E-2699-4CF686C5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9CACB-D641-9455-BA91-2BEB8E51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748AC-F2DD-155B-D6A5-305B48A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3060-842C-28C9-05D6-5175F13D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23526-1B27-C2F9-3ED5-84F33B4D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C8EC9-A47A-73A4-F966-13BA0627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48FF1-ED31-6210-575F-7D8D97A4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5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99D17-A795-DEF7-B8D4-03A73BC7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65325-2F55-75A0-0F26-05F0F41D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5D08C-1DF3-903E-3A72-5AD0F3FB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5410-71D4-8CDB-D294-4CF648CA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4DD0-70CC-E991-E00F-0842F2A8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FB073-BF09-4765-2F59-86B1C0EC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B0122-521F-A957-7DFA-C198947E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B2D8-3837-8E4A-E10D-5B0142A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0CD7D-CAE2-F523-696F-3596AA22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60B8-EF9B-8530-871A-0D40A37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2A00-59F5-68F7-A80C-884FE284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695F-A36B-A504-377F-FF3FD63B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CEA1-C001-2461-34DF-420C29F1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4A82-C425-CAB5-88E3-422308C6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0090-92B2-4196-6C97-2E967D7C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74EF8-0BAF-936B-9A7D-BB6F3877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AFCC-7E10-47EC-D195-15ACF7B5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1BD7-BA66-2081-C766-04F55BDC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469E3-23F1-4674-AD2A-CCA522562B8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1758-2785-4DDA-FB54-A3E77A660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7368-4D38-EDB5-3D3A-57762FED8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3CAD1-EC2E-4166-A5B4-63C17C7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C7BF-D4CB-4F53-98D9-E7D1A7FCBEF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FD4A-F5AE-482F-B298-5AABA101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Registrants’ trading data</a:t>
            </a:r>
          </a:p>
          <a:p>
            <a:pPr lvl="1"/>
            <a:r>
              <a:rPr lang="en-US" dirty="0"/>
              <a:t>Market direct feed data (Midas)</a:t>
            </a:r>
          </a:p>
          <a:p>
            <a:r>
              <a:rPr lang="en-US" dirty="0"/>
              <a:t>Why need a matching algorithm?</a:t>
            </a:r>
          </a:p>
          <a:p>
            <a:pPr lvl="1"/>
            <a:r>
              <a:rPr lang="en-US" dirty="0"/>
              <a:t>Registrants do not provide complete information</a:t>
            </a:r>
          </a:p>
          <a:p>
            <a:pPr lvl="2"/>
            <a:r>
              <a:rPr lang="en-US" dirty="0"/>
              <a:t>Order ID, execution ID might be missing or changed</a:t>
            </a:r>
          </a:p>
          <a:p>
            <a:pPr lvl="2"/>
            <a:r>
              <a:rPr lang="en-US" dirty="0"/>
              <a:t>Registrants data millisecond resolution, Midas has microsecond resolution</a:t>
            </a:r>
          </a:p>
          <a:p>
            <a:pPr lvl="2"/>
            <a:r>
              <a:rPr lang="en-US" dirty="0"/>
              <a:t>Registrants may be reluctant to give us the market snapshot their trading algorithms actually saw</a:t>
            </a:r>
          </a:p>
          <a:p>
            <a:pPr lvl="1"/>
            <a:r>
              <a:rPr lang="en-US" dirty="0"/>
              <a:t>Some market data (E-mini S&amp;P 500 futures) do not have order ID, execution ID, etc.</a:t>
            </a:r>
          </a:p>
        </p:txBody>
      </p:sp>
    </p:spTree>
    <p:extLst>
      <p:ext uri="{BB962C8B-B14F-4D97-AF65-F5344CB8AC3E}">
        <p14:creationId xmlns:p14="http://schemas.microsoft.com/office/powerpoint/2010/main" val="208032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to match 55388 SPY trades for a registrant on a given </a:t>
            </a:r>
            <a:r>
              <a:rPr lang="en-US" dirty="0" err="1"/>
              <a:t>fday</a:t>
            </a:r>
            <a:endParaRPr lang="en-US" dirty="0"/>
          </a:p>
          <a:p>
            <a:r>
              <a:rPr lang="en-US" dirty="0"/>
              <a:t>Assuming each trades has 4 candidates in market data feeds, total # of combinations is </a:t>
            </a:r>
          </a:p>
          <a:p>
            <a:endParaRPr lang="en-US" dirty="0"/>
          </a:p>
          <a:p>
            <a:r>
              <a:rPr lang="en-US" dirty="0"/>
              <a:t>Use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5800" y="3733800"/>
                <a:ext cx="289560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55388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=7.9∗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33346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733800"/>
                <a:ext cx="2895600" cy="372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5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No.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Respect the chronological order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2692418"/>
            <a:ext cx="678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24200" y="5359418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52599" y="2507752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Registrants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3429000" y="2634024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547039" y="530226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002814" y="530226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409986" y="530226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838700" y="52981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800600" y="2637053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010400" y="2647203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153400" y="264275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5482127" y="52981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842653" y="52981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6858000" y="5285537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590800" y="604521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7696200" y="530244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8095894" y="5290163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8610600" y="52981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Extract 21"/>
          <p:cNvSpPr/>
          <p:nvPr/>
        </p:nvSpPr>
        <p:spPr>
          <a:xfrm>
            <a:off x="5747403" y="2604650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Flowchart: Extract 22"/>
          <p:cNvSpPr/>
          <p:nvPr/>
        </p:nvSpPr>
        <p:spPr>
          <a:xfrm>
            <a:off x="2566916" y="6426218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Extract 23"/>
          <p:cNvSpPr/>
          <p:nvPr/>
        </p:nvSpPr>
        <p:spPr>
          <a:xfrm>
            <a:off x="5181600" y="5252063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Flowchart: Extract 24"/>
          <p:cNvSpPr/>
          <p:nvPr/>
        </p:nvSpPr>
        <p:spPr>
          <a:xfrm>
            <a:off x="6400444" y="5260075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43116" y="5909156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100@113.20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1881" y="633626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300@113.21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3801" y="5290163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6001" y="5290163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39001" y="5296929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59734" y="6036672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13847" y="590915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other trades</a:t>
            </a:r>
          </a:p>
        </p:txBody>
      </p:sp>
      <p:cxnSp>
        <p:nvCxnSpPr>
          <p:cNvPr id="34" name="Straight Arrow Connector 33"/>
          <p:cNvCxnSpPr>
            <a:stCxn id="7" idx="5"/>
            <a:endCxn id="9" idx="0"/>
          </p:cNvCxnSpPr>
          <p:nvPr/>
        </p:nvCxnSpPr>
        <p:spPr>
          <a:xfrm>
            <a:off x="3526562" y="2731586"/>
            <a:ext cx="533403" cy="257068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059964" y="2767709"/>
            <a:ext cx="834016" cy="248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04190" y="2739954"/>
            <a:ext cx="1253561" cy="25051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5"/>
            <a:endCxn id="10" idx="0"/>
          </p:cNvCxnSpPr>
          <p:nvPr/>
        </p:nvCxnSpPr>
        <p:spPr>
          <a:xfrm flipH="1">
            <a:off x="4467137" y="2734614"/>
            <a:ext cx="431025" cy="25676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1" idx="0"/>
          </p:cNvCxnSpPr>
          <p:nvPr/>
        </p:nvCxnSpPr>
        <p:spPr>
          <a:xfrm flipH="1">
            <a:off x="4895851" y="2710583"/>
            <a:ext cx="2311" cy="25875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5"/>
            <a:endCxn id="16" idx="0"/>
          </p:cNvCxnSpPr>
          <p:nvPr/>
        </p:nvCxnSpPr>
        <p:spPr>
          <a:xfrm>
            <a:off x="4898161" y="2734615"/>
            <a:ext cx="1001642" cy="25635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5"/>
          </p:cNvCxnSpPr>
          <p:nvPr/>
        </p:nvCxnSpPr>
        <p:spPr>
          <a:xfrm>
            <a:off x="4898161" y="2734615"/>
            <a:ext cx="661412" cy="26207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2" idx="2"/>
            <a:endCxn id="24" idx="0"/>
          </p:cNvCxnSpPr>
          <p:nvPr/>
        </p:nvCxnSpPr>
        <p:spPr>
          <a:xfrm flipH="1">
            <a:off x="5257801" y="2757051"/>
            <a:ext cx="565803" cy="2495013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66065" y="22353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04503" y="22425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90076" y="22324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921292" y="22695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60153" y="2292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53880" y="54885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60714" y="5489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9314" y="54893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10419" y="54871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28321" y="5498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738022" y="5495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52383" y="55081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79398" y="55039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54069" y="55119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86896" y="55234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709912" y="55203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577489" y="4648201"/>
            <a:ext cx="207191" cy="208441"/>
            <a:chOff x="6629044" y="3810000"/>
            <a:chExt cx="207191" cy="20844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6629400" y="3810000"/>
              <a:ext cx="206835" cy="182536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629044" y="3810000"/>
              <a:ext cx="194772" cy="20844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136333" y="4088896"/>
            <a:ext cx="207191" cy="208441"/>
            <a:chOff x="6629044" y="3810000"/>
            <a:chExt cx="207191" cy="208441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629400" y="3810000"/>
              <a:ext cx="206835" cy="182536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629044" y="3810000"/>
              <a:ext cx="194772" cy="20844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023779" y="4050913"/>
            <a:ext cx="207191" cy="208441"/>
            <a:chOff x="6629044" y="3810000"/>
            <a:chExt cx="207191" cy="20844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6629400" y="3810000"/>
              <a:ext cx="206835" cy="182536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629044" y="3810000"/>
              <a:ext cx="194772" cy="208441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0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No.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Matched trades can only be in a time window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24200" y="2768618"/>
            <a:ext cx="678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24200" y="5435618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5"/>
          <p:cNvSpPr/>
          <p:nvPr/>
        </p:nvSpPr>
        <p:spPr>
          <a:xfrm>
            <a:off x="3429000" y="2710224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547039" y="537846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002814" y="537846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409986" y="537846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4838700" y="53743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800600" y="2713253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7010400" y="2723403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8153400" y="271895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482127" y="53743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5842653" y="53743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858000" y="5361737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590800" y="612141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7696200" y="5378648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095894" y="5366363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8610600" y="5374375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Extract 20"/>
          <p:cNvSpPr/>
          <p:nvPr/>
        </p:nvSpPr>
        <p:spPr>
          <a:xfrm>
            <a:off x="5747403" y="2680850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Flowchart: Extract 21"/>
          <p:cNvSpPr/>
          <p:nvPr/>
        </p:nvSpPr>
        <p:spPr>
          <a:xfrm>
            <a:off x="2566916" y="6502418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Flowchart: Extract 22"/>
          <p:cNvSpPr/>
          <p:nvPr/>
        </p:nvSpPr>
        <p:spPr>
          <a:xfrm>
            <a:off x="5181600" y="5328263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lowchart: Extract 23"/>
          <p:cNvSpPr/>
          <p:nvPr/>
        </p:nvSpPr>
        <p:spPr>
          <a:xfrm>
            <a:off x="6400444" y="5336275"/>
            <a:ext cx="152400" cy="152400"/>
          </a:xfrm>
          <a:prstGeom prst="flowChartExtra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3116" y="5985356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100@113.20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41881" y="641246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 300@113.21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33801" y="5366363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96001" y="5366363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239001" y="5373129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59734" y="6112872"/>
            <a:ext cx="119107" cy="11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13847" y="5985356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other trades</a:t>
            </a:r>
          </a:p>
        </p:txBody>
      </p:sp>
      <p:cxnSp>
        <p:nvCxnSpPr>
          <p:cNvPr id="32" name="Straight Arrow Connector 31"/>
          <p:cNvCxnSpPr>
            <a:stCxn id="6" idx="4"/>
            <a:endCxn id="7" idx="0"/>
          </p:cNvCxnSpPr>
          <p:nvPr/>
        </p:nvCxnSpPr>
        <p:spPr>
          <a:xfrm>
            <a:off x="3486151" y="2824524"/>
            <a:ext cx="118039" cy="25539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5"/>
            <a:endCxn id="8" idx="0"/>
          </p:cNvCxnSpPr>
          <p:nvPr/>
        </p:nvCxnSpPr>
        <p:spPr>
          <a:xfrm>
            <a:off x="3526562" y="2807786"/>
            <a:ext cx="533403" cy="25706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</p:cNvCxnSpPr>
          <p:nvPr/>
        </p:nvCxnSpPr>
        <p:spPr>
          <a:xfrm>
            <a:off x="3526561" y="2807786"/>
            <a:ext cx="958224" cy="2626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059964" y="2843909"/>
            <a:ext cx="834016" cy="248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5"/>
            <a:endCxn id="9" idx="0"/>
          </p:cNvCxnSpPr>
          <p:nvPr/>
        </p:nvCxnSpPr>
        <p:spPr>
          <a:xfrm flipH="1">
            <a:off x="4467137" y="2810814"/>
            <a:ext cx="431025" cy="25676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0" idx="0"/>
          </p:cNvCxnSpPr>
          <p:nvPr/>
        </p:nvCxnSpPr>
        <p:spPr>
          <a:xfrm flipH="1">
            <a:off x="4895851" y="2786783"/>
            <a:ext cx="2311" cy="25875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5"/>
          </p:cNvCxnSpPr>
          <p:nvPr/>
        </p:nvCxnSpPr>
        <p:spPr>
          <a:xfrm>
            <a:off x="4898161" y="2810815"/>
            <a:ext cx="661412" cy="26207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4" idx="0"/>
          </p:cNvCxnSpPr>
          <p:nvPr/>
        </p:nvCxnSpPr>
        <p:spPr>
          <a:xfrm>
            <a:off x="5843404" y="2934731"/>
            <a:ext cx="633240" cy="24015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3" idx="0"/>
          </p:cNvCxnSpPr>
          <p:nvPr/>
        </p:nvCxnSpPr>
        <p:spPr>
          <a:xfrm flipH="1">
            <a:off x="5257801" y="2833251"/>
            <a:ext cx="565803" cy="24950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66065" y="2311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04503" y="231873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90076" y="23086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21292" y="23457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60153" y="2369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53880" y="55647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60714" y="55655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89314" y="55655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0419" y="5563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28321" y="55747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38022" y="55716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52383" y="55843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79398" y="55801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54069" y="55881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86896" y="55996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09912" y="559656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103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Trellis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2 defines the states for each registrant’s trade</a:t>
            </a:r>
          </a:p>
          <a:p>
            <a:r>
              <a:rPr lang="en-US" dirty="0"/>
              <a:t>Rule 1 defines the state transition rule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67000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667000" y="480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8862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886200" y="39004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3913262" y="548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3899019" y="46588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5309055" y="47080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94832" y="339802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37880" y="466912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5943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9641" y="5955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2630" y="5955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2" name="Straight Arrow Connector 21"/>
          <p:cNvCxnSpPr>
            <a:stCxn id="4" idx="6"/>
            <a:endCxn id="7" idx="2"/>
          </p:cNvCxnSpPr>
          <p:nvPr/>
        </p:nvCxnSpPr>
        <p:spPr>
          <a:xfrm flipV="1">
            <a:off x="2971800" y="32766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8" idx="2"/>
          </p:cNvCxnSpPr>
          <p:nvPr/>
        </p:nvCxnSpPr>
        <p:spPr>
          <a:xfrm>
            <a:off x="2971800" y="3505201"/>
            <a:ext cx="914400" cy="5476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6"/>
            <a:endCxn id="10" idx="2"/>
          </p:cNvCxnSpPr>
          <p:nvPr/>
        </p:nvCxnSpPr>
        <p:spPr>
          <a:xfrm>
            <a:off x="2971801" y="3505200"/>
            <a:ext cx="927219" cy="1306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9" idx="2"/>
          </p:cNvCxnSpPr>
          <p:nvPr/>
        </p:nvCxnSpPr>
        <p:spPr>
          <a:xfrm>
            <a:off x="2971800" y="3505200"/>
            <a:ext cx="941462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8" idx="2"/>
          </p:cNvCxnSpPr>
          <p:nvPr/>
        </p:nvCxnSpPr>
        <p:spPr>
          <a:xfrm flipV="1">
            <a:off x="2971800" y="4052844"/>
            <a:ext cx="914400" cy="13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6"/>
            <a:endCxn id="10" idx="2"/>
          </p:cNvCxnSpPr>
          <p:nvPr/>
        </p:nvCxnSpPr>
        <p:spPr>
          <a:xfrm>
            <a:off x="2971801" y="4191000"/>
            <a:ext cx="927219" cy="620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6"/>
            <a:endCxn id="9" idx="2"/>
          </p:cNvCxnSpPr>
          <p:nvPr/>
        </p:nvCxnSpPr>
        <p:spPr>
          <a:xfrm>
            <a:off x="2971800" y="4191000"/>
            <a:ext cx="941462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  <a:endCxn id="10" idx="2"/>
          </p:cNvCxnSpPr>
          <p:nvPr/>
        </p:nvCxnSpPr>
        <p:spPr>
          <a:xfrm flipV="1">
            <a:off x="2971801" y="4811282"/>
            <a:ext cx="927219" cy="141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9" idx="2"/>
          </p:cNvCxnSpPr>
          <p:nvPr/>
        </p:nvCxnSpPr>
        <p:spPr>
          <a:xfrm>
            <a:off x="2971800" y="4953000"/>
            <a:ext cx="94146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6"/>
            <a:endCxn id="14" idx="2"/>
          </p:cNvCxnSpPr>
          <p:nvPr/>
        </p:nvCxnSpPr>
        <p:spPr>
          <a:xfrm>
            <a:off x="4191000" y="3276601"/>
            <a:ext cx="1103832" cy="27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6"/>
          </p:cNvCxnSpPr>
          <p:nvPr/>
        </p:nvCxnSpPr>
        <p:spPr>
          <a:xfrm>
            <a:off x="4191001" y="3276600"/>
            <a:ext cx="1118055" cy="1534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14" idx="2"/>
          </p:cNvCxnSpPr>
          <p:nvPr/>
        </p:nvCxnSpPr>
        <p:spPr>
          <a:xfrm flipV="1">
            <a:off x="4191000" y="3550421"/>
            <a:ext cx="1103832" cy="502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6"/>
          </p:cNvCxnSpPr>
          <p:nvPr/>
        </p:nvCxnSpPr>
        <p:spPr>
          <a:xfrm>
            <a:off x="4191001" y="4052844"/>
            <a:ext cx="1118055" cy="862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6"/>
            <a:endCxn id="14" idx="2"/>
          </p:cNvCxnSpPr>
          <p:nvPr/>
        </p:nvCxnSpPr>
        <p:spPr>
          <a:xfrm flipV="1">
            <a:off x="4203820" y="3550422"/>
            <a:ext cx="1091013" cy="1260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6"/>
            <a:endCxn id="17" idx="1"/>
          </p:cNvCxnSpPr>
          <p:nvPr/>
        </p:nvCxnSpPr>
        <p:spPr>
          <a:xfrm>
            <a:off x="4203820" y="4811282"/>
            <a:ext cx="1034061" cy="4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6"/>
            <a:endCxn id="17" idx="1"/>
          </p:cNvCxnSpPr>
          <p:nvPr/>
        </p:nvCxnSpPr>
        <p:spPr>
          <a:xfrm flipV="1">
            <a:off x="4218062" y="4853792"/>
            <a:ext cx="1019818" cy="785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67400" y="3715777"/>
            <a:ext cx="479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is used to find the path with the lowest cost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77001" y="4419601"/>
            <a:ext cx="3779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the optimal path is 3-&gt;5-&gt;6</a:t>
            </a:r>
          </a:p>
          <a:p>
            <a:r>
              <a:rPr lang="en-US" dirty="0">
                <a:sym typeface="Wingdings" panose="05000000000000000000" pitchFamily="2" charset="2"/>
              </a:rPr>
              <a:t> Matched trades: a-&gt;3,b-&gt;5,c-&gt;6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9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time stamp for the registrant’s trade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time stamp for the matched trade in the market feeds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 is the average latency</a:t>
                </a:r>
              </a:p>
              <a:p>
                <a:r>
                  <a:rPr lang="en-US" dirty="0"/>
                  <a:t>Cost function for matching trade X with 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𝑌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cost of a path is the log of the product 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88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Method 1: Using odd lot trades:</a:t>
                </a:r>
              </a:p>
              <a:p>
                <a:pPr lvl="1"/>
                <a:r>
                  <a:rPr lang="en-US" dirty="0"/>
                  <a:t>Find all the odd lot match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from the time differences</a:t>
                </a:r>
              </a:p>
              <a:p>
                <a:r>
                  <a:rPr lang="en-US" dirty="0"/>
                  <a:t>EM algorithm:</a:t>
                </a:r>
              </a:p>
              <a:p>
                <a:pPr lvl="1"/>
                <a:r>
                  <a:rPr lang="en-US" dirty="0"/>
                  <a:t>Calculate the time differences for all trade-candidate pairs</a:t>
                </a:r>
              </a:p>
              <a:p>
                <a:pPr lvl="1"/>
                <a:r>
                  <a:rPr lang="en-US" dirty="0"/>
                  <a:t>Assuming these time differences form a Gaussian mixture with 2 components: </a:t>
                </a:r>
              </a:p>
              <a:p>
                <a:pPr lvl="2"/>
                <a:r>
                  <a:rPr lang="en-US" dirty="0"/>
                  <a:t>Component 1: the correct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Component 2: the wrong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trade match will be given a score that is a measure of the algorithm’s confidence on that match</a:t>
                </a:r>
              </a:p>
              <a:p>
                <a:r>
                  <a:rPr lang="en-US" dirty="0"/>
                  <a:t>Assuming average latency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50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Match 1: Latency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48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Match 2: Latency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54</m:t>
                    </m:r>
                    <m:r>
                      <a:rPr lang="en-US" b="0" i="1" smtClean="0">
                        <a:latin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An individual match’s score is related to the optimal path passing through that node…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11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70c32ea-fdcf-4c9f-8b9d-75b23b9851e9}" enabled="1" method="Standard" siteId="{ed23862a-38c6-45ed-bd6a-60c55a569da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446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1_Office Theme</vt:lpstr>
      <vt:lpstr>Define the Problem</vt:lpstr>
      <vt:lpstr>Complexity</vt:lpstr>
      <vt:lpstr>Rule No. 1</vt:lpstr>
      <vt:lpstr>Rule No. 2</vt:lpstr>
      <vt:lpstr>The Trellis </vt:lpstr>
      <vt:lpstr>Cost Function</vt:lpstr>
      <vt:lpstr>Parameter Estimations</vt:lpstr>
      <vt:lpstr>More Improvement</vt:lpstr>
    </vt:vector>
  </TitlesOfParts>
  <Company>Security Exchange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Cui, Xiaofeng</dc:creator>
  <cp:lastModifiedBy>Cui, Xiaofeng</cp:lastModifiedBy>
  <cp:revision>2</cp:revision>
  <dcterms:created xsi:type="dcterms:W3CDTF">2025-02-12T19:50:13Z</dcterms:created>
  <dcterms:modified xsi:type="dcterms:W3CDTF">2025-02-12T20:25:26Z</dcterms:modified>
</cp:coreProperties>
</file>