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6"/>
  </p:sldMasterIdLst>
  <p:sldIdLst>
    <p:sldId id="256" r:id="rId7"/>
  </p:sldIdLst>
  <p:sldSz cx="38404800" cy="38404800"/>
  <p:notesSz cx="9144000" cy="6858000"/>
  <p:defaultTextStyle>
    <a:defPPr>
      <a:defRPr lang="fr-CA"/>
    </a:defPPr>
    <a:lvl1pPr algn="l" rtl="0" eaLnBrk="0" fontAlgn="base" hangingPunct="0">
      <a:spcBef>
        <a:spcPct val="0"/>
      </a:spcBef>
      <a:spcAft>
        <a:spcPct val="50000"/>
      </a:spcAft>
      <a:buClr>
        <a:schemeClr val="tx1"/>
      </a:buClr>
      <a:defRPr sz="3800" b="1" kern="1200">
        <a:solidFill>
          <a:schemeClr val="tx1"/>
        </a:solidFill>
        <a:latin typeface="Arial" charset="0"/>
        <a:ea typeface="+mn-ea"/>
        <a:cs typeface="+mn-cs"/>
      </a:defRPr>
    </a:lvl1pPr>
    <a:lvl2pPr marL="500011" algn="l" rtl="0" eaLnBrk="0" fontAlgn="base" hangingPunct="0">
      <a:spcBef>
        <a:spcPct val="0"/>
      </a:spcBef>
      <a:spcAft>
        <a:spcPct val="50000"/>
      </a:spcAft>
      <a:buClr>
        <a:schemeClr val="tx1"/>
      </a:buClr>
      <a:defRPr sz="3800" b="1" kern="1200">
        <a:solidFill>
          <a:schemeClr val="tx1"/>
        </a:solidFill>
        <a:latin typeface="Arial" charset="0"/>
        <a:ea typeface="+mn-ea"/>
        <a:cs typeface="+mn-cs"/>
      </a:defRPr>
    </a:lvl2pPr>
    <a:lvl3pPr marL="1000022" algn="l" rtl="0" eaLnBrk="0" fontAlgn="base" hangingPunct="0">
      <a:spcBef>
        <a:spcPct val="0"/>
      </a:spcBef>
      <a:spcAft>
        <a:spcPct val="50000"/>
      </a:spcAft>
      <a:buClr>
        <a:schemeClr val="tx1"/>
      </a:buClr>
      <a:defRPr sz="3800" b="1" kern="1200">
        <a:solidFill>
          <a:schemeClr val="tx1"/>
        </a:solidFill>
        <a:latin typeface="Arial" charset="0"/>
        <a:ea typeface="+mn-ea"/>
        <a:cs typeface="+mn-cs"/>
      </a:defRPr>
    </a:lvl3pPr>
    <a:lvl4pPr marL="1500034" algn="l" rtl="0" eaLnBrk="0" fontAlgn="base" hangingPunct="0">
      <a:spcBef>
        <a:spcPct val="0"/>
      </a:spcBef>
      <a:spcAft>
        <a:spcPct val="50000"/>
      </a:spcAft>
      <a:buClr>
        <a:schemeClr val="tx1"/>
      </a:buClr>
      <a:defRPr sz="3800" b="1" kern="1200">
        <a:solidFill>
          <a:schemeClr val="tx1"/>
        </a:solidFill>
        <a:latin typeface="Arial" charset="0"/>
        <a:ea typeface="+mn-ea"/>
        <a:cs typeface="+mn-cs"/>
      </a:defRPr>
    </a:lvl4pPr>
    <a:lvl5pPr marL="2000045" algn="l" rtl="0" eaLnBrk="0" fontAlgn="base" hangingPunct="0">
      <a:spcBef>
        <a:spcPct val="0"/>
      </a:spcBef>
      <a:spcAft>
        <a:spcPct val="50000"/>
      </a:spcAft>
      <a:buClr>
        <a:schemeClr val="tx1"/>
      </a:buClr>
      <a:defRPr sz="3800" b="1" kern="1200">
        <a:solidFill>
          <a:schemeClr val="tx1"/>
        </a:solidFill>
        <a:latin typeface="Arial" charset="0"/>
        <a:ea typeface="+mn-ea"/>
        <a:cs typeface="+mn-cs"/>
      </a:defRPr>
    </a:lvl5pPr>
    <a:lvl6pPr marL="2500051" algn="l" defTabSz="1000022" rtl="0" eaLnBrk="1" latinLnBrk="0" hangingPunct="1">
      <a:defRPr sz="3800" b="1" kern="1200">
        <a:solidFill>
          <a:schemeClr val="tx1"/>
        </a:solidFill>
        <a:latin typeface="Arial" charset="0"/>
        <a:ea typeface="+mn-ea"/>
        <a:cs typeface="+mn-cs"/>
      </a:defRPr>
    </a:lvl6pPr>
    <a:lvl7pPr marL="3000062" algn="l" defTabSz="1000022" rtl="0" eaLnBrk="1" latinLnBrk="0" hangingPunct="1">
      <a:defRPr sz="3800" b="1" kern="1200">
        <a:solidFill>
          <a:schemeClr val="tx1"/>
        </a:solidFill>
        <a:latin typeface="Arial" charset="0"/>
        <a:ea typeface="+mn-ea"/>
        <a:cs typeface="+mn-cs"/>
      </a:defRPr>
    </a:lvl7pPr>
    <a:lvl8pPr marL="3500074" algn="l" defTabSz="1000022" rtl="0" eaLnBrk="1" latinLnBrk="0" hangingPunct="1">
      <a:defRPr sz="3800" b="1" kern="1200">
        <a:solidFill>
          <a:schemeClr val="tx1"/>
        </a:solidFill>
        <a:latin typeface="Arial" charset="0"/>
        <a:ea typeface="+mn-ea"/>
        <a:cs typeface="+mn-cs"/>
      </a:defRPr>
    </a:lvl8pPr>
    <a:lvl9pPr marL="4000085" algn="l" defTabSz="1000022" rtl="0" eaLnBrk="1" latinLnBrk="0" hangingPunct="1">
      <a:defRPr sz="3800" b="1"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wis, Christopher" initials="LC" lastIdx="8" clrIdx="0"/>
  <p:cmAuthor id="1" name="Jeff Cullis"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50" d="100"/>
          <a:sy n="50" d="100"/>
        </p:scale>
        <p:origin x="-72" y="7176"/>
      </p:cViewPr>
      <p:guideLst>
        <p:guide orient="horz" pos="12096"/>
        <p:guide pos="12096"/>
      </p:guideLst>
    </p:cSldViewPr>
  </p:slideViewPr>
  <p:notesTextViewPr>
    <p:cViewPr>
      <p:scale>
        <a:sx n="1" d="1"/>
        <a:sy n="1" d="1"/>
      </p:scale>
      <p:origin x="0" y="0"/>
    </p:cViewPr>
  </p:notesTextViewPr>
  <p:gridSpacing cx="137161" cy="137161"/>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customXml" Target="../customXml/item5.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930388"/>
            <a:ext cx="3264408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1762720"/>
            <a:ext cx="26883360" cy="981456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298543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102658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8614421"/>
            <a:ext cx="36291200" cy="1834984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8614421"/>
            <a:ext cx="108233530" cy="1834984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373597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1506037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4678648"/>
            <a:ext cx="32644080" cy="762762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6277601"/>
            <a:ext cx="32644080" cy="8401047"/>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221147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81"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6" y="50184061"/>
            <a:ext cx="72262365" cy="141928847"/>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106943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537973"/>
            <a:ext cx="3456432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596633"/>
            <a:ext cx="16968790"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920240" y="12179300"/>
            <a:ext cx="16968790"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1" y="8596633"/>
            <a:ext cx="16975455" cy="3582667"/>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9509111" y="12179300"/>
            <a:ext cx="16975455" cy="2212721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183325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35739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342148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529080"/>
            <a:ext cx="12634915" cy="650748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5015210" y="1529088"/>
            <a:ext cx="21469350" cy="32777433"/>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8036568"/>
            <a:ext cx="12634915" cy="26269953"/>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382745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6883360"/>
            <a:ext cx="23042880" cy="3173733"/>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7527610" y="3431540"/>
            <a:ext cx="23042880" cy="2304288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7527610" y="30057093"/>
            <a:ext cx="23042880" cy="4507227"/>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344428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537973"/>
            <a:ext cx="34564320" cy="6400800"/>
          </a:xfrm>
          <a:prstGeom prst="rect">
            <a:avLst/>
          </a:prstGeom>
        </p:spPr>
        <p:txBody>
          <a:bodyPr vert="horz" lIns="438840" tIns="219422" rIns="438840" bIns="21942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961128"/>
            <a:ext cx="34564320" cy="25345393"/>
          </a:xfrm>
          <a:prstGeom prst="rect">
            <a:avLst/>
          </a:prstGeom>
        </p:spPr>
        <p:txBody>
          <a:bodyPr vert="horz" lIns="438840" tIns="219422" rIns="438840" bIns="2194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5595568"/>
            <a:ext cx="8961120" cy="2044700"/>
          </a:xfrm>
          <a:prstGeom prst="rect">
            <a:avLst/>
          </a:prstGeom>
        </p:spPr>
        <p:txBody>
          <a:bodyPr vert="horz" lIns="438840" tIns="219422" rIns="438840" bIns="219422" rtlCol="0" anchor="ctr"/>
          <a:lstStyle>
            <a:lvl1pPr algn="l">
              <a:defRPr sz="58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3121640" y="35595568"/>
            <a:ext cx="12161520" cy="20447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27523440" y="35595568"/>
            <a:ext cx="8961120" cy="20447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92D90937-12A3-4D67-AB6A-7289392AC895}" type="slidenum">
              <a:rPr lang="fr-CA" altLang="en-US" smtClean="0"/>
              <a:pPr/>
              <a:t>‹#›</a:t>
            </a:fld>
            <a:endParaRPr lang="fr-CA" altLang="en-US"/>
          </a:p>
        </p:txBody>
      </p:sp>
    </p:spTree>
    <p:extLst>
      <p:ext uri="{BB962C8B-B14F-4D97-AF65-F5344CB8AC3E}">
        <p14:creationId xmlns:p14="http://schemas.microsoft.com/office/powerpoint/2010/main" val="68714207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Jeff.Cullis@agr.gc.ca" TargetMode="External"/><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mailto:Christopher.Lewis@agr.gc.ca"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sf\Home\Desktop\assembly_pipeline_diagram_landscape_poster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16" y="9110862"/>
            <a:ext cx="24305673" cy="18780584"/>
          </a:xfrm>
          <a:prstGeom prst="rect">
            <a:avLst/>
          </a:prstGeom>
          <a:noFill/>
          <a:extLst>
            <a:ext uri="{909E8E84-426E-40DD-AFC4-6F175D3DCCD1}">
              <a14:hiddenFill xmlns:a14="http://schemas.microsoft.com/office/drawing/2010/main">
                <a:solidFill>
                  <a:srgbClr val="FFFFFF"/>
                </a:solidFill>
              </a14:hiddenFill>
            </a:ext>
          </a:extLst>
        </p:spPr>
      </p:pic>
      <p:sp>
        <p:nvSpPr>
          <p:cNvPr id="2051" name="Line 5"/>
          <p:cNvSpPr>
            <a:spLocks noChangeShapeType="1"/>
          </p:cNvSpPr>
          <p:nvPr/>
        </p:nvSpPr>
        <p:spPr bwMode="auto">
          <a:xfrm rot="10800000">
            <a:off x="731525" y="36393118"/>
            <a:ext cx="36941759" cy="0"/>
          </a:xfrm>
          <a:prstGeom prst="line">
            <a:avLst/>
          </a:prstGeom>
          <a:noFill/>
          <a:ln w="25400" cap="rnd">
            <a:solidFill>
              <a:srgbClr val="A72C31"/>
            </a:solidFill>
            <a:prstDash val="sysDot"/>
            <a:round/>
            <a:headEnd/>
            <a:tailEnd/>
          </a:ln>
          <a:extLst>
            <a:ext uri="{909E8E84-426E-40DD-AFC4-6F175D3DCCD1}">
              <a14:hiddenFill xmlns:a14="http://schemas.microsoft.com/office/drawing/2010/main">
                <a:noFill/>
              </a14:hiddenFill>
            </a:ext>
          </a:extLst>
        </p:spPr>
        <p:txBody>
          <a:bodyPr lIns="98424" tIns="50002" rIns="100003" bIns="50002" anchor="ctr">
            <a:spAutoFit/>
          </a:bodyPr>
          <a:lstStyle/>
          <a:p>
            <a:endParaRPr lang="en-US"/>
          </a:p>
        </p:txBody>
      </p:sp>
      <p:sp>
        <p:nvSpPr>
          <p:cNvPr id="2052" name="Rectangle 6"/>
          <p:cNvSpPr>
            <a:spLocks noChangeArrowheads="1"/>
          </p:cNvSpPr>
          <p:nvPr/>
        </p:nvSpPr>
        <p:spPr bwMode="auto">
          <a:xfrm>
            <a:off x="730555" y="5044837"/>
            <a:ext cx="36941759" cy="608812"/>
          </a:xfrm>
          <a:prstGeom prst="rect">
            <a:avLst/>
          </a:prstGeom>
          <a:solidFill>
            <a:srgbClr val="E6A000"/>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8424" tIns="50002" rIns="100003" bIns="50002" anchor="ctr">
            <a:spAutoFit/>
          </a:bodyPr>
          <a:lstStyle>
            <a:lvl1pPr>
              <a:defRPr sz="3300" b="1">
                <a:solidFill>
                  <a:schemeClr val="tx1"/>
                </a:solidFill>
                <a:latin typeface="Arial" charset="0"/>
              </a:defRPr>
            </a:lvl1pPr>
            <a:lvl2pPr marL="742950" indent="-285750">
              <a:defRPr sz="3300" b="1">
                <a:solidFill>
                  <a:schemeClr val="tx1"/>
                </a:solidFill>
                <a:latin typeface="Arial" charset="0"/>
              </a:defRPr>
            </a:lvl2pPr>
            <a:lvl3pPr marL="1143000" indent="-228600">
              <a:defRPr sz="3300" b="1">
                <a:solidFill>
                  <a:schemeClr val="tx1"/>
                </a:solidFill>
                <a:latin typeface="Arial" charset="0"/>
              </a:defRPr>
            </a:lvl3pPr>
            <a:lvl4pPr marL="1600200" indent="-228600">
              <a:defRPr sz="3300" b="1">
                <a:solidFill>
                  <a:schemeClr val="tx1"/>
                </a:solidFill>
                <a:latin typeface="Arial" charset="0"/>
              </a:defRPr>
            </a:lvl4pPr>
            <a:lvl5pPr marL="2057400" indent="-228600">
              <a:defRPr sz="3300" b="1">
                <a:solidFill>
                  <a:schemeClr val="tx1"/>
                </a:solidFill>
                <a:latin typeface="Arial" charset="0"/>
              </a:defRPr>
            </a:lvl5pPr>
            <a:lvl6pPr marL="2514600" indent="-228600" eaLnBrk="0" fontAlgn="base" hangingPunct="0">
              <a:spcBef>
                <a:spcPct val="0"/>
              </a:spcBef>
              <a:spcAft>
                <a:spcPct val="50000"/>
              </a:spcAft>
              <a:buClr>
                <a:schemeClr val="tx1"/>
              </a:buClr>
              <a:defRPr sz="3300" b="1">
                <a:solidFill>
                  <a:schemeClr val="tx1"/>
                </a:solidFill>
                <a:latin typeface="Arial" charset="0"/>
              </a:defRPr>
            </a:lvl6pPr>
            <a:lvl7pPr marL="2971800" indent="-228600" eaLnBrk="0" fontAlgn="base" hangingPunct="0">
              <a:spcBef>
                <a:spcPct val="0"/>
              </a:spcBef>
              <a:spcAft>
                <a:spcPct val="50000"/>
              </a:spcAft>
              <a:buClr>
                <a:schemeClr val="tx1"/>
              </a:buClr>
              <a:defRPr sz="3300" b="1">
                <a:solidFill>
                  <a:schemeClr val="tx1"/>
                </a:solidFill>
                <a:latin typeface="Arial" charset="0"/>
              </a:defRPr>
            </a:lvl7pPr>
            <a:lvl8pPr marL="3429000" indent="-228600" eaLnBrk="0" fontAlgn="base" hangingPunct="0">
              <a:spcBef>
                <a:spcPct val="0"/>
              </a:spcBef>
              <a:spcAft>
                <a:spcPct val="50000"/>
              </a:spcAft>
              <a:buClr>
                <a:schemeClr val="tx1"/>
              </a:buClr>
              <a:defRPr sz="3300" b="1">
                <a:solidFill>
                  <a:schemeClr val="tx1"/>
                </a:solidFill>
                <a:latin typeface="Arial" charset="0"/>
              </a:defRPr>
            </a:lvl8pPr>
            <a:lvl9pPr marL="3886200" indent="-228600" eaLnBrk="0" fontAlgn="base" hangingPunct="0">
              <a:spcBef>
                <a:spcPct val="0"/>
              </a:spcBef>
              <a:spcAft>
                <a:spcPct val="50000"/>
              </a:spcAft>
              <a:buClr>
                <a:schemeClr val="tx1"/>
              </a:buClr>
              <a:defRPr sz="3300" b="1">
                <a:solidFill>
                  <a:schemeClr val="tx1"/>
                </a:solidFill>
                <a:latin typeface="Arial" charset="0"/>
              </a:defRPr>
            </a:lvl9pPr>
          </a:lstStyle>
          <a:p>
            <a:endParaRPr lang="en-US" altLang="en-US"/>
          </a:p>
        </p:txBody>
      </p:sp>
      <p:sp>
        <p:nvSpPr>
          <p:cNvPr id="2053" name="Line 7"/>
          <p:cNvSpPr>
            <a:spLocks noChangeShapeType="1"/>
          </p:cNvSpPr>
          <p:nvPr/>
        </p:nvSpPr>
        <p:spPr bwMode="auto">
          <a:xfrm>
            <a:off x="731525" y="4937760"/>
            <a:ext cx="36941759" cy="0"/>
          </a:xfrm>
          <a:prstGeom prst="line">
            <a:avLst/>
          </a:prstGeom>
          <a:noFill/>
          <a:ln w="25400" cap="rnd">
            <a:solidFill>
              <a:srgbClr val="A72C31"/>
            </a:solidFill>
            <a:prstDash val="sysDot"/>
            <a:round/>
            <a:headEnd/>
            <a:tailEnd/>
          </a:ln>
          <a:extLst>
            <a:ext uri="{909E8E84-426E-40DD-AFC4-6F175D3DCCD1}">
              <a14:hiddenFill xmlns:a14="http://schemas.microsoft.com/office/drawing/2010/main">
                <a:noFill/>
              </a14:hiddenFill>
            </a:ext>
          </a:extLst>
        </p:spPr>
        <p:txBody>
          <a:bodyPr lIns="98424" tIns="50002" rIns="100003" bIns="50002" anchor="ctr">
            <a:spAutoFit/>
          </a:bodyPr>
          <a:lstStyle/>
          <a:p>
            <a:endParaRPr lang="en-US"/>
          </a:p>
        </p:txBody>
      </p:sp>
      <p:sp>
        <p:nvSpPr>
          <p:cNvPr id="2056" name="Rectangle 8"/>
          <p:cNvSpPr>
            <a:spLocks noChangeArrowheads="1"/>
          </p:cNvSpPr>
          <p:nvPr/>
        </p:nvSpPr>
        <p:spPr bwMode="auto">
          <a:xfrm>
            <a:off x="731521" y="3108958"/>
            <a:ext cx="36941759" cy="628634"/>
          </a:xfrm>
          <a:prstGeom prst="rect">
            <a:avLst/>
          </a:prstGeom>
          <a:noFill/>
          <a:ln w="9525">
            <a:noFill/>
            <a:miter lim="800000"/>
            <a:headEnd/>
            <a:tailEnd/>
          </a:ln>
          <a:effectLst/>
        </p:spPr>
        <p:txBody>
          <a:bodyPr lIns="0" tIns="0" rIns="196853" bIns="0">
            <a:spAutoFit/>
          </a:bodyPr>
          <a:lstStyle/>
          <a:p>
            <a:pPr defTabSz="1222248">
              <a:lnSpc>
                <a:spcPct val="95000"/>
              </a:lnSpc>
              <a:spcAft>
                <a:spcPct val="10000"/>
              </a:spcAft>
              <a:buClrTx/>
              <a:defRPr/>
            </a:pPr>
            <a:r>
              <a:rPr lang="en-CA" sz="4300" dirty="0" smtClean="0">
                <a:effectLst>
                  <a:outerShdw blurRad="38100" dist="38100" dir="2700000" algn="tl">
                    <a:srgbClr val="C0C0C0"/>
                  </a:outerShdw>
                </a:effectLst>
                <a:latin typeface="Arial Narrow" pitchFamily="34" charset="0"/>
              </a:rPr>
              <a:t>Jeffrey Cullis</a:t>
            </a:r>
            <a:r>
              <a:rPr lang="en-CA" sz="4300" baseline="30000" dirty="0" smtClean="0">
                <a:effectLst>
                  <a:outerShdw blurRad="38100" dist="38100" dir="2700000" algn="tl">
                    <a:srgbClr val="C0C0C0"/>
                  </a:outerShdw>
                </a:effectLst>
                <a:latin typeface="Arial Narrow" pitchFamily="34" charset="0"/>
              </a:rPr>
              <a:t>1</a:t>
            </a:r>
            <a:r>
              <a:rPr lang="en-CA" sz="4300" dirty="0" smtClean="0">
                <a:effectLst>
                  <a:outerShdw blurRad="38100" dist="38100" dir="2700000" algn="tl">
                    <a:srgbClr val="C0C0C0"/>
                  </a:outerShdw>
                </a:effectLst>
                <a:latin typeface="Arial Narrow" pitchFamily="34" charset="0"/>
              </a:rPr>
              <a:t>, Iyad Kandalaft, Zaky Adam, Christopher T. Lewis</a:t>
            </a:r>
            <a:r>
              <a:rPr lang="en-CA" sz="4300" baseline="30000" dirty="0" smtClean="0">
                <a:effectLst>
                  <a:outerShdw blurRad="38100" dist="38100" dir="2700000" algn="tl">
                    <a:srgbClr val="C0C0C0"/>
                  </a:outerShdw>
                </a:effectLst>
                <a:latin typeface="Arial Narrow" pitchFamily="34" charset="0"/>
              </a:rPr>
              <a:t>2</a:t>
            </a:r>
            <a:r>
              <a:rPr lang="en-CA" sz="4300" dirty="0" smtClean="0">
                <a:effectLst>
                  <a:outerShdw blurRad="38100" dist="38100" dir="2700000" algn="tl">
                    <a:srgbClr val="C0C0C0"/>
                  </a:outerShdw>
                </a:effectLst>
                <a:latin typeface="Arial Narrow" pitchFamily="34" charset="0"/>
              </a:rPr>
              <a:t> </a:t>
            </a:r>
            <a:endParaRPr lang="en-CA" sz="4300" dirty="0">
              <a:effectLst>
                <a:outerShdw blurRad="38100" dist="38100" dir="2700000" algn="tl">
                  <a:srgbClr val="C0C0C0"/>
                </a:outerShdw>
              </a:effectLst>
              <a:latin typeface="Arial Narrow" pitchFamily="34" charset="0"/>
            </a:endParaRPr>
          </a:p>
        </p:txBody>
      </p:sp>
      <p:sp>
        <p:nvSpPr>
          <p:cNvPr id="2055" name="Rectangle 9"/>
          <p:cNvSpPr>
            <a:spLocks noChangeArrowheads="1"/>
          </p:cNvSpPr>
          <p:nvPr/>
        </p:nvSpPr>
        <p:spPr bwMode="auto">
          <a:xfrm>
            <a:off x="788239" y="6811297"/>
            <a:ext cx="11887200" cy="423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sz="3200" b="0" dirty="0" smtClean="0"/>
              <a:t>At </a:t>
            </a:r>
            <a:r>
              <a:rPr lang="en-US" sz="3200" b="0" dirty="0"/>
              <a:t>AAFC, we have developed systems and tools to perform computationally intensive analysis such as genome and </a:t>
            </a:r>
            <a:r>
              <a:rPr lang="en-US" sz="3200" b="0" dirty="0" err="1"/>
              <a:t>transcriptome</a:t>
            </a:r>
            <a:r>
              <a:rPr lang="en-US" sz="3200" b="0" dirty="0"/>
              <a:t> assembly in an automated, reproducible fashion for researchers working on many target organisms within the organization. </a:t>
            </a:r>
            <a:r>
              <a:rPr lang="en-US" sz="3200" b="0" dirty="0" smtClean="0"/>
              <a:t>The </a:t>
            </a:r>
            <a:r>
              <a:rPr lang="en-US" sz="3200" b="0" dirty="0"/>
              <a:t>bioinformatics landscape can change quickly, and incorporation of new tools and best practices is necessary in order to be sure of providing outputs of the highest possible quality. </a:t>
            </a:r>
          </a:p>
        </p:txBody>
      </p:sp>
      <p:sp>
        <p:nvSpPr>
          <p:cNvPr id="2058" name="Rectangle 10"/>
          <p:cNvSpPr>
            <a:spLocks noChangeArrowheads="1"/>
          </p:cNvSpPr>
          <p:nvPr/>
        </p:nvSpPr>
        <p:spPr bwMode="auto">
          <a:xfrm>
            <a:off x="731522" y="1828801"/>
            <a:ext cx="36925955" cy="1156727"/>
          </a:xfrm>
          <a:prstGeom prst="rect">
            <a:avLst/>
          </a:prstGeom>
          <a:noFill/>
          <a:ln w="9525">
            <a:noFill/>
            <a:miter lim="800000"/>
            <a:headEnd/>
            <a:tailEnd/>
          </a:ln>
          <a:effectLst>
            <a:outerShdw dist="45791" dir="2021404" algn="ctr" rotWithShape="0">
              <a:schemeClr val="bg2"/>
            </a:outerShdw>
          </a:effectLst>
        </p:spPr>
        <p:txBody>
          <a:bodyPr lIns="0" tIns="0" rIns="196853" bIns="0">
            <a:spAutoFit/>
          </a:bodyPr>
          <a:lstStyle/>
          <a:p>
            <a:pPr defTabSz="1222248">
              <a:lnSpc>
                <a:spcPct val="90000"/>
              </a:lnSpc>
              <a:spcAft>
                <a:spcPct val="0"/>
              </a:spcAft>
              <a:buClrTx/>
              <a:defRPr/>
            </a:pPr>
            <a:r>
              <a:rPr lang="en-US" sz="8200" dirty="0" smtClean="0">
                <a:solidFill>
                  <a:srgbClr val="C00000"/>
                </a:solidFill>
                <a:effectLst>
                  <a:outerShdw blurRad="38100" dist="38100" dir="2700000" algn="tl">
                    <a:srgbClr val="C0C0C0"/>
                  </a:outerShdw>
                </a:effectLst>
                <a:latin typeface="Arial Narrow" pitchFamily="34" charset="0"/>
              </a:rPr>
              <a:t>Assessing and Improving In-house Genome and </a:t>
            </a:r>
            <a:r>
              <a:rPr lang="en-US" sz="8200" dirty="0" err="1" smtClean="0">
                <a:solidFill>
                  <a:srgbClr val="C00000"/>
                </a:solidFill>
                <a:effectLst>
                  <a:outerShdw blurRad="38100" dist="38100" dir="2700000" algn="tl">
                    <a:srgbClr val="C0C0C0"/>
                  </a:outerShdw>
                </a:effectLst>
                <a:latin typeface="Arial Narrow" pitchFamily="34" charset="0"/>
              </a:rPr>
              <a:t>Transcriptome</a:t>
            </a:r>
            <a:r>
              <a:rPr lang="en-US" sz="8200" dirty="0" smtClean="0">
                <a:solidFill>
                  <a:srgbClr val="C00000"/>
                </a:solidFill>
                <a:effectLst>
                  <a:outerShdw blurRad="38100" dist="38100" dir="2700000" algn="tl">
                    <a:srgbClr val="C0C0C0"/>
                  </a:outerShdw>
                </a:effectLst>
                <a:latin typeface="Arial Narrow" pitchFamily="34" charset="0"/>
              </a:rPr>
              <a:t> Assembly Solutions</a:t>
            </a:r>
            <a:endParaRPr lang="en-CA" sz="8200" dirty="0">
              <a:solidFill>
                <a:srgbClr val="C00000"/>
              </a:solidFill>
              <a:effectLst>
                <a:outerShdw blurRad="38100" dist="38100" dir="2700000" algn="tl">
                  <a:srgbClr val="C0C0C0"/>
                </a:outerShdw>
              </a:effectLst>
              <a:latin typeface="Arial Narrow" pitchFamily="34" charset="0"/>
            </a:endParaRPr>
          </a:p>
        </p:txBody>
      </p:sp>
      <p:sp>
        <p:nvSpPr>
          <p:cNvPr id="2064" name="Rectangle 16"/>
          <p:cNvSpPr>
            <a:spLocks noChangeArrowheads="1"/>
          </p:cNvSpPr>
          <p:nvPr/>
        </p:nvSpPr>
        <p:spPr bwMode="auto">
          <a:xfrm>
            <a:off x="732491" y="3840368"/>
            <a:ext cx="36941759" cy="984885"/>
          </a:xfrm>
          <a:prstGeom prst="rect">
            <a:avLst/>
          </a:prstGeom>
          <a:noFill/>
          <a:ln w="9525">
            <a:noFill/>
            <a:miter lim="800000"/>
            <a:headEnd/>
            <a:tailEnd/>
          </a:ln>
          <a:effectLst/>
        </p:spPr>
        <p:txBody>
          <a:bodyPr lIns="0" tIns="0" rIns="196853" bIns="0">
            <a:spAutoFit/>
          </a:bodyPr>
          <a:lstStyle/>
          <a:p>
            <a:pPr defTabSz="5833454">
              <a:lnSpc>
                <a:spcPct val="95000"/>
              </a:lnSpc>
              <a:spcAft>
                <a:spcPct val="10000"/>
              </a:spcAft>
              <a:buClrTx/>
              <a:defRPr/>
            </a:pPr>
            <a:r>
              <a:rPr lang="en-US" sz="3200" dirty="0">
                <a:effectLst>
                  <a:outerShdw blurRad="38100" dist="38100" dir="2700000" algn="tl">
                    <a:srgbClr val="C0C0C0"/>
                  </a:outerShdw>
                </a:effectLst>
                <a:latin typeface="Arial Narrow" pitchFamily="34" charset="0"/>
              </a:rPr>
              <a:t>Eastern Cereal Oilseed Research Centre (ECORC), Agriculture and </a:t>
            </a:r>
            <a:r>
              <a:rPr lang="en-US" sz="3200" dirty="0" err="1">
                <a:effectLst>
                  <a:outerShdw blurRad="38100" dist="38100" dir="2700000" algn="tl">
                    <a:srgbClr val="C0C0C0"/>
                  </a:outerShdw>
                </a:effectLst>
                <a:latin typeface="Arial Narrow" pitchFamily="34" charset="0"/>
              </a:rPr>
              <a:t>Agri</a:t>
            </a:r>
            <a:r>
              <a:rPr lang="en-US" sz="3200" dirty="0">
                <a:effectLst>
                  <a:outerShdw blurRad="38100" dist="38100" dir="2700000" algn="tl">
                    <a:srgbClr val="C0C0C0"/>
                  </a:outerShdw>
                </a:effectLst>
                <a:latin typeface="Arial Narrow" pitchFamily="34" charset="0"/>
              </a:rPr>
              <a:t>-Food Canada (AAFC), Ottawa, Ontario, Canada</a:t>
            </a:r>
            <a:r>
              <a:rPr lang="en-US" sz="3200" dirty="0" smtClean="0">
                <a:effectLst>
                  <a:outerShdw blurRad="38100" dist="38100" dir="2700000" algn="tl">
                    <a:srgbClr val="C0C0C0"/>
                  </a:outerShdw>
                </a:effectLst>
                <a:latin typeface="Arial Narrow" pitchFamily="34" charset="0"/>
              </a:rPr>
              <a:t>.</a:t>
            </a:r>
          </a:p>
          <a:p>
            <a:pPr defTabSz="5833454">
              <a:lnSpc>
                <a:spcPct val="95000"/>
              </a:lnSpc>
              <a:spcAft>
                <a:spcPct val="10000"/>
              </a:spcAft>
              <a:buClrTx/>
              <a:defRPr/>
            </a:pPr>
            <a:r>
              <a:rPr lang="en-US" sz="3200" dirty="0" smtClean="0">
                <a:effectLst>
                  <a:outerShdw blurRad="38100" dist="38100" dir="2700000" algn="tl">
                    <a:srgbClr val="C0C0C0"/>
                  </a:outerShdw>
                </a:effectLst>
                <a:latin typeface="Arial Narrow" pitchFamily="34" charset="0"/>
              </a:rPr>
              <a:t>1. </a:t>
            </a:r>
            <a:r>
              <a:rPr lang="en-CA" sz="3200" dirty="0" smtClean="0">
                <a:effectLst>
                  <a:outerShdw blurRad="38100" dist="38100" dir="2700000" algn="tl">
                    <a:srgbClr val="C0C0C0"/>
                  </a:outerShdw>
                </a:effectLst>
                <a:latin typeface="Arial Narrow" pitchFamily="34" charset="0"/>
                <a:hlinkClick r:id="rId3"/>
              </a:rPr>
              <a:t>Jeff.Cullis@agr.gc.ca</a:t>
            </a:r>
            <a:r>
              <a:rPr lang="en-CA" sz="3200" dirty="0" smtClean="0">
                <a:effectLst>
                  <a:outerShdw blurRad="38100" dist="38100" dir="2700000" algn="tl">
                    <a:srgbClr val="C0C0C0"/>
                  </a:outerShdw>
                </a:effectLst>
                <a:latin typeface="Arial Narrow" pitchFamily="34" charset="0"/>
              </a:rPr>
              <a:t> [Presenting Author], 2. </a:t>
            </a:r>
            <a:r>
              <a:rPr lang="en-CA" sz="3200" dirty="0" smtClean="0">
                <a:effectLst>
                  <a:outerShdw blurRad="38100" dist="38100" dir="2700000" algn="tl">
                    <a:srgbClr val="C0C0C0"/>
                  </a:outerShdw>
                </a:effectLst>
                <a:latin typeface="Arial Narrow" pitchFamily="34" charset="0"/>
                <a:hlinkClick r:id="rId4"/>
              </a:rPr>
              <a:t>Christopher.Lewis@agr.gc.ca</a:t>
            </a:r>
            <a:r>
              <a:rPr lang="en-CA" sz="3200" dirty="0" smtClean="0">
                <a:effectLst>
                  <a:outerShdw blurRad="38100" dist="38100" dir="2700000" algn="tl">
                    <a:srgbClr val="C0C0C0"/>
                  </a:outerShdw>
                </a:effectLst>
                <a:latin typeface="Arial Narrow" pitchFamily="34" charset="0"/>
              </a:rPr>
              <a:t> </a:t>
            </a:r>
            <a:r>
              <a:rPr lang="en-US" sz="3200" dirty="0" smtClean="0">
                <a:effectLst>
                  <a:outerShdw blurRad="38100" dist="38100" dir="2700000" algn="tl">
                    <a:srgbClr val="C0C0C0"/>
                  </a:outerShdw>
                </a:effectLst>
                <a:latin typeface="Arial Narrow" pitchFamily="34" charset="0"/>
              </a:rPr>
              <a:t> </a:t>
            </a:r>
            <a:endParaRPr lang="en-CA" sz="3200" dirty="0">
              <a:effectLst>
                <a:outerShdw blurRad="38100" dist="38100" dir="2700000" algn="tl">
                  <a:srgbClr val="C0C0C0"/>
                </a:outerShdw>
              </a:effectLst>
              <a:latin typeface="Arial Narrow" pitchFamily="34" charset="0"/>
            </a:endParaRPr>
          </a:p>
        </p:txBody>
      </p:sp>
      <p:sp>
        <p:nvSpPr>
          <p:cNvPr id="2066" name="Text Box 23"/>
          <p:cNvSpPr txBox="1">
            <a:spLocks noChangeArrowheads="1"/>
          </p:cNvSpPr>
          <p:nvPr/>
        </p:nvSpPr>
        <p:spPr bwMode="auto">
          <a:xfrm>
            <a:off x="730555" y="5837675"/>
            <a:ext cx="11887200" cy="862045"/>
          </a:xfrm>
          <a:prstGeom prst="round1Rect">
            <a:avLst/>
          </a:prstGeom>
          <a:solidFill>
            <a:srgbClr val="E6A000">
              <a:alpha val="14902"/>
            </a:srgbClr>
          </a:solidFill>
          <a:ln w="12700">
            <a:solidFill>
              <a:srgbClr val="E6A000"/>
            </a:solidFill>
            <a:miter lim="800000"/>
            <a:headEnd/>
            <a:tailEnd/>
          </a:ln>
        </p:spPr>
        <p:txBody>
          <a:bodyPr lIns="98424" tIns="61094" rIns="122179" bIns="61094" anchor="ctr">
            <a:spAutoFit/>
          </a:bodyPr>
          <a:lstStyle>
            <a:lvl1pPr defTabSz="1117600">
              <a:defRPr sz="3300" b="1">
                <a:solidFill>
                  <a:schemeClr val="tx1"/>
                </a:solidFill>
                <a:latin typeface="Arial" charset="0"/>
              </a:defRPr>
            </a:lvl1pPr>
            <a:lvl2pPr marL="742950" indent="-285750" defTabSz="1117600">
              <a:defRPr sz="3300" b="1">
                <a:solidFill>
                  <a:schemeClr val="tx1"/>
                </a:solidFill>
                <a:latin typeface="Arial" charset="0"/>
              </a:defRPr>
            </a:lvl2pPr>
            <a:lvl3pPr marL="1143000" indent="-228600" defTabSz="1117600">
              <a:defRPr sz="3300" b="1">
                <a:solidFill>
                  <a:schemeClr val="tx1"/>
                </a:solidFill>
                <a:latin typeface="Arial" charset="0"/>
              </a:defRPr>
            </a:lvl3pPr>
            <a:lvl4pPr marL="1600200" indent="-228600" defTabSz="1117600">
              <a:defRPr sz="3300" b="1">
                <a:solidFill>
                  <a:schemeClr val="tx1"/>
                </a:solidFill>
                <a:latin typeface="Arial" charset="0"/>
              </a:defRPr>
            </a:lvl4pPr>
            <a:lvl5pPr marL="2057400" indent="-228600" defTabSz="1117600">
              <a:defRPr sz="3300" b="1">
                <a:solidFill>
                  <a:schemeClr val="tx1"/>
                </a:solidFill>
                <a:latin typeface="Arial" charset="0"/>
              </a:defRPr>
            </a:lvl5pPr>
            <a:lvl6pPr marL="2514600" indent="-228600" defTabSz="11176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11176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11176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1117600" eaLnBrk="0" fontAlgn="base" hangingPunct="0">
              <a:spcBef>
                <a:spcPct val="0"/>
              </a:spcBef>
              <a:spcAft>
                <a:spcPct val="50000"/>
              </a:spcAft>
              <a:buClr>
                <a:schemeClr val="tx1"/>
              </a:buClr>
              <a:defRPr sz="3300" b="1">
                <a:solidFill>
                  <a:schemeClr val="tx1"/>
                </a:solidFill>
                <a:latin typeface="Arial" charset="0"/>
              </a:defRPr>
            </a:lvl9pPr>
          </a:lstStyle>
          <a:p>
            <a:pPr eaLnBrk="1" hangingPunct="1">
              <a:spcBef>
                <a:spcPct val="50000"/>
              </a:spcBef>
              <a:spcAft>
                <a:spcPct val="0"/>
              </a:spcAft>
              <a:buClrTx/>
            </a:pPr>
            <a:r>
              <a:rPr lang="en-CA" altLang="en-US" sz="4800" cap="small" dirty="0" smtClean="0">
                <a:solidFill>
                  <a:srgbClr val="C00000"/>
                </a:solidFill>
                <a:latin typeface="+mj-lt"/>
              </a:rPr>
              <a:t>Introduction: The Assembly Pipeline</a:t>
            </a:r>
            <a:endParaRPr lang="en-CA" altLang="en-US" sz="4800" cap="small" dirty="0">
              <a:solidFill>
                <a:srgbClr val="C00000"/>
              </a:solidFill>
              <a:latin typeface="+mj-lt"/>
            </a:endParaRPr>
          </a:p>
        </p:txBody>
      </p:sp>
      <p:sp>
        <p:nvSpPr>
          <p:cNvPr id="2070" name="Text Box 27"/>
          <p:cNvSpPr txBox="1">
            <a:spLocks noChangeArrowheads="1"/>
          </p:cNvSpPr>
          <p:nvPr/>
        </p:nvSpPr>
        <p:spPr bwMode="auto">
          <a:xfrm>
            <a:off x="25831935" y="29239273"/>
            <a:ext cx="11887200" cy="862045"/>
          </a:xfrm>
          <a:prstGeom prst="round1Rect">
            <a:avLst/>
          </a:prstGeom>
          <a:solidFill>
            <a:srgbClr val="E6A000">
              <a:alpha val="14902"/>
            </a:srgbClr>
          </a:solidFill>
          <a:ln w="12700">
            <a:solidFill>
              <a:srgbClr val="E6A000"/>
            </a:solidFill>
            <a:miter lim="800000"/>
            <a:headEnd/>
            <a:tailEnd/>
          </a:ln>
        </p:spPr>
        <p:txBody>
          <a:bodyPr lIns="98424" tIns="61094" rIns="122179" bIns="61094" anchor="ctr">
            <a:spAutoFit/>
          </a:bodyPr>
          <a:lstStyle>
            <a:lvl1pPr defTabSz="1117600">
              <a:defRPr sz="3300" b="1">
                <a:solidFill>
                  <a:schemeClr val="tx1"/>
                </a:solidFill>
                <a:latin typeface="Arial" charset="0"/>
              </a:defRPr>
            </a:lvl1pPr>
            <a:lvl2pPr marL="742950" indent="-285750" defTabSz="1117600">
              <a:defRPr sz="3300" b="1">
                <a:solidFill>
                  <a:schemeClr val="tx1"/>
                </a:solidFill>
                <a:latin typeface="Arial" charset="0"/>
              </a:defRPr>
            </a:lvl2pPr>
            <a:lvl3pPr marL="1143000" indent="-228600" defTabSz="1117600">
              <a:defRPr sz="3300" b="1">
                <a:solidFill>
                  <a:schemeClr val="tx1"/>
                </a:solidFill>
                <a:latin typeface="Arial" charset="0"/>
              </a:defRPr>
            </a:lvl3pPr>
            <a:lvl4pPr marL="1600200" indent="-228600" defTabSz="1117600">
              <a:defRPr sz="3300" b="1">
                <a:solidFill>
                  <a:schemeClr val="tx1"/>
                </a:solidFill>
                <a:latin typeface="Arial" charset="0"/>
              </a:defRPr>
            </a:lvl4pPr>
            <a:lvl5pPr marL="2057400" indent="-228600" defTabSz="1117600">
              <a:defRPr sz="3300" b="1">
                <a:solidFill>
                  <a:schemeClr val="tx1"/>
                </a:solidFill>
                <a:latin typeface="Arial" charset="0"/>
              </a:defRPr>
            </a:lvl5pPr>
            <a:lvl6pPr marL="2514600" indent="-228600" defTabSz="11176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11176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11176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1117600" eaLnBrk="0" fontAlgn="base" hangingPunct="0">
              <a:spcBef>
                <a:spcPct val="0"/>
              </a:spcBef>
              <a:spcAft>
                <a:spcPct val="50000"/>
              </a:spcAft>
              <a:buClr>
                <a:schemeClr val="tx1"/>
              </a:buClr>
              <a:defRPr sz="3300" b="1">
                <a:solidFill>
                  <a:schemeClr val="tx1"/>
                </a:solidFill>
                <a:latin typeface="Arial" charset="0"/>
              </a:defRPr>
            </a:lvl9pPr>
          </a:lstStyle>
          <a:p>
            <a:pPr eaLnBrk="1" hangingPunct="1">
              <a:spcBef>
                <a:spcPct val="50000"/>
              </a:spcBef>
              <a:spcAft>
                <a:spcPct val="0"/>
              </a:spcAft>
              <a:buClrTx/>
            </a:pPr>
            <a:r>
              <a:rPr lang="en-CA" altLang="en-US" sz="4800" cap="small" dirty="0">
                <a:solidFill>
                  <a:srgbClr val="A72C31"/>
                </a:solidFill>
                <a:latin typeface="Arial Narrow" pitchFamily="34" charset="0"/>
              </a:rPr>
              <a:t>References</a:t>
            </a:r>
          </a:p>
        </p:txBody>
      </p:sp>
      <p:sp>
        <p:nvSpPr>
          <p:cNvPr id="2071" name="Text Box 28"/>
          <p:cNvSpPr txBox="1">
            <a:spLocks noChangeArrowheads="1"/>
          </p:cNvSpPr>
          <p:nvPr/>
        </p:nvSpPr>
        <p:spPr bwMode="auto">
          <a:xfrm>
            <a:off x="25831935" y="33733149"/>
            <a:ext cx="11887200" cy="862045"/>
          </a:xfrm>
          <a:prstGeom prst="round1Rect">
            <a:avLst/>
          </a:prstGeom>
          <a:solidFill>
            <a:srgbClr val="E6A000">
              <a:alpha val="14902"/>
            </a:srgbClr>
          </a:solidFill>
          <a:ln w="12700">
            <a:solidFill>
              <a:srgbClr val="E6A000"/>
            </a:solidFill>
            <a:miter lim="800000"/>
            <a:headEnd/>
            <a:tailEnd/>
          </a:ln>
        </p:spPr>
        <p:txBody>
          <a:bodyPr lIns="98424" tIns="61094" rIns="122179" bIns="61094" anchor="ctr">
            <a:spAutoFit/>
          </a:bodyPr>
          <a:lstStyle>
            <a:lvl1pPr defTabSz="1117600">
              <a:defRPr sz="3300" b="1">
                <a:solidFill>
                  <a:schemeClr val="tx1"/>
                </a:solidFill>
                <a:latin typeface="Arial" charset="0"/>
              </a:defRPr>
            </a:lvl1pPr>
            <a:lvl2pPr marL="742950" indent="-285750" defTabSz="1117600">
              <a:defRPr sz="3300" b="1">
                <a:solidFill>
                  <a:schemeClr val="tx1"/>
                </a:solidFill>
                <a:latin typeface="Arial" charset="0"/>
              </a:defRPr>
            </a:lvl2pPr>
            <a:lvl3pPr marL="1143000" indent="-228600" defTabSz="1117600">
              <a:defRPr sz="3300" b="1">
                <a:solidFill>
                  <a:schemeClr val="tx1"/>
                </a:solidFill>
                <a:latin typeface="Arial" charset="0"/>
              </a:defRPr>
            </a:lvl3pPr>
            <a:lvl4pPr marL="1600200" indent="-228600" defTabSz="1117600">
              <a:defRPr sz="3300" b="1">
                <a:solidFill>
                  <a:schemeClr val="tx1"/>
                </a:solidFill>
                <a:latin typeface="Arial" charset="0"/>
              </a:defRPr>
            </a:lvl4pPr>
            <a:lvl5pPr marL="2057400" indent="-228600" defTabSz="1117600">
              <a:defRPr sz="3300" b="1">
                <a:solidFill>
                  <a:schemeClr val="tx1"/>
                </a:solidFill>
                <a:latin typeface="Arial" charset="0"/>
              </a:defRPr>
            </a:lvl5pPr>
            <a:lvl6pPr marL="2514600" indent="-228600" defTabSz="11176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11176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11176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1117600" eaLnBrk="0" fontAlgn="base" hangingPunct="0">
              <a:spcBef>
                <a:spcPct val="0"/>
              </a:spcBef>
              <a:spcAft>
                <a:spcPct val="50000"/>
              </a:spcAft>
              <a:buClr>
                <a:schemeClr val="tx1"/>
              </a:buClr>
              <a:defRPr sz="3300" b="1">
                <a:solidFill>
                  <a:schemeClr val="tx1"/>
                </a:solidFill>
                <a:latin typeface="Arial" charset="0"/>
              </a:defRPr>
            </a:lvl9pPr>
          </a:lstStyle>
          <a:p>
            <a:pPr eaLnBrk="1" hangingPunct="1">
              <a:spcBef>
                <a:spcPct val="50000"/>
              </a:spcBef>
              <a:spcAft>
                <a:spcPct val="0"/>
              </a:spcAft>
              <a:buClrTx/>
            </a:pPr>
            <a:r>
              <a:rPr lang="en-CA" altLang="en-US" sz="4800" cap="small" dirty="0">
                <a:solidFill>
                  <a:srgbClr val="A72C31"/>
                </a:solidFill>
                <a:latin typeface="Arial Narrow" pitchFamily="34" charset="0"/>
              </a:rPr>
              <a:t>Acknowledgements</a:t>
            </a:r>
          </a:p>
        </p:txBody>
      </p:sp>
      <p:sp>
        <p:nvSpPr>
          <p:cNvPr id="2073" name="Line 30"/>
          <p:cNvSpPr>
            <a:spLocks noChangeShapeType="1"/>
          </p:cNvSpPr>
          <p:nvPr/>
        </p:nvSpPr>
        <p:spPr bwMode="auto">
          <a:xfrm rot="5400000">
            <a:off x="10352244" y="21054073"/>
            <a:ext cx="30038261" cy="1"/>
          </a:xfrm>
          <a:prstGeom prst="line">
            <a:avLst/>
          </a:prstGeom>
          <a:noFill/>
          <a:ln w="25400" cap="rnd">
            <a:solidFill>
              <a:srgbClr val="A72C31"/>
            </a:solidFill>
            <a:prstDash val="sysDot"/>
            <a:round/>
            <a:headEnd/>
            <a:tailEnd/>
          </a:ln>
          <a:extLst>
            <a:ext uri="{909E8E84-426E-40DD-AFC4-6F175D3DCCD1}">
              <a14:hiddenFill xmlns:a14="http://schemas.microsoft.com/office/drawing/2010/main">
                <a:noFill/>
              </a14:hiddenFill>
            </a:ext>
          </a:extLst>
        </p:spPr>
        <p:txBody>
          <a:bodyPr wrap="square" lIns="98424" tIns="50002" rIns="100003" bIns="50002" anchor="ctr">
            <a:spAutoFit/>
          </a:bodyPr>
          <a:lstStyle/>
          <a:p>
            <a:endParaRPr lang="en-US"/>
          </a:p>
        </p:txBody>
      </p:sp>
      <p:pic>
        <p:nvPicPr>
          <p:cNvPr id="2074" name="Picture 31" descr="feuille érable_full"/>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30080" y="3657600"/>
            <a:ext cx="2114246" cy="2547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Text Box 44"/>
          <p:cNvSpPr txBox="1">
            <a:spLocks noChangeArrowheads="1"/>
          </p:cNvSpPr>
          <p:nvPr/>
        </p:nvSpPr>
        <p:spPr bwMode="auto">
          <a:xfrm>
            <a:off x="731518" y="37566599"/>
            <a:ext cx="109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0" rIns="0" bIns="0">
            <a:spAutoFit/>
          </a:bodyPr>
          <a:lstStyle>
            <a:lvl1pPr defTabSz="3086100">
              <a:defRPr sz="3300" b="1">
                <a:solidFill>
                  <a:schemeClr val="tx1"/>
                </a:solidFill>
                <a:latin typeface="Arial" charset="0"/>
              </a:defRPr>
            </a:lvl1pPr>
            <a:lvl2pPr marL="742950" indent="-285750" defTabSz="3086100">
              <a:defRPr sz="3300" b="1">
                <a:solidFill>
                  <a:schemeClr val="tx1"/>
                </a:solidFill>
                <a:latin typeface="Arial" charset="0"/>
              </a:defRPr>
            </a:lvl2pPr>
            <a:lvl3pPr marL="1143000" indent="-228600" defTabSz="3086100">
              <a:defRPr sz="3300" b="1">
                <a:solidFill>
                  <a:schemeClr val="tx1"/>
                </a:solidFill>
                <a:latin typeface="Arial" charset="0"/>
              </a:defRPr>
            </a:lvl3pPr>
            <a:lvl4pPr marL="1600200" indent="-228600" defTabSz="3086100">
              <a:defRPr sz="3300" b="1">
                <a:solidFill>
                  <a:schemeClr val="tx1"/>
                </a:solidFill>
                <a:latin typeface="Arial" charset="0"/>
              </a:defRPr>
            </a:lvl4pPr>
            <a:lvl5pPr marL="2057400" indent="-228600" defTabSz="3086100">
              <a:defRPr sz="3300" b="1">
                <a:solidFill>
                  <a:schemeClr val="tx1"/>
                </a:solidFill>
                <a:latin typeface="Arial" charset="0"/>
              </a:defRPr>
            </a:lvl5pPr>
            <a:lvl6pPr marL="2514600" indent="-228600" defTabSz="30861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30861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30861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3086100" eaLnBrk="0" fontAlgn="base" hangingPunct="0">
              <a:spcBef>
                <a:spcPct val="0"/>
              </a:spcBef>
              <a:spcAft>
                <a:spcPct val="50000"/>
              </a:spcAft>
              <a:buClr>
                <a:schemeClr val="tx1"/>
              </a:buClr>
              <a:defRPr sz="3300" b="1">
                <a:solidFill>
                  <a:schemeClr val="tx1"/>
                </a:solidFill>
                <a:latin typeface="Arial" charset="0"/>
              </a:defRPr>
            </a:lvl9pPr>
          </a:lstStyle>
          <a:p>
            <a:pPr eaLnBrk="1" hangingPunct="1">
              <a:spcAft>
                <a:spcPct val="0"/>
              </a:spcAft>
              <a:buClrTx/>
            </a:pPr>
            <a:r>
              <a:rPr lang="en-CA" altLang="en-US" sz="2400" b="0" dirty="0"/>
              <a:t>© </a:t>
            </a:r>
            <a:r>
              <a:rPr lang="en-CA" altLang="en-US" sz="2400" b="0" dirty="0" smtClean="0"/>
              <a:t>2014</a:t>
            </a:r>
            <a:endParaRPr lang="fr-CA" altLang="en-US" sz="6700" b="0" dirty="0"/>
          </a:p>
        </p:txBody>
      </p:sp>
      <p:pic>
        <p:nvPicPr>
          <p:cNvPr id="2076" name="Picture 46" descr="CanadaWordma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4162" y="36548568"/>
            <a:ext cx="4384964" cy="112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7" name="Picture 47" descr="LogoAAFC_E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518" y="731525"/>
            <a:ext cx="9840684" cy="119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12"/>
          <p:cNvSpPr>
            <a:spLocks noChangeArrowheads="1"/>
          </p:cNvSpPr>
          <p:nvPr/>
        </p:nvSpPr>
        <p:spPr bwMode="auto">
          <a:xfrm>
            <a:off x="25831935" y="30122029"/>
            <a:ext cx="11887200" cy="3683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200002" indent="-200002" algn="just">
              <a:spcAft>
                <a:spcPts val="0"/>
              </a:spcAft>
              <a:buFont typeface="+mj-lt"/>
              <a:buAutoNum type="arabicPeriod"/>
            </a:pPr>
            <a:r>
              <a:rPr lang="en-US" sz="2000" b="0" dirty="0"/>
              <a:t>Patel, R.K. et al. </a:t>
            </a:r>
            <a:r>
              <a:rPr lang="en-US" sz="2000" b="0" dirty="0" smtClean="0"/>
              <a:t>“NGS </a:t>
            </a:r>
            <a:r>
              <a:rPr lang="en-US" sz="2000" b="0" dirty="0"/>
              <a:t>QC Toolkit: A Toolkit for Quality Control of Next Generation Sequencing </a:t>
            </a:r>
            <a:r>
              <a:rPr lang="en-US" sz="2000" b="0" dirty="0" smtClean="0"/>
              <a:t>Data.” </a:t>
            </a:r>
            <a:r>
              <a:rPr lang="en-US" sz="2000" b="0" dirty="0" err="1" smtClean="0"/>
              <a:t>PLoS</a:t>
            </a:r>
            <a:r>
              <a:rPr lang="en-US" sz="2000" b="0" dirty="0" smtClean="0"/>
              <a:t> ONE </a:t>
            </a:r>
            <a:r>
              <a:rPr lang="en-US" sz="2000" b="0" dirty="0"/>
              <a:t>(</a:t>
            </a:r>
            <a:r>
              <a:rPr lang="en-US" sz="2000" b="0"/>
              <a:t>2012</a:t>
            </a:r>
            <a:r>
              <a:rPr lang="en-US" sz="2000" b="0" smtClean="0"/>
              <a:t>), </a:t>
            </a:r>
            <a:r>
              <a:rPr lang="en-US" sz="2000" b="0" dirty="0"/>
              <a:t>Vol. 7, No. 2.</a:t>
            </a:r>
          </a:p>
          <a:p>
            <a:pPr marL="200002" indent="-200002" algn="just">
              <a:spcAft>
                <a:spcPts val="0"/>
              </a:spcAft>
              <a:buFont typeface="+mj-lt"/>
              <a:buAutoNum type="arabicPeriod"/>
            </a:pPr>
            <a:r>
              <a:rPr lang="en-US" sz="2000" b="0" dirty="0" err="1"/>
              <a:t>Zerbino</a:t>
            </a:r>
            <a:r>
              <a:rPr lang="en-US" sz="2000" b="0" dirty="0"/>
              <a:t> Daniel, et al. “Velvet: algorithms for de novo short read assembly using de </a:t>
            </a:r>
            <a:r>
              <a:rPr lang="en-US" sz="2000" b="0" dirty="0" err="1"/>
              <a:t>Bruijn</a:t>
            </a:r>
            <a:r>
              <a:rPr lang="en-US" sz="2000" b="0" dirty="0"/>
              <a:t> graphs.” Genome Research (2008): 18:821-829</a:t>
            </a:r>
            <a:r>
              <a:rPr lang="en-US" sz="2000" b="0" dirty="0" smtClean="0"/>
              <a:t>.</a:t>
            </a:r>
          </a:p>
          <a:p>
            <a:pPr marL="200002" indent="-200002" algn="just">
              <a:spcAft>
                <a:spcPts val="0"/>
              </a:spcAft>
              <a:buFont typeface="+mj-lt"/>
              <a:buAutoNum type="arabicPeriod"/>
            </a:pPr>
            <a:r>
              <a:rPr lang="en-US" sz="2000" b="0" dirty="0"/>
              <a:t>Kim, </a:t>
            </a:r>
            <a:r>
              <a:rPr lang="en-US" sz="2000" b="0" dirty="0" err="1"/>
              <a:t>Daehwan</a:t>
            </a:r>
            <a:r>
              <a:rPr lang="en-US" sz="2000" b="0" dirty="0"/>
              <a:t> et al. </a:t>
            </a:r>
            <a:r>
              <a:rPr lang="en-US" sz="2000" b="0" dirty="0" smtClean="0"/>
              <a:t>“TopHat2</a:t>
            </a:r>
            <a:r>
              <a:rPr lang="en-US" sz="2000" b="0" dirty="0"/>
              <a:t>: accurate alignment of </a:t>
            </a:r>
            <a:r>
              <a:rPr lang="en-US" sz="2000" b="0" dirty="0" err="1"/>
              <a:t>transcriptomes</a:t>
            </a:r>
            <a:r>
              <a:rPr lang="en-US" sz="2000" b="0" dirty="0"/>
              <a:t> in the presence of insertions, deletions and gene fusions</a:t>
            </a:r>
            <a:r>
              <a:rPr lang="en-US" sz="2000" b="0" dirty="0" smtClean="0"/>
              <a:t>.” Genome </a:t>
            </a:r>
            <a:r>
              <a:rPr lang="en-US" sz="2000" b="0" dirty="0"/>
              <a:t>Biology </a:t>
            </a:r>
            <a:r>
              <a:rPr lang="en-US" sz="2000" b="0" dirty="0" smtClean="0"/>
              <a:t>(2013), 14:R36</a:t>
            </a:r>
          </a:p>
          <a:p>
            <a:pPr marL="200002" indent="-200002" algn="just">
              <a:spcAft>
                <a:spcPts val="0"/>
              </a:spcAft>
              <a:buFont typeface="+mj-lt"/>
              <a:buAutoNum type="arabicPeriod"/>
            </a:pPr>
            <a:r>
              <a:rPr lang="en-US" sz="2000" b="0" dirty="0" err="1"/>
              <a:t>Trapnell</a:t>
            </a:r>
            <a:r>
              <a:rPr lang="en-US" sz="2000" b="0" dirty="0"/>
              <a:t>, Cole et al. </a:t>
            </a:r>
            <a:r>
              <a:rPr lang="en-US" sz="2000" b="0" dirty="0" smtClean="0"/>
              <a:t>“Transcript </a:t>
            </a:r>
            <a:r>
              <a:rPr lang="en-US" sz="2000" b="0" dirty="0"/>
              <a:t>assembly and quantification by RNA-</a:t>
            </a:r>
            <a:r>
              <a:rPr lang="en-US" sz="2000" b="0" dirty="0" err="1"/>
              <a:t>Seq</a:t>
            </a:r>
            <a:r>
              <a:rPr lang="en-US" sz="2000" b="0" dirty="0"/>
              <a:t> reveals unannotated transcripts and isoform switching during cell </a:t>
            </a:r>
            <a:r>
              <a:rPr lang="en-US" sz="2000" b="0" dirty="0" smtClean="0"/>
              <a:t>differentiation.” Nature Biotechnology (2010) </a:t>
            </a:r>
            <a:r>
              <a:rPr lang="en-US" sz="2000" b="0" dirty="0"/>
              <a:t>doi:10.1038/nbt.1621</a:t>
            </a:r>
          </a:p>
          <a:p>
            <a:pPr marL="200002" indent="-200002" algn="just">
              <a:spcAft>
                <a:spcPts val="0"/>
              </a:spcAft>
              <a:buFont typeface="+mj-lt"/>
              <a:buAutoNum type="arabicPeriod"/>
            </a:pPr>
            <a:r>
              <a:rPr lang="en-US" sz="2000" b="0" dirty="0" err="1" smtClean="0"/>
              <a:t>Goecks</a:t>
            </a:r>
            <a:r>
              <a:rPr lang="en-US" sz="2000" b="0" dirty="0" smtClean="0"/>
              <a:t>, Jeremy, et al. "Galaxy: a comprehensive approach for supporting accessible, reproducible, and transparent computational research in the life sciences." Genome </a:t>
            </a:r>
            <a:r>
              <a:rPr lang="en-US" sz="2000" b="0" dirty="0" err="1" smtClean="0"/>
              <a:t>Biol</a:t>
            </a:r>
            <a:r>
              <a:rPr lang="en-US" sz="2000" b="0" dirty="0" smtClean="0"/>
              <a:t> 11.8 (2010): R86.</a:t>
            </a:r>
          </a:p>
        </p:txBody>
      </p:sp>
      <p:sp>
        <p:nvSpPr>
          <p:cNvPr id="32" name="Rectangle 12"/>
          <p:cNvSpPr>
            <a:spLocks noChangeArrowheads="1"/>
          </p:cNvSpPr>
          <p:nvPr/>
        </p:nvSpPr>
        <p:spPr bwMode="auto">
          <a:xfrm>
            <a:off x="25831935" y="34548322"/>
            <a:ext cx="11887200" cy="1344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algn="just">
              <a:spcAft>
                <a:spcPts val="0"/>
              </a:spcAft>
            </a:pPr>
            <a:r>
              <a:rPr lang="en-US" sz="3400" b="0" dirty="0" smtClean="0"/>
              <a:t>Funding for this work was provided by </a:t>
            </a:r>
            <a:r>
              <a:rPr lang="en-US" sz="3400" b="0" dirty="0"/>
              <a:t>t</a:t>
            </a:r>
            <a:r>
              <a:rPr lang="en-US" sz="3400" b="0" dirty="0" smtClean="0"/>
              <a:t>he Canadian Safety and Security Program (CSSP).</a:t>
            </a:r>
            <a:endParaRPr lang="en-CA" altLang="en-US" sz="3400" b="0" dirty="0"/>
          </a:p>
        </p:txBody>
      </p:sp>
      <p:sp>
        <p:nvSpPr>
          <p:cNvPr id="61" name="Rectangle 9"/>
          <p:cNvSpPr>
            <a:spLocks noChangeArrowheads="1"/>
          </p:cNvSpPr>
          <p:nvPr/>
        </p:nvSpPr>
        <p:spPr bwMode="auto">
          <a:xfrm>
            <a:off x="730555" y="27683791"/>
            <a:ext cx="11887200" cy="374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sz="3200" b="0" dirty="0" smtClean="0"/>
              <a:t>Features of our current pipeline (Figure 1) include optimization for our specific OGE cluster computing environment, and full automation of steps from raw data acquisition to assembly quality assessment and comparison, to release generation. The pipeline has been used to assemble multiple genomes and </a:t>
            </a:r>
            <a:r>
              <a:rPr lang="en-US" sz="3200" b="0" dirty="0" err="1" smtClean="0"/>
              <a:t>transcriptomes</a:t>
            </a:r>
            <a:r>
              <a:rPr lang="en-US" sz="3200" b="0" dirty="0" smtClean="0"/>
              <a:t> for over 50 different organisms, primarily from fungal, nematode, and bacterial samples.</a:t>
            </a:r>
            <a:endParaRPr lang="en-US" sz="3200" b="0" dirty="0"/>
          </a:p>
        </p:txBody>
      </p:sp>
      <p:sp>
        <p:nvSpPr>
          <p:cNvPr id="63" name="Text Box 23"/>
          <p:cNvSpPr txBox="1">
            <a:spLocks noChangeArrowheads="1"/>
          </p:cNvSpPr>
          <p:nvPr/>
        </p:nvSpPr>
        <p:spPr bwMode="auto">
          <a:xfrm>
            <a:off x="13250899" y="5837675"/>
            <a:ext cx="11887200" cy="862045"/>
          </a:xfrm>
          <a:prstGeom prst="round1Rect">
            <a:avLst/>
          </a:prstGeom>
          <a:solidFill>
            <a:srgbClr val="E6A000">
              <a:alpha val="14902"/>
            </a:srgbClr>
          </a:solidFill>
          <a:ln w="12700">
            <a:solidFill>
              <a:srgbClr val="E6A000"/>
            </a:solidFill>
            <a:miter lim="800000"/>
            <a:headEnd/>
            <a:tailEnd/>
          </a:ln>
        </p:spPr>
        <p:txBody>
          <a:bodyPr lIns="98424" tIns="61094" rIns="122179" bIns="61094" anchor="ctr">
            <a:spAutoFit/>
          </a:bodyPr>
          <a:lstStyle>
            <a:lvl1pPr defTabSz="1117600">
              <a:defRPr sz="3300" b="1">
                <a:solidFill>
                  <a:schemeClr val="tx1"/>
                </a:solidFill>
                <a:latin typeface="Arial" charset="0"/>
              </a:defRPr>
            </a:lvl1pPr>
            <a:lvl2pPr marL="742950" indent="-285750" defTabSz="1117600">
              <a:defRPr sz="3300" b="1">
                <a:solidFill>
                  <a:schemeClr val="tx1"/>
                </a:solidFill>
                <a:latin typeface="Arial" charset="0"/>
              </a:defRPr>
            </a:lvl2pPr>
            <a:lvl3pPr marL="1143000" indent="-228600" defTabSz="1117600">
              <a:defRPr sz="3300" b="1">
                <a:solidFill>
                  <a:schemeClr val="tx1"/>
                </a:solidFill>
                <a:latin typeface="Arial" charset="0"/>
              </a:defRPr>
            </a:lvl3pPr>
            <a:lvl4pPr marL="1600200" indent="-228600" defTabSz="1117600">
              <a:defRPr sz="3300" b="1">
                <a:solidFill>
                  <a:schemeClr val="tx1"/>
                </a:solidFill>
                <a:latin typeface="Arial" charset="0"/>
              </a:defRPr>
            </a:lvl4pPr>
            <a:lvl5pPr marL="2057400" indent="-228600" defTabSz="1117600">
              <a:defRPr sz="3300" b="1">
                <a:solidFill>
                  <a:schemeClr val="tx1"/>
                </a:solidFill>
                <a:latin typeface="Arial" charset="0"/>
              </a:defRPr>
            </a:lvl5pPr>
            <a:lvl6pPr marL="2514600" indent="-228600" defTabSz="11176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11176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11176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1117600" eaLnBrk="0" fontAlgn="base" hangingPunct="0">
              <a:spcBef>
                <a:spcPct val="0"/>
              </a:spcBef>
              <a:spcAft>
                <a:spcPct val="50000"/>
              </a:spcAft>
              <a:buClr>
                <a:schemeClr val="tx1"/>
              </a:buClr>
              <a:defRPr sz="3300" b="1">
                <a:solidFill>
                  <a:schemeClr val="tx1"/>
                </a:solidFill>
                <a:latin typeface="Arial" charset="0"/>
              </a:defRPr>
            </a:lvl9pPr>
          </a:lstStyle>
          <a:p>
            <a:pPr eaLnBrk="1" hangingPunct="1">
              <a:spcBef>
                <a:spcPct val="50000"/>
              </a:spcBef>
              <a:spcAft>
                <a:spcPct val="0"/>
              </a:spcAft>
              <a:buClrTx/>
            </a:pPr>
            <a:r>
              <a:rPr lang="en-CA" altLang="en-US" sz="4800" cap="small" dirty="0" smtClean="0">
                <a:solidFill>
                  <a:srgbClr val="C00000"/>
                </a:solidFill>
                <a:latin typeface="+mj-lt"/>
              </a:rPr>
              <a:t>Key Objective: Automated Releases</a:t>
            </a:r>
            <a:endParaRPr lang="en-CA" altLang="en-US" sz="4800" cap="small" dirty="0">
              <a:solidFill>
                <a:srgbClr val="C00000"/>
              </a:solidFill>
              <a:latin typeface="+mj-lt"/>
            </a:endParaRPr>
          </a:p>
        </p:txBody>
      </p:sp>
      <p:pic>
        <p:nvPicPr>
          <p:cNvPr id="13" name="Picture 12" descr="Screen Shot 2014-07-08 at 12.18.01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3310" y="32539671"/>
            <a:ext cx="23055345" cy="3238292"/>
          </a:xfrm>
          <a:prstGeom prst="rect">
            <a:avLst/>
          </a:prstGeom>
        </p:spPr>
      </p:pic>
      <p:sp>
        <p:nvSpPr>
          <p:cNvPr id="71" name="Rectangle 9"/>
          <p:cNvSpPr>
            <a:spLocks noChangeArrowheads="1"/>
          </p:cNvSpPr>
          <p:nvPr/>
        </p:nvSpPr>
        <p:spPr bwMode="auto">
          <a:xfrm>
            <a:off x="1650716" y="35798881"/>
            <a:ext cx="17332664" cy="79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sz="3200" dirty="0" smtClean="0"/>
              <a:t>Figure </a:t>
            </a:r>
            <a:r>
              <a:rPr lang="en-US" sz="3200" dirty="0"/>
              <a:t>2</a:t>
            </a:r>
            <a:r>
              <a:rPr lang="en-US" sz="3200" dirty="0" smtClean="0"/>
              <a:t>. </a:t>
            </a:r>
            <a:r>
              <a:rPr lang="en-US" sz="3200" b="0" dirty="0" smtClean="0"/>
              <a:t>Links to release folders, with assembly stats, as shown on the internal Wiki.</a:t>
            </a:r>
            <a:endParaRPr lang="en-US" sz="3200" b="0" dirty="0"/>
          </a:p>
        </p:txBody>
      </p:sp>
      <p:sp>
        <p:nvSpPr>
          <p:cNvPr id="73" name="TextBox 72"/>
          <p:cNvSpPr txBox="1"/>
          <p:nvPr/>
        </p:nvSpPr>
        <p:spPr>
          <a:xfrm>
            <a:off x="25831935" y="17893021"/>
            <a:ext cx="11283470" cy="10618291"/>
          </a:xfrm>
          <a:prstGeom prst="rect">
            <a:avLst/>
          </a:prstGeom>
          <a:noFill/>
        </p:spPr>
        <p:txBody>
          <a:bodyPr wrap="square" rtlCol="0">
            <a:spAutoFit/>
          </a:bodyPr>
          <a:lstStyle/>
          <a:p>
            <a:pPr>
              <a:spcAft>
                <a:spcPts val="0"/>
              </a:spcAft>
            </a:pPr>
            <a:r>
              <a:rPr lang="en-US" sz="1800" dirty="0" smtClean="0">
                <a:latin typeface="Courier New"/>
                <a:cs typeface="Courier New"/>
              </a:rPr>
              <a:t>---</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release:</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date: </a:t>
            </a:r>
            <a:r>
              <a:rPr lang="en-US" sz="1800" dirty="0" smtClean="0">
                <a:latin typeface="Courier New"/>
                <a:cs typeface="Courier New"/>
              </a:rPr>
              <a:t>10/02/2013</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species</a:t>
            </a:r>
            <a:r>
              <a:rPr lang="en-US" sz="1800" dirty="0" smtClean="0">
                <a:solidFill>
                  <a:srgbClr val="3366FF"/>
                </a:solidFill>
                <a:latin typeface="Courier New"/>
                <a:cs typeface="Courier New"/>
              </a:rPr>
              <a:t>: </a:t>
            </a:r>
            <a:r>
              <a:rPr lang="en-US" sz="1800" dirty="0" err="1" smtClean="0">
                <a:latin typeface="Courier New"/>
                <a:cs typeface="Courier New"/>
              </a:rPr>
              <a:t>Tilletia</a:t>
            </a:r>
            <a:r>
              <a:rPr lang="en-US" sz="1800" dirty="0" smtClean="0">
                <a:latin typeface="Courier New"/>
                <a:cs typeface="Courier New"/>
              </a:rPr>
              <a:t> caries</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strain: </a:t>
            </a:r>
            <a:r>
              <a:rPr lang="en-US" sz="1800" dirty="0" smtClean="0">
                <a:latin typeface="Courier New"/>
                <a:cs typeface="Courier New"/>
              </a:rPr>
              <a:t>DAOM 238032</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version: </a:t>
            </a:r>
            <a:r>
              <a:rPr lang="en-US" sz="1800" dirty="0" smtClean="0">
                <a:latin typeface="Courier New"/>
                <a:cs typeface="Courier New"/>
              </a:rPr>
              <a:t>R01V1</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genome_assembly</a:t>
            </a:r>
            <a:r>
              <a:rPr lang="en-US" sz="1800" b="1" dirty="0" smtClean="0">
                <a:solidFill>
                  <a:srgbClr val="3366FF"/>
                </a:solidFill>
                <a:latin typeface="Courier New"/>
                <a:cs typeface="Courier New"/>
              </a:rPr>
              <a:t>:</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N50: </a:t>
            </a:r>
            <a:r>
              <a:rPr lang="en-US" sz="1800" dirty="0" smtClean="0">
                <a:latin typeface="Courier New"/>
                <a:cs typeface="Courier New"/>
              </a:rPr>
              <a:t>'16144'</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estimated_genome_length</a:t>
            </a:r>
            <a:r>
              <a:rPr lang="en-US" sz="1800" b="1" dirty="0" smtClean="0">
                <a:solidFill>
                  <a:srgbClr val="3366FF"/>
                </a:solidFill>
                <a:latin typeface="Courier New"/>
                <a:cs typeface="Courier New"/>
              </a:rPr>
              <a:t>: </a:t>
            </a:r>
            <a:r>
              <a:rPr lang="en-US" sz="1800" dirty="0" smtClean="0">
                <a:latin typeface="Courier New"/>
                <a:cs typeface="Courier New"/>
              </a:rPr>
              <a:t>'20000000’</a:t>
            </a:r>
          </a:p>
          <a:p>
            <a:pPr>
              <a:spcAft>
                <a:spcPts val="0"/>
              </a:spcAft>
            </a:pPr>
            <a:r>
              <a:rPr lang="en-US" sz="1800" dirty="0">
                <a:latin typeface="Courier New"/>
                <a:cs typeface="Courier New"/>
              </a:rPr>
              <a:t> </a:t>
            </a:r>
            <a:r>
              <a:rPr lang="en-US" sz="1800" dirty="0" smtClean="0">
                <a:latin typeface="Courier New"/>
                <a:cs typeface="Courier New"/>
              </a:rPr>
              <a:t>   ...</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total_length</a:t>
            </a:r>
            <a:r>
              <a:rPr lang="en-US" sz="1800" b="1" dirty="0" smtClean="0">
                <a:solidFill>
                  <a:srgbClr val="3366FF"/>
                </a:solidFill>
                <a:latin typeface="Courier New"/>
                <a:cs typeface="Courier New"/>
              </a:rPr>
              <a:t>: </a:t>
            </a:r>
            <a:r>
              <a:rPr lang="en-US" sz="1800" dirty="0" smtClean="0">
                <a:latin typeface="Courier New"/>
                <a:cs typeface="Courier New"/>
              </a:rPr>
              <a:t>'31591973'</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samples:</a:t>
            </a:r>
          </a:p>
          <a:p>
            <a:pPr>
              <a:spcAft>
                <a:spcPts val="0"/>
              </a:spcAft>
            </a:pPr>
            <a:r>
              <a:rPr lang="en-US" sz="1800" dirty="0" smtClean="0">
                <a:latin typeface="Courier New"/>
                <a:cs typeface="Courier New"/>
              </a:rPr>
              <a:t>  - </a:t>
            </a:r>
            <a:r>
              <a:rPr lang="en-US" sz="1800" b="1" dirty="0" err="1" smtClean="0">
                <a:solidFill>
                  <a:srgbClr val="3366FF"/>
                </a:solidFill>
                <a:latin typeface="Courier New"/>
                <a:cs typeface="Courier New"/>
              </a:rPr>
              <a:t>read_data</a:t>
            </a:r>
            <a:r>
              <a:rPr lang="en-US" sz="1800" b="1" dirty="0" smtClean="0">
                <a:solidFill>
                  <a:srgbClr val="3366FF"/>
                </a:solidFill>
                <a:latin typeface="Courier New"/>
                <a:cs typeface="Courier New"/>
              </a:rPr>
              <a:t>:</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R1:</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raw:</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file_path</a:t>
            </a:r>
            <a:r>
              <a:rPr lang="en-US" sz="1800" b="1" dirty="0" smtClean="0">
                <a:solidFill>
                  <a:srgbClr val="3366FF"/>
                </a:solidFill>
                <a:latin typeface="Courier New"/>
                <a:cs typeface="Courier New"/>
              </a:rPr>
              <a:t>: </a:t>
            </a:r>
            <a:r>
              <a:rPr lang="en-US" sz="1800" dirty="0" smtClean="0">
                <a:latin typeface="Courier New"/>
                <a:cs typeface="Courier New"/>
              </a:rPr>
              <a:t>...</a:t>
            </a:r>
          </a:p>
          <a:p>
            <a:pPr>
              <a:spcAft>
                <a:spcPts val="0"/>
              </a:spcAft>
            </a:pPr>
            <a:r>
              <a:rPr lang="en-US" sz="1800" dirty="0" smtClean="0">
                <a:latin typeface="Courier New"/>
                <a:cs typeface="Courier New"/>
              </a:rPr>
              <a:t>         </a:t>
            </a:r>
            <a:r>
              <a:rPr lang="en-US" sz="1800" dirty="0" smtClean="0">
                <a:solidFill>
                  <a:srgbClr val="3366FF"/>
                </a:solidFill>
                <a:latin typeface="Courier New"/>
                <a:cs typeface="Courier New"/>
              </a:rPr>
              <a:t> </a:t>
            </a:r>
            <a:r>
              <a:rPr lang="en-US" sz="1800" b="1" dirty="0" err="1" smtClean="0">
                <a:solidFill>
                  <a:srgbClr val="3366FF"/>
                </a:solidFill>
                <a:latin typeface="Courier New"/>
                <a:cs typeface="Courier New"/>
              </a:rPr>
              <a:t>num_reads</a:t>
            </a:r>
            <a:r>
              <a:rPr lang="en-US" sz="1800" b="1" dirty="0" smtClean="0">
                <a:solidFill>
                  <a:srgbClr val="3366FF"/>
                </a:solidFill>
                <a:latin typeface="Courier New"/>
                <a:cs typeface="Courier New"/>
              </a:rPr>
              <a:t>: </a:t>
            </a:r>
            <a:r>
              <a:rPr lang="en-US" sz="1800" dirty="0" smtClean="0">
                <a:latin typeface="Courier New"/>
                <a:cs typeface="Courier New"/>
              </a:rPr>
              <a:t>'15203213'</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read_length</a:t>
            </a:r>
            <a:r>
              <a:rPr lang="en-US" sz="1800" b="1" dirty="0" smtClean="0">
                <a:solidFill>
                  <a:srgbClr val="3366FF"/>
                </a:solidFill>
                <a:latin typeface="Courier New"/>
                <a:cs typeface="Courier New"/>
              </a:rPr>
              <a:t>: </a:t>
            </a:r>
            <a:r>
              <a:rPr lang="en-US" sz="1800" dirty="0" smtClean="0">
                <a:latin typeface="Courier New"/>
                <a:cs typeface="Courier New"/>
              </a:rPr>
              <a:t>'101'</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R2:</a:t>
            </a:r>
          </a:p>
          <a:p>
            <a:pPr>
              <a:spcAft>
                <a:spcPts val="0"/>
              </a:spcAft>
            </a:pPr>
            <a:r>
              <a:rPr lang="en-US" sz="1800" dirty="0" smtClean="0">
                <a:latin typeface="Courier New"/>
                <a:cs typeface="Courier New"/>
              </a:rPr>
              <a:t>      ...</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sequencing_metadata</a:t>
            </a:r>
            <a:r>
              <a:rPr lang="en-US" sz="1800" b="1" dirty="0" smtClean="0">
                <a:solidFill>
                  <a:srgbClr val="3366FF"/>
                </a:solidFill>
                <a:latin typeface="Courier New"/>
                <a:cs typeface="Courier New"/>
              </a:rPr>
              <a:t>:</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Barcode: </a:t>
            </a:r>
            <a:r>
              <a:rPr lang="en-US" sz="1800" dirty="0" smtClean="0">
                <a:latin typeface="Courier New"/>
                <a:cs typeface="Courier New"/>
              </a:rPr>
              <a:t>ATTCCT</a:t>
            </a:r>
          </a:p>
          <a:p>
            <a:pPr>
              <a:spcAft>
                <a:spcPts val="0"/>
              </a:spcAft>
            </a:pPr>
            <a:r>
              <a:rPr lang="en-US" sz="1800" dirty="0" smtClean="0">
                <a:latin typeface="Courier New"/>
                <a:cs typeface="Courier New"/>
              </a:rPr>
              <a:t>      ...</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Total_Numreads_in_Lane</a:t>
            </a:r>
            <a:r>
              <a:rPr lang="en-US" sz="1800" b="1" dirty="0" smtClean="0">
                <a:solidFill>
                  <a:srgbClr val="3366FF"/>
                </a:solidFill>
                <a:latin typeface="Courier New"/>
                <a:cs typeface="Courier New"/>
              </a:rPr>
              <a:t>: </a:t>
            </a:r>
            <a:r>
              <a:rPr lang="en-US" sz="1800" dirty="0" smtClean="0">
                <a:latin typeface="Courier New"/>
                <a:cs typeface="Courier New"/>
              </a:rPr>
              <a:t>'210850661'</a:t>
            </a:r>
          </a:p>
          <a:p>
            <a:pPr>
              <a:spcAft>
                <a:spcPts val="0"/>
              </a:spcAft>
            </a:pPr>
            <a:r>
              <a:rPr lang="en-US" sz="1800" dirty="0" smtClean="0">
                <a:latin typeface="Courier New"/>
                <a:cs typeface="Courier New"/>
              </a:rPr>
              <a:t>    ...</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pipeline:</a:t>
            </a:r>
          </a:p>
          <a:p>
            <a:pPr>
              <a:spcAft>
                <a:spcPts val="0"/>
              </a:spcAft>
            </a:pPr>
            <a:r>
              <a:rPr lang="en-US" sz="1800" dirty="0" smtClean="0">
                <a:latin typeface="Courier New"/>
                <a:cs typeface="Courier New"/>
              </a:rPr>
              <a:t>  - </a:t>
            </a:r>
            <a:r>
              <a:rPr lang="en-US" sz="1800" b="1" dirty="0" smtClean="0">
                <a:solidFill>
                  <a:srgbClr val="3366FF"/>
                </a:solidFill>
                <a:latin typeface="Courier New"/>
                <a:cs typeface="Courier New"/>
              </a:rPr>
              <a:t>command: </a:t>
            </a:r>
            <a:r>
              <a:rPr lang="en-US" sz="1800" dirty="0" smtClean="0">
                <a:latin typeface="Courier New"/>
                <a:cs typeface="Courier New"/>
              </a:rPr>
              <a:t>/opt/bio/</a:t>
            </a:r>
            <a:r>
              <a:rPr lang="en-US" sz="1800" dirty="0" err="1" smtClean="0">
                <a:latin typeface="Courier New"/>
                <a:cs typeface="Courier New"/>
              </a:rPr>
              <a:t>FastQC</a:t>
            </a:r>
            <a:r>
              <a:rPr lang="en-US" sz="1800" dirty="0" smtClean="0">
                <a:latin typeface="Courier New"/>
                <a:cs typeface="Courier New"/>
              </a:rPr>
              <a:t>/</a:t>
            </a:r>
            <a:r>
              <a:rPr lang="en-US" sz="1800" dirty="0" err="1" smtClean="0">
                <a:latin typeface="Courier New"/>
                <a:cs typeface="Courier New"/>
              </a:rPr>
              <a:t>fastqc</a:t>
            </a:r>
            <a:r>
              <a:rPr lang="en-US" sz="1800" dirty="0" smtClean="0">
                <a:latin typeface="Courier New"/>
                <a:cs typeface="Courier New"/>
              </a:rPr>
              <a:t> -o ...</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description: </a:t>
            </a:r>
            <a:r>
              <a:rPr lang="en-US" sz="1800" dirty="0" err="1" smtClean="0">
                <a:latin typeface="Courier New"/>
                <a:cs typeface="Courier New"/>
              </a:rPr>
              <a:t>FastQC</a:t>
            </a:r>
            <a:endParaRPr lang="en-US" sz="1800" dirty="0" smtClean="0">
              <a:latin typeface="Courier New"/>
              <a:cs typeface="Courier New"/>
            </a:endParaRP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qsub_cmd</a:t>
            </a:r>
            <a:r>
              <a:rPr lang="en-US" sz="1800" b="1" dirty="0" smtClean="0">
                <a:solidFill>
                  <a:srgbClr val="3366FF"/>
                </a:solidFill>
                <a:latin typeface="Courier New"/>
                <a:cs typeface="Courier New"/>
              </a:rPr>
              <a:t>: </a:t>
            </a:r>
            <a:r>
              <a:rPr lang="en-US" sz="1800" dirty="0" smtClean="0">
                <a:latin typeface="Courier New"/>
                <a:cs typeface="Courier New"/>
              </a:rPr>
              <a:t>/opt/</a:t>
            </a:r>
            <a:r>
              <a:rPr lang="en-US" sz="1800" dirty="0" err="1" smtClean="0">
                <a:latin typeface="Courier New"/>
                <a:cs typeface="Courier New"/>
              </a:rPr>
              <a:t>gridengine</a:t>
            </a:r>
            <a:r>
              <a:rPr lang="en-US" sz="1800" dirty="0" smtClean="0">
                <a:latin typeface="Courier New"/>
                <a:cs typeface="Courier New"/>
              </a:rPr>
              <a:t>/bin/lx26-amd64/</a:t>
            </a:r>
            <a:r>
              <a:rPr lang="en-US" sz="1800" dirty="0" err="1" smtClean="0">
                <a:latin typeface="Courier New"/>
                <a:cs typeface="Courier New"/>
              </a:rPr>
              <a:t>qsub</a:t>
            </a:r>
            <a:r>
              <a:rPr lang="en-US" sz="1800" dirty="0" smtClean="0">
                <a:latin typeface="Courier New"/>
                <a:cs typeface="Courier New"/>
              </a:rPr>
              <a:t>  ...</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run_dir</a:t>
            </a:r>
            <a:r>
              <a:rPr lang="en-US" sz="1800" b="1" dirty="0" smtClean="0">
                <a:solidFill>
                  <a:srgbClr val="3366FF"/>
                </a:solidFill>
                <a:latin typeface="Courier New"/>
                <a:cs typeface="Courier New"/>
              </a:rPr>
              <a:t>: </a:t>
            </a:r>
            <a:r>
              <a:rPr lang="en-US" sz="1800" dirty="0" smtClean="0">
                <a:latin typeface="Courier New"/>
                <a:cs typeface="Courier New"/>
              </a:rPr>
              <a:t>... /</a:t>
            </a:r>
            <a:r>
              <a:rPr lang="en-US" sz="1800" dirty="0" err="1" smtClean="0">
                <a:latin typeface="Courier New"/>
                <a:cs typeface="Courier New"/>
              </a:rPr>
              <a:t>AssemblyPipeline</a:t>
            </a:r>
            <a:endParaRPr lang="en-US" sz="1800" dirty="0" smtClean="0">
              <a:latin typeface="Courier New"/>
              <a:cs typeface="Courier New"/>
            </a:endParaRP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version: </a:t>
            </a:r>
            <a:r>
              <a:rPr lang="en-US" sz="1800" dirty="0" err="1" smtClean="0">
                <a:latin typeface="Courier New"/>
                <a:cs typeface="Courier New"/>
              </a:rPr>
              <a:t>FastQC</a:t>
            </a:r>
            <a:r>
              <a:rPr lang="en-US" sz="1800" dirty="0" smtClean="0">
                <a:latin typeface="Courier New"/>
                <a:cs typeface="Courier New"/>
              </a:rPr>
              <a:t> v0.10.1</a:t>
            </a:r>
          </a:p>
          <a:p>
            <a:pPr>
              <a:spcAft>
                <a:spcPts val="0"/>
              </a:spcAft>
            </a:pPr>
            <a:r>
              <a:rPr lang="en-US" sz="1800" dirty="0" smtClean="0">
                <a:latin typeface="Courier New"/>
                <a:cs typeface="Courier New"/>
              </a:rPr>
              <a:t>  - </a:t>
            </a:r>
            <a:r>
              <a:rPr lang="en-US" sz="1800" b="1" dirty="0" smtClean="0">
                <a:solidFill>
                  <a:srgbClr val="3366FF"/>
                </a:solidFill>
                <a:latin typeface="Courier New"/>
                <a:cs typeface="Courier New"/>
              </a:rPr>
              <a:t>command: </a:t>
            </a:r>
            <a:r>
              <a:rPr lang="en-US" sz="1800" dirty="0" smtClean="0">
                <a:latin typeface="Courier New"/>
                <a:cs typeface="Courier New"/>
              </a:rPr>
              <a:t>/opt/bio/</a:t>
            </a:r>
            <a:r>
              <a:rPr lang="en-US" sz="1800" dirty="0" err="1" smtClean="0">
                <a:latin typeface="Courier New"/>
                <a:cs typeface="Courier New"/>
              </a:rPr>
              <a:t>FastQC</a:t>
            </a:r>
            <a:r>
              <a:rPr lang="en-US" sz="1800" dirty="0" smtClean="0">
                <a:latin typeface="Courier New"/>
                <a:cs typeface="Courier New"/>
              </a:rPr>
              <a:t>/</a:t>
            </a:r>
            <a:r>
              <a:rPr lang="en-US" sz="1800" dirty="0" err="1" smtClean="0">
                <a:latin typeface="Courier New"/>
                <a:cs typeface="Courier New"/>
              </a:rPr>
              <a:t>fastqc</a:t>
            </a:r>
            <a:r>
              <a:rPr lang="en-US" sz="1800" dirty="0" smtClean="0">
                <a:latin typeface="Courier New"/>
                <a:cs typeface="Courier New"/>
              </a:rPr>
              <a:t> -o ...</a:t>
            </a: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description: </a:t>
            </a:r>
            <a:r>
              <a:rPr lang="en-US" sz="1800" dirty="0" err="1" smtClean="0">
                <a:latin typeface="Courier New"/>
                <a:cs typeface="Courier New"/>
              </a:rPr>
              <a:t>FastQC</a:t>
            </a:r>
            <a:endParaRPr lang="en-US" sz="1800" dirty="0" smtClean="0">
              <a:latin typeface="Courier New"/>
              <a:cs typeface="Courier New"/>
            </a:endParaRP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qsub_cmd</a:t>
            </a:r>
            <a:r>
              <a:rPr lang="en-US" sz="1800" b="1" dirty="0" smtClean="0">
                <a:solidFill>
                  <a:srgbClr val="3366FF"/>
                </a:solidFill>
                <a:latin typeface="Courier New"/>
                <a:cs typeface="Courier New"/>
              </a:rPr>
              <a:t>: </a:t>
            </a:r>
            <a:r>
              <a:rPr lang="en-US" sz="1800" dirty="0" smtClean="0">
                <a:latin typeface="Courier New"/>
                <a:cs typeface="Courier New"/>
              </a:rPr>
              <a:t>/opt/</a:t>
            </a:r>
            <a:r>
              <a:rPr lang="en-US" sz="1800" dirty="0" err="1" smtClean="0">
                <a:latin typeface="Courier New"/>
                <a:cs typeface="Courier New"/>
              </a:rPr>
              <a:t>gridengine</a:t>
            </a:r>
            <a:r>
              <a:rPr lang="en-US" sz="1800" dirty="0" smtClean="0">
                <a:latin typeface="Courier New"/>
                <a:cs typeface="Courier New"/>
              </a:rPr>
              <a:t>/bin/lx26-amd64/</a:t>
            </a:r>
            <a:r>
              <a:rPr lang="en-US" sz="1800" dirty="0" err="1" smtClean="0">
                <a:latin typeface="Courier New"/>
                <a:cs typeface="Courier New"/>
              </a:rPr>
              <a:t>qsub</a:t>
            </a:r>
            <a:r>
              <a:rPr lang="en-US" sz="1800" dirty="0" smtClean="0">
                <a:latin typeface="Courier New"/>
                <a:cs typeface="Courier New"/>
              </a:rPr>
              <a:t> ...</a:t>
            </a:r>
          </a:p>
          <a:p>
            <a:pPr>
              <a:spcAft>
                <a:spcPts val="0"/>
              </a:spcAft>
            </a:pPr>
            <a:r>
              <a:rPr lang="en-US" sz="1800" dirty="0" smtClean="0">
                <a:latin typeface="Courier New"/>
                <a:cs typeface="Courier New"/>
              </a:rPr>
              <a:t>    </a:t>
            </a:r>
            <a:r>
              <a:rPr lang="en-US" sz="1800" b="1" dirty="0" err="1" smtClean="0">
                <a:solidFill>
                  <a:srgbClr val="3366FF"/>
                </a:solidFill>
                <a:latin typeface="Courier New"/>
                <a:cs typeface="Courier New"/>
              </a:rPr>
              <a:t>run_dir</a:t>
            </a:r>
            <a:r>
              <a:rPr lang="en-US" sz="1800" b="1" dirty="0" smtClean="0">
                <a:solidFill>
                  <a:srgbClr val="3366FF"/>
                </a:solidFill>
                <a:latin typeface="Courier New"/>
                <a:cs typeface="Courier New"/>
              </a:rPr>
              <a:t>: </a:t>
            </a:r>
            <a:r>
              <a:rPr lang="en-US" sz="1800" dirty="0" smtClean="0">
                <a:latin typeface="Courier New"/>
                <a:cs typeface="Courier New"/>
              </a:rPr>
              <a:t>... /</a:t>
            </a:r>
            <a:r>
              <a:rPr lang="en-US" sz="1800" dirty="0" err="1" smtClean="0">
                <a:latin typeface="Courier New"/>
                <a:cs typeface="Courier New"/>
              </a:rPr>
              <a:t>AssemblyPipeline</a:t>
            </a:r>
            <a:endParaRPr lang="en-US" sz="1800" dirty="0" smtClean="0">
              <a:latin typeface="Courier New"/>
              <a:cs typeface="Courier New"/>
            </a:endParaRPr>
          </a:p>
          <a:p>
            <a:pPr>
              <a:spcAft>
                <a:spcPts val="0"/>
              </a:spcAft>
            </a:pPr>
            <a:r>
              <a:rPr lang="en-US" sz="1800" dirty="0" smtClean="0">
                <a:latin typeface="Courier New"/>
                <a:cs typeface="Courier New"/>
              </a:rPr>
              <a:t>    </a:t>
            </a:r>
            <a:r>
              <a:rPr lang="en-US" sz="1800" b="1" dirty="0" smtClean="0">
                <a:solidFill>
                  <a:srgbClr val="3366FF"/>
                </a:solidFill>
                <a:latin typeface="Courier New"/>
                <a:cs typeface="Courier New"/>
              </a:rPr>
              <a:t>version: </a:t>
            </a:r>
            <a:r>
              <a:rPr lang="en-US" sz="1800" dirty="0" err="1" smtClean="0">
                <a:latin typeface="Courier New"/>
                <a:cs typeface="Courier New"/>
              </a:rPr>
              <a:t>FastQC</a:t>
            </a:r>
            <a:r>
              <a:rPr lang="en-US" sz="1800" dirty="0" smtClean="0">
                <a:latin typeface="Courier New"/>
                <a:cs typeface="Courier New"/>
              </a:rPr>
              <a:t> v0.10.1</a:t>
            </a:r>
          </a:p>
          <a:p>
            <a:pPr>
              <a:spcAft>
                <a:spcPts val="0"/>
              </a:spcAft>
            </a:pPr>
            <a:r>
              <a:rPr lang="en-US" sz="1800" dirty="0" smtClean="0">
                <a:latin typeface="Courier New"/>
                <a:cs typeface="Courier New"/>
              </a:rPr>
              <a:t>  - </a:t>
            </a:r>
            <a:r>
              <a:rPr lang="en-US" sz="1800" b="1" dirty="0" smtClean="0">
                <a:solidFill>
                  <a:srgbClr val="3366FF"/>
                </a:solidFill>
                <a:latin typeface="Courier New"/>
                <a:cs typeface="Courier New"/>
              </a:rPr>
              <a:t>command: </a:t>
            </a:r>
            <a:r>
              <a:rPr lang="en-US" sz="1800" dirty="0" smtClean="0">
                <a:latin typeface="Courier New"/>
                <a:cs typeface="Courier New"/>
              </a:rPr>
              <a:t>/opt/bio/velvet/velveth_127 …</a:t>
            </a:r>
          </a:p>
          <a:p>
            <a:r>
              <a:rPr lang="en-US" sz="1800" dirty="0" smtClean="0">
                <a:latin typeface="Courier New"/>
                <a:cs typeface="Courier New"/>
              </a:rPr>
              <a:t>    ...</a:t>
            </a:r>
          </a:p>
        </p:txBody>
      </p:sp>
      <p:sp>
        <p:nvSpPr>
          <p:cNvPr id="74" name="Rectangle 9"/>
          <p:cNvSpPr>
            <a:spLocks noChangeArrowheads="1"/>
          </p:cNvSpPr>
          <p:nvPr/>
        </p:nvSpPr>
        <p:spPr bwMode="auto">
          <a:xfrm>
            <a:off x="2100608" y="26790528"/>
            <a:ext cx="17332664" cy="790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sz="3200" dirty="0" smtClean="0"/>
              <a:t>Figure 1. </a:t>
            </a:r>
            <a:r>
              <a:rPr lang="en-US" sz="3200" b="0" dirty="0" smtClean="0"/>
              <a:t>Overview of the current genome and </a:t>
            </a:r>
            <a:r>
              <a:rPr lang="en-US" sz="3200" b="0" dirty="0" err="1" smtClean="0"/>
              <a:t>transcriptome</a:t>
            </a:r>
            <a:r>
              <a:rPr lang="en-US" sz="3200" b="0" dirty="0" smtClean="0"/>
              <a:t> assembly pipeline used at AAFC.</a:t>
            </a:r>
            <a:endParaRPr lang="en-US" sz="3200" b="0" dirty="0"/>
          </a:p>
        </p:txBody>
      </p:sp>
      <p:pic>
        <p:nvPicPr>
          <p:cNvPr id="16" name="Picture 15" descr="Screen Shot 2014-07-08 at 12.40.22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23310" y="31434225"/>
            <a:ext cx="23060511" cy="1211977"/>
          </a:xfrm>
          <a:prstGeom prst="rect">
            <a:avLst/>
          </a:prstGeom>
        </p:spPr>
      </p:pic>
      <p:sp>
        <p:nvSpPr>
          <p:cNvPr id="76" name="Text Box 26"/>
          <p:cNvSpPr txBox="1">
            <a:spLocks noChangeArrowheads="1"/>
          </p:cNvSpPr>
          <p:nvPr/>
        </p:nvSpPr>
        <p:spPr bwMode="auto">
          <a:xfrm>
            <a:off x="25831935" y="5837675"/>
            <a:ext cx="11887200" cy="862045"/>
          </a:xfrm>
          <a:prstGeom prst="round1Rect">
            <a:avLst/>
          </a:prstGeom>
          <a:solidFill>
            <a:srgbClr val="E6A000">
              <a:alpha val="14902"/>
            </a:srgbClr>
          </a:solidFill>
          <a:ln w="12700">
            <a:solidFill>
              <a:srgbClr val="E6A000"/>
            </a:solidFill>
            <a:miter lim="800000"/>
            <a:headEnd/>
            <a:tailEnd/>
          </a:ln>
        </p:spPr>
        <p:txBody>
          <a:bodyPr lIns="98424" tIns="61094" rIns="122179" bIns="61094" anchor="ctr">
            <a:spAutoFit/>
          </a:bodyPr>
          <a:lstStyle>
            <a:lvl1pPr defTabSz="1117600">
              <a:defRPr sz="3300" b="1">
                <a:solidFill>
                  <a:schemeClr val="tx1"/>
                </a:solidFill>
                <a:latin typeface="Arial" charset="0"/>
              </a:defRPr>
            </a:lvl1pPr>
            <a:lvl2pPr marL="742950" indent="-285750" defTabSz="1117600">
              <a:defRPr sz="3300" b="1">
                <a:solidFill>
                  <a:schemeClr val="tx1"/>
                </a:solidFill>
                <a:latin typeface="Arial" charset="0"/>
              </a:defRPr>
            </a:lvl2pPr>
            <a:lvl3pPr marL="1143000" indent="-228600" defTabSz="1117600">
              <a:defRPr sz="3300" b="1">
                <a:solidFill>
                  <a:schemeClr val="tx1"/>
                </a:solidFill>
                <a:latin typeface="Arial" charset="0"/>
              </a:defRPr>
            </a:lvl3pPr>
            <a:lvl4pPr marL="1600200" indent="-228600" defTabSz="1117600">
              <a:defRPr sz="3300" b="1">
                <a:solidFill>
                  <a:schemeClr val="tx1"/>
                </a:solidFill>
                <a:latin typeface="Arial" charset="0"/>
              </a:defRPr>
            </a:lvl4pPr>
            <a:lvl5pPr marL="2057400" indent="-228600" defTabSz="1117600">
              <a:defRPr sz="3300" b="1">
                <a:solidFill>
                  <a:schemeClr val="tx1"/>
                </a:solidFill>
                <a:latin typeface="Arial" charset="0"/>
              </a:defRPr>
            </a:lvl5pPr>
            <a:lvl6pPr marL="2514600" indent="-228600" defTabSz="11176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11176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11176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1117600" eaLnBrk="0" fontAlgn="base" hangingPunct="0">
              <a:spcBef>
                <a:spcPct val="0"/>
              </a:spcBef>
              <a:spcAft>
                <a:spcPct val="50000"/>
              </a:spcAft>
              <a:buClr>
                <a:schemeClr val="tx1"/>
              </a:buClr>
              <a:defRPr sz="3300" b="1">
                <a:solidFill>
                  <a:schemeClr val="tx1"/>
                </a:solidFill>
                <a:latin typeface="Arial" charset="0"/>
              </a:defRPr>
            </a:lvl9pPr>
          </a:lstStyle>
          <a:p>
            <a:pPr eaLnBrk="1" hangingPunct="1">
              <a:spcBef>
                <a:spcPct val="50000"/>
              </a:spcBef>
              <a:spcAft>
                <a:spcPct val="0"/>
              </a:spcAft>
              <a:buClrTx/>
            </a:pPr>
            <a:r>
              <a:rPr lang="en-CA" altLang="en-US" sz="4800" cap="small" dirty="0" smtClean="0">
                <a:solidFill>
                  <a:srgbClr val="C00000"/>
                </a:solidFill>
                <a:latin typeface="+mj-lt"/>
              </a:rPr>
              <a:t>Future Work: Galaxy Integration</a:t>
            </a:r>
            <a:endParaRPr lang="en-CA" altLang="en-US" sz="4800" cap="small" dirty="0">
              <a:solidFill>
                <a:srgbClr val="C00000"/>
              </a:solidFill>
              <a:latin typeface="+mj-lt"/>
            </a:endParaRPr>
          </a:p>
        </p:txBody>
      </p:sp>
      <p:sp>
        <p:nvSpPr>
          <p:cNvPr id="77" name="Rectangle 9"/>
          <p:cNvSpPr>
            <a:spLocks noChangeArrowheads="1"/>
          </p:cNvSpPr>
          <p:nvPr/>
        </p:nvSpPr>
        <p:spPr bwMode="auto">
          <a:xfrm>
            <a:off x="25831935" y="6811297"/>
            <a:ext cx="11887200" cy="1113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altLang="en-US" sz="3200" b="0" dirty="0" smtClean="0">
                <a:latin typeface="Arial" panose="020B0604020202020204" pitchFamily="34" charset="0"/>
                <a:cs typeface="Arial" panose="020B0604020202020204" pitchFamily="34" charset="0"/>
              </a:rPr>
              <a:t>The use of a release strategy has yielded many benefits. However</a:t>
            </a:r>
            <a:r>
              <a:rPr lang="en-US" altLang="en-US" sz="3200" b="0" dirty="0">
                <a:latin typeface="Arial" panose="020B0604020202020204" pitchFamily="34" charset="0"/>
                <a:cs typeface="Arial" panose="020B0604020202020204" pitchFamily="34" charset="0"/>
              </a:rPr>
              <a:t>, we have also identified a number of areas where further improvements could be made to the </a:t>
            </a:r>
            <a:r>
              <a:rPr lang="en-US" altLang="en-US" sz="3200" b="0" dirty="0" smtClean="0">
                <a:latin typeface="Arial" panose="020B0604020202020204" pitchFamily="34" charset="0"/>
                <a:cs typeface="Arial" panose="020B0604020202020204" pitchFamily="34" charset="0"/>
              </a:rPr>
              <a:t>pipeline.</a:t>
            </a:r>
          </a:p>
          <a:p>
            <a:pPr marL="0" indent="0" algn="just">
              <a:spcAft>
                <a:spcPts val="0"/>
              </a:spcAft>
            </a:pPr>
            <a:endParaRPr lang="en-US" altLang="en-US" sz="3200" b="0" dirty="0">
              <a:latin typeface="Arial" panose="020B0604020202020204" pitchFamily="34" charset="0"/>
              <a:cs typeface="Arial" panose="020B0604020202020204" pitchFamily="34" charset="0"/>
            </a:endParaRPr>
          </a:p>
          <a:p>
            <a:pPr marL="514350" indent="-514350" algn="just">
              <a:spcAft>
                <a:spcPts val="0"/>
              </a:spcAft>
              <a:buAutoNum type="arabicPeriod"/>
            </a:pPr>
            <a:r>
              <a:rPr lang="en-US" altLang="en-US" sz="3200" b="0" dirty="0" smtClean="0">
                <a:latin typeface="Arial" panose="020B0604020202020204" pitchFamily="34" charset="0"/>
                <a:cs typeface="Arial" panose="020B0604020202020204" pitchFamily="34" charset="0"/>
              </a:rPr>
              <a:t>Improve </a:t>
            </a:r>
            <a:r>
              <a:rPr lang="en-US" altLang="en-US" sz="3200" b="0" dirty="0">
                <a:latin typeface="Arial" panose="020B0604020202020204" pitchFamily="34" charset="0"/>
                <a:cs typeface="Arial" panose="020B0604020202020204" pitchFamily="34" charset="0"/>
              </a:rPr>
              <a:t>the modularity of components for gathering and storing metadata.</a:t>
            </a:r>
          </a:p>
          <a:p>
            <a:pPr marL="514350" indent="-514350" algn="just">
              <a:spcAft>
                <a:spcPts val="0"/>
              </a:spcAft>
              <a:buFont typeface="+mj-lt"/>
              <a:buAutoNum type="arabicPeriod"/>
            </a:pPr>
            <a:r>
              <a:rPr lang="en-US" altLang="en-US" sz="3200" b="0" dirty="0" smtClean="0">
                <a:latin typeface="Arial" panose="020B0604020202020204" pitchFamily="34" charset="0"/>
                <a:cs typeface="Arial" panose="020B0604020202020204" pitchFamily="34" charset="0"/>
              </a:rPr>
              <a:t>Improve </a:t>
            </a:r>
            <a:r>
              <a:rPr lang="en-US" altLang="en-US" sz="3200" b="0" dirty="0">
                <a:latin typeface="Arial" panose="020B0604020202020204" pitchFamily="34" charset="0"/>
                <a:cs typeface="Arial" panose="020B0604020202020204" pitchFamily="34" charset="0"/>
              </a:rPr>
              <a:t>the modularity of tools, such that new tools for genome assembly (</a:t>
            </a:r>
            <a:r>
              <a:rPr lang="en-US" altLang="en-US" sz="3200" b="0" dirty="0" err="1">
                <a:latin typeface="Arial" panose="020B0604020202020204" pitchFamily="34" charset="0"/>
                <a:cs typeface="Arial" panose="020B0604020202020204" pitchFamily="34" charset="0"/>
              </a:rPr>
              <a:t>SPAdes</a:t>
            </a:r>
            <a:r>
              <a:rPr lang="en-US" altLang="en-US" sz="3200" b="0" dirty="0">
                <a:latin typeface="Arial" panose="020B0604020202020204" pitchFamily="34" charset="0"/>
                <a:cs typeface="Arial" panose="020B0604020202020204" pitchFamily="34" charset="0"/>
              </a:rPr>
              <a:t>, for instance) and new tools for read correction can be more easily integrated.</a:t>
            </a:r>
          </a:p>
          <a:p>
            <a:pPr marL="514350" indent="-514350" algn="just">
              <a:spcAft>
                <a:spcPts val="0"/>
              </a:spcAft>
              <a:buFont typeface="+mj-lt"/>
              <a:buAutoNum type="arabicPeriod"/>
            </a:pPr>
            <a:r>
              <a:rPr lang="en-US" altLang="en-US" sz="3200" b="0" dirty="0" smtClean="0">
                <a:latin typeface="Arial" panose="020B0604020202020204" pitchFamily="34" charset="0"/>
                <a:cs typeface="Arial" panose="020B0604020202020204" pitchFamily="34" charset="0"/>
              </a:rPr>
              <a:t>Allow </a:t>
            </a:r>
            <a:r>
              <a:rPr lang="en-US" altLang="en-US" sz="3200" b="0" dirty="0">
                <a:latin typeface="Arial" panose="020B0604020202020204" pitchFamily="34" charset="0"/>
                <a:cs typeface="Arial" panose="020B0604020202020204" pitchFamily="34" charset="0"/>
              </a:rPr>
              <a:t>for biologists to run customized versions of the pipeline on their own data.</a:t>
            </a:r>
          </a:p>
          <a:p>
            <a:pPr marL="514350" indent="-514350" algn="just">
              <a:spcAft>
                <a:spcPts val="0"/>
              </a:spcAft>
              <a:buFont typeface="+mj-lt"/>
              <a:buAutoNum type="arabicPeriod"/>
            </a:pPr>
            <a:r>
              <a:rPr lang="en-US" altLang="en-US" sz="3200" b="0" dirty="0" smtClean="0">
                <a:latin typeface="Arial" panose="020B0604020202020204" pitchFamily="34" charset="0"/>
                <a:cs typeface="Arial" panose="020B0604020202020204" pitchFamily="34" charset="0"/>
              </a:rPr>
              <a:t>Improve </a:t>
            </a:r>
            <a:r>
              <a:rPr lang="en-US" altLang="en-US" sz="3200" b="0" dirty="0">
                <a:latin typeface="Arial" panose="020B0604020202020204" pitchFamily="34" charset="0"/>
                <a:cs typeface="Arial" panose="020B0604020202020204" pitchFamily="34" charset="0"/>
              </a:rPr>
              <a:t>the interface for setup and execution of jobs on the compute cluster.</a:t>
            </a:r>
          </a:p>
          <a:p>
            <a:pPr marL="0" indent="0" algn="just">
              <a:spcAft>
                <a:spcPts val="0"/>
              </a:spcAft>
            </a:pPr>
            <a:endParaRPr lang="en-US" altLang="en-US" sz="3200" b="0" dirty="0">
              <a:latin typeface="Arial" panose="020B0604020202020204" pitchFamily="34" charset="0"/>
              <a:cs typeface="Arial" panose="020B0604020202020204" pitchFamily="34" charset="0"/>
            </a:endParaRPr>
          </a:p>
          <a:p>
            <a:pPr marL="0" indent="0" algn="just">
              <a:spcAft>
                <a:spcPts val="0"/>
              </a:spcAft>
            </a:pPr>
            <a:r>
              <a:rPr lang="en-US" altLang="en-US" sz="3200" b="0" dirty="0">
                <a:latin typeface="Arial" panose="020B0604020202020204" pitchFamily="34" charset="0"/>
                <a:cs typeface="Arial" panose="020B0604020202020204" pitchFamily="34" charset="0"/>
              </a:rPr>
              <a:t>Our experiences using Galaxy workflows to date have shown that it provides all of the functionality necessary to meet the four criteria listed </a:t>
            </a:r>
            <a:r>
              <a:rPr lang="en-US" altLang="en-US" sz="3200" b="0" dirty="0" smtClean="0">
                <a:latin typeface="Arial" panose="020B0604020202020204" pitchFamily="34" charset="0"/>
                <a:cs typeface="Arial" panose="020B0604020202020204" pitchFamily="34" charset="0"/>
              </a:rPr>
              <a:t>above. Integration </a:t>
            </a:r>
            <a:r>
              <a:rPr lang="en-US" altLang="en-US" sz="3200" b="0" dirty="0">
                <a:latin typeface="Arial" panose="020B0604020202020204" pitchFamily="34" charset="0"/>
                <a:cs typeface="Arial" panose="020B0604020202020204" pitchFamily="34" charset="0"/>
              </a:rPr>
              <a:t>with Galaxy would greatly simplify many tasks now handled by the pipeline, including gathering of metadata, modifications to tools, end-user support, and </a:t>
            </a:r>
            <a:r>
              <a:rPr lang="en-US" altLang="en-US" sz="3200" b="0" dirty="0" smtClean="0">
                <a:latin typeface="Arial" panose="020B0604020202020204" pitchFamily="34" charset="0"/>
                <a:cs typeface="Arial" panose="020B0604020202020204" pitchFamily="34" charset="0"/>
              </a:rPr>
              <a:t>parallelization. </a:t>
            </a:r>
            <a:r>
              <a:rPr lang="en-CA" altLang="en-US" sz="3200" b="0" dirty="0" smtClean="0">
                <a:latin typeface="Arial" panose="020B0604020202020204" pitchFamily="34" charset="0"/>
                <a:cs typeface="Arial" panose="020B0604020202020204" pitchFamily="34" charset="0"/>
              </a:rPr>
              <a:t>However</a:t>
            </a:r>
            <a:r>
              <a:rPr lang="en-CA" altLang="en-US" sz="3200" b="0" dirty="0">
                <a:latin typeface="Arial" panose="020B0604020202020204" pitchFamily="34" charset="0"/>
                <a:cs typeface="Arial" panose="020B0604020202020204" pitchFamily="34" charset="0"/>
              </a:rPr>
              <a:t>, in order to make use of Galaxy, we </a:t>
            </a:r>
            <a:r>
              <a:rPr lang="en-CA" altLang="en-US" sz="3200" b="0" dirty="0" smtClean="0">
                <a:latin typeface="Arial" panose="020B0604020202020204" pitchFamily="34" charset="0"/>
                <a:cs typeface="Arial" panose="020B0604020202020204" pitchFamily="34" charset="0"/>
              </a:rPr>
              <a:t>will need to take the time to </a:t>
            </a:r>
            <a:r>
              <a:rPr lang="en-CA" altLang="en-US" sz="3200" b="0" dirty="0">
                <a:latin typeface="Arial" panose="020B0604020202020204" pitchFamily="34" charset="0"/>
                <a:cs typeface="Arial" panose="020B0604020202020204" pitchFamily="34" charset="0"/>
              </a:rPr>
              <a:t>create wrappers, as well as tool dependencies for </a:t>
            </a:r>
            <a:r>
              <a:rPr lang="en-CA" altLang="en-US" sz="3200" b="0" dirty="0" smtClean="0">
                <a:latin typeface="Arial" panose="020B0604020202020204" pitchFamily="34" charset="0"/>
                <a:cs typeface="Arial" panose="020B0604020202020204" pitchFamily="34" charset="0"/>
              </a:rPr>
              <a:t>those tools not already present within Galaxy. </a:t>
            </a:r>
            <a:endParaRPr lang="en-CA" altLang="en-US" sz="3200" b="0" dirty="0">
              <a:latin typeface="Arial" panose="020B0604020202020204" pitchFamily="34" charset="0"/>
              <a:cs typeface="Arial" panose="020B0604020202020204" pitchFamily="34" charset="0"/>
            </a:endParaRPr>
          </a:p>
        </p:txBody>
      </p:sp>
      <p:sp>
        <p:nvSpPr>
          <p:cNvPr id="78" name="Rectangle 9"/>
          <p:cNvSpPr>
            <a:spLocks noChangeArrowheads="1"/>
          </p:cNvSpPr>
          <p:nvPr/>
        </p:nvSpPr>
        <p:spPr bwMode="auto">
          <a:xfrm>
            <a:off x="13250899" y="6811297"/>
            <a:ext cx="11887200" cy="2760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sz="3200" b="0" dirty="0" smtClean="0"/>
              <a:t>A central design goal for this pipeline was to automate the creation of a consistent release structure for final output files. This includes use of a consistent naming scheme, generation of metadata, and automated internal publication of results for local researchers (Figure 2).</a:t>
            </a:r>
            <a:endParaRPr lang="en-US" sz="3200" b="0" dirty="0"/>
          </a:p>
        </p:txBody>
      </p:sp>
      <p:sp>
        <p:nvSpPr>
          <p:cNvPr id="79" name="Rectangle 9"/>
          <p:cNvSpPr>
            <a:spLocks noChangeArrowheads="1"/>
          </p:cNvSpPr>
          <p:nvPr/>
        </p:nvSpPr>
        <p:spPr bwMode="auto">
          <a:xfrm>
            <a:off x="13250899" y="27688967"/>
            <a:ext cx="11887200" cy="374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424" tIns="98424" rIns="196853" bIns="196853">
            <a:spAutoFit/>
          </a:bodyPr>
          <a:lstStyle>
            <a:lvl1pPr marL="228600" indent="-228600" defTabSz="457200">
              <a:defRPr sz="3300" b="1">
                <a:solidFill>
                  <a:schemeClr val="tx1"/>
                </a:solidFill>
                <a:latin typeface="Arial" charset="0"/>
              </a:defRPr>
            </a:lvl1pPr>
            <a:lvl2pPr marL="742950" indent="-285750" defTabSz="457200">
              <a:defRPr sz="3300" b="1">
                <a:solidFill>
                  <a:schemeClr val="tx1"/>
                </a:solidFill>
                <a:latin typeface="Arial" charset="0"/>
              </a:defRPr>
            </a:lvl2pPr>
            <a:lvl3pPr marL="1143000" indent="-228600" defTabSz="457200">
              <a:defRPr sz="3300" b="1">
                <a:solidFill>
                  <a:schemeClr val="tx1"/>
                </a:solidFill>
                <a:latin typeface="Arial" charset="0"/>
              </a:defRPr>
            </a:lvl3pPr>
            <a:lvl4pPr marL="1600200" indent="-228600" defTabSz="457200">
              <a:defRPr sz="3300" b="1">
                <a:solidFill>
                  <a:schemeClr val="tx1"/>
                </a:solidFill>
                <a:latin typeface="Arial" charset="0"/>
              </a:defRPr>
            </a:lvl4pPr>
            <a:lvl5pPr marL="2057400" indent="-228600" defTabSz="457200">
              <a:defRPr sz="3300" b="1">
                <a:solidFill>
                  <a:schemeClr val="tx1"/>
                </a:solidFill>
                <a:latin typeface="Arial" charset="0"/>
              </a:defRPr>
            </a:lvl5pPr>
            <a:lvl6pPr marL="2514600" indent="-228600" defTabSz="457200" eaLnBrk="0" fontAlgn="base" hangingPunct="0">
              <a:spcBef>
                <a:spcPct val="0"/>
              </a:spcBef>
              <a:spcAft>
                <a:spcPct val="50000"/>
              </a:spcAft>
              <a:buClr>
                <a:schemeClr val="tx1"/>
              </a:buClr>
              <a:defRPr sz="3300" b="1">
                <a:solidFill>
                  <a:schemeClr val="tx1"/>
                </a:solidFill>
                <a:latin typeface="Arial" charset="0"/>
              </a:defRPr>
            </a:lvl6pPr>
            <a:lvl7pPr marL="2971800" indent="-228600" defTabSz="457200" eaLnBrk="0" fontAlgn="base" hangingPunct="0">
              <a:spcBef>
                <a:spcPct val="0"/>
              </a:spcBef>
              <a:spcAft>
                <a:spcPct val="50000"/>
              </a:spcAft>
              <a:buClr>
                <a:schemeClr val="tx1"/>
              </a:buClr>
              <a:defRPr sz="3300" b="1">
                <a:solidFill>
                  <a:schemeClr val="tx1"/>
                </a:solidFill>
                <a:latin typeface="Arial" charset="0"/>
              </a:defRPr>
            </a:lvl7pPr>
            <a:lvl8pPr marL="3429000" indent="-228600" defTabSz="457200" eaLnBrk="0" fontAlgn="base" hangingPunct="0">
              <a:spcBef>
                <a:spcPct val="0"/>
              </a:spcBef>
              <a:spcAft>
                <a:spcPct val="50000"/>
              </a:spcAft>
              <a:buClr>
                <a:schemeClr val="tx1"/>
              </a:buClr>
              <a:defRPr sz="3300" b="1">
                <a:solidFill>
                  <a:schemeClr val="tx1"/>
                </a:solidFill>
                <a:latin typeface="Arial" charset="0"/>
              </a:defRPr>
            </a:lvl8pPr>
            <a:lvl9pPr marL="3886200" indent="-228600" defTabSz="457200" eaLnBrk="0" fontAlgn="base" hangingPunct="0">
              <a:spcBef>
                <a:spcPct val="0"/>
              </a:spcBef>
              <a:spcAft>
                <a:spcPct val="50000"/>
              </a:spcAft>
              <a:buClr>
                <a:schemeClr val="tx1"/>
              </a:buClr>
              <a:defRPr sz="3300" b="1">
                <a:solidFill>
                  <a:schemeClr val="tx1"/>
                </a:solidFill>
                <a:latin typeface="Arial" charset="0"/>
              </a:defRPr>
            </a:lvl9pPr>
          </a:lstStyle>
          <a:p>
            <a:pPr marL="0" indent="0" algn="just">
              <a:spcAft>
                <a:spcPts val="0"/>
              </a:spcAft>
            </a:pPr>
            <a:r>
              <a:rPr lang="en-US" sz="3200" b="0" dirty="0" smtClean="0"/>
              <a:t>The included metadata (Figure 3) provides information about sequencing parameters used, quality control and assembly quality metrics, and a detailed description of the processing steps applied to the data. Focus on this aspect of the pipeline has paid benefits in the ability to quickly discern provenance for the many files that different researchers are working with, and to ensure reproducibility of results.</a:t>
            </a:r>
            <a:endParaRPr lang="en-US" sz="3200" b="0" dirty="0"/>
          </a:p>
        </p:txBody>
      </p:sp>
      <p:sp>
        <p:nvSpPr>
          <p:cNvPr id="2" name="Rectangle 1"/>
          <p:cNvSpPr/>
          <p:nvPr/>
        </p:nvSpPr>
        <p:spPr>
          <a:xfrm>
            <a:off x="25831935" y="28422260"/>
            <a:ext cx="11198643" cy="584775"/>
          </a:xfrm>
          <a:prstGeom prst="rect">
            <a:avLst/>
          </a:prstGeom>
        </p:spPr>
        <p:txBody>
          <a:bodyPr wrap="none">
            <a:spAutoFit/>
          </a:bodyPr>
          <a:lstStyle/>
          <a:p>
            <a:r>
              <a:rPr lang="en-US" sz="3200" dirty="0" smtClean="0">
                <a:cs typeface="Courier New"/>
              </a:rPr>
              <a:t>Figure 3. </a:t>
            </a:r>
            <a:r>
              <a:rPr lang="en-US" sz="3200" b="0" dirty="0" smtClean="0">
                <a:cs typeface="Courier New"/>
              </a:rPr>
              <a:t>Sample </a:t>
            </a:r>
            <a:r>
              <a:rPr lang="en-US" sz="3200" b="0" dirty="0">
                <a:cs typeface="Courier New"/>
              </a:rPr>
              <a:t>r</a:t>
            </a:r>
            <a:r>
              <a:rPr lang="en-US" sz="3200" b="0" dirty="0" smtClean="0">
                <a:cs typeface="Courier New"/>
              </a:rPr>
              <a:t>elease </a:t>
            </a:r>
            <a:r>
              <a:rPr lang="en-US" sz="3200" b="0" dirty="0">
                <a:cs typeface="Courier New"/>
              </a:rPr>
              <a:t>YAML </a:t>
            </a:r>
            <a:r>
              <a:rPr lang="en-US" sz="3200" b="0" dirty="0" smtClean="0">
                <a:cs typeface="Courier New"/>
              </a:rPr>
              <a:t>metadata </a:t>
            </a:r>
            <a:r>
              <a:rPr lang="en-US" sz="3200" b="0" dirty="0">
                <a:cs typeface="Courier New"/>
              </a:rPr>
              <a:t>f</a:t>
            </a:r>
            <a:r>
              <a:rPr lang="en-US" sz="3200" b="0" dirty="0" smtClean="0">
                <a:cs typeface="Courier New"/>
              </a:rPr>
              <a:t>ile (abbreviated</a:t>
            </a:r>
            <a:r>
              <a:rPr lang="en-US" sz="3200" dirty="0">
                <a:cs typeface="Courier New"/>
              </a:rPr>
              <a:t>)</a:t>
            </a:r>
          </a:p>
        </p:txBody>
      </p:sp>
      <p:sp>
        <p:nvSpPr>
          <p:cNvPr id="33" name="Line 30"/>
          <p:cNvSpPr>
            <a:spLocks noChangeShapeType="1"/>
          </p:cNvSpPr>
          <p:nvPr/>
        </p:nvSpPr>
        <p:spPr bwMode="auto">
          <a:xfrm rot="5400000">
            <a:off x="10733352" y="8284953"/>
            <a:ext cx="4552610" cy="0"/>
          </a:xfrm>
          <a:prstGeom prst="line">
            <a:avLst/>
          </a:prstGeom>
          <a:noFill/>
          <a:ln w="25400" cap="rnd">
            <a:solidFill>
              <a:srgbClr val="A72C31"/>
            </a:solidFill>
            <a:prstDash val="sysDot"/>
            <a:round/>
            <a:headEnd/>
            <a:tailEnd/>
          </a:ln>
          <a:extLst>
            <a:ext uri="{909E8E84-426E-40DD-AFC4-6F175D3DCCD1}">
              <a14:hiddenFill xmlns:a14="http://schemas.microsoft.com/office/drawing/2010/main">
                <a:noFill/>
              </a14:hiddenFill>
            </a:ext>
          </a:extLst>
        </p:spPr>
        <p:txBody>
          <a:bodyPr wrap="square" lIns="98424" tIns="50002" rIns="100003" bIns="50002" anchor="ctr">
            <a:spAutoFit/>
          </a:bodyPr>
          <a:lstStyle/>
          <a:p>
            <a:endParaRPr lang="en-US"/>
          </a:p>
        </p:txBody>
      </p:sp>
      <p:sp>
        <p:nvSpPr>
          <p:cNvPr id="34" name="Line 30"/>
          <p:cNvSpPr>
            <a:spLocks noChangeShapeType="1"/>
          </p:cNvSpPr>
          <p:nvPr/>
        </p:nvSpPr>
        <p:spPr bwMode="auto">
          <a:xfrm rot="5400000">
            <a:off x="11265336" y="29548791"/>
            <a:ext cx="3447555" cy="0"/>
          </a:xfrm>
          <a:prstGeom prst="line">
            <a:avLst/>
          </a:prstGeom>
          <a:noFill/>
          <a:ln w="25400" cap="rnd">
            <a:solidFill>
              <a:srgbClr val="A72C31"/>
            </a:solidFill>
            <a:prstDash val="sysDot"/>
            <a:round/>
            <a:headEnd/>
            <a:tailEnd/>
          </a:ln>
          <a:extLst>
            <a:ext uri="{909E8E84-426E-40DD-AFC4-6F175D3DCCD1}">
              <a14:hiddenFill xmlns:a14="http://schemas.microsoft.com/office/drawing/2010/main">
                <a:noFill/>
              </a14:hiddenFill>
            </a:ext>
          </a:extLst>
        </p:spPr>
        <p:txBody>
          <a:bodyPr wrap="square" lIns="98424" tIns="50002" rIns="100003" bIns="50002" anchor="ctr">
            <a:spAutoFit/>
          </a:bodyPr>
          <a:lstStyle/>
          <a:p>
            <a:endParaRPr lang="en-US"/>
          </a:p>
        </p:txBody>
      </p:sp>
      <p:sp>
        <p:nvSpPr>
          <p:cNvPr id="35" name="Line 5"/>
          <p:cNvSpPr>
            <a:spLocks noChangeShapeType="1"/>
          </p:cNvSpPr>
          <p:nvPr/>
        </p:nvSpPr>
        <p:spPr bwMode="auto">
          <a:xfrm rot="10800000" flipV="1">
            <a:off x="788238" y="31261137"/>
            <a:ext cx="24583137" cy="11432"/>
          </a:xfrm>
          <a:prstGeom prst="line">
            <a:avLst/>
          </a:prstGeom>
          <a:noFill/>
          <a:ln w="25400" cap="rnd">
            <a:solidFill>
              <a:srgbClr val="A72C31"/>
            </a:solidFill>
            <a:prstDash val="sysDot"/>
            <a:round/>
            <a:headEnd/>
            <a:tailEnd/>
          </a:ln>
          <a:extLst>
            <a:ext uri="{909E8E84-426E-40DD-AFC4-6F175D3DCCD1}">
              <a14:hiddenFill xmlns:a14="http://schemas.microsoft.com/office/drawing/2010/main">
                <a:noFill/>
              </a14:hiddenFill>
            </a:ext>
          </a:extLst>
        </p:spPr>
        <p:txBody>
          <a:bodyPr wrap="square" lIns="98424" tIns="50002" rIns="100003" bIns="50002" anchor="ctr">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AFC Poster">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9cb6f46-abd3-4f39-9c78-abe260b39816">
      <Value>87</Value>
      <Value>64</Value>
      <Value>53</Value>
      <Value>4</Value>
      <Value>3</Value>
      <Value>2</Value>
      <Value>1</Value>
    </TaxCatchAll>
    <CollabDescription xmlns="Collab" xsi:nil="true"/>
    <EssentialIndicator xmlns="Collab">false</EssentialIndicator>
    <ClientsPartners_BEPMTaxHTField xmlns="Collab">
      <Terms xmlns="http://schemas.microsoft.com/office/infopath/2007/PartnerControls"/>
    </ClientsPartners_BEPMTaxHTField>
    <AAFCOrganizationTaxHTField xmlns="Collab">
      <Terms xmlns="http://schemas.microsoft.com/office/infopath/2007/PartnerControls"/>
    </AAFCOrganizationTaxHTField>
    <OriginalDateCreated xmlns="Collab">2014-06-16T04:00:00+00:00</OriginalDateCreated>
    <Activity_BEPMTaxHTField xmlns="Collab">
      <Terms xmlns="http://schemas.microsoft.com/office/infopath/2007/PartnerControls">
        <TermInfo xmlns="http://schemas.microsoft.com/office/infopath/2007/PartnerControls">
          <TermName xmlns="http://schemas.microsoft.com/office/infopath/2007/PartnerControls">Project Reporting</TermName>
          <TermId xmlns="http://schemas.microsoft.com/office/infopath/2007/PartnerControls">b5fe05c6-600a-4ba1-a8ac-7beee58feea7</TermId>
        </TermInfo>
      </Terms>
    </Activity_BEPMTaxHTField>
    <Programs_BEPMTaxHTField xmlns="Collab">
      <Terms xmlns="http://schemas.microsoft.com/office/infopath/2007/PartnerControls"/>
    </Programs_BEPMTaxHTField>
    <l1bb483b43ef4f2fad902e2dc2bde11b xmlns="Collab">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8f96440b-db58-47c7-a037-bc6d620b1b41</TermId>
        </TermInfo>
      </Terms>
    </l1bb483b43ef4f2fad902e2dc2bde11b>
    <TaxKeywordTaxHTField xmlns="29cb6f46-abd3-4f39-9c78-abe260b39816">
      <Terms xmlns="http://schemas.microsoft.com/office/infopath/2007/PartnerControls"/>
    </TaxKeywordTaxHTField>
    <DocumentType_UONBTaxHTField xmlns="Collab">
      <Terms xmlns="http://schemas.microsoft.com/office/infopath/2007/PartnerControls">
        <TermInfo xmlns="http://schemas.microsoft.com/office/infopath/2007/PartnerControls">
          <TermName xmlns="http://schemas.microsoft.com/office/infopath/2007/PartnerControls">Poster</TermName>
          <TermId xmlns="http://schemas.microsoft.com/office/infopath/2007/PartnerControls">325e3870-3c2b-4856-ae20-48aea96571e8</TermId>
        </TermInfo>
      </Terms>
    </DocumentType_UONBTaxHTField>
    <Trustee xmlns="Collab">
      <UserInfo>
        <DisplayName>Christopher Lewis</DisplayName>
        <AccountId>100</AccountId>
        <AccountType/>
      </UserInfo>
    </Trustee>
    <i52568030b9e4b998046a2181ab614d4 xmlns="Collab">
      <Terms xmlns="http://schemas.microsoft.com/office/infopath/2007/PartnerControls">
        <TermInfo xmlns="http://schemas.microsoft.com/office/infopath/2007/PartnerControls">
          <TermName xmlns="http://schemas.microsoft.com/office/infopath/2007/PartnerControls">Unclassified</TermName>
          <TermId xmlns="http://schemas.microsoft.com/office/infopath/2007/PartnerControls">ef54b954-8454-4cc4-8508-6921a91967b2</TermId>
        </TermInfo>
      </Terms>
    </i52568030b9e4b998046a2181ab614d4>
    <KnowledgeAsset_TaxHTField xmlns="Collab">
      <Terms xmlns="http://schemas.microsoft.com/office/infopath/2007/PartnerControls">
        <TermInfo xmlns="http://schemas.microsoft.com/office/infopath/2007/PartnerControls">
          <TermName xmlns="http://schemas.microsoft.com/office/infopath/2007/PartnerControls">No</TermName>
          <TermId xmlns="http://schemas.microsoft.com/office/infopath/2007/PartnerControls">58aa8913-bd01-4301-b02b-89e712ba2de9</TermId>
        </TermInfo>
      </Terms>
    </KnowledgeAsset_TaxHTField>
    <_dlc_DocId xmlns="29cb6f46-abd3-4f39-9c78-abe260b39816">AGR-5197124</_dlc_DocId>
    <_dlc_DocIdUrl xmlns="29cb6f46-abd3-4f39-9c78-abe260b39816">
      <Url>https://collab.agr.gc.ca/co/mbb/_layouts/DocIdRedir.aspx?ID=AGR-5197124</Url>
      <Description>AGR-5197124</Description>
    </_dlc_DocIdUrl>
    <STBAreas_BEPMTaxHTField xmlns="Collab">
      <Terms xmlns="http://schemas.microsoft.com/office/infopath/2007/PartnerControls"/>
    </STBAreas_BEPMTaxHTField>
    <STBPillars_BEPMTaxHTField xmlns="Collab">
      <Terms xmlns="http://schemas.microsoft.com/office/infopath/2007/PartnerControls"/>
    </STBPillars_BEPMTaxHTField>
    <STBSectors_BEPMTaxHTField xmlns="Collab">
      <Terms xmlns="http://schemas.microsoft.com/office/infopath/2007/PartnerControls">
        <TermInfo xmlns="http://schemas.microsoft.com/office/infopath/2007/PartnerControls">
          <TermName xmlns="http://schemas.microsoft.com/office/infopath/2007/PartnerControls">Biodiversity and Collections</TermName>
          <TermId xmlns="http://schemas.microsoft.com/office/infopath/2007/PartnerControls">f0cc874b-363a-4f22-81ac-74494362273d</TermId>
        </TermInfo>
      </Terms>
    </STBSectors_BEPMTaxHTField>
  </documentManagement>
</p:properties>
</file>

<file path=customXml/item2.xml><?xml version="1.0" encoding="utf-8"?>
<?mso-contentType ?>
<SharedContentType xmlns="Microsoft.SharePoint.Taxonomy.ContentTypeSync" SourceId="7d93f58a-3bf4-4214-92f8-619ee75a988d" ContentTypeId="0x0101007D8A293C73154093AFDE10C294698DEA0108" PreviousValue="false"/>
</file>

<file path=customXml/item3.xml><?xml version="1.0" encoding="utf-8"?>
<ct:contentTypeSchema xmlns:ct="http://schemas.microsoft.com/office/2006/metadata/contentType" xmlns:ma="http://schemas.microsoft.com/office/2006/metadata/properties/metaAttributes" ct:_="" ma:_="" ma:contentTypeName="Science and Innovation" ma:contentTypeID="0x0101007D8A293C73154093AFDE10C294698DEA010800C5F19ACB78DAF64186F5BF9F21FCE1CE" ma:contentTypeVersion="25" ma:contentTypeDescription=" " ma:contentTypeScope="" ma:versionID="140b4699a8209211a2431f1804e4576a">
  <xsd:schema xmlns:xsd="http://www.w3.org/2001/XMLSchema" xmlns:xs="http://www.w3.org/2001/XMLSchema" xmlns:p="http://schemas.microsoft.com/office/2006/metadata/properties" xmlns:ns2="29cb6f46-abd3-4f39-9c78-abe260b39816" xmlns:ns3="Collab" targetNamespace="http://schemas.microsoft.com/office/2006/metadata/properties" ma:root="true" ma:fieldsID="747ef9a53542bf40cf4606bf1b557dee" ns2:_="" ns3:_="">
    <xsd:import namespace="29cb6f46-abd3-4f39-9c78-abe260b39816"/>
    <xsd:import namespace="Collab"/>
    <xsd:element name="properties">
      <xsd:complexType>
        <xsd:sequence>
          <xsd:element name="documentManagement">
            <xsd:complexType>
              <xsd:all>
                <xsd:element ref="ns2:_dlc_DocId" minOccurs="0"/>
                <xsd:element ref="ns2:_dlc_DocIdUrl" minOccurs="0"/>
                <xsd:element ref="ns2:_dlc_DocIdPersistId" minOccurs="0"/>
                <xsd:element ref="ns3:l1bb483b43ef4f2fad902e2dc2bde11b" minOccurs="0"/>
                <xsd:element ref="ns2:TaxCatchAll" minOccurs="0"/>
                <xsd:element ref="ns2:TaxCatchAllLabel" minOccurs="0"/>
                <xsd:element ref="ns2:TaxKeywordTaxHTField" minOccurs="0"/>
                <xsd:element ref="ns3:CollabDescription" minOccurs="0"/>
                <xsd:element ref="ns3:OriginalDateCreated"/>
                <xsd:element ref="ns3:i52568030b9e4b998046a2181ab614d4" minOccurs="0"/>
                <xsd:element ref="ns3:Trustee"/>
                <xsd:element ref="ns3:AAFCOrganizationTaxHTField" minOccurs="0"/>
                <xsd:element ref="ns3:OfficeofPrimaryInterest" minOccurs="0"/>
                <xsd:element ref="ns3:ClassificationCode" minOccurs="0"/>
                <xsd:element ref="ns3:DispositionAction" minOccurs="0"/>
                <xsd:element ref="ns3:DispositionAuthority" minOccurs="0"/>
                <xsd:element ref="ns3:DispositionDate" minOccurs="0"/>
                <xsd:element ref="ns3:EssentialIndicator" minOccurs="0"/>
                <xsd:element ref="ns3:RecordDate" minOccurs="0"/>
                <xsd:element ref="ns3:RetentionPeriod" minOccurs="0"/>
                <xsd:element ref="ns3:RetentionTrigger" minOccurs="0"/>
                <xsd:element ref="ns3:RetentionTriggerDate" minOccurs="0"/>
                <xsd:element ref="ns3:KnowledgeAsset_TaxHTField" minOccurs="0"/>
                <xsd:element ref="ns3:Activity_BEPMTaxHTField" minOccurs="0"/>
                <xsd:element ref="ns3:DocumentType_UONBTaxHTField" minOccurs="0"/>
                <xsd:element ref="ns3:STBSectors_BEPMTaxHTField" minOccurs="0"/>
                <xsd:element ref="ns3:ClientsPartners_BEPMTaxHTField" minOccurs="0"/>
                <xsd:element ref="ns3:Programs_BEPMTaxHTField" minOccurs="0"/>
                <xsd:element ref="ns3:STBAreas_BEPMTaxHTField" minOccurs="0"/>
                <xsd:element ref="ns3:STBPillars_BEPM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cb6f46-abd3-4f39-9c78-abe260b398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hidden="true" ma:list="{87bb3c0e-7c72-4f1c-8e0b-b76cd0d0ea44}" ma:internalName="TaxCatchAll" ma:showField="CatchAllData" ma:web="f0a7eff0-da36-4d55-a8d5-f65095ed8eb0">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87bb3c0e-7c72-4f1c-8e0b-b76cd0d0ea44}" ma:internalName="TaxCatchAllLabel" ma:readOnly="true" ma:showField="CatchAllDataLabel" ma:web="f0a7eff0-da36-4d55-a8d5-f65095ed8eb0">
      <xsd:complexType>
        <xsd:complexContent>
          <xsd:extension base="dms:MultiChoiceLookup">
            <xsd:sequence>
              <xsd:element name="Value" type="dms:Lookup" maxOccurs="unbounded" minOccurs="0" nillable="true"/>
            </xsd:sequence>
          </xsd:extension>
        </xsd:complexContent>
      </xsd:complexType>
    </xsd:element>
    <xsd:element name="TaxKeywordTaxHTField" ma:index="15" nillable="true" ma:taxonomy="true" ma:internalName="TaxKeywordTaxHTField" ma:taxonomyFieldName="TaxKeyword" ma:displayName="Enterprise Keywords" ma:fieldId="{23f27201-bee3-471e-b2e7-b64fd8b7ca38}" ma:taxonomyMulti="true" ma:sspId="7d93f58a-3bf4-4214-92f8-619ee75a988d"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ollab" elementFormDefault="qualified">
    <xsd:import namespace="http://schemas.microsoft.com/office/2006/documentManagement/types"/>
    <xsd:import namespace="http://schemas.microsoft.com/office/infopath/2007/PartnerControls"/>
    <xsd:element name="l1bb483b43ef4f2fad902e2dc2bde11b" ma:index="11" ma:taxonomy="true" ma:internalName="l1bb483b43ef4f2fad902e2dc2bde11b" ma:taxonomyFieldName="CollabLanguage" ma:displayName="Language" ma:default="1;#English|8f96440b-db58-47c7-a037-bc6d620b1b41" ma:fieldId="{51bb483b-43ef-4f2f-ad90-2e2dc2bde11b}" ma:sspId="7d93f58a-3bf4-4214-92f8-619ee75a988d" ma:termSetId="7e60f25f-78b7-4f09-a540-1d461f9ee2d3" ma:anchorId="779e37c3-bc2e-4d42-9ec7-cda47082a9c0" ma:open="false" ma:isKeyword="false">
      <xsd:complexType>
        <xsd:sequence>
          <xsd:element ref="pc:Terms" minOccurs="0" maxOccurs="1"/>
        </xsd:sequence>
      </xsd:complexType>
    </xsd:element>
    <xsd:element name="CollabDescription" ma:index="17" nillable="true" ma:displayName="Description" ma:internalName="CollabDescription" ma:readOnly="false">
      <xsd:simpleType>
        <xsd:restriction base="dms:Note">
          <xsd:maxLength value="255"/>
        </xsd:restriction>
      </xsd:simpleType>
    </xsd:element>
    <xsd:element name="OriginalDateCreated" ma:index="18" ma:displayName="Original Date Created" ma:default="[today]" ma:format="DateOnly" ma:internalName="OriginalDateCreated" ma:readOnly="false">
      <xsd:simpleType>
        <xsd:restriction base="dms:DateTime"/>
      </xsd:simpleType>
    </xsd:element>
    <xsd:element name="i52568030b9e4b998046a2181ab614d4" ma:index="19" ma:taxonomy="true" ma:internalName="i52568030b9e4b998046a2181ab614d4" ma:taxonomyFieldName="SecurityClassification" ma:displayName="Security Classification" ma:default="2;#Unclassified|ef54b954-8454-4cc4-8508-6921a91967b2" ma:fieldId="{25256803-0b9e-4b99-8046-a2181ab614d4}" ma:sspId="7d93f58a-3bf4-4214-92f8-619ee75a988d" ma:termSetId="7f580d66-59f9-40de-ba19-6ab1e102bc62" ma:anchorId="8369e69b-9e7a-422f-a453-9ce7e7ffaccb" ma:open="false" ma:isKeyword="false">
      <xsd:complexType>
        <xsd:sequence>
          <xsd:element ref="pc:Terms" minOccurs="0" maxOccurs="1"/>
        </xsd:sequence>
      </xsd:complexType>
    </xsd:element>
    <xsd:element name="Trustee" ma:index="21" ma:displayName="Trustee" ma:list="UserInfo" ma:SharePointGroup="0" ma:internalName="Trustee"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AFCOrganizationTaxHTField" ma:index="22" nillable="true" ma:taxonomy="true" ma:internalName="AAFCOrganizationTaxHTField" ma:taxonomyFieldName="AAFCOrganization" ma:displayName="AAFC Organization" ma:fieldId="{e23890c2-6470-494d-8184-9d6c8d5124ca}" ma:sspId="7d93f58a-3bf4-4214-92f8-619ee75a988d" ma:termSetId="1350bcf1-d1ea-4ac4-a398-4a4b10c39613" ma:anchorId="7bef61eb-7130-461e-9373-e16526f3d8ed" ma:open="false" ma:isKeyword="false">
      <xsd:complexType>
        <xsd:sequence>
          <xsd:element ref="pc:Terms" minOccurs="0" maxOccurs="1"/>
        </xsd:sequence>
      </xsd:complexType>
    </xsd:element>
    <xsd:element name="OfficeofPrimaryInterest" ma:index="24" nillable="true" ma:displayName="Office of Primary Interest" ma:internalName="OfficeofPrimaryInterest" ma:readOnly="true">
      <xsd:simpleType>
        <xsd:restriction base="dms:Text">
          <xsd:maxLength value="255"/>
        </xsd:restriction>
      </xsd:simpleType>
    </xsd:element>
    <xsd:element name="ClassificationCode" ma:index="25" nillable="true" ma:displayName="Classification Code" ma:internalName="ClassificationCode" ma:readOnly="true">
      <xsd:simpleType>
        <xsd:restriction base="dms:Text">
          <xsd:maxLength value="255"/>
        </xsd:restriction>
      </xsd:simpleType>
    </xsd:element>
    <xsd:element name="DispositionAction" ma:index="26" nillable="true" ma:displayName="Disposition Action" ma:internalName="DispositionAction" ma:readOnly="true">
      <xsd:simpleType>
        <xsd:restriction base="dms:Text">
          <xsd:maxLength value="255"/>
        </xsd:restriction>
      </xsd:simpleType>
    </xsd:element>
    <xsd:element name="DispositionAuthority" ma:index="27" nillable="true" ma:displayName="Disposition Authority" ma:internalName="DispositionAuthority" ma:readOnly="true">
      <xsd:simpleType>
        <xsd:restriction base="dms:Text">
          <xsd:maxLength value="255"/>
        </xsd:restriction>
      </xsd:simpleType>
    </xsd:element>
    <xsd:element name="DispositionDate" ma:index="28" nillable="true" ma:displayName="Disposition Date" ma:format="DateOnly" ma:internalName="DispositionDate" ma:readOnly="true">
      <xsd:simpleType>
        <xsd:restriction base="dms:DateTime"/>
      </xsd:simpleType>
    </xsd:element>
    <xsd:element name="EssentialIndicator" ma:index="29" nillable="true" ma:displayName="Essential Indicator" ma:default="0" ma:internalName="EssentialIndicator">
      <xsd:simpleType>
        <xsd:restriction base="dms:Boolean"/>
      </xsd:simpleType>
    </xsd:element>
    <xsd:element name="RecordDate" ma:index="30" nillable="true" ma:displayName="Record Date" ma:format="DateOnly" ma:internalName="RecordDate" ma:readOnly="true">
      <xsd:simpleType>
        <xsd:restriction base="dms:DateTime"/>
      </xsd:simpleType>
    </xsd:element>
    <xsd:element name="RetentionPeriod" ma:index="31" nillable="true" ma:displayName="Retention Period" ma:internalName="RetentionPeriod" ma:readOnly="true">
      <xsd:simpleType>
        <xsd:restriction base="dms:Text">
          <xsd:maxLength value="255"/>
        </xsd:restriction>
      </xsd:simpleType>
    </xsd:element>
    <xsd:element name="RetentionTrigger" ma:index="32" nillable="true" ma:displayName="Retention Trigger" ma:internalName="RetentionTrigger" ma:readOnly="true">
      <xsd:simpleType>
        <xsd:restriction base="dms:Text">
          <xsd:maxLength value="255"/>
        </xsd:restriction>
      </xsd:simpleType>
    </xsd:element>
    <xsd:element name="RetentionTriggerDate" ma:index="33" nillable="true" ma:displayName="Retention Trigger Date" ma:format="DateOnly" ma:internalName="RetentionTriggerDate" ma:readOnly="true">
      <xsd:simpleType>
        <xsd:restriction base="dms:DateTime"/>
      </xsd:simpleType>
    </xsd:element>
    <xsd:element name="KnowledgeAsset_TaxHTField" ma:index="34" nillable="true" ma:taxonomy="true" ma:internalName="KnowledgeAsset_TaxHTField" ma:taxonomyFieldName="KnowledgeAsset" ma:displayName="Knowledge Asset" ma:default="3;#No|58aa8913-bd01-4301-b02b-89e712ba2de9" ma:fieldId="{228681dd-f5f9-4273-b344-bf4235c4dafb}" ma:sspId="7d93f58a-3bf4-4214-92f8-619ee75a988d" ma:termSetId="ca5fc821-4da7-4967-ab46-568cbdafff99" ma:anchorId="cd5ed1bc-8c1d-42c4-869c-c547175941f9" ma:open="false" ma:isKeyword="false">
      <xsd:complexType>
        <xsd:sequence>
          <xsd:element ref="pc:Terms" minOccurs="0" maxOccurs="1"/>
        </xsd:sequence>
      </xsd:complexType>
    </xsd:element>
    <xsd:element name="Activity_BEPMTaxHTField" ma:index="36" ma:taxonomy="true" ma:internalName="Activity_BEPMTaxHTField" ma:taxonomyFieldName="Activity_BEPM" ma:displayName="Science and Innovation Activity" ma:fieldId="{b71e11d4-4c02-48f0-866d-7dd3eb86a648}" ma:sspId="7d93f58a-3bf4-4214-92f8-619ee75a988d" ma:termSetId="7e4ac3e1-2973-4a8b-8c1c-487fe6464745" ma:anchorId="b1d94cff-d363-40bc-8b2d-41bbf8011e79" ma:open="false" ma:isKeyword="false">
      <xsd:complexType>
        <xsd:sequence>
          <xsd:element ref="pc:Terms" minOccurs="0" maxOccurs="1"/>
        </xsd:sequence>
      </xsd:complexType>
    </xsd:element>
    <xsd:element name="DocumentType_UONBTaxHTField" ma:index="38" ma:taxonomy="true" ma:internalName="DocumentType_UONBTaxHTField" ma:taxonomyFieldName="DocumentType_UONB" ma:displayName="Science and Innovation Document Type" ma:fieldId="{3622d8f2-8c7f-4ec9-81e7-99e382c9b586}" ma:sspId="7d93f58a-3bf4-4214-92f8-619ee75a988d" ma:termSetId="45c32589-d578-47fe-9e3d-e2110625f36f" ma:anchorId="00000000-0000-0000-0000-000000000000" ma:open="false" ma:isKeyword="false">
      <xsd:complexType>
        <xsd:sequence>
          <xsd:element ref="pc:Terms" minOccurs="0" maxOccurs="1"/>
        </xsd:sequence>
      </xsd:complexType>
    </xsd:element>
    <xsd:element name="STBSectors_BEPMTaxHTField" ma:index="40" nillable="true" ma:taxonomy="true" ma:internalName="STBSectors_BEPMTaxHTField" ma:taxonomyFieldName="STBSectors_BEPM" ma:displayName="STB Sectors" ma:readOnly="true" ma:fieldId="{183c83ca-9c1f-4c22-95f5-b0088847ce6d}" ma:taxonomyMulti="true" ma:sspId="7d93f58a-3bf4-4214-92f8-619ee75a988d" ma:termSetId="1350bcf1-d1ea-4ac4-a398-4a4b10c39613" ma:anchorId="4f6e2dda-1780-4af6-bed3-0f66a772177e" ma:open="false" ma:isKeyword="false">
      <xsd:complexType>
        <xsd:sequence>
          <xsd:element ref="pc:Terms" minOccurs="0" maxOccurs="1"/>
        </xsd:sequence>
      </xsd:complexType>
    </xsd:element>
    <xsd:element name="ClientsPartners_BEPMTaxHTField" ma:index="42" nillable="true" ma:taxonomy="true" ma:internalName="ClientsPartners_BEPMTaxHTField" ma:taxonomyFieldName="ClientsPartners_BEPM" ma:displayName="Clients/Partners" ma:fieldId="{46ac5296-6fcc-43ba-b626-2641a65b5f30}" ma:taxonomyMulti="true" ma:sspId="7d93f58a-3bf4-4214-92f8-619ee75a988d" ma:termSetId="1350bcf1-d1ea-4ac4-a398-4a4b10c39613" ma:anchorId="fc41c804-dc8c-4c8a-9422-113ac5d098a1" ma:open="false" ma:isKeyword="false">
      <xsd:complexType>
        <xsd:sequence>
          <xsd:element ref="pc:Terms" minOccurs="0" maxOccurs="1"/>
        </xsd:sequence>
      </xsd:complexType>
    </xsd:element>
    <xsd:element name="Programs_BEPMTaxHTField" ma:index="44" nillable="true" ma:taxonomy="true" ma:internalName="Programs_BEPMTaxHTField" ma:taxonomyFieldName="Programs_BEPM" ma:displayName="Programs" ma:fieldId="{2fe08602-baba-4e8d-a0a3-6a9f2b6a2653}" ma:taxonomyMulti="true" ma:sspId="7d93f58a-3bf4-4214-92f8-619ee75a988d" ma:termSetId="1b113243-9574-4767-9ff1-74dd549e4222" ma:anchorId="2f2f75b6-5dde-4c8d-8f4a-244f1123074b" ma:open="false" ma:isKeyword="false">
      <xsd:complexType>
        <xsd:sequence>
          <xsd:element ref="pc:Terms" minOccurs="0" maxOccurs="1"/>
        </xsd:sequence>
      </xsd:complexType>
    </xsd:element>
    <xsd:element name="STBAreas_BEPMTaxHTField" ma:index="46" nillable="true" ma:taxonomy="true" ma:internalName="STBAreas_BEPMTaxHTField" ma:taxonomyFieldName="STBAreas_BEPM" ma:displayName="STB Areas" ma:readOnly="true" ma:fieldId="{1b807658-f5ba-4271-8828-ab88b3393d00}" ma:taxonomyMulti="true" ma:sspId="7d93f58a-3bf4-4214-92f8-619ee75a988d" ma:termSetId="1350bcf1-d1ea-4ac4-a398-4a4b10c39613" ma:anchorId="42bb836a-cd9f-456a-8209-00997da00365" ma:open="false" ma:isKeyword="false">
      <xsd:complexType>
        <xsd:sequence>
          <xsd:element ref="pc:Terms" minOccurs="0" maxOccurs="1"/>
        </xsd:sequence>
      </xsd:complexType>
    </xsd:element>
    <xsd:element name="STBPillars_BEPMTaxHTField" ma:index="48" nillable="true" ma:taxonomy="true" ma:internalName="STBPillars_BEPMTaxHTField" ma:taxonomyFieldName="STBPillars_BEPM" ma:displayName="STB Pillars" ma:readOnly="true" ma:fieldId="{9513b206-4d3d-4a21-b4f9-44600dc5a4ae}" ma:taxonomyMulti="true" ma:sspId="7d93f58a-3bf4-4214-92f8-619ee75a988d" ma:termSetId="1350bcf1-d1ea-4ac4-a398-4a4b10c39613" ma:anchorId="a8304f8b-d810-4c30-a2d9-2b60043f342e"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86F1BCB-18FC-4911-9D4A-5E0396F0DB8C}"/>
</file>

<file path=customXml/itemProps2.xml><?xml version="1.0" encoding="utf-8"?>
<ds:datastoreItem xmlns:ds="http://schemas.openxmlformats.org/officeDocument/2006/customXml" ds:itemID="{4ECC21ED-5E00-432B-8028-1B39FDD5EBCF}"/>
</file>

<file path=customXml/itemProps3.xml><?xml version="1.0" encoding="utf-8"?>
<ds:datastoreItem xmlns:ds="http://schemas.openxmlformats.org/officeDocument/2006/customXml" ds:itemID="{9E8C08C0-1F80-4FE5-AF56-E969FFF86341}"/>
</file>

<file path=customXml/itemProps4.xml><?xml version="1.0" encoding="utf-8"?>
<ds:datastoreItem xmlns:ds="http://schemas.openxmlformats.org/officeDocument/2006/customXml" ds:itemID="{74DBA933-A8A5-4151-9904-B7CB89160079}"/>
</file>

<file path=customXml/itemProps5.xml><?xml version="1.0" encoding="utf-8"?>
<ds:datastoreItem xmlns:ds="http://schemas.openxmlformats.org/officeDocument/2006/customXml" ds:itemID="{14F6A2A4-B94F-4F0A-AFD9-AD02FA3D38D4}"/>
</file>

<file path=docProps/app.xml><?xml version="1.0" encoding="utf-8"?>
<Properties xmlns="http://schemas.openxmlformats.org/officeDocument/2006/extended-properties" xmlns:vt="http://schemas.openxmlformats.org/officeDocument/2006/docPropsVTypes">
  <Template/>
  <TotalTime>1523</TotalTime>
  <Words>897</Words>
  <Application>Microsoft Office PowerPoint</Application>
  <PresentationFormat>Custom</PresentationFormat>
  <Paragraphs>69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Kandalaft, Iyad</dc:creator>
  <cp:lastModifiedBy>Cullis, Jeff</cp:lastModifiedBy>
  <cp:revision>115</cp:revision>
  <dcterms:created xsi:type="dcterms:W3CDTF">2014-06-16T18:51:33Z</dcterms:created>
  <dcterms:modified xsi:type="dcterms:W3CDTF">2014-07-09T20:10:17Z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0x0101007D8A293C73154093AFDE10C294698DEA010800C5F19ACB78DAF64186F5BF9F21FCE1CE</vt:lpwstr>
  </property>
  <property fmtid="{D5CDD505-2E9C-101B-9397-08002B2CF9AE}" pid="3" name="CoPActivityTaxHTField">
    <vt:lpwstr>Internal Communities and Campaigns|1e35d008-06aa-43b1-9ae4-c1c506136935</vt:lpwstr>
  </property>
  <property fmtid="{D5CDD505-2E9C-101B-9397-08002B2CF9AE}" pid="4" name="_dlc_DocIdItemGuid">
    <vt:lpwstr>9956c5a3-576f-455e-8080-f482b357beec</vt:lpwstr>
  </property>
  <property fmtid="{D5CDD505-2E9C-101B-9397-08002B2CF9AE}" pid="5" name="ClientsPartners_BEPM">
    <vt:lpwstr/>
  </property>
  <property fmtid="{D5CDD505-2E9C-101B-9397-08002B2CF9AE}" pid="6" name="TaxKeyword">
    <vt:lpwstr/>
  </property>
  <property fmtid="{D5CDD505-2E9C-101B-9397-08002B2CF9AE}" pid="7" name="ApplicationsandSolutions_ITMG">
    <vt:lpwstr/>
  </property>
  <property fmtid="{D5CDD505-2E9C-101B-9397-08002B2CF9AE}" pid="8" name="PolicyInstruments_ITMG">
    <vt:lpwstr/>
  </property>
  <property fmtid="{D5CDD505-2E9C-101B-9397-08002B2CF9AE}" pid="9" name="CoPSubject">
    <vt:lpwstr/>
  </property>
  <property fmtid="{D5CDD505-2E9C-101B-9397-08002B2CF9AE}" pid="10" name="Databases_ITMGTaxHTField">
    <vt:lpwstr/>
  </property>
  <property fmtid="{D5CDD505-2E9C-101B-9397-08002B2CF9AE}" pid="11" name="Projects_ITMG">
    <vt:lpwstr/>
  </property>
  <property fmtid="{D5CDD505-2E9C-101B-9397-08002B2CF9AE}" pid="12" name="STBAreas_BEPM">
    <vt:lpwstr/>
  </property>
  <property fmtid="{D5CDD505-2E9C-101B-9397-08002B2CF9AE}" pid="13" name="DevicesWGXMTaxHTField">
    <vt:lpwstr/>
  </property>
  <property fmtid="{D5CDD505-2E9C-101B-9397-08002B2CF9AE}" pid="14" name="Projects_ITMGTaxHTField">
    <vt:lpwstr/>
  </property>
  <property fmtid="{D5CDD505-2E9C-101B-9397-08002B2CF9AE}" pid="15" name="kcaa90d2bb8246e5bef017ba74d88f1c">
    <vt:lpwstr/>
  </property>
  <property fmtid="{D5CDD505-2E9C-101B-9397-08002B2CF9AE}" pid="16" name="gca5d2d4b4644e219459653bacd7aa6c">
    <vt:lpwstr/>
  </property>
  <property fmtid="{D5CDD505-2E9C-101B-9397-08002B2CF9AE}" pid="17" name="ClientsPartners_ITMGTaxHTField">
    <vt:lpwstr/>
  </property>
  <property fmtid="{D5CDD505-2E9C-101B-9397-08002B2CF9AE}" pid="18" name="ClientsPartners_ITMG">
    <vt:lpwstr/>
  </property>
  <property fmtid="{D5CDD505-2E9C-101B-9397-08002B2CF9AE}" pid="19" name="Versions_ITMGTaxHTField">
    <vt:lpwstr/>
  </property>
  <property fmtid="{D5CDD505-2E9C-101B-9397-08002B2CF9AE}" pid="20" name="FiscalYear_ITMG">
    <vt:lpwstr/>
  </property>
  <property fmtid="{D5CDD505-2E9C-101B-9397-08002B2CF9AE}" pid="21" name="SecurityClassification">
    <vt:lpwstr>2;#Unclassified|ef54b954-8454-4cc4-8508-6921a91967b2</vt:lpwstr>
  </property>
  <property fmtid="{D5CDD505-2E9C-101B-9397-08002B2CF9AE}" pid="22" name="ActivityGPZJTaxHTField">
    <vt:lpwstr/>
  </property>
  <property fmtid="{D5CDD505-2E9C-101B-9397-08002B2CF9AE}" pid="23" name="ITDocumentType_ITMG">
    <vt:lpwstr/>
  </property>
  <property fmtid="{D5CDD505-2E9C-101B-9397-08002B2CF9AE}" pid="24" name="ReferenceNumber_ITMG">
    <vt:lpwstr/>
  </property>
  <property fmtid="{D5CDD505-2E9C-101B-9397-08002B2CF9AE}" pid="25" name="eb5dc249545a4269a5e56c366ce6506c">
    <vt:lpwstr/>
  </property>
  <property fmtid="{D5CDD505-2E9C-101B-9397-08002B2CF9AE}" pid="26" name="STBPillars_BEPM">
    <vt:lpwstr/>
  </property>
  <property fmtid="{D5CDD505-2E9C-101B-9397-08002B2CF9AE}" pid="27" name="CollabLanguage">
    <vt:lpwstr>1;#English|8f96440b-db58-47c7-a037-bc6d620b1b41</vt:lpwstr>
  </property>
  <property fmtid="{D5CDD505-2E9C-101B-9397-08002B2CF9AE}" pid="28" name="AAFCOrganization">
    <vt:lpwstr/>
  </property>
  <property fmtid="{D5CDD505-2E9C-101B-9397-08002B2CF9AE}" pid="29" name="Programs_BEPM">
    <vt:lpwstr/>
  </property>
  <property fmtid="{D5CDD505-2E9C-101B-9397-08002B2CF9AE}" pid="30" name="CoPDocumentType">
    <vt:lpwstr/>
  </property>
  <property fmtid="{D5CDD505-2E9C-101B-9397-08002B2CF9AE}" pid="31" name="CoPActivity">
    <vt:lpwstr>4;#Internal Communities and Campaigns|1e35d008-06aa-43b1-9ae4-c1c506136935</vt:lpwstr>
  </property>
  <property fmtid="{D5CDD505-2E9C-101B-9397-08002B2CF9AE}" pid="32" name="DevicesWGXM">
    <vt:lpwstr/>
  </property>
  <property fmtid="{D5CDD505-2E9C-101B-9397-08002B2CF9AE}" pid="33" name="Databases_ITMG">
    <vt:lpwstr/>
  </property>
  <property fmtid="{D5CDD505-2E9C-101B-9397-08002B2CF9AE}" pid="34" name="FiscalYear_ITMGTaxHTField">
    <vt:lpwstr/>
  </property>
  <property fmtid="{D5CDD505-2E9C-101B-9397-08002B2CF9AE}" pid="35" name="Branches_ITMG">
    <vt:lpwstr/>
  </property>
  <property fmtid="{D5CDD505-2E9C-101B-9397-08002B2CF9AE}" pid="36" name="KnowledgeAsset">
    <vt:lpwstr>3;#No|58aa8913-bd01-4301-b02b-89e712ba2de9</vt:lpwstr>
  </property>
  <property fmtid="{D5CDD505-2E9C-101B-9397-08002B2CF9AE}" pid="37" name="Committees_ITMGTaxHTField">
    <vt:lpwstr/>
  </property>
  <property fmtid="{D5CDD505-2E9C-101B-9397-08002B2CF9AE}" pid="38" name="Committees_ITMG">
    <vt:lpwstr/>
  </property>
  <property fmtid="{D5CDD505-2E9C-101B-9397-08002B2CF9AE}" pid="39" name="PolicyInstruments_ITMGTaxHTField">
    <vt:lpwstr/>
  </property>
  <property fmtid="{D5CDD505-2E9C-101B-9397-08002B2CF9AE}" pid="40" name="Branches_ITMGTaxHTField">
    <vt:lpwstr/>
  </property>
  <property fmtid="{D5CDD505-2E9C-101B-9397-08002B2CF9AE}" pid="41" name="ReferenceNumber_ITMGTaxHTField">
    <vt:lpwstr/>
  </property>
  <property fmtid="{D5CDD505-2E9C-101B-9397-08002B2CF9AE}" pid="42" name="Tags">
    <vt:lpwstr/>
  </property>
  <property fmtid="{D5CDD505-2E9C-101B-9397-08002B2CF9AE}" pid="43" name="STBSectors_BEPM">
    <vt:lpwstr>53;#Biodiversity and Collections|f0cc874b-363a-4f22-81ac-74494362273d</vt:lpwstr>
  </property>
  <property fmtid="{D5CDD505-2E9C-101B-9397-08002B2CF9AE}" pid="44" name="ApplicationsandSolutions_ITMGTaxHTField">
    <vt:lpwstr/>
  </property>
  <property fmtid="{D5CDD505-2E9C-101B-9397-08002B2CF9AE}" pid="45" name="Versions_ITMG">
    <vt:lpwstr/>
  </property>
  <property fmtid="{D5CDD505-2E9C-101B-9397-08002B2CF9AE}" pid="46" name="ActivityGPZJ">
    <vt:lpwstr/>
  </property>
  <property fmtid="{D5CDD505-2E9C-101B-9397-08002B2CF9AE}" pid="47" name="ITDocumentType_ITMGTaxHTField">
    <vt:lpwstr/>
  </property>
  <property fmtid="{D5CDD505-2E9C-101B-9397-08002B2CF9AE}" pid="48" name="Activity_BEPM">
    <vt:lpwstr>64;#Project Reporting|b5fe05c6-600a-4ba1-a8ac-7beee58feea7</vt:lpwstr>
  </property>
  <property fmtid="{D5CDD505-2E9C-101B-9397-08002B2CF9AE}" pid="49" name="DocumentType_UONB">
    <vt:lpwstr>87;#Poster|325e3870-3c2b-4856-ae20-48aea96571e8</vt:lpwstr>
  </property>
</Properties>
</file>