
<file path=[Content_Types].xml><?xml version="1.0" encoding="utf-8"?>
<Types xmlns="http://schemas.openxmlformats.org/package/2006/content-types">
  <Override PartName="/ppt/slideLayouts/slideLayout1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35.xml" ContentType="application/vnd.openxmlformats-officedocument.presentationml.slideLayout+xml"/>
  <Default Extension="jpeg" ContentType="image/jpeg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31.xml" ContentType="application/vnd.openxmlformats-officedocument.presentationml.slideLayout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Layouts/slideLayout28.xml" ContentType="application/vnd.openxmlformats-officedocument.presentationml.slideLayout+xml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32.xml" ContentType="application/vnd.openxmlformats-officedocument.presentationml.slideLayout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5.xml" ContentType="application/vnd.openxmlformats-officedocument.presentationml.slideLayout+xml"/>
  <Default Extension="xls" ContentType="application/vnd.ms-exce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presentation.xml" ContentType="application/vnd.openxmlformats-officedocument.presentationml.presentation.main+xml"/>
  <Default Extension="vml" ContentType="application/vnd.openxmlformats-officedocument.vmlDrawing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3.xml" ContentType="application/vnd.openxmlformats-officedocument.presentationml.slideLayout+xml"/>
  <Default Extension="package" ContentType="application/vnd.openxmlformats-officedocument.package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0.xml" ContentType="application/vnd.openxmlformats-officedocument.presentationml.slideLayout+xml"/>
  <Override PartName="/ppt/theme/theme1.xml" ContentType="application/vnd.openxmlformats-officedocument.them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  <p:sldMasterId id="2147484590" r:id="rId2"/>
  </p:sldMasterIdLst>
  <p:notesMasterIdLst>
    <p:notesMasterId r:id="rId9"/>
  </p:notesMasterIdLst>
  <p:handoutMasterIdLst>
    <p:handoutMasterId r:id="rId10"/>
  </p:handoutMasterIdLst>
  <p:sldIdLst>
    <p:sldId id="256" r:id="rId3"/>
    <p:sldId id="259" r:id="rId4"/>
    <p:sldId id="260" r:id="rId5"/>
    <p:sldId id="262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57500"/>
    <a:srgbClr val="DDDDDD"/>
    <a:srgbClr val="00605E"/>
    <a:srgbClr val="000066"/>
    <a:srgbClr val="008080"/>
    <a:srgbClr val="777777"/>
    <a:srgbClr val="CB7023"/>
    <a:srgbClr val="737373"/>
    <a:srgbClr val="C97A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ackage1.package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/>
            </a:pPr>
            <a:r>
              <a:rPr lang="en-US" dirty="0"/>
              <a:t>Strong Scaling - IO Bandwidth</a:t>
            </a:r>
          </a:p>
        </c:rich>
      </c:tx>
      <c:layout/>
      <c:spPr>
        <a:noFill/>
        <a:ln w="15067">
          <a:noFill/>
        </a:ln>
      </c:spPr>
    </c:title>
    <c:plotArea>
      <c:layout>
        <c:manualLayout>
          <c:layoutTarget val="inner"/>
          <c:xMode val="edge"/>
          <c:yMode val="edge"/>
          <c:x val="0.121379310344828"/>
          <c:y val="0.2025"/>
          <c:w val="0.704827586206896"/>
          <c:h val="0.5825"/>
        </c:manualLayout>
      </c:layout>
      <c:barChart>
        <c:barDir val="bar"/>
        <c:grouping val="clustered"/>
        <c:ser>
          <c:idx val="1"/>
          <c:order val="0"/>
          <c:tx>
            <c:strRef>
              <c:f>Sheet1!$B$1</c:f>
              <c:strCache>
                <c:ptCount val="1"/>
                <c:pt idx="0">
                  <c:v>Read</c:v>
                </c:pt>
              </c:strCache>
            </c:strRef>
          </c:tx>
          <c:spPr>
            <a:solidFill>
              <a:srgbClr val="242424"/>
            </a:solidFill>
            <a:ln w="15067">
              <a:noFill/>
            </a:ln>
            <a:effectLst>
              <a:outerShdw dist="35921" dir="2700000" algn="br">
                <a:srgbClr val="000000"/>
              </a:outerShdw>
            </a:effectLst>
          </c:spPr>
          <c:cat>
            <c:numRef>
              <c:f>Sheet1!$A$2:$A$7</c:f>
              <c:numCache>
                <c:formatCode>General</c:formatCode>
                <c:ptCount val="6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  <c:pt idx="4">
                  <c:v>1024.0</c:v>
                </c:pt>
                <c:pt idx="5">
                  <c:v>2048.0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0.328154</c:v>
                </c:pt>
                <c:pt idx="1">
                  <c:v>0.585319</c:v>
                </c:pt>
                <c:pt idx="2">
                  <c:v>1.004361</c:v>
                </c:pt>
                <c:pt idx="3">
                  <c:v>1.23044</c:v>
                </c:pt>
                <c:pt idx="4">
                  <c:v>1.77596</c:v>
                </c:pt>
                <c:pt idx="5">
                  <c:v>2.01526</c:v>
                </c:pt>
              </c:numCache>
            </c:numRef>
          </c:val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ReadOpt</c:v>
                </c:pt>
              </c:strCache>
            </c:strRef>
          </c:tx>
          <c:spPr>
            <a:solidFill>
              <a:srgbClr val="A83C0F"/>
            </a:solidFill>
            <a:ln w="15067">
              <a:noFill/>
            </a:ln>
            <a:effectLst>
              <a:outerShdw dist="35921" dir="2700000" algn="br">
                <a:srgbClr val="000000"/>
              </a:outerShdw>
            </a:effectLst>
          </c:spPr>
          <c:cat>
            <c:numRef>
              <c:f>Sheet1!$A$2:$A$7</c:f>
              <c:numCache>
                <c:formatCode>General</c:formatCode>
                <c:ptCount val="6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  <c:pt idx="4">
                  <c:v>1024.0</c:v>
                </c:pt>
                <c:pt idx="5">
                  <c:v>2048.0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0.278023</c:v>
                </c:pt>
                <c:pt idx="1">
                  <c:v>0.581134</c:v>
                </c:pt>
                <c:pt idx="2">
                  <c:v>1.04959</c:v>
                </c:pt>
                <c:pt idx="3">
                  <c:v>1.102</c:v>
                </c:pt>
                <c:pt idx="4">
                  <c:v>1.12308</c:v>
                </c:pt>
                <c:pt idx="5">
                  <c:v>1.12319</c:v>
                </c:pt>
              </c:numCache>
            </c:numRef>
          </c:val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Write</c:v>
                </c:pt>
              </c:strCache>
            </c:strRef>
          </c:tx>
          <c:spPr>
            <a:solidFill>
              <a:srgbClr val="707276"/>
            </a:solidFill>
            <a:ln w="15067">
              <a:noFill/>
            </a:ln>
            <a:effectLst>
              <a:outerShdw dist="35921" dir="2700000" algn="br">
                <a:srgbClr val="000000"/>
              </a:outerShdw>
            </a:effectLst>
          </c:spPr>
          <c:cat>
            <c:numRef>
              <c:f>Sheet1!$A$2:$A$7</c:f>
              <c:numCache>
                <c:formatCode>General</c:formatCode>
                <c:ptCount val="6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  <c:pt idx="4">
                  <c:v>1024.0</c:v>
                </c:pt>
                <c:pt idx="5">
                  <c:v>2048.0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1.214627</c:v>
                </c:pt>
                <c:pt idx="1">
                  <c:v>2.328764</c:v>
                </c:pt>
                <c:pt idx="2">
                  <c:v>3.887713</c:v>
                </c:pt>
                <c:pt idx="3">
                  <c:v>4.5072</c:v>
                </c:pt>
                <c:pt idx="4">
                  <c:v>4.79157</c:v>
                </c:pt>
                <c:pt idx="5">
                  <c:v>4.714909999999998</c:v>
                </c:pt>
              </c:numCache>
            </c:numRef>
          </c:val>
        </c:ser>
        <c:axId val="586785016"/>
        <c:axId val="586792872"/>
      </c:barChart>
      <c:catAx>
        <c:axId val="586785016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1068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/>
                  <a:t>Cores</a:t>
                </a:r>
              </a:p>
            </c:rich>
          </c:tx>
          <c:layout/>
          <c:spPr>
            <a:noFill/>
            <a:ln w="15067">
              <a:noFill/>
            </a:ln>
          </c:spPr>
        </c:title>
        <c:numFmt formatCode="General" sourceLinked="1"/>
        <c:tickLblPos val="nextTo"/>
        <c:spPr>
          <a:ln w="1883">
            <a:solidFill>
              <a:srgbClr val="808080"/>
            </a:solidFill>
            <a:prstDash val="solid"/>
          </a:ln>
        </c:spPr>
        <c:crossAx val="586792872"/>
        <c:crosses val="autoZero"/>
        <c:auto val="1"/>
        <c:lblAlgn val="ctr"/>
        <c:lblOffset val="100"/>
      </c:catAx>
      <c:valAx>
        <c:axId val="586792872"/>
        <c:scaling>
          <c:orientation val="minMax"/>
        </c:scaling>
        <c:axPos val="b"/>
        <c:majorGridlines>
          <c:spPr>
            <a:ln w="1883">
              <a:solidFill>
                <a:srgbClr val="80808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68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/>
                  <a:t>Gigabytes/second</a:t>
                </a:r>
              </a:p>
            </c:rich>
          </c:tx>
          <c:layout/>
          <c:spPr>
            <a:noFill/>
            <a:ln w="15067">
              <a:noFill/>
            </a:ln>
          </c:spPr>
        </c:title>
        <c:numFmt formatCode="General" sourceLinked="1"/>
        <c:tickLblPos val="nextTo"/>
        <c:spPr>
          <a:ln w="1883">
            <a:solidFill>
              <a:srgbClr val="808080"/>
            </a:solidFill>
            <a:prstDash val="solid"/>
          </a:ln>
        </c:spPr>
        <c:crossAx val="586785016"/>
        <c:crosses val="autoZero"/>
        <c:crossBetween val="between"/>
      </c:valAx>
      <c:spPr>
        <a:solidFill>
          <a:srgbClr val="FFFFFF"/>
        </a:solidFill>
        <a:ln w="15067">
          <a:noFill/>
        </a:ln>
      </c:spPr>
    </c:plotArea>
    <c:legend>
      <c:legendPos val="r"/>
      <c:layout/>
      <c:spPr>
        <a:noFill/>
        <a:ln w="15067">
          <a:noFill/>
        </a:ln>
      </c:spPr>
    </c:legend>
    <c:plotVisOnly val="1"/>
    <c:dispBlanksAs val="gap"/>
  </c:chart>
  <c:spPr>
    <a:solidFill>
      <a:srgbClr val="FFFFFF"/>
    </a:solidFill>
    <a:ln w="1883">
      <a:solidFill>
        <a:srgbClr val="808080"/>
      </a:solidFill>
      <a:prstDash val="solid"/>
    </a:ln>
  </c:spPr>
  <c:txPr>
    <a:bodyPr/>
    <a:lstStyle/>
    <a:p>
      <a:pPr>
        <a:defRPr sz="1068"/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09" charset="0"/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fld id="{9F259EE3-7F69-E142-938D-B26BC84D8A90}" type="datetime1">
              <a:rPr lang="en-US"/>
              <a:pPr/>
              <a:t>1/12/11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09" charset="0"/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fld id="{7E14CAE1-4F6B-FF40-9DCD-04A225292CC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B4059C-F9AB-3A41-B692-6AE29BF6FA0C}" type="datetime1">
              <a:rPr lang="en-US"/>
              <a:pPr/>
              <a:t>1/12/11</a:t>
            </a:fld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EE8EFF-33AF-6D49-8DEE-4EF874FC66A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80" charset="0"/>
        <a:ea typeface="ＭＳ Ｐゴシック" pitchFamily="-109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80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80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80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80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itle_Backgroun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Title_Footer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PNNL_Logo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Proudly_Operated_by_Battelle_Onyx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9900" y="1831975"/>
            <a:ext cx="8212138" cy="906463"/>
          </a:xfrm>
        </p:spPr>
        <p:txBody>
          <a:bodyPr lIns="91440" tIns="45720" rIns="91440" bIns="45720"/>
          <a:lstStyle>
            <a:lvl1pPr>
              <a:defRPr sz="4000">
                <a:solidFill>
                  <a:srgbClr val="C97A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1488" y="2973388"/>
            <a:ext cx="8208962" cy="2279650"/>
          </a:xfrm>
        </p:spPr>
        <p:txBody>
          <a:bodyPr lIns="91440" tIns="45720" rIns="91440" bIns="4572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760F8768-8329-224C-9B51-2E3D01BC56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14" name="Picture 9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0886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088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C03C43AA-9493-BF43-8173-52C40E443F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88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6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8452B85F-904D-9B43-BEEC-40261F98A6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88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7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05524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05524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6A36E0E5-A179-494F-AAE3-9D7D4C95F2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88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13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2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7083"/>
            <a:ext cx="4040188" cy="34882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72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67083"/>
            <a:ext cx="4041775" cy="34882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6ABCE292-76C3-C64B-BBC4-FAEF243456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1311275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6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SzPct val="60000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B2858D9F-AE9C-BA41-B82D-6FA61AE0E9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1311275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7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05524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05524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A6F4B411-3FF3-AD4C-AA2F-74163036FB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1311275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13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2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0135"/>
            <a:ext cx="4040188" cy="34882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72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0135"/>
            <a:ext cx="4041775" cy="34882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3A75F5DA-8F3D-654A-8C54-BD170B86E3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ABF9D6E8-DB79-DD48-8940-46CF55A12E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6865938"/>
          </a:xfrm>
          <a:prstGeom prst="rect">
            <a:avLst/>
          </a:prstGeom>
          <a:solidFill>
            <a:srgbClr val="70727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5" name="Picture 6" descr="PNNL_Logo_Revers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roudly_Operated_by_Battelle_Rever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17AB86-7B77-F14E-96F4-FA2DA17218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65938"/>
          </a:xfrm>
          <a:prstGeom prst="rect">
            <a:avLst/>
          </a:prstGeom>
          <a:solidFill>
            <a:srgbClr val="70727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6" name="Picture 6" descr="PNNL_Logo_Revers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Proudly_Operated_by_Battelle_Rever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84440" y="1599559"/>
            <a:ext cx="4041648" cy="40789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4647906" y="1598278"/>
            <a:ext cx="4041648" cy="40789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900F647-D258-E34A-BD85-BD25C9A8D7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87057164-74B9-3749-8D34-7B72C49C07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6865938"/>
          </a:xfrm>
          <a:prstGeom prst="rect">
            <a:avLst/>
          </a:prstGeom>
          <a:solidFill>
            <a:srgbClr val="70727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9" name="Picture 6" descr="PNNL_Logo_Revers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Proudly_Operated_by_Battelle_Rever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2252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72252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>
          <a:xfrm>
            <a:off x="469072" y="2306490"/>
            <a:ext cx="4033772" cy="326571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4640222" y="2305209"/>
            <a:ext cx="4041648" cy="326571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A5EE3B5-8608-5845-9375-BC73D41B7D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5" name="Picture 6" descr="PNNL_Logo_Revers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roudly_Operated_by_Battelle_Rever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B5F5D24-44F1-134A-9D4E-B6454BF516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6" name="Picture 6" descr="PNNL_Logo_Revers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Proudly_Operated_by_Battelle_Rever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61389" y="1607244"/>
            <a:ext cx="4041648" cy="3575050"/>
          </a:xfrm>
        </p:spPr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4640223" y="1607244"/>
            <a:ext cx="4041648" cy="3575050"/>
          </a:xfrm>
        </p:spPr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2E7A099-3639-CF47-824C-DABF3399CB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9" name="Picture 6" descr="PNNL_Logo_Revers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Proudly_Operated_by_Battelle_Rever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2252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72252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>
          <a:xfrm>
            <a:off x="461389" y="2321856"/>
            <a:ext cx="4041648" cy="3348961"/>
          </a:xfrm>
        </p:spPr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4640223" y="2321856"/>
            <a:ext cx="4041648" cy="3348961"/>
          </a:xfrm>
        </p:spPr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22CFFA-B414-E540-B0DC-D4881D5841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2313" y="3692285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9209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D114FB39-DFB4-9A4B-B2A6-2E2F51CD23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6DCFF5-3E88-544B-AA00-130ABED4FBC9}" type="datetimeFigureOut">
              <a:rPr lang="en-US"/>
              <a:pPr/>
              <a:t>1/12/11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AEE651-EF3C-3743-A843-477BE08EBF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29BB41-14A0-DD44-B3EC-F49D14C7BD10}" type="datetimeFigureOut">
              <a:rPr lang="en-US"/>
              <a:pPr/>
              <a:t>1/12/11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577E1A-C195-8F4A-8D07-CAEFBCDDF8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9D45F2-D081-8146-83DA-8F83632B3CB1}" type="datetimeFigureOut">
              <a:rPr lang="en-US"/>
              <a:pPr/>
              <a:t>1/12/11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9816DF-5DE5-854C-ACC3-496EA21F1C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83D022-425D-2949-AF47-9BB45C8F9BFA}" type="datetimeFigureOut">
              <a:rPr lang="en-US"/>
              <a:pPr/>
              <a:t>1/12/11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9F6EB0-574A-D449-862E-E0DB421C8E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542A3D-BD20-7347-88C1-4952CF9495F4}" type="datetimeFigureOut">
              <a:rPr lang="en-US"/>
              <a:pPr/>
              <a:t>1/12/11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90B7A-546A-204F-ABEB-248D907932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63262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63262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BF79ABFD-D231-4846-9C1E-041106DF2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288366-522D-474C-B76E-58F97EC16793}" type="datetimeFigureOut">
              <a:rPr lang="en-US"/>
              <a:pPr/>
              <a:t>1/12/11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3AA839-0F85-5D40-8AC5-B1D49B7B17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623496-5A95-9A46-BA9D-DD4C0F297805}" type="datetimeFigureOut">
              <a:rPr lang="en-US"/>
              <a:pPr/>
              <a:t>1/12/11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B5CE3-2A61-D748-8788-E9BB884843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8514D0-17CA-0349-8483-2899FB750CA9}" type="datetimeFigureOut">
              <a:rPr lang="en-US"/>
              <a:pPr/>
              <a:t>1/12/11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C73143-87A9-9843-BEE6-32D4F26BF8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9A4526-1F94-7641-95F7-9A39EFEF67D6}" type="datetimeFigureOut">
              <a:rPr lang="en-US"/>
              <a:pPr/>
              <a:t>1/12/11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20153-827E-5D42-9889-A17FC1F242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641FB9-906C-6044-A43B-F5441CEE68F0}" type="datetimeFigureOut">
              <a:rPr lang="en-US"/>
              <a:pPr/>
              <a:t>1/12/11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8A4628-C839-2A47-8287-3E88CED69F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D84DB8-4980-3743-932C-B36EABB7A133}" type="datetimeFigureOut">
              <a:rPr lang="en-US"/>
              <a:pPr/>
              <a:t>1/12/11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EA0F2E-74EB-9B49-9956-285F98B14E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0886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0886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38AC0DBC-68C3-4E46-BF4C-4257A65080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497514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2434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4289B363-2D0A-CE44-90EB-9BF6615747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9324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0541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5997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416F5AF9-0105-9144-B9FE-4C3FFDF8FB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92285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9209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F5443083-8DB0-4B44-9C7A-0C3576592A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7" name="Picture 9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21C95C38-5C46-114D-AE89-CF78D3B172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8" name="Picture 9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70946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946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B590B23D-1B68-E64C-9510-F468F9468A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26" Type="http://schemas.openxmlformats.org/officeDocument/2006/relationships/image" Target="../media/image1.png"/><Relationship Id="rId27" Type="http://schemas.openxmlformats.org/officeDocument/2006/relationships/image" Target="../media/image2.png"/><Relationship Id="rId28" Type="http://schemas.openxmlformats.org/officeDocument/2006/relationships/image" Target="../media/image3.png"/><Relationship Id="rId29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73038" y="6453188"/>
            <a:ext cx="509587" cy="268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fld id="{70548163-253B-6341-B0FA-3EB477BECA0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0" r:id="rId1"/>
    <p:sldLayoutId id="2147484771" r:id="rId2"/>
    <p:sldLayoutId id="2147484772" r:id="rId3"/>
    <p:sldLayoutId id="2147484773" r:id="rId4"/>
    <p:sldLayoutId id="2147484774" r:id="rId5"/>
    <p:sldLayoutId id="2147484775" r:id="rId6"/>
    <p:sldLayoutId id="2147484776" r:id="rId7"/>
    <p:sldLayoutId id="2147484777" r:id="rId8"/>
    <p:sldLayoutId id="2147484778" r:id="rId9"/>
    <p:sldLayoutId id="2147484779" r:id="rId10"/>
    <p:sldLayoutId id="2147484780" r:id="rId11"/>
    <p:sldLayoutId id="2147484781" r:id="rId12"/>
    <p:sldLayoutId id="2147484782" r:id="rId13"/>
    <p:sldLayoutId id="2147484783" r:id="rId14"/>
    <p:sldLayoutId id="2147484784" r:id="rId15"/>
    <p:sldLayoutId id="2147484785" r:id="rId16"/>
    <p:sldLayoutId id="2147484786" r:id="rId17"/>
    <p:sldLayoutId id="2147484787" r:id="rId18"/>
    <p:sldLayoutId id="2147484788" r:id="rId19"/>
    <p:sldLayoutId id="2147484789" r:id="rId20"/>
    <p:sldLayoutId id="2147484790" r:id="rId21"/>
    <p:sldLayoutId id="2147484791" r:id="rId22"/>
    <p:sldLayoutId id="2147484792" r:id="rId23"/>
    <p:sldLayoutId id="2147484793" r:id="rId24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ＭＳ Ｐゴシック" pitchFamily="-109" charset="-128"/>
          <a:cs typeface="ＭＳ Ｐゴシック" charset="-128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ＭＳ Ｐゴシック" pitchFamily="-109" charset="-128"/>
          <a:cs typeface="ＭＳ Ｐゴシック" charset="-128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ＭＳ Ｐゴシック" pitchFamily="-109" charset="-128"/>
          <a:cs typeface="ＭＳ Ｐゴシック" charset="-128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ＭＳ Ｐゴシック" pitchFamily="-109" charset="-128"/>
          <a:cs typeface="ＭＳ Ｐゴシック" charset="-128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ＭＳ Ｐゴシック" pitchFamily="-109" charset="-128"/>
          <a:cs typeface="ＭＳ Ｐゴシック" charset="-128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26"/>
        </a:buBlip>
        <a:defRPr sz="2400">
          <a:solidFill>
            <a:schemeClr val="tx1"/>
          </a:solidFill>
          <a:latin typeface="+mn-lt"/>
          <a:ea typeface="ＭＳ Ｐゴシック" pitchFamily="-109" charset="-128"/>
          <a:cs typeface="ＭＳ Ｐゴシック" charset="-128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27"/>
        </a:buBlip>
        <a:defRPr sz="2200">
          <a:solidFill>
            <a:schemeClr val="tx1"/>
          </a:solidFill>
          <a:latin typeface="+mn-lt"/>
          <a:ea typeface="ＭＳ Ｐゴシック" pitchFamily="-109" charset="-128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28"/>
        </a:buBlip>
        <a:defRPr sz="2000">
          <a:solidFill>
            <a:schemeClr val="tx1"/>
          </a:solidFill>
          <a:latin typeface="+mn-lt"/>
          <a:ea typeface="ＭＳ Ｐゴシック" pitchFamily="-109" charset="-128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29"/>
        </a:buBlip>
        <a:defRPr>
          <a:solidFill>
            <a:schemeClr val="tx1"/>
          </a:solidFill>
          <a:latin typeface="+mn-lt"/>
          <a:ea typeface="ＭＳ Ｐゴシック" pitchFamily="-109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26"/>
        </a:buBlip>
        <a:defRPr sz="1600">
          <a:solidFill>
            <a:schemeClr val="tx1"/>
          </a:solidFill>
          <a:latin typeface="+mn-lt"/>
          <a:ea typeface="ＭＳ Ｐゴシック" pitchFamily="-109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2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2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2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2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92DDA0FD-FEEF-9141-8375-DD4525C4DD51}" type="datetimeFigureOut">
              <a:rPr lang="en-US"/>
              <a:pPr/>
              <a:t>1/12/11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DA3E3B0D-AF30-034F-901F-68C2FD638F7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60" r:id="rId2"/>
    <p:sldLayoutId id="2147484761" r:id="rId3"/>
    <p:sldLayoutId id="2147484762" r:id="rId4"/>
    <p:sldLayoutId id="2147484763" r:id="rId5"/>
    <p:sldLayoutId id="2147484764" r:id="rId6"/>
    <p:sldLayoutId id="2147484765" r:id="rId7"/>
    <p:sldLayoutId id="2147484766" r:id="rId8"/>
    <p:sldLayoutId id="2147484767" r:id="rId9"/>
    <p:sldLayoutId id="2147484768" r:id="rId10"/>
    <p:sldLayoutId id="214748476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oleObject" Target="../embeddings/Microsoft_Excel_97_-_2004_Worksheet1.xls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://svn.pnl.gov/gcrm/wiki/pagoda" TargetMode="External"/><Relationship Id="rId3" Type="http://schemas.openxmlformats.org/officeDocument/2006/relationships/hyperlink" Target="mailto:pagoda-dev@googlegroups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Cyber-infrastructure </a:t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>Working Group: Pagoda</a:t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>Status and Future</a:t>
            </a:r>
            <a:endParaRPr lang="en-US" dirty="0">
              <a:ea typeface="ＭＳ Ｐゴシック" charset="-128"/>
            </a:endParaRPr>
          </a:p>
        </p:txBody>
      </p:sp>
      <p:sp>
        <p:nvSpPr>
          <p:cNvPr id="276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>
              <a:ea typeface="ＭＳ Ｐゴシック" charset="-128"/>
            </a:endParaRPr>
          </a:p>
          <a:p>
            <a:endParaRPr lang="en-US" dirty="0" smtClean="0">
              <a:ea typeface="ＭＳ Ｐゴシック" charset="-128"/>
            </a:endParaRPr>
          </a:p>
          <a:p>
            <a:endParaRPr lang="en-US" dirty="0" smtClean="0">
              <a:ea typeface="ＭＳ Ｐゴシック" charset="-128"/>
            </a:endParaRPr>
          </a:p>
          <a:p>
            <a:endParaRPr lang="en-US" dirty="0" smtClean="0">
              <a:ea typeface="ＭＳ Ｐゴシック" charset="-128"/>
            </a:endParaRPr>
          </a:p>
          <a:p>
            <a:r>
              <a:rPr lang="en-US" dirty="0" smtClean="0">
                <a:ea typeface="ＭＳ Ｐゴシック" charset="-128"/>
              </a:rPr>
              <a:t>Jeff Daily and Karen </a:t>
            </a:r>
            <a:r>
              <a:rPr lang="en-US" dirty="0" err="1" smtClean="0">
                <a:ea typeface="ＭＳ Ｐゴシック" charset="-128"/>
              </a:rPr>
              <a:t>Schuchardt</a:t>
            </a:r>
            <a:r>
              <a:rPr lang="en-US" dirty="0" smtClean="0">
                <a:ea typeface="ＭＳ Ｐゴシック" charset="-128"/>
              </a:rPr>
              <a:t>, PNNL</a:t>
            </a:r>
            <a:endParaRPr lang="en-US" dirty="0">
              <a:ea typeface="ＭＳ Ｐゴシック" charset="-128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98AD587-ED7E-EE44-BB11-EC9D75138647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Analysis of Geodesic Data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a.k.a</a:t>
            </a:r>
            <a:r>
              <a:rPr lang="en-US" dirty="0" smtClean="0"/>
              <a:t> Parallel Analysis of </a:t>
            </a:r>
            <a:r>
              <a:rPr lang="en-US" dirty="0" err="1" smtClean="0"/>
              <a:t>Geoscience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C++ API for developing custom analysis</a:t>
            </a:r>
          </a:p>
          <a:p>
            <a:pPr lvl="1"/>
            <a:r>
              <a:rPr lang="en-US" dirty="0" smtClean="0"/>
              <a:t>Most similar to Java </a:t>
            </a:r>
            <a:r>
              <a:rPr lang="en-US" dirty="0" err="1" smtClean="0"/>
              <a:t>NetCDF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Data-parallel command-line tools</a:t>
            </a:r>
          </a:p>
          <a:p>
            <a:pPr lvl="1"/>
            <a:r>
              <a:rPr lang="en-US" dirty="0" smtClean="0"/>
              <a:t>Mimics the </a:t>
            </a:r>
            <a:r>
              <a:rPr lang="en-US" dirty="0" err="1" smtClean="0"/>
              <a:t>NetCDF</a:t>
            </a:r>
            <a:r>
              <a:rPr lang="en-US" dirty="0" smtClean="0"/>
              <a:t> Operators (NCO)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079240"/>
        </p:xfrm>
        <a:graphic>
          <a:graphicData uri="http://schemas.openxmlformats.org/drawingml/2006/table">
            <a:tbl>
              <a:tblPr firstRow="1" bandRow="1" bandCol="1">
                <a:tableStyleId>{912C8C85-51F0-491E-9774-3900AFEF0FD7}</a:tableStyleId>
              </a:tblPr>
              <a:tblGrid>
                <a:gridCol w="2019300"/>
                <a:gridCol w="2019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NCO</a:t>
                      </a:r>
                      <a:endParaRPr lang="en-US" dirty="0"/>
                    </a:p>
                  </a:txBody>
                  <a:tcPr>
                    <a:solidFill>
                      <a:srgbClr val="D575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pagoda</a:t>
                      </a:r>
                      <a:endParaRPr lang="en-US" dirty="0"/>
                    </a:p>
                  </a:txBody>
                  <a:tcPr>
                    <a:solidFill>
                      <a:srgbClr val="D575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pgsub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ncra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pgra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ncea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pgea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ncbo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pgbo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ncflint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&lt;soon&gt;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ncwa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&lt;soon&gt;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ncrcat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ncrename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ncatted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ncpdq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74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874F3-CDDE-0849-A2AD-C0A9D137209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Pagoda Design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parallel IO and large variables</a:t>
            </a:r>
          </a:p>
          <a:p>
            <a:pPr lvl="1"/>
            <a:r>
              <a:rPr lang="en-US" dirty="0" smtClean="0"/>
              <a:t>Do what NCO does but when your data is too large for your workstation</a:t>
            </a:r>
          </a:p>
          <a:p>
            <a:r>
              <a:rPr lang="en-US" dirty="0" smtClean="0"/>
              <a:t>Handles regular and geodesic grids</a:t>
            </a:r>
          </a:p>
          <a:p>
            <a:pPr lvl="1"/>
            <a:r>
              <a:rPr lang="en-US" dirty="0" smtClean="0"/>
              <a:t>Geodesic grids are described using an explicit topology</a:t>
            </a:r>
          </a:p>
          <a:p>
            <a:pPr lvl="1"/>
            <a:r>
              <a:rPr lang="en-US" dirty="0" smtClean="0"/>
              <a:t>Explicit topology needed for analysis/visualization e.g. </a:t>
            </a:r>
            <a:r>
              <a:rPr lang="en-US" dirty="0" err="1" smtClean="0"/>
              <a:t>VisIt</a:t>
            </a:r>
            <a:endParaRPr lang="en-US" dirty="0" smtClean="0"/>
          </a:p>
          <a:p>
            <a:r>
              <a:rPr lang="en-US" dirty="0" smtClean="0"/>
              <a:t>Reads and writes classic </a:t>
            </a:r>
            <a:r>
              <a:rPr lang="en-US" dirty="0" err="1" smtClean="0"/>
              <a:t>NetCDF</a:t>
            </a:r>
            <a:r>
              <a:rPr lang="en-US" dirty="0" smtClean="0"/>
              <a:t> via Parallel </a:t>
            </a:r>
            <a:r>
              <a:rPr lang="en-US" dirty="0" err="1" smtClean="0"/>
              <a:t>NetCDF</a:t>
            </a:r>
            <a:endParaRPr lang="en-US" dirty="0" smtClean="0"/>
          </a:p>
          <a:p>
            <a:r>
              <a:rPr lang="en-US" dirty="0" smtClean="0"/>
              <a:t>Reads and writes NetCDF4</a:t>
            </a:r>
          </a:p>
          <a:p>
            <a:r>
              <a:rPr lang="en-US" dirty="0" smtClean="0"/>
              <a:t>Runs on workstations, clusters, HPC systems e.g. hopper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D23235E-B01F-7149-93A5-AB9CE9252899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pgsub</a:t>
            </a:r>
            <a:r>
              <a:rPr lang="en-US" dirty="0" smtClean="0"/>
              <a:t> Strong Scaling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B85F-904D-9B43-BEEC-40261F98A6D4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25" name="Chart 11"/>
          <p:cNvGraphicFramePr>
            <a:graphicFrameLocks/>
          </p:cNvGraphicFramePr>
          <p:nvPr/>
        </p:nvGraphicFramePr>
        <p:xfrm>
          <a:off x="0" y="4139920"/>
          <a:ext cx="4609532" cy="2718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2643" name="Chart 12"/>
          <p:cNvGraphicFramePr>
            <a:graphicFrameLocks/>
          </p:cNvGraphicFramePr>
          <p:nvPr/>
        </p:nvGraphicFramePr>
        <p:xfrm>
          <a:off x="0" y="918246"/>
          <a:ext cx="4611404" cy="3074269"/>
        </p:xfrm>
        <a:graphic>
          <a:graphicData uri="http://schemas.openxmlformats.org/presentationml/2006/ole">
            <p:oleObj spid="_x0000_s112643" name="Chart" r:id="rId4" imgW="7771758" imgH="5181172" progId="Excel.Sheet.8">
              <p:embed/>
            </p:oleObj>
          </a:graphicData>
        </a:graphic>
      </p:graphicFrame>
      <p:sp>
        <p:nvSpPr>
          <p:cNvPr id="27" name="Content Placeholder 8"/>
          <p:cNvSpPr>
            <a:spLocks noGrp="1"/>
          </p:cNvSpPr>
          <p:nvPr>
            <p:ph sz="half" idx="1"/>
          </p:nvPr>
        </p:nvSpPr>
        <p:spPr>
          <a:xfrm>
            <a:off x="4835486" y="1253859"/>
            <a:ext cx="4038600" cy="4055249"/>
          </a:xfrm>
        </p:spPr>
        <p:txBody>
          <a:bodyPr/>
          <a:lstStyle/>
          <a:p>
            <a:r>
              <a:rPr lang="en-US" dirty="0" smtClean="0"/>
              <a:t>Shown to scale up to 2K cores</a:t>
            </a:r>
          </a:p>
          <a:p>
            <a:r>
              <a:rPr lang="en-US" dirty="0" smtClean="0"/>
              <a:t>Shows that IO is a major bottleneck</a:t>
            </a:r>
          </a:p>
          <a:p>
            <a:r>
              <a:rPr lang="en-US" dirty="0" smtClean="0"/>
              <a:t>Write bandwidth nearly 5GB/s on </a:t>
            </a:r>
            <a:r>
              <a:rPr lang="en-US" dirty="0" err="1" smtClean="0"/>
              <a:t>franklin</a:t>
            </a:r>
            <a:endParaRPr lang="en-US" dirty="0" smtClean="0"/>
          </a:p>
          <a:p>
            <a:r>
              <a:rPr lang="en-US" dirty="0" smtClean="0"/>
              <a:t>Our first optimization shows importance of efficient use of 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“make it easy” – A higher level API</a:t>
            </a:r>
          </a:p>
          <a:p>
            <a:r>
              <a:rPr lang="en-US" dirty="0" smtClean="0"/>
              <a:t>New language bindings?  Python?  Fortran?</a:t>
            </a:r>
          </a:p>
          <a:p>
            <a:r>
              <a:rPr lang="en-US" dirty="0" smtClean="0"/>
              <a:t>Handle additional conventions e.g. </a:t>
            </a:r>
            <a:r>
              <a:rPr lang="en-US" dirty="0" err="1" smtClean="0"/>
              <a:t>missing_value</a:t>
            </a:r>
            <a:endParaRPr lang="en-US" dirty="0" smtClean="0"/>
          </a:p>
          <a:p>
            <a:r>
              <a:rPr lang="en-US" dirty="0" smtClean="0"/>
              <a:t>Finish </a:t>
            </a:r>
            <a:r>
              <a:rPr lang="en-US" dirty="0" err="1" smtClean="0"/>
              <a:t>pgflint</a:t>
            </a:r>
            <a:r>
              <a:rPr lang="en-US" dirty="0" smtClean="0"/>
              <a:t> (</a:t>
            </a:r>
            <a:r>
              <a:rPr lang="en-US" dirty="0" err="1" smtClean="0"/>
              <a:t>ncflint</a:t>
            </a:r>
            <a:r>
              <a:rPr lang="en-US" dirty="0" smtClean="0"/>
              <a:t>), </a:t>
            </a:r>
            <a:r>
              <a:rPr lang="en-US" dirty="0" err="1" smtClean="0"/>
              <a:t>pgwa</a:t>
            </a:r>
            <a:r>
              <a:rPr lang="en-US" dirty="0" smtClean="0"/>
              <a:t> (</a:t>
            </a:r>
            <a:r>
              <a:rPr lang="en-US" dirty="0" err="1" smtClean="0"/>
              <a:t>ncwa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Grid interpolation</a:t>
            </a:r>
            <a:endParaRPr lang="en-US" dirty="0" smtClean="0"/>
          </a:p>
          <a:p>
            <a:r>
              <a:rPr lang="en-US" dirty="0" smtClean="0"/>
              <a:t>Other operators?</a:t>
            </a:r>
          </a:p>
          <a:p>
            <a:pPr lvl="1"/>
            <a:r>
              <a:rPr lang="en-US" dirty="0" smtClean="0"/>
              <a:t>What if header isn’t big enough and data is too large?  </a:t>
            </a:r>
          </a:p>
          <a:p>
            <a:pPr lvl="1"/>
            <a:r>
              <a:rPr lang="en-US" dirty="0" smtClean="0"/>
              <a:t>What if </a:t>
            </a:r>
            <a:r>
              <a:rPr lang="en-US" dirty="0" err="1" smtClean="0"/>
              <a:t>pnetcdf’s</a:t>
            </a:r>
            <a:r>
              <a:rPr lang="en-US" dirty="0" smtClean="0"/>
              <a:t> “CDF5” format is used?</a:t>
            </a:r>
          </a:p>
          <a:p>
            <a:r>
              <a:rPr lang="en-US" dirty="0" smtClean="0"/>
              <a:t>We need more users and user input on what’s needed</a:t>
            </a:r>
          </a:p>
          <a:p>
            <a:pPr lvl="1"/>
            <a:r>
              <a:rPr lang="en-US" dirty="0" smtClean="0"/>
              <a:t>Already in use/testing by CSU, ANL, NCAR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95C38-5C46-114D-AE89-CF78D3B1720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http://svn.pnl.gov/gcrm/wiki/pagoda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pagoda-dev@googlegroups.com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B85F-904D-9B43-BEEC-40261F98A6D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NNL_PowerPoin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NNL_Presentatio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NNL_Presentatio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NNL_Presentatio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PNNL_PowerPoint_Template.pot</Template>
  <TotalTime>2906</TotalTime>
  <Words>301</Words>
  <Application>Microsoft Macintosh PowerPoint</Application>
  <PresentationFormat>On-screen Show (4:3)</PresentationFormat>
  <Paragraphs>67</Paragraphs>
  <Slides>6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PNNL_PowerPoint_Template</vt:lpstr>
      <vt:lpstr>Office Theme</vt:lpstr>
      <vt:lpstr>Chart</vt:lpstr>
      <vt:lpstr>Cyber-infrastructure  Working Group: Pagoda  Status and Future</vt:lpstr>
      <vt:lpstr>Parallel Analysis of Geodesic Data</vt:lpstr>
      <vt:lpstr>Pagoda Design</vt:lpstr>
      <vt:lpstr>pgsub Strong Scaling </vt:lpstr>
      <vt:lpstr>Future Directions</vt:lpstr>
      <vt:lpstr>Thanks</vt:lpstr>
    </vt:vector>
  </TitlesOfParts>
  <Company>PNNL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Daily</dc:creator>
  <cp:lastModifiedBy>Jeff Daily</cp:lastModifiedBy>
  <cp:revision>27</cp:revision>
  <dcterms:created xsi:type="dcterms:W3CDTF">2011-01-13T07:43:41Z</dcterms:created>
  <dcterms:modified xsi:type="dcterms:W3CDTF">2011-01-13T07:46:33Z</dcterms:modified>
</cp:coreProperties>
</file>