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85" r:id="rId2"/>
    <p:sldId id="486" r:id="rId3"/>
    <p:sldId id="487" r:id="rId4"/>
    <p:sldId id="398" r:id="rId5"/>
    <p:sldId id="461" r:id="rId6"/>
    <p:sldId id="399" r:id="rId7"/>
    <p:sldId id="407" r:id="rId8"/>
    <p:sldId id="408" r:id="rId9"/>
    <p:sldId id="409" r:id="rId10"/>
    <p:sldId id="462" r:id="rId11"/>
    <p:sldId id="458" r:id="rId12"/>
    <p:sldId id="459" r:id="rId13"/>
    <p:sldId id="410" r:id="rId14"/>
    <p:sldId id="411" r:id="rId15"/>
    <p:sldId id="413" r:id="rId16"/>
    <p:sldId id="464" r:id="rId17"/>
    <p:sldId id="463" r:id="rId18"/>
    <p:sldId id="448" r:id="rId19"/>
    <p:sldId id="447" r:id="rId20"/>
    <p:sldId id="445" r:id="rId21"/>
    <p:sldId id="421" r:id="rId22"/>
    <p:sldId id="475" r:id="rId23"/>
    <p:sldId id="476" r:id="rId24"/>
    <p:sldId id="477" r:id="rId25"/>
    <p:sldId id="478" r:id="rId26"/>
    <p:sldId id="479" r:id="rId27"/>
    <p:sldId id="446" r:id="rId28"/>
    <p:sldId id="415" r:id="rId29"/>
    <p:sldId id="416" r:id="rId30"/>
    <p:sldId id="417" r:id="rId31"/>
    <p:sldId id="480" r:id="rId32"/>
    <p:sldId id="481" r:id="rId33"/>
    <p:sldId id="482" r:id="rId34"/>
    <p:sldId id="483" r:id="rId35"/>
    <p:sldId id="484" r:id="rId36"/>
    <p:sldId id="469" r:id="rId37"/>
    <p:sldId id="418" r:id="rId38"/>
    <p:sldId id="419" r:id="rId39"/>
    <p:sldId id="420" r:id="rId40"/>
    <p:sldId id="422" r:id="rId41"/>
    <p:sldId id="444" r:id="rId42"/>
    <p:sldId id="449" r:id="rId43"/>
    <p:sldId id="452" r:id="rId44"/>
    <p:sldId id="453" r:id="rId45"/>
    <p:sldId id="454" r:id="rId46"/>
    <p:sldId id="455" r:id="rId47"/>
    <p:sldId id="456" r:id="rId48"/>
    <p:sldId id="457" r:id="rId49"/>
    <p:sldId id="440" r:id="rId50"/>
    <p:sldId id="441" r:id="rId51"/>
    <p:sldId id="439" r:id="rId52"/>
    <p:sldId id="442" r:id="rId53"/>
    <p:sldId id="443" r:id="rId54"/>
    <p:sldId id="470" r:id="rId55"/>
    <p:sldId id="471" r:id="rId56"/>
    <p:sldId id="472" r:id="rId57"/>
    <p:sldId id="473" r:id="rId58"/>
    <p:sldId id="474" r:id="rId5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FFF"/>
    <a:srgbClr val="CCFFFF"/>
    <a:srgbClr val="F9FEDA"/>
    <a:srgbClr val="FF3300"/>
    <a:srgbClr val="FFFFCC"/>
    <a:srgbClr val="A50021"/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 autoAdjust="0"/>
    <p:restoredTop sz="99160" autoAdjust="0"/>
  </p:normalViewPr>
  <p:slideViewPr>
    <p:cSldViewPr snapToGrid="0">
      <p:cViewPr varScale="1">
        <p:scale>
          <a:sx n="180" d="100"/>
          <a:sy n="180" d="100"/>
        </p:scale>
        <p:origin x="1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0AC5-B78C-4F89-A01E-194A43407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0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7F4BC-4EBC-4A2B-B75E-BCC3F767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F554A-B935-4943-ABD3-D890DB11BAC8}" type="slidenum">
              <a:rPr lang="en-US"/>
              <a:pPr/>
              <a:t>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02E5-98C6-496C-B299-B2A25F07C596}" type="slidenum">
              <a:rPr lang="en-US"/>
              <a:pPr/>
              <a:t>11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554C-6777-4BC6-B6F0-671ED3453007}" type="slidenum">
              <a:rPr lang="en-US"/>
              <a:pPr/>
              <a:t>12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129C-1F2D-4C01-B85C-0121E0718641}" type="slidenum">
              <a:rPr lang="en-US"/>
              <a:pPr/>
              <a:t>13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1E18C-9091-4DC8-A07F-07C103004A28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16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17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4B49-64EF-42DA-A882-5167595E382F}" type="slidenum">
              <a:rPr lang="en-US"/>
              <a:pPr/>
              <a:t>18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E13FE-379E-4695-8BE6-953AB88D96A3}" type="slidenum">
              <a:rPr lang="en-US"/>
              <a:pPr/>
              <a:t>19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9607D-450A-46AB-A6B5-7044B2E6322C}" type="slidenum">
              <a:rPr lang="en-US"/>
              <a:pPr/>
              <a:t>20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21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25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26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277E2-6723-47DD-B270-E09F630FCD93}" type="slidenum">
              <a:rPr lang="en-US"/>
              <a:pPr/>
              <a:t>27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5F20-4B5E-479F-99A7-5E00C182D5A0}" type="slidenum">
              <a:rPr lang="en-US"/>
              <a:pPr/>
              <a:t>28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D47AE-FF05-4989-8AD4-DFDD5F8A27B8}" type="slidenum">
              <a:rPr lang="en-US"/>
              <a:pPr/>
              <a:t>29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4777-16B2-4A79-92FB-CC18FF866F2B}" type="slidenum">
              <a:rPr lang="en-US"/>
              <a:pPr/>
              <a:t>30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4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0596-AAE9-403E-8A48-4BCAF66FAEC9}" type="slidenum">
              <a:rPr lang="en-US"/>
              <a:pPr/>
              <a:t>37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0B0A9-D75A-4D42-AB69-1D0BD4B7737C}" type="slidenum">
              <a:rPr lang="en-US"/>
              <a:pPr/>
              <a:t>38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B2C3-C9C3-4B78-9625-E8D02B6EB4FE}" type="slidenum">
              <a:rPr lang="en-US"/>
              <a:pPr/>
              <a:t>39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0A894-E8CC-44DC-A440-51B05C1E3979}" type="slidenum">
              <a:rPr lang="en-US"/>
              <a:pPr/>
              <a:t>40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4B2-79FC-4692-AC30-E7C6C1637084}" type="slidenum">
              <a:rPr lang="en-US"/>
              <a:pPr/>
              <a:t>41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3B932-61B2-4383-8C1E-DD000E1E09A2}" type="slidenum">
              <a:rPr lang="en-US"/>
              <a:pPr/>
              <a:t>42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07B7-3DDA-4595-9663-95424AF126CA}" type="slidenum">
              <a:rPr lang="en-US"/>
              <a:pPr/>
              <a:t>43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FED53-702D-4588-B382-DFE581F3D19F}" type="slidenum">
              <a:rPr lang="en-US"/>
              <a:pPr/>
              <a:t>44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F484-A1D2-4623-96E1-7FCE1B5D72AB}" type="slidenum">
              <a:rPr lang="en-US"/>
              <a:pPr/>
              <a:t>45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7B151-F6B7-4EC1-8B71-D47994752DC1}" type="slidenum">
              <a:rPr lang="en-US"/>
              <a:pPr/>
              <a:t>46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5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E7DF2-28E2-4B35-8652-5849D2458FBB}" type="slidenum">
              <a:rPr lang="en-US"/>
              <a:pPr/>
              <a:t>47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5D91-FDA1-4DCE-99BF-C58601F38D3C}" type="slidenum">
              <a:rPr lang="en-US"/>
              <a:pPr/>
              <a:t>48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FE85-B889-44C6-BDAF-6A6FFBFB58B3}" type="slidenum">
              <a:rPr lang="en-US"/>
              <a:pPr/>
              <a:t>49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7CB82-340F-48E7-A247-31694AE25619}" type="slidenum">
              <a:rPr lang="en-US"/>
              <a:pPr/>
              <a:t>50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92237-D49F-4E91-B1B7-3617965F3694}" type="slidenum">
              <a:rPr lang="en-US"/>
              <a:pPr/>
              <a:t>51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7C34C-7E37-4C73-903A-27B0FF9E15C4}" type="slidenum">
              <a:rPr lang="en-US"/>
              <a:pPr/>
              <a:t>52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4F913-01B2-4308-ACED-DF3F0FAF4FC3}" type="slidenum">
              <a:rPr lang="en-US"/>
              <a:pPr/>
              <a:t>53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55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56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57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4EA5-2E1F-4778-97D0-D43F2069FF0D}" type="slidenum">
              <a:rPr lang="en-US"/>
              <a:pPr/>
              <a:t>6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58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C584-F660-425C-8E67-BCDCAB498D81}" type="slidenum">
              <a:rPr lang="en-US"/>
              <a:pPr/>
              <a:t>7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E57BB-1701-469E-8942-75FF48833B0C}" type="slidenum">
              <a:rPr lang="en-US"/>
              <a:pPr/>
              <a:t>8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10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83129-2C5B-4CFE-B7E5-882AEF108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2EA8D-0A80-4A17-ABD8-712D10AFB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31CB4-49F3-4768-906D-79E27A523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3038" y="0"/>
            <a:ext cx="1905001" cy="457200"/>
          </a:xfrm>
        </p:spPr>
        <p:txBody>
          <a:bodyPr/>
          <a:lstStyle>
            <a:lvl1pPr>
              <a:defRPr/>
            </a:lvl1pPr>
          </a:lstStyle>
          <a:p>
            <a:fld id="{6CC6EBCE-7EE1-49EE-800D-8FFE6534F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11300" y="-127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5FF7D3-8464-4C3C-B44B-549A36209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094ED-33F8-4A83-A866-FFBE1D51C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8F43-739A-4345-8309-CF98C6629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7ADDB-54CD-4377-81E6-7BDA7D5E0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A73-C634-4D37-811F-9E6477968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4872B-7BAD-4139-93C7-710812D22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541F-5958-4199-8BA9-E2485626E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77E48-02CE-4BE3-8768-5ABF4A8EE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C441C-76C1-4DAA-AAED-39A3C454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24B4AB8-1447-4212-B0B8-5232056B11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627F-79E8-43FA-B879-30642152341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 #16 – </a:t>
            </a:r>
            <a:r>
              <a:rPr lang="en-US" sz="4000" dirty="0">
                <a:solidFill>
                  <a:srgbClr val="FF0000"/>
                </a:solidFill>
              </a:rPr>
              <a:t>That’s all folks!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310" y="1161420"/>
            <a:ext cx="4264572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Intro to Graphs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Graph Traversals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Depth-first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Breadth-first</a:t>
            </a:r>
          </a:p>
          <a:p>
            <a:r>
              <a:rPr lang="en-US" sz="2800" dirty="0">
                <a:solidFill>
                  <a:srgbClr val="7030A0"/>
                </a:solidFill>
              </a:rPr>
              <a:t>Dijkstra’s Algorithm</a:t>
            </a:r>
          </a:p>
        </p:txBody>
      </p:sp>
      <p:graphicFrame>
        <p:nvGraphicFramePr>
          <p:cNvPr id="377884" name="Group 28"/>
          <p:cNvGraphicFramePr>
            <a:graphicFrameLocks noGrp="1"/>
          </p:cNvGraphicFramePr>
          <p:nvPr/>
        </p:nvGraphicFramePr>
        <p:xfrm>
          <a:off x="1371600" y="5303838"/>
          <a:ext cx="6629400" cy="792480"/>
        </p:xfrm>
        <a:graphic>
          <a:graphicData uri="http://schemas.openxmlformats.org/drawingml/2006/table">
            <a:tbl>
              <a:tblPr/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7901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4488711"/>
              </p:ext>
            </p:extLst>
          </p:nvPr>
        </p:nvGraphicFramePr>
        <p:xfrm>
          <a:off x="152400" y="5334000"/>
          <a:ext cx="8458200" cy="1615123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Final Exam: Saturday, March 17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th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 11:30am-2:30pm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Final Exam Location: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TBA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53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10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631" name="Text Box 215"/>
          <p:cNvSpPr txBox="1">
            <a:spLocks noChangeArrowheads="1"/>
          </p:cNvSpPr>
          <p:nvPr/>
        </p:nvSpPr>
        <p:spPr bwMode="auto">
          <a:xfrm>
            <a:off x="331788" y="952500"/>
            <a:ext cx="8459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sz="2000" dirty="0"/>
              <a:t>How do you represent 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 with an adjacency matrix?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99130" y="1976438"/>
            <a:ext cx="85654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It’s easy!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To bi-directionally connect vertices 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and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simply 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set array[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to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and set array[</a:t>
            </a:r>
            <a:r>
              <a:rPr lang="en-US" sz="2000" dirty="0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err="1">
                <a:solidFill>
                  <a:srgbClr val="006666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as well!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16"/>
          <p:cNvGraphicFramePr>
            <a:graphicFrameLocks noGrp="1"/>
          </p:cNvGraphicFramePr>
          <p:nvPr/>
        </p:nvGraphicFramePr>
        <p:xfrm>
          <a:off x="457200" y="4254500"/>
          <a:ext cx="4775199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92800" y="4686300"/>
            <a:ext cx="2298700" cy="1955800"/>
            <a:chOff x="3568700" y="4584700"/>
            <a:chExt cx="2298700" cy="1955800"/>
          </a:xfrm>
        </p:grpSpPr>
        <p:sp>
          <p:nvSpPr>
            <p:cNvPr id="10" name="Oval 9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01724" y="4747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299200" y="4978400"/>
            <a:ext cx="4953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524" y="6144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438900" y="5156200"/>
            <a:ext cx="457200" cy="431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25762" y="31877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25762" y="35560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4" grpId="0"/>
      <p:bldP spid="15" grpId="0" animBg="1"/>
      <p:bldP spid="16" grpId="0"/>
      <p:bldP spid="17" grpId="0" animBg="1"/>
      <p:bldP spid="18" grpId="0" autoUpdateAnimBg="0"/>
      <p:bldP spid="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79C-67CB-45F1-9A61-E1DF0CA54242}" type="slidenum">
              <a:rPr lang="en-US"/>
              <a:pPr/>
              <a:t>11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08973" name="Text Box 13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09036" name="Group 76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08972" name="Group 12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08965" name="Oval 5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08966" name="Oval 6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08967" name="Oval 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08968" name="Oval 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08969" name="Line 9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0" name="Line 10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1" name="Line 11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01" name="Line 41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06" name="Text Box 46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09037" name="Group 77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09038" name="Group 78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09039" name="Group 79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1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2" name="Rectangle 82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3" name="Rectangle 83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4" name="Rectangle 84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5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6" name="Rectangle 86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7" name="Rectangle 87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9" name="Rectangle 89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1" name="Rectangle 91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2" name="Rectangle 92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3" name="Rectangle 93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5" name="Rectangle 95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056" name="Text Box 96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7" name="Text Box 97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058" name="Text Box 98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9" name="Text Box 99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09060" name="Text Box 100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061" name="Text Box 101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062" name="Text Box 102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063" name="Text Box 103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064" name="Text Box 104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09093" name="Group 133"/>
          <p:cNvGrpSpPr>
            <a:grpSpLocks/>
          </p:cNvGrpSpPr>
          <p:nvPr/>
        </p:nvGrpSpPr>
        <p:grpSpPr bwMode="auto">
          <a:xfrm>
            <a:off x="5257800" y="1093788"/>
            <a:ext cx="2743200" cy="2498725"/>
            <a:chOff x="3312" y="785"/>
            <a:chExt cx="1728" cy="1574"/>
          </a:xfrm>
        </p:grpSpPr>
        <p:grpSp>
          <p:nvGrpSpPr>
            <p:cNvPr id="809094" name="Group 13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09095" name="Group 13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4" name="Rectangle 14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112" name="Text Box 15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3" name="Text Box 15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4" name="Text Box 15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5" name="Text Box 15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116" name="Text Box 15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117" name="Text Box 15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118" name="Text Box 15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119" name="Text Box 15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120" name="Text Box 16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09121" name="Text Box 161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09152" name="Group 192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09035" name="Group 75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8998" name="Group 38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8990" name="Group 30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897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89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8994" name="Text Box 3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5" name="Text Box 3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8996" name="Text Box 3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7" name="Text Box 3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899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09000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002" name="Text Box 42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003" name="Text Box 43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09150" name="Rectangle 190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51" name="Rectangle 191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09153" name="Group 193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09154" name="Group 19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9155" name="Group 19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9156" name="Group 19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91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7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9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917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9174" name="Text Box 2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5" name="Text Box 2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9176" name="Text Box 2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7" name="Text Box 21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9178" name="Text Box 21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179" name="Text Box 21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180" name="Text Box 22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09181" name="Text Box 22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09182" name="Rectangle 22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83" name="Rectangle 22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09184" name="Text Box 224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  <p:sp>
        <p:nvSpPr>
          <p:cNvPr id="809185" name="Text Box 225"/>
          <p:cNvSpPr txBox="1">
            <a:spLocks noChangeArrowheads="1"/>
          </p:cNvSpPr>
          <p:nvPr/>
        </p:nvSpPr>
        <p:spPr bwMode="auto">
          <a:xfrm>
            <a:off x="80232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86" name="Line 22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87" name="Line 227"/>
          <p:cNvSpPr>
            <a:spLocks noChangeShapeType="1"/>
          </p:cNvSpPr>
          <p:nvPr/>
        </p:nvSpPr>
        <p:spPr bwMode="auto">
          <a:xfrm flipH="1">
            <a:off x="1360488" y="1774825"/>
            <a:ext cx="1077912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90" name="Group 230"/>
          <p:cNvGrpSpPr>
            <a:grpSpLocks/>
          </p:cNvGrpSpPr>
          <p:nvPr/>
        </p:nvGrpSpPr>
        <p:grpSpPr bwMode="auto">
          <a:xfrm>
            <a:off x="6172200" y="3854450"/>
            <a:ext cx="1830388" cy="793750"/>
            <a:chOff x="3888" y="2524"/>
            <a:chExt cx="1153" cy="500"/>
          </a:xfrm>
        </p:grpSpPr>
        <p:sp>
          <p:nvSpPr>
            <p:cNvPr id="809188" name="Line 228"/>
            <p:cNvSpPr>
              <a:spLocks noChangeShapeType="1"/>
            </p:cNvSpPr>
            <p:nvPr/>
          </p:nvSpPr>
          <p:spPr bwMode="auto">
            <a:xfrm>
              <a:off x="3888" y="3024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89" name="Line 229"/>
            <p:cNvSpPr>
              <a:spLocks noChangeShapeType="1"/>
            </p:cNvSpPr>
            <p:nvPr/>
          </p:nvSpPr>
          <p:spPr bwMode="auto">
            <a:xfrm>
              <a:off x="4856" y="2524"/>
              <a:ext cx="185" cy="24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94" name="Group 234"/>
          <p:cNvGrpSpPr>
            <a:grpSpLocks/>
          </p:cNvGrpSpPr>
          <p:nvPr/>
        </p:nvGrpSpPr>
        <p:grpSpPr bwMode="auto">
          <a:xfrm>
            <a:off x="6172200" y="3929063"/>
            <a:ext cx="2351088" cy="1176337"/>
            <a:chOff x="3888" y="2475"/>
            <a:chExt cx="1481" cy="741"/>
          </a:xfrm>
        </p:grpSpPr>
        <p:sp>
          <p:nvSpPr>
            <p:cNvPr id="809192" name="Line 232"/>
            <p:cNvSpPr>
              <a:spLocks noChangeShapeType="1"/>
            </p:cNvSpPr>
            <p:nvPr/>
          </p:nvSpPr>
          <p:spPr bwMode="auto">
            <a:xfrm>
              <a:off x="3888" y="3216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93" name="Line 233"/>
            <p:cNvSpPr>
              <a:spLocks noChangeShapeType="1"/>
            </p:cNvSpPr>
            <p:nvPr/>
          </p:nvSpPr>
          <p:spPr bwMode="auto">
            <a:xfrm>
              <a:off x="5184" y="2475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195" name="Text Box 235"/>
          <p:cNvSpPr txBox="1">
            <a:spLocks noChangeArrowheads="1"/>
          </p:cNvSpPr>
          <p:nvPr/>
        </p:nvSpPr>
        <p:spPr bwMode="auto">
          <a:xfrm>
            <a:off x="8486775" y="47561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97" name="Line 23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98" name="Line 23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58924 0.371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185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27031 0.363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73" grpId="0"/>
      <p:bldP spid="809006" grpId="0"/>
      <p:bldP spid="809121" grpId="0"/>
      <p:bldP spid="809184" grpId="0"/>
      <p:bldP spid="809185" grpId="0"/>
      <p:bldP spid="809185" grpId="1"/>
      <p:bldP spid="809186" grpId="0" animBg="1"/>
      <p:bldP spid="809186" grpId="1" animBg="1"/>
      <p:bldP spid="809187" grpId="0" animBg="1"/>
      <p:bldP spid="809187" grpId="1" animBg="1"/>
      <p:bldP spid="809195" grpId="0"/>
      <p:bldP spid="809197" grpId="0" animBg="1"/>
      <p:bldP spid="809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A208-B403-4557-ADFB-4D42C92B1F4A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813129" name="Group 73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13130" name="Group 7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131" name="Group 7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132" name="Group 7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150" name="Text Box 9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1" name="Text Box 9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152" name="Text Box 9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3" name="Text Box 9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154" name="Text Box 9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13155" name="Text Box 9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56" name="Text Box 10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57" name="Text Box 10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13158" name="Rectangle 10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159" name="Rectangle 10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13061" name="Group 5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13062" name="Group 6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13063" name="Oval 7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13064" name="Oval 8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13065" name="Oval 9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13066" name="Oval 10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13067" name="Line 11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8" name="Line 12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9" name="Line 13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071" name="Text Box 15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13072" name="Group 16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13073" name="Group 17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13074" name="Group 18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8" name="Rectangle 32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90" name="Rectangle 34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091" name="Text Box 35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2" name="Text Box 36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093" name="Text Box 37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4" name="Text Box 38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13095" name="Text Box 39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13160" name="Group 104"/>
          <p:cNvGrpSpPr>
            <a:grpSpLocks/>
          </p:cNvGrpSpPr>
          <p:nvPr/>
        </p:nvGrpSpPr>
        <p:grpSpPr bwMode="auto">
          <a:xfrm>
            <a:off x="6096000" y="3646488"/>
            <a:ext cx="2743200" cy="2417762"/>
            <a:chOff x="3312" y="836"/>
            <a:chExt cx="1728" cy="1523"/>
          </a:xfrm>
        </p:grpSpPr>
        <p:grpSp>
          <p:nvGrpSpPr>
            <p:cNvPr id="813161" name="Group 105"/>
            <p:cNvGrpSpPr>
              <a:grpSpLocks/>
            </p:cNvGrpSpPr>
            <p:nvPr/>
          </p:nvGrpSpPr>
          <p:grpSpPr bwMode="auto">
            <a:xfrm>
              <a:off x="3312" y="843"/>
              <a:ext cx="1728" cy="1516"/>
              <a:chOff x="3312" y="843"/>
              <a:chExt cx="1728" cy="1516"/>
            </a:xfrm>
          </p:grpSpPr>
          <p:grpSp>
            <p:nvGrpSpPr>
              <p:cNvPr id="813162" name="Group 106"/>
              <p:cNvGrpSpPr>
                <a:grpSpLocks/>
              </p:cNvGrpSpPr>
              <p:nvPr/>
            </p:nvGrpSpPr>
            <p:grpSpPr bwMode="auto">
              <a:xfrm>
                <a:off x="3312" y="843"/>
                <a:ext cx="1728" cy="1510"/>
                <a:chOff x="3188" y="712"/>
                <a:chExt cx="1948" cy="1803"/>
              </a:xfrm>
            </p:grpSpPr>
            <p:grpSp>
              <p:nvGrpSpPr>
                <p:cNvPr id="813163" name="Group 107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6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179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1" name="Text Box 12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2" name="Text Box 12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76" y="718"/>
                  <a:ext cx="19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3" name="Text Box 12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4" name="Text Box 128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48" y="795"/>
                  <a:ext cx="19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3185" name="Text Box 12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86" name="Text Box 13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87" name="Text Box 131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13188" name="Text Box 132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13189" name="Rectangle 133"/>
            <p:cNvSpPr>
              <a:spLocks noChangeArrowheads="1"/>
            </p:cNvSpPr>
            <p:nvPr/>
          </p:nvSpPr>
          <p:spPr bwMode="auto">
            <a:xfrm rot="3022391">
              <a:off x="3810" y="90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  <p:sp>
          <p:nvSpPr>
            <p:cNvPr id="813190" name="Rectangle 134"/>
            <p:cNvSpPr>
              <a:spLocks noChangeArrowheads="1"/>
            </p:cNvSpPr>
            <p:nvPr/>
          </p:nvSpPr>
          <p:spPr bwMode="auto">
            <a:xfrm rot="3022391">
              <a:off x="4326" y="80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</p:grpSp>
      <p:sp>
        <p:nvSpPr>
          <p:cNvPr id="813204" name="Text Box 148"/>
          <p:cNvSpPr txBox="1">
            <a:spLocks noChangeArrowheads="1"/>
          </p:cNvSpPr>
          <p:nvPr/>
        </p:nvSpPr>
        <p:spPr bwMode="auto">
          <a:xfrm>
            <a:off x="152400" y="61563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And if we multiply our new matrix by the original matrix again, we’ll get all vertices that are exactly </a:t>
            </a:r>
            <a:r>
              <a:rPr lang="en-US" sz="2000">
                <a:solidFill>
                  <a:srgbClr val="006666"/>
                </a:solidFill>
              </a:rPr>
              <a:t>3 edges apart</a:t>
            </a:r>
            <a:r>
              <a:rPr lang="en-US" sz="2000"/>
              <a:t>!</a:t>
            </a:r>
          </a:p>
        </p:txBody>
      </p:sp>
      <p:grpSp>
        <p:nvGrpSpPr>
          <p:cNvPr id="813236" name="Group 180"/>
          <p:cNvGrpSpPr>
            <a:grpSpLocks/>
          </p:cNvGrpSpPr>
          <p:nvPr/>
        </p:nvGrpSpPr>
        <p:grpSpPr bwMode="auto">
          <a:xfrm>
            <a:off x="-131763" y="3619500"/>
            <a:ext cx="2743201" cy="2498725"/>
            <a:chOff x="3312" y="785"/>
            <a:chExt cx="1728" cy="1574"/>
          </a:xfrm>
        </p:grpSpPr>
        <p:grpSp>
          <p:nvGrpSpPr>
            <p:cNvPr id="813237" name="Group 181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238" name="Group 182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23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1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2" name="Rectangle 186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5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6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1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3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255" name="Text Box 199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6" name="Text Box 200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7" name="Text Box 201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8" name="Text Box 202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259" name="Text Box 203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260" name="Text Box 204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261" name="Text Box 205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262" name="Text Box 206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263" name="Text Box 207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20" name="Group 264"/>
          <p:cNvGrpSpPr>
            <a:grpSpLocks/>
          </p:cNvGrpSpPr>
          <p:nvPr/>
        </p:nvGrpSpPr>
        <p:grpSpPr bwMode="auto">
          <a:xfrm>
            <a:off x="2776538" y="3586163"/>
            <a:ext cx="2743200" cy="2498725"/>
            <a:chOff x="3312" y="785"/>
            <a:chExt cx="1728" cy="1574"/>
          </a:xfrm>
        </p:grpSpPr>
        <p:grpSp>
          <p:nvGrpSpPr>
            <p:cNvPr id="813321" name="Group 265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22" name="Group 266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2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4" name="Rectangle 268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5" name="Rectangle 269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8" name="Rectangle 272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0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3" name="Rectangle 277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5" name="Rectangle 279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6" name="Rectangle 280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8" name="Rectangle 282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39" name="Text Box 283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0" name="Text Box 284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1" name="Text Box 285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2" name="Text Box 286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343" name="Text Box 287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344" name="Text Box 288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345" name="Text Box 289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346" name="Text Box 290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347" name="Text Box 291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48" name="Group 292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13349" name="Group 293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350" name="Group 294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351" name="Group 295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352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3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4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5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6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7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8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9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0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1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2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3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4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5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6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7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36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369" name="Text Box 313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0" name="Text Box 3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371" name="Text Box 3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2" name="Text Box 3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373" name="Text Box 317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4" name="Text Box 318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5" name="Text Box 319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6" name="Text Box 320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13377" name="Rectangle 321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378" name="Rectangle 322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13379" name="Group 323"/>
          <p:cNvGrpSpPr>
            <a:grpSpLocks/>
          </p:cNvGrpSpPr>
          <p:nvPr/>
        </p:nvGrpSpPr>
        <p:grpSpPr bwMode="auto">
          <a:xfrm>
            <a:off x="6096000" y="3570288"/>
            <a:ext cx="2743200" cy="2498725"/>
            <a:chOff x="3312" y="785"/>
            <a:chExt cx="1728" cy="1574"/>
          </a:xfrm>
        </p:grpSpPr>
        <p:grpSp>
          <p:nvGrpSpPr>
            <p:cNvPr id="813380" name="Group 32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81" name="Group 32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82" name="Rectangle 32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3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4" name="Rectangle 32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6" name="Rectangle 33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7" name="Rectangle 33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8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9" name="Rectangle 33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0" name="Rectangle 33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1" name="Rectangle 33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3" name="Rectangle 33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4" name="Rectangle 33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6" name="Rectangle 34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7" name="Rectangle 34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98" name="Text Box 34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99" name="Text Box 34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0" name="Text Box 34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1" name="Text Box 34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402" name="Text Box 34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403" name="Text Box 34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404" name="Text Box 34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405" name="Text Box 34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406" name="Text Box 35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</p:grpSp>
      <p:grpSp>
        <p:nvGrpSpPr>
          <p:cNvPr id="813410" name="Group 354"/>
          <p:cNvGrpSpPr>
            <a:grpSpLocks/>
          </p:cNvGrpSpPr>
          <p:nvPr/>
        </p:nvGrpSpPr>
        <p:grpSpPr bwMode="auto">
          <a:xfrm>
            <a:off x="6172200" y="3962400"/>
            <a:ext cx="2351088" cy="685800"/>
            <a:chOff x="3888" y="2496"/>
            <a:chExt cx="1481" cy="432"/>
          </a:xfrm>
        </p:grpSpPr>
        <p:sp>
          <p:nvSpPr>
            <p:cNvPr id="813408" name="Line 352"/>
            <p:cNvSpPr>
              <a:spLocks noChangeShapeType="1"/>
            </p:cNvSpPr>
            <p:nvPr/>
          </p:nvSpPr>
          <p:spPr bwMode="auto">
            <a:xfrm>
              <a:off x="3888" y="2928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3409" name="Line 353"/>
            <p:cNvSpPr>
              <a:spLocks noChangeShapeType="1"/>
            </p:cNvSpPr>
            <p:nvPr/>
          </p:nvSpPr>
          <p:spPr bwMode="auto">
            <a:xfrm>
              <a:off x="5184" y="2496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3411" name="Text Box 355"/>
          <p:cNvSpPr txBox="1">
            <a:spLocks noChangeArrowheads="1"/>
          </p:cNvSpPr>
          <p:nvPr/>
        </p:nvSpPr>
        <p:spPr bwMode="auto">
          <a:xfrm>
            <a:off x="84804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3412" name="Line 35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3" name="Line 35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4" name="Line 35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5" name="Text Box 359"/>
          <p:cNvSpPr txBox="1">
            <a:spLocks noChangeArrowheads="1"/>
          </p:cNvSpPr>
          <p:nvPr/>
        </p:nvSpPr>
        <p:spPr bwMode="auto">
          <a:xfrm rot="-1039589">
            <a:off x="2057400" y="2286000"/>
            <a:ext cx="4054475" cy="1228725"/>
          </a:xfrm>
          <a:prstGeom prst="rect">
            <a:avLst/>
          </a:prstGeom>
          <a:solidFill>
            <a:srgbClr val="99CCFF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 now you know how</a:t>
            </a:r>
            <a:br>
              <a:rPr lang="en-US" dirty="0"/>
            </a:br>
            <a:r>
              <a:rPr lang="en-US" dirty="0">
                <a:solidFill>
                  <a:srgbClr val="A50021"/>
                </a:solidFill>
              </a:rPr>
              <a:t>Google+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Facebook</a:t>
            </a:r>
            <a:br>
              <a:rPr lang="en-US" dirty="0"/>
            </a:br>
            <a:r>
              <a:rPr lang="en-US" dirty="0"/>
              <a:t>work… NOT!</a:t>
            </a:r>
          </a:p>
        </p:txBody>
      </p:sp>
      <p:sp>
        <p:nvSpPr>
          <p:cNvPr id="813416" name="Text Box 360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36892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13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671 L -0.35851 0.0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3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0.00486 L -0.30382 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204" grpId="1"/>
      <p:bldP spid="813411" grpId="0"/>
      <p:bldP spid="813412" grpId="0" animBg="1"/>
      <p:bldP spid="813413" grpId="0" animBg="1"/>
      <p:bldP spid="813414" grpId="0" animBg="1"/>
      <p:bldP spid="813415" grpId="0" animBg="1"/>
      <p:bldP spid="8134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F32-AF79-476B-BBA0-EB5E4A541837}" type="slidenum">
              <a:rPr lang="en-US"/>
              <a:pPr/>
              <a:t>13</a:t>
            </a:fld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0" y="-2159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Another Way to Represent a Graph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92101" y="125253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How else can we represent a graph (without a 2D array)?</a:t>
            </a:r>
            <a:r>
              <a:rPr lang="en-US" dirty="0"/>
              <a:t> 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520158" y="2740025"/>
            <a:ext cx="4078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307974" y="5273675"/>
            <a:ext cx="8607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420688" y="3343276"/>
            <a:ext cx="833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directed graph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vertices can be represented by an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array of n linked lists.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list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28182" y="4484689"/>
            <a:ext cx="2662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graph[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65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 autoUpdateAnimBg="0"/>
      <p:bldP spid="701445" grpId="1"/>
      <p:bldP spid="701447" grpId="0" autoUpdateAnimBg="0"/>
      <p:bldP spid="701447" grpId="1"/>
      <p:bldP spid="701446" grpId="0"/>
      <p:bldP spid="701446" grpId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855F-4C3E-4BCC-86EF-58044CB11D4E}" type="slidenum">
              <a:rPr lang="en-US"/>
              <a:pPr/>
              <a:t>14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7175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The Adjacency List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344488" y="2270125"/>
            <a:ext cx="2688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graph[</a:t>
            </a:r>
            <a:r>
              <a:rPr lang="en-US" dirty="0">
                <a:solidFill>
                  <a:srgbClr val="A50021"/>
                </a:solidFill>
              </a:rPr>
              <a:t>4</a:t>
            </a:r>
            <a:r>
              <a:rPr lang="en-US" dirty="0"/>
              <a:t>];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330200" y="32607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graph[0].push_back(3);</a:t>
            </a:r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423863" y="2814638"/>
            <a:ext cx="451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edge from node 0 to node 3</a:t>
            </a: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 flipH="1">
            <a:off x="6899274" y="5273675"/>
            <a:ext cx="314325" cy="2397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504" name="Group 40"/>
          <p:cNvGrpSpPr>
            <a:grpSpLocks/>
          </p:cNvGrpSpPr>
          <p:nvPr/>
        </p:nvGrpSpPr>
        <p:grpSpPr bwMode="auto">
          <a:xfrm>
            <a:off x="5410200" y="2193925"/>
            <a:ext cx="2808288" cy="4352925"/>
            <a:chOff x="3655" y="1296"/>
            <a:chExt cx="1769" cy="2742"/>
          </a:xfrm>
        </p:grpSpPr>
        <p:grpSp>
          <p:nvGrpSpPr>
            <p:cNvPr id="702474" name="Group 10"/>
            <p:cNvGrpSpPr>
              <a:grpSpLocks/>
            </p:cNvGrpSpPr>
            <p:nvPr/>
          </p:nvGrpSpPr>
          <p:grpSpPr bwMode="auto">
            <a:xfrm>
              <a:off x="4347" y="2976"/>
              <a:ext cx="1077" cy="1062"/>
              <a:chOff x="3339" y="1872"/>
              <a:chExt cx="1077" cy="1062"/>
            </a:xfrm>
          </p:grpSpPr>
          <p:grpSp>
            <p:nvGrpSpPr>
              <p:cNvPr id="702475" name="Group 11"/>
              <p:cNvGrpSpPr>
                <a:grpSpLocks/>
              </p:cNvGrpSpPr>
              <p:nvPr/>
            </p:nvGrpSpPr>
            <p:grpSpPr bwMode="auto">
              <a:xfrm>
                <a:off x="3339" y="1872"/>
                <a:ext cx="1077" cy="1052"/>
                <a:chOff x="2907" y="2304"/>
                <a:chExt cx="1077" cy="1052"/>
              </a:xfrm>
            </p:grpSpPr>
            <p:sp>
              <p:nvSpPr>
                <p:cNvPr id="702476" name="Oval 12"/>
                <p:cNvSpPr>
                  <a:spLocks noChangeArrowheads="1"/>
                </p:cNvSpPr>
                <p:nvPr/>
              </p:nvSpPr>
              <p:spPr bwMode="auto">
                <a:xfrm>
                  <a:off x="3312" y="230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7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8" name="Oval 14"/>
                <p:cNvSpPr>
                  <a:spLocks noChangeArrowheads="1"/>
                </p:cNvSpPr>
                <p:nvPr/>
              </p:nvSpPr>
              <p:spPr bwMode="auto">
                <a:xfrm>
                  <a:off x="2907" y="2667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9" name="Oval 15"/>
                <p:cNvSpPr>
                  <a:spLocks noChangeArrowheads="1"/>
                </p:cNvSpPr>
                <p:nvPr/>
              </p:nvSpPr>
              <p:spPr bwMode="auto">
                <a:xfrm>
                  <a:off x="3359" y="306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3783" y="188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4135" y="225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702483" name="Text Box 19"/>
              <p:cNvSpPr txBox="1">
                <a:spLocks noChangeArrowheads="1"/>
              </p:cNvSpPr>
              <p:nvPr/>
            </p:nvSpPr>
            <p:spPr bwMode="auto">
              <a:xfrm>
                <a:off x="3809" y="264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02484" name="Text Box 20"/>
              <p:cNvSpPr txBox="1">
                <a:spLocks noChangeArrowheads="1"/>
              </p:cNvSpPr>
              <p:nvPr/>
            </p:nvSpPr>
            <p:spPr bwMode="auto">
              <a:xfrm>
                <a:off x="3367" y="222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702503" name="Group 39"/>
            <p:cNvGrpSpPr>
              <a:grpSpLocks/>
            </p:cNvGrpSpPr>
            <p:nvPr/>
          </p:nvGrpSpPr>
          <p:grpSpPr bwMode="auto">
            <a:xfrm>
              <a:off x="3655" y="1296"/>
              <a:ext cx="736" cy="1152"/>
              <a:chOff x="3655" y="1296"/>
              <a:chExt cx="736" cy="1152"/>
            </a:xfrm>
          </p:grpSpPr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3888" y="1296"/>
                <a:ext cx="432" cy="1152"/>
                <a:chOff x="3888" y="1296"/>
                <a:chExt cx="432" cy="1152"/>
              </a:xfrm>
            </p:grpSpPr>
            <p:sp>
              <p:nvSpPr>
                <p:cNvPr id="702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888" y="1296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1584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1872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3655" y="1303"/>
                <a:ext cx="248" cy="1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700"/>
                  <a:t>0</a:t>
                </a:r>
              </a:p>
              <a:p>
                <a:pPr algn="ctr"/>
                <a:r>
                  <a:rPr lang="en-US" sz="2700"/>
                  <a:t>1</a:t>
                </a:r>
              </a:p>
              <a:p>
                <a:pPr algn="ctr"/>
                <a:r>
                  <a:rPr lang="en-US" sz="2700"/>
                  <a:t>2</a:t>
                </a:r>
              </a:p>
              <a:p>
                <a:pPr algn="ctr"/>
                <a:r>
                  <a:rPr lang="en-US" sz="2700"/>
                  <a:t>3</a:t>
                </a:r>
              </a:p>
            </p:txBody>
          </p:sp>
          <p:sp>
            <p:nvSpPr>
              <p:cNvPr id="702493" name="Text Box 29"/>
              <p:cNvSpPr txBox="1">
                <a:spLocks noChangeArrowheads="1"/>
              </p:cNvSpPr>
              <p:nvPr/>
            </p:nvSpPr>
            <p:spPr bwMode="auto">
              <a:xfrm>
                <a:off x="3845" y="1335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NULL</a:t>
                </a:r>
              </a:p>
            </p:txBody>
          </p:sp>
          <p:sp>
            <p:nvSpPr>
              <p:cNvPr id="702494" name="Text Box 30"/>
              <p:cNvSpPr txBox="1">
                <a:spLocks noChangeArrowheads="1"/>
              </p:cNvSpPr>
              <p:nvPr/>
            </p:nvSpPr>
            <p:spPr bwMode="auto">
              <a:xfrm>
                <a:off x="3840" y="162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5" name="Text Box 31"/>
              <p:cNvSpPr txBox="1">
                <a:spLocks noChangeArrowheads="1"/>
              </p:cNvSpPr>
              <p:nvPr/>
            </p:nvSpPr>
            <p:spPr bwMode="auto">
              <a:xfrm>
                <a:off x="3853" y="1896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6" name="Text Box 32"/>
              <p:cNvSpPr txBox="1">
                <a:spLocks noChangeArrowheads="1"/>
              </p:cNvSpPr>
              <p:nvPr/>
            </p:nvSpPr>
            <p:spPr bwMode="auto">
              <a:xfrm>
                <a:off x="3848" y="2181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</p:grpSp>
      </p:grpSp>
      <p:grpSp>
        <p:nvGrpSpPr>
          <p:cNvPr id="702514" name="Group 50"/>
          <p:cNvGrpSpPr>
            <a:grpSpLocks/>
          </p:cNvGrpSpPr>
          <p:nvPr/>
        </p:nvGrpSpPr>
        <p:grpSpPr bwMode="auto">
          <a:xfrm>
            <a:off x="5781675" y="2120900"/>
            <a:ext cx="2038350" cy="822325"/>
            <a:chOff x="3889" y="1250"/>
            <a:chExt cx="1284" cy="518"/>
          </a:xfrm>
        </p:grpSpPr>
        <p:sp>
          <p:nvSpPr>
            <p:cNvPr id="702499" name="Rectangle 35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08" name="Group 44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05" name="Line 41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6" name="Rectangle 42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7" name="Text Box 43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04800" y="37179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graph[2].</a:t>
            </a:r>
            <a:r>
              <a:rPr lang="en-US" dirty="0" err="1"/>
              <a:t>push_back</a:t>
            </a:r>
            <a:r>
              <a:rPr lang="en-US" dirty="0"/>
              <a:t>(0);</a:t>
            </a:r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5780088" y="3043239"/>
            <a:ext cx="2041525" cy="830263"/>
            <a:chOff x="3889" y="1250"/>
            <a:chExt cx="1286" cy="523"/>
          </a:xfrm>
        </p:grpSpPr>
        <p:sp>
          <p:nvSpPr>
            <p:cNvPr id="702516" name="Rectangle 52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17" name="Group 53"/>
            <p:cNvGrpSpPr>
              <a:grpSpLocks/>
            </p:cNvGrpSpPr>
            <p:nvPr/>
          </p:nvGrpSpPr>
          <p:grpSpPr bwMode="auto">
            <a:xfrm>
              <a:off x="4128" y="1250"/>
              <a:ext cx="1047" cy="523"/>
              <a:chOff x="4128" y="1250"/>
              <a:chExt cx="1047" cy="523"/>
            </a:xfrm>
          </p:grpSpPr>
          <p:sp>
            <p:nvSpPr>
              <p:cNvPr id="702518" name="Line 54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19" name="Rectangle 55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20" name="Text Box 56"/>
              <p:cNvSpPr txBox="1">
                <a:spLocks noChangeArrowheads="1"/>
              </p:cNvSpPr>
              <p:nvPr/>
            </p:nvSpPr>
            <p:spPr bwMode="auto">
              <a:xfrm>
                <a:off x="4548" y="1250"/>
                <a:ext cx="627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NULL</a:t>
                </a:r>
              </a:p>
            </p:txBody>
          </p:sp>
        </p:grpSp>
      </p:grpSp>
      <p:sp>
        <p:nvSpPr>
          <p:cNvPr id="702521" name="Line 57"/>
          <p:cNvSpPr>
            <a:spLocks noChangeShapeType="1"/>
          </p:cNvSpPr>
          <p:nvPr/>
        </p:nvSpPr>
        <p:spPr bwMode="auto">
          <a:xfrm flipH="1" flipV="1">
            <a:off x="7397063" y="5330263"/>
            <a:ext cx="42755" cy="743511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2" name="Text Box 58"/>
          <p:cNvSpPr txBox="1">
            <a:spLocks noChangeArrowheads="1"/>
          </p:cNvSpPr>
          <p:nvPr/>
        </p:nvSpPr>
        <p:spPr bwMode="auto">
          <a:xfrm>
            <a:off x="304800" y="4175125"/>
            <a:ext cx="342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graph[0].push_back(1);</a:t>
            </a:r>
          </a:p>
        </p:txBody>
      </p:sp>
      <p:grpSp>
        <p:nvGrpSpPr>
          <p:cNvPr id="702531" name="Group 67"/>
          <p:cNvGrpSpPr>
            <a:grpSpLocks/>
          </p:cNvGrpSpPr>
          <p:nvPr/>
        </p:nvGrpSpPr>
        <p:grpSpPr bwMode="auto">
          <a:xfrm>
            <a:off x="6899275" y="2109788"/>
            <a:ext cx="2046288" cy="822325"/>
            <a:chOff x="4593" y="1243"/>
            <a:chExt cx="1289" cy="518"/>
          </a:xfrm>
        </p:grpSpPr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4593" y="1511"/>
              <a:ext cx="516" cy="1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6" name="Line 62"/>
            <p:cNvSpPr>
              <a:spLocks noChangeShapeType="1"/>
            </p:cNvSpPr>
            <p:nvPr/>
          </p:nvSpPr>
          <p:spPr bwMode="auto">
            <a:xfrm flipV="1">
              <a:off x="4964" y="1269"/>
              <a:ext cx="304" cy="31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7" name="Rectangle 63"/>
            <p:cNvSpPr>
              <a:spLocks noChangeArrowheads="1"/>
            </p:cNvSpPr>
            <p:nvPr/>
          </p:nvSpPr>
          <p:spPr bwMode="auto">
            <a:xfrm>
              <a:off x="5275" y="1262"/>
              <a:ext cx="570" cy="45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5260" y="1243"/>
              <a:ext cx="6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702533" name="Line 69"/>
          <p:cNvSpPr>
            <a:spLocks noChangeShapeType="1"/>
          </p:cNvSpPr>
          <p:nvPr/>
        </p:nvSpPr>
        <p:spPr bwMode="auto">
          <a:xfrm>
            <a:off x="7571239" y="5214253"/>
            <a:ext cx="288925" cy="3159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34" name="Text Box 70"/>
          <p:cNvSpPr txBox="1">
            <a:spLocks noChangeArrowheads="1"/>
          </p:cNvSpPr>
          <p:nvPr/>
        </p:nvSpPr>
        <p:spPr bwMode="auto">
          <a:xfrm>
            <a:off x="519113" y="5273675"/>
            <a:ext cx="532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So for each entry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, in list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>
                <a:cs typeface="Courier New" pitchFamily="49" charset="0"/>
              </a:rPr>
              <a:t>, this means that there is an edge from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 </a:t>
            </a:r>
            <a:r>
              <a:rPr lang="en-US">
                <a:cs typeface="Courier New" pitchFamily="49" charset="0"/>
              </a:rPr>
              <a:t>to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.</a:t>
            </a:r>
            <a:endParaRPr lang="en-US"/>
          </a:p>
        </p:txBody>
      </p:sp>
      <p:grpSp>
        <p:nvGrpSpPr>
          <p:cNvPr id="702538" name="Group 74"/>
          <p:cNvGrpSpPr>
            <a:grpSpLocks/>
          </p:cNvGrpSpPr>
          <p:nvPr/>
        </p:nvGrpSpPr>
        <p:grpSpPr bwMode="auto">
          <a:xfrm>
            <a:off x="5172075" y="2220913"/>
            <a:ext cx="269875" cy="1782762"/>
            <a:chOff x="3258" y="1327"/>
            <a:chExt cx="170" cy="1123"/>
          </a:xfrm>
        </p:grpSpPr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258" y="176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702536" name="Line 72"/>
            <p:cNvSpPr>
              <a:spLocks noChangeShapeType="1"/>
            </p:cNvSpPr>
            <p:nvPr/>
          </p:nvSpPr>
          <p:spPr bwMode="auto">
            <a:xfrm flipV="1">
              <a:off x="3343" y="1327"/>
              <a:ext cx="0" cy="384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37" name="Line 73"/>
            <p:cNvSpPr>
              <a:spLocks noChangeShapeType="1"/>
            </p:cNvSpPr>
            <p:nvPr/>
          </p:nvSpPr>
          <p:spPr bwMode="auto">
            <a:xfrm>
              <a:off x="3334" y="2092"/>
              <a:ext cx="0" cy="35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2546" name="Group 82"/>
          <p:cNvGrpSpPr>
            <a:grpSpLocks/>
          </p:cNvGrpSpPr>
          <p:nvPr/>
        </p:nvGrpSpPr>
        <p:grpSpPr bwMode="auto">
          <a:xfrm>
            <a:off x="6642100" y="1666875"/>
            <a:ext cx="2209800" cy="457200"/>
            <a:chOff x="3024" y="2669"/>
            <a:chExt cx="1392" cy="288"/>
          </a:xfrm>
        </p:grpSpPr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3635" y="266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j</a:t>
              </a:r>
            </a:p>
          </p:txBody>
        </p:sp>
        <p:sp>
          <p:nvSpPr>
            <p:cNvPr id="702544" name="Line 80"/>
            <p:cNvSpPr>
              <a:spLocks noChangeShapeType="1"/>
            </p:cNvSpPr>
            <p:nvPr/>
          </p:nvSpPr>
          <p:spPr bwMode="auto">
            <a:xfrm>
              <a:off x="3888" y="2832"/>
              <a:ext cx="52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45" name="Line 81"/>
            <p:cNvSpPr>
              <a:spLocks noChangeShapeType="1"/>
            </p:cNvSpPr>
            <p:nvPr/>
          </p:nvSpPr>
          <p:spPr bwMode="auto">
            <a:xfrm flipH="1">
              <a:off x="3024" y="2832"/>
              <a:ext cx="57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04800" y="815975"/>
            <a:ext cx="8489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autoUpdateAnimBg="0"/>
      <p:bldP spid="702473" grpId="0" autoUpdateAnimBg="0"/>
      <p:bldP spid="702486" grpId="0" autoUpdateAnimBg="0"/>
      <p:bldP spid="702487" grpId="0" animBg="1"/>
      <p:bldP spid="702509" grpId="0" autoUpdateAnimBg="0"/>
      <p:bldP spid="702521" grpId="0" animBg="1"/>
      <p:bldP spid="702522" grpId="0" autoUpdateAnimBg="0"/>
      <p:bldP spid="702533" grpId="0" animBg="1"/>
      <p:bldP spid="7025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15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Scenario #1:</a:t>
            </a:r>
          </a:p>
          <a:p>
            <a:pPr algn="ctr"/>
            <a:r>
              <a:rPr lang="en-US" sz="2000" dirty="0">
                <a:cs typeface="Courier New" pitchFamily="49" charset="0"/>
              </a:rPr>
              <a:t>We’ve got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10,000,000 users </a:t>
            </a:r>
            <a:r>
              <a:rPr lang="en-US" sz="2000" dirty="0">
                <a:cs typeface="Courier New" pitchFamily="49" charset="0"/>
              </a:rPr>
              <a:t>who have relationships with each other – typically each person is friends with just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few hundred</a:t>
            </a:r>
            <a:r>
              <a:rPr lang="en-US" sz="2000" dirty="0">
                <a:cs typeface="Courier New" pitchFamily="49" charset="0"/>
              </a:rPr>
              <a:t> other people.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linked lists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500 items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48450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32975" y="453390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</a:t>
            </a:r>
            <a:r>
              <a:rPr lang="en-US" sz="1400" dirty="0">
                <a:solidFill>
                  <a:srgbClr val="FF0000"/>
                </a:solidFill>
              </a:rPr>
              <a:t>100 trillion </a:t>
            </a:r>
            <a:r>
              <a:rPr lang="en-US" sz="1400" dirty="0"/>
              <a:t>cells)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9275" y="5778500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only </a:t>
            </a:r>
            <a:r>
              <a:rPr lang="en-US" sz="1400" dirty="0">
                <a:solidFill>
                  <a:srgbClr val="FF0000"/>
                </a:solidFill>
              </a:rPr>
              <a:t>5 billion </a:t>
            </a:r>
            <a:r>
              <a:rPr lang="en-US" sz="1400" dirty="0"/>
              <a:t>pieces of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16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>
                <a:solidFill>
                  <a:srgbClr val="A50021"/>
                </a:solidFill>
                <a:cs typeface="Courier New" pitchFamily="49" charset="0"/>
              </a:rPr>
              <a:t> adjacency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Scenario #2:</a:t>
            </a:r>
          </a:p>
          <a:p>
            <a:pPr algn="ctr"/>
            <a:r>
              <a:rPr lang="en-US" sz="2000" dirty="0">
                <a:cs typeface="Courier New" pitchFamily="49" charset="0"/>
              </a:rPr>
              <a:t>We’ve got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1,000 cities</a:t>
            </a:r>
            <a:r>
              <a:rPr lang="en-US" sz="2000" dirty="0">
                <a:cs typeface="Courier New" pitchFamily="49" charset="0"/>
              </a:rPr>
              <a:t>, with airlines offering flights from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every city to almost every other city.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linked lists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items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7274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634575" y="4546600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</a:t>
            </a:r>
            <a:r>
              <a:rPr lang="en-US" sz="1400" dirty="0">
                <a:solidFill>
                  <a:srgbClr val="FF0000"/>
                </a:solidFill>
              </a:rPr>
              <a:t>1 million </a:t>
            </a:r>
            <a:r>
              <a:rPr lang="en-US" sz="1400" dirty="0"/>
              <a:t>cells)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2175" y="5816600"/>
            <a:ext cx="5064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also </a:t>
            </a:r>
            <a:r>
              <a:rPr lang="en-US" sz="1400" dirty="0">
                <a:solidFill>
                  <a:srgbClr val="FF0000"/>
                </a:solidFill>
              </a:rPr>
              <a:t>1 million </a:t>
            </a:r>
            <a:r>
              <a:rPr lang="en-US" sz="1400" dirty="0"/>
              <a:t>pieces of data, but it’s more complex)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17</a:t>
            </a:fld>
            <a:endParaRPr lang="en-US"/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18655" y="4281320"/>
            <a:ext cx="39208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 graph that has </a:t>
            </a:r>
            <a:r>
              <a:rPr lang="en-US" sz="2200" dirty="0">
                <a:solidFill>
                  <a:srgbClr val="A50021"/>
                </a:solidFill>
              </a:rPr>
              <a:t>many edges</a:t>
            </a:r>
            <a:r>
              <a:rPr lang="en-US" sz="2200" dirty="0"/>
              <a:t> 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dense graph</a:t>
            </a:r>
            <a:r>
              <a:rPr lang="en-US" sz="2200" dirty="0"/>
              <a:t>”.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2298700" y="60277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Let’s see examples of both…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218622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/>
              <a:t>Use an </a:t>
            </a:r>
            <a:r>
              <a:rPr lang="en-US" sz="2200" dirty="0">
                <a:solidFill>
                  <a:srgbClr val="7030A0"/>
                </a:solidFill>
              </a:rPr>
              <a:t>adjacency matrix </a:t>
            </a:r>
            <a:r>
              <a:rPr lang="en-US" sz="2200" dirty="0"/>
              <a:t>if you have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lots of edges </a:t>
            </a:r>
            <a:r>
              <a:rPr lang="en-US" sz="2200" dirty="0"/>
              <a:t>between vertices but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few vertices </a:t>
            </a:r>
            <a:br>
              <a:rPr lang="en-US" sz="2200" dirty="0"/>
            </a:br>
            <a:r>
              <a:rPr lang="en-US" sz="2200" dirty="0"/>
              <a:t>(&lt; 10,000 vertices).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59300" y="2186226"/>
            <a:ext cx="411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Use an </a:t>
            </a:r>
            <a:r>
              <a:rPr lang="en-US" sz="2200" dirty="0">
                <a:solidFill>
                  <a:srgbClr val="7030A0"/>
                </a:solidFill>
              </a:rPr>
              <a:t>adjacency list </a:t>
            </a:r>
            <a:r>
              <a:rPr lang="en-US" sz="2200" dirty="0"/>
              <a:t>if you have </a:t>
            </a:r>
            <a:r>
              <a:rPr lang="en-US" sz="2200" dirty="0">
                <a:solidFill>
                  <a:srgbClr val="006666"/>
                </a:solidFill>
              </a:rPr>
              <a:t>few edges</a:t>
            </a:r>
            <a:r>
              <a:rPr lang="en-US" sz="2200" dirty="0"/>
              <a:t> between vertices and lots of vertices (&gt; 10,000 </a:t>
            </a:r>
            <a:r>
              <a:rPr lang="en-US" sz="2200" dirty="0" err="1"/>
              <a:t>verices</a:t>
            </a:r>
            <a:r>
              <a:rPr lang="en-US" sz="2200" dirty="0"/>
              <a:t>).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2837" y="4309030"/>
            <a:ext cx="39208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 graph that has </a:t>
            </a:r>
            <a:r>
              <a:rPr lang="en-US" sz="2200" dirty="0">
                <a:solidFill>
                  <a:srgbClr val="A50021"/>
                </a:solidFill>
              </a:rPr>
              <a:t>few edges </a:t>
            </a:r>
            <a:r>
              <a:rPr lang="en-US" sz="2200" dirty="0"/>
              <a:t>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sparse graph</a:t>
            </a:r>
            <a:r>
              <a:rPr lang="en-US" sz="2200" dirty="0"/>
              <a:t>”.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utoUpdateAnimBg="0"/>
      <p:bldP spid="704518" grpId="0" autoUpdateAnimBg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3CB-5BE5-48DA-B09E-DB1193890D05}" type="slidenum">
              <a:rPr lang="en-US"/>
              <a:pPr/>
              <a:t>18</a:t>
            </a:fld>
            <a:endParaRPr lang="en-US"/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Dense(r)</a:t>
            </a:r>
            <a:r>
              <a:rPr lang="en-US" dirty="0"/>
              <a:t>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9" y="2453779"/>
            <a:ext cx="3810000" cy="3590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26568"/>
          <a:stretch/>
        </p:blipFill>
        <p:spPr>
          <a:xfrm>
            <a:off x="5164822" y="842044"/>
            <a:ext cx="3895288" cy="39784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9794" y="4723104"/>
            <a:ext cx="2608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Friendships on</a:t>
            </a:r>
            <a:br>
              <a:rPr lang="en-US" sz="2000" dirty="0"/>
            </a:br>
            <a:r>
              <a:rPr lang="en-US" sz="2000" dirty="0"/>
              <a:t>Facebook for people</a:t>
            </a:r>
            <a:br>
              <a:rPr lang="en-US" sz="2000" dirty="0"/>
            </a:br>
            <a:r>
              <a:rPr lang="en-US" sz="2000" dirty="0"/>
              <a:t>from Caltech.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B11F-8D52-4B9B-93EA-3CF548F41BA4}" type="slidenum">
              <a:rPr lang="en-US"/>
              <a:pPr/>
              <a:t>19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Sparse</a:t>
            </a:r>
            <a:r>
              <a:rPr lang="en-US"/>
              <a:t> Graphs</a:t>
            </a:r>
          </a:p>
        </p:txBody>
      </p:sp>
      <p:pic>
        <p:nvPicPr>
          <p:cNvPr id="785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" b="1563"/>
          <a:stretch>
            <a:fillRect/>
          </a:stretch>
        </p:blipFill>
        <p:spPr bwMode="auto">
          <a:xfrm>
            <a:off x="533400" y="1447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228600" y="51816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dating habits)</a:t>
            </a:r>
          </a:p>
        </p:txBody>
      </p:sp>
      <p:pic>
        <p:nvPicPr>
          <p:cNvPr id="785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4084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6" name="Text Box 8"/>
          <p:cNvSpPr txBox="1">
            <a:spLocks noChangeArrowheads="1"/>
          </p:cNvSpPr>
          <p:nvPr/>
        </p:nvSpPr>
        <p:spPr bwMode="auto">
          <a:xfrm>
            <a:off x="5537739" y="4648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(Intra-website links)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1A817-AF78-4491-BC9D-D9BC7229E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3" y="786809"/>
            <a:ext cx="8143707" cy="5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E8D-FF6E-48D9-95EB-97CDCFE540B2}" type="slidenum">
              <a:rPr lang="en-US"/>
              <a:pPr/>
              <a:t>20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28599" y="900689"/>
            <a:ext cx="86929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We can traverse graphs just like we traverse binary trees!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163781" y="1398732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There are two types of graph traversals: </a:t>
            </a:r>
            <a:br>
              <a:rPr lang="en-US" sz="2200" dirty="0"/>
            </a:br>
            <a:r>
              <a:rPr lang="en-US" sz="2200" dirty="0">
                <a:solidFill>
                  <a:srgbClr val="7030A0"/>
                </a:solidFill>
              </a:rPr>
              <a:t>Depth-first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7030A0"/>
                </a:solidFill>
              </a:rPr>
              <a:t>Breadth-first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50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7030A0"/>
                </a:solidFill>
              </a:rPr>
              <a:t>Depth-first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Traversal </a:t>
            </a:r>
            <a:r>
              <a:rPr lang="en-US" sz="1800" dirty="0">
                <a:solidFill>
                  <a:schemeClr val="tx1"/>
                </a:solidFill>
              </a:rPr>
              <a:t>keeps moving forward until it hits a </a:t>
            </a:r>
            <a:r>
              <a:rPr lang="en-US" sz="1800" dirty="0">
                <a:solidFill>
                  <a:srgbClr val="FF0000"/>
                </a:solidFill>
              </a:rPr>
              <a:t>dead end </a:t>
            </a:r>
            <a:r>
              <a:rPr lang="en-US" sz="1800" dirty="0">
                <a:solidFill>
                  <a:schemeClr val="tx1"/>
                </a:solidFill>
              </a:rPr>
              <a:t>or a </a:t>
            </a:r>
            <a:r>
              <a:rPr lang="en-US" sz="1800" dirty="0">
                <a:solidFill>
                  <a:srgbClr val="FF0000"/>
                </a:solidFill>
              </a:rPr>
              <a:t>previously-visited vertex</a:t>
            </a:r>
            <a:r>
              <a:rPr lang="en-US" sz="1800" dirty="0">
                <a:solidFill>
                  <a:schemeClr val="tx1"/>
                </a:solidFill>
              </a:rPr>
              <a:t>… then it backtrack sand tries another path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122219" y="3830221"/>
            <a:ext cx="2493818" cy="2840183"/>
            <a:chOff x="1122219" y="3768436"/>
            <a:chExt cx="2493818" cy="2840183"/>
          </a:xfrm>
        </p:grpSpPr>
        <p:cxnSp>
          <p:nvCxnSpPr>
            <p:cNvPr id="94" name="Straight Connector 93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1122219" y="3768436"/>
              <a:ext cx="2493818" cy="2840183"/>
              <a:chOff x="803565" y="3699164"/>
              <a:chExt cx="2493818" cy="284018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051428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829061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794099" y="582074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842904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2901169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738021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stCxn id="10" idx="4"/>
                <a:endCxn id="1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>
                <a:stCxn id="16" idx="5"/>
                <a:endCxn id="21" idx="1"/>
              </p:cNvCxnSpPr>
              <p:nvPr/>
            </p:nvCxnSpPr>
            <p:spPr bwMode="auto">
              <a:xfrm>
                <a:off x="2610077" y="5641823"/>
                <a:ext cx="185968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63"/>
          <p:cNvCxnSpPr/>
          <p:nvPr/>
        </p:nvCxnSpPr>
        <p:spPr bwMode="auto">
          <a:xfrm flipV="1">
            <a:off x="1322173" y="4648764"/>
            <a:ext cx="342245" cy="5410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721708" y="4337223"/>
            <a:ext cx="675503" cy="3130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2430162" y="3991234"/>
            <a:ext cx="584887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3200395" y="378116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(Dead end)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676400" y="4666736"/>
            <a:ext cx="387179" cy="6219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2038864" y="5004488"/>
            <a:ext cx="753763" cy="2347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772032" y="4646142"/>
            <a:ext cx="626076" cy="3624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3336325" y="4658499"/>
            <a:ext cx="98853" cy="6796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 flipV="1">
            <a:off x="2669059" y="5016843"/>
            <a:ext cx="770239" cy="2636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1173892" y="4979773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5420" y="4412113"/>
            <a:ext cx="1011380" cy="651163"/>
            <a:chOff x="55420" y="4412113"/>
            <a:chExt cx="1011380" cy="651163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TextBox 111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536357" y="445255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07741" y="41601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0293" y="38264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878229" y="50292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73554" y="48387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02204" y="444817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68879" y="50863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773931" y="5047452"/>
            <a:ext cx="713861" cy="2471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3579593" y="532704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(Previously visited!)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2838450" y="4164999"/>
            <a:ext cx="2591586" cy="635601"/>
            <a:chOff x="2838450" y="4164999"/>
            <a:chExt cx="2591586" cy="635601"/>
          </a:xfrm>
        </p:grpSpPr>
        <p:sp>
          <p:nvSpPr>
            <p:cNvPr id="109" name="TextBox 108"/>
            <p:cNvSpPr txBox="1"/>
            <p:nvPr/>
          </p:nvSpPr>
          <p:spPr>
            <a:xfrm>
              <a:off x="3389093" y="4164999"/>
              <a:ext cx="2040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(Previously visited!)</a:t>
              </a:r>
            </a:p>
          </p:txBody>
        </p:sp>
        <p:cxnSp>
          <p:nvCxnSpPr>
            <p:cNvPr id="125" name="Straight Arrow Connector 124"/>
            <p:cNvCxnSpPr>
              <a:stCxn id="109" idx="1"/>
            </p:cNvCxnSpPr>
            <p:nvPr/>
          </p:nvCxnSpPr>
          <p:spPr bwMode="auto">
            <a:xfrm flipH="1">
              <a:off x="2838450" y="4334276"/>
              <a:ext cx="550643" cy="46632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ectangle 126"/>
          <p:cNvSpPr/>
          <p:nvPr/>
        </p:nvSpPr>
        <p:spPr>
          <a:xfrm>
            <a:off x="4504101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7030A0"/>
                </a:solidFill>
              </a:rPr>
              <a:t>Breadth-first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Traversal </a:t>
            </a:r>
            <a:r>
              <a:rPr lang="en-US" sz="1800" dirty="0">
                <a:solidFill>
                  <a:schemeClr val="tx1"/>
                </a:solidFill>
              </a:rPr>
              <a:t>explores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graph in </a:t>
            </a:r>
            <a:r>
              <a:rPr lang="en-US" sz="1800" dirty="0">
                <a:solidFill>
                  <a:srgbClr val="FF0000"/>
                </a:solidFill>
              </a:rPr>
              <a:t>growing concentric circles</a:t>
            </a:r>
            <a:r>
              <a:rPr lang="en-US" sz="1800" dirty="0">
                <a:solidFill>
                  <a:schemeClr val="tx1"/>
                </a:solidFill>
              </a:rPr>
              <a:t>,  exploring all vertices 1 away from the start, then 2 away, then 3 away, etc.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36259" y="3840732"/>
            <a:ext cx="2855948" cy="2840183"/>
            <a:chOff x="1122219" y="3768436"/>
            <a:chExt cx="2550130" cy="2840183"/>
          </a:xfrm>
        </p:grpSpPr>
        <p:cxnSp>
          <p:nvCxnSpPr>
            <p:cNvPr id="129" name="Straight Connector 128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0" name="Group 57"/>
            <p:cNvGrpSpPr/>
            <p:nvPr/>
          </p:nvGrpSpPr>
          <p:grpSpPr>
            <a:xfrm>
              <a:off x="1122219" y="3768436"/>
              <a:ext cx="2550130" cy="2840183"/>
              <a:chOff x="803565" y="3699164"/>
              <a:chExt cx="2550130" cy="2840183"/>
            </a:xfrm>
          </p:grpSpPr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3107739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13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1652807" y="5773451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2899216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2957481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2822489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Connector 153"/>
              <p:cNvCxnSpPr>
                <a:stCxn id="140" idx="4"/>
                <a:endCxn id="14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Straight Connector 154"/>
              <p:cNvCxnSpPr>
                <a:stCxn id="146" idx="5"/>
                <a:endCxn id="151" idx="1"/>
              </p:cNvCxnSpPr>
              <p:nvPr/>
            </p:nvCxnSpPr>
            <p:spPr bwMode="auto">
              <a:xfrm>
                <a:off x="2610077" y="5641823"/>
                <a:ext cx="270437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1764837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5835231" y="500604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4732524" y="4406858"/>
            <a:ext cx="1011380" cy="651163"/>
            <a:chOff x="55420" y="4412113"/>
            <a:chExt cx="1011380" cy="651163"/>
          </a:xfrm>
        </p:grpSpPr>
        <p:cxnSp>
          <p:nvCxnSpPr>
            <p:cNvPr id="158" name="Straight Arrow Connector 157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TextBox 15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208348" y="4449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24265" y="556309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4960389" y="3894084"/>
            <a:ext cx="1629597" cy="2698400"/>
            <a:chOff x="4960389" y="3894084"/>
            <a:chExt cx="1629597" cy="2698400"/>
          </a:xfrm>
        </p:grpSpPr>
        <p:sp>
          <p:nvSpPr>
            <p:cNvPr id="163" name="TextBox 162"/>
            <p:cNvSpPr txBox="1"/>
            <p:nvPr/>
          </p:nvSpPr>
          <p:spPr>
            <a:xfrm>
              <a:off x="4960389" y="625393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1 step away</a:t>
              </a:r>
            </a:p>
          </p:txBody>
        </p:sp>
        <p:sp>
          <p:nvSpPr>
            <p:cNvPr id="166" name="Oval 165"/>
            <p:cNvSpPr/>
            <p:nvPr/>
          </p:nvSpPr>
          <p:spPr bwMode="auto">
            <a:xfrm rot="392774">
              <a:off x="6101255" y="3894084"/>
              <a:ext cx="488731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68" name="Straight Arrow Connector 167"/>
          <p:cNvCxnSpPr/>
          <p:nvPr/>
        </p:nvCxnSpPr>
        <p:spPr bwMode="auto">
          <a:xfrm>
            <a:off x="2049524" y="5229052"/>
            <a:ext cx="725207" cy="3834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Box 168"/>
          <p:cNvSpPr txBox="1"/>
          <p:nvPr/>
        </p:nvSpPr>
        <p:spPr>
          <a:xfrm>
            <a:off x="2645491" y="544962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26186" y="61883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… and so on…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5317764" y="3925614"/>
            <a:ext cx="2614666" cy="2723875"/>
            <a:chOff x="7432904" y="3994734"/>
            <a:chExt cx="1407759" cy="2723875"/>
          </a:xfrm>
        </p:grpSpPr>
        <p:sp>
          <p:nvSpPr>
            <p:cNvPr id="173" name="TextBox 172"/>
            <p:cNvSpPr txBox="1"/>
            <p:nvPr/>
          </p:nvSpPr>
          <p:spPr>
            <a:xfrm>
              <a:off x="7432904" y="6380055"/>
              <a:ext cx="1407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2 steps away</a:t>
              </a:r>
            </a:p>
          </p:txBody>
        </p:sp>
        <p:sp>
          <p:nvSpPr>
            <p:cNvPr id="174" name="Oval 173"/>
            <p:cNvSpPr/>
            <p:nvPr/>
          </p:nvSpPr>
          <p:spPr bwMode="auto">
            <a:xfrm rot="392774">
              <a:off x="8093609" y="3994734"/>
              <a:ext cx="431520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881010" y="415996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623506" y="505334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744375" y="588366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6085020" y="3591612"/>
            <a:ext cx="2051431" cy="3266388"/>
            <a:chOff x="6085020" y="3591612"/>
            <a:chExt cx="2051431" cy="3266388"/>
          </a:xfrm>
        </p:grpSpPr>
        <p:sp>
          <p:nvSpPr>
            <p:cNvPr id="178" name="Oval 177"/>
            <p:cNvSpPr/>
            <p:nvPr/>
          </p:nvSpPr>
          <p:spPr bwMode="auto">
            <a:xfrm rot="275256">
              <a:off x="7315021" y="3591612"/>
              <a:ext cx="821430" cy="3247697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85020" y="6519446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3 steps away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7679797" y="383939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390761" y="4858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448566" y="54685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522136" y="631460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625372" y="5978164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6" grpId="0"/>
      <p:bldP spid="93" grpId="0"/>
      <p:bldP spid="93" grpId="1"/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  <p:bldP spid="123" grpId="1"/>
      <p:bldP spid="156" grpId="0"/>
      <p:bldP spid="160" grpId="0"/>
      <p:bldP spid="161" grpId="0"/>
      <p:bldP spid="169" grpId="0"/>
      <p:bldP spid="171" grpId="0"/>
      <p:bldP spid="171" grpId="1"/>
      <p:bldP spid="175" grpId="0"/>
      <p:bldP spid="176" grpId="0"/>
      <p:bldP spid="177" grpId="0"/>
      <p:bldP spid="181" grpId="0"/>
      <p:bldP spid="182" grpId="0"/>
      <p:bldP spid="183" grpId="0"/>
      <p:bldP spid="184" grpId="0"/>
      <p:bldP spid="1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21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228600" y="10826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learn the </a:t>
            </a:r>
            <a:r>
              <a:rPr lang="en-US" dirty="0">
                <a:solidFill>
                  <a:srgbClr val="7030A0"/>
                </a:solidFill>
              </a:rPr>
              <a:t>Depth-first Traversal </a:t>
            </a:r>
            <a:r>
              <a:rPr lang="en-US" dirty="0"/>
              <a:t>algorithm first:</a:t>
            </a: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Depth-first Traversals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75987" y="1922941"/>
            <a:ext cx="7126009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	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61880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(Notice that it’s </a:t>
            </a:r>
            <a:r>
              <a:rPr lang="en-US" dirty="0">
                <a:solidFill>
                  <a:srgbClr val="7030A0"/>
                </a:solidFill>
              </a:rPr>
              <a:t>recursive</a:t>
            </a:r>
            <a:r>
              <a:rPr lang="en-US" dirty="0"/>
              <a:t>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857953" y="428792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22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7148" y="28240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206845" y="351245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3058511" y="898634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248886" y="4327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463217" y="468435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473723" y="49628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57953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>
            <a:off x="469595" y="54305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761695" y="57353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7717971" y="1436914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213976" y="25627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464348" y="32485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842282" y="430548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464348" y="4043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>
            <a:off x="703834" y="441333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82062" y="47072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57953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682062" y="51644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980766" y="54631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 bwMode="auto">
          <a:xfrm>
            <a:off x="8358051" y="1869730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7911016" y="926592"/>
            <a:ext cx="1293944" cy="882871"/>
            <a:chOff x="7788170" y="2349062"/>
            <a:chExt cx="1293944" cy="882871"/>
          </a:xfrm>
        </p:grpSpPr>
        <p:sp>
          <p:nvSpPr>
            <p:cNvPr id="83" name="TextBox 8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85" name="Line 65"/>
          <p:cNvSpPr>
            <a:spLocks noChangeShapeType="1"/>
          </p:cNvSpPr>
          <p:nvPr/>
        </p:nvSpPr>
        <p:spPr bwMode="auto">
          <a:xfrm>
            <a:off x="691751" y="2957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4494554" y="778020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722231" y="3732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972167" y="409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966071" y="43905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59975" y="48477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5766816" y="3576084"/>
            <a:ext cx="3246556" cy="1300716"/>
          </a:xfrm>
          <a:prstGeom prst="wedgeRoundRectCallout">
            <a:avLst>
              <a:gd name="adj1" fmla="val 35104"/>
              <a:gd name="adj2" fmla="val -14509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Vertex #2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502775" y="58169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3" grpId="0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40" grpId="0"/>
      <p:bldP spid="41" grpId="0" animBg="1"/>
      <p:bldP spid="41" grpId="1" animBg="1"/>
      <p:bldP spid="43" grpId="0" animBg="1"/>
      <p:bldP spid="43" grpId="1" animBg="1"/>
      <p:bldP spid="48" grpId="0" animBg="1"/>
      <p:bldP spid="48" grpId="1" animBg="1"/>
      <p:bldP spid="49" grpId="0" animBg="1"/>
      <p:bldP spid="51" grpId="0" animBg="1"/>
      <p:bldP spid="54" grpId="0" animBg="1"/>
      <p:bldP spid="54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68" grpId="0"/>
      <p:bldP spid="69" grpId="0" animBg="1"/>
      <p:bldP spid="69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77" grpId="0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23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91751" y="51403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002647" y="54755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98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621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05" name="TextBox 10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Line 65"/>
          <p:cNvSpPr>
            <a:spLocks noChangeShapeType="1"/>
          </p:cNvSpPr>
          <p:nvPr/>
        </p:nvSpPr>
        <p:spPr bwMode="auto">
          <a:xfrm>
            <a:off x="734892" y="29401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4100650" y="848360"/>
            <a:ext cx="2427890" cy="819807"/>
          </a:xfrm>
          <a:prstGeom prst="wedgeRoundRectCallout">
            <a:avLst>
              <a:gd name="adj1" fmla="val 111626"/>
              <a:gd name="adj2" fmla="val 156139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732544" y="372558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955284" y="40890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123" name="Line 65"/>
          <p:cNvSpPr>
            <a:spLocks noChangeShapeType="1"/>
          </p:cNvSpPr>
          <p:nvPr/>
        </p:nvSpPr>
        <p:spPr bwMode="auto">
          <a:xfrm>
            <a:off x="967004" y="43961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950588" y="485804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4331880" y="3266588"/>
            <a:ext cx="3246556" cy="1300716"/>
          </a:xfrm>
          <a:prstGeom prst="wedgeRoundRectCallout">
            <a:avLst>
              <a:gd name="adj1" fmla="val 64569"/>
              <a:gd name="adj2" fmla="val -996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Alas, Vertex #3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Line 65"/>
          <p:cNvSpPr>
            <a:spLocks noChangeShapeType="1"/>
          </p:cNvSpPr>
          <p:nvPr/>
        </p:nvSpPr>
        <p:spPr bwMode="auto">
          <a:xfrm>
            <a:off x="498077" y="57982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7" grpId="0" animBg="1"/>
      <p:bldP spid="79" grpId="0" animBg="1"/>
      <p:bldP spid="79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3" grpId="0" animBg="1"/>
      <p:bldP spid="123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24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480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685644" y="51417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319006" y="28136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219066" y="61100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100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25</a:t>
            </a:fld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1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2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460747" y="5432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767892" y="5754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79612" y="60331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53690" y="224671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91749" y="24548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64" name="TextBox 6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542623" y="3184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3741043" y="3545075"/>
            <a:ext cx="3246556" cy="1575565"/>
          </a:xfrm>
          <a:prstGeom prst="wedgeRoundRectCallout">
            <a:avLst>
              <a:gd name="adj1" fmla="val 88835"/>
              <a:gd name="adj2" fmla="val -94265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we’ve already </a:t>
            </a:r>
            <a:r>
              <a:rPr lang="en-US" sz="1800" dirty="0"/>
              <a:t>visited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#3!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we don’t want to do so again!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906038" y="34630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9" grpId="0" animBg="1"/>
      <p:bldP spid="50" grpId="0" animBg="1"/>
      <p:bldP spid="50" grpId="1" animBg="1"/>
      <p:bldP spid="55" grpId="0" animBg="1"/>
      <p:bldP spid="55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26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5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7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1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65544" y="604723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458216" y="5406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2685960" y="492370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#0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-28136" y="640316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41067" y="547898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we’re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B3-3A79-4766-A850-678C283925F7}" type="slidenum">
              <a:rPr lang="en-US"/>
              <a:pPr/>
              <a:t>27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Depth-first Traversal Challenge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28189" y="1112838"/>
            <a:ext cx="836897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/>
              <a:t>What does a </a:t>
            </a:r>
            <a:r>
              <a:rPr lang="en-US" sz="2300" dirty="0">
                <a:solidFill>
                  <a:srgbClr val="7030A0"/>
                </a:solidFill>
              </a:rPr>
              <a:t>Depth-first Traversal </a:t>
            </a:r>
            <a:r>
              <a:rPr lang="en-US" sz="2300" dirty="0"/>
              <a:t>look like on this graph?</a:t>
            </a:r>
          </a:p>
        </p:txBody>
      </p:sp>
      <p:grpSp>
        <p:nvGrpSpPr>
          <p:cNvPr id="750597" name="Group 5"/>
          <p:cNvGrpSpPr>
            <a:grpSpLocks/>
          </p:cNvGrpSpPr>
          <p:nvPr/>
        </p:nvGrpSpPr>
        <p:grpSpPr bwMode="auto">
          <a:xfrm>
            <a:off x="2057400" y="3810000"/>
            <a:ext cx="762000" cy="685800"/>
            <a:chOff x="1104" y="2736"/>
            <a:chExt cx="480" cy="432"/>
          </a:xfrm>
        </p:grpSpPr>
        <p:sp>
          <p:nvSpPr>
            <p:cNvPr id="75059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0" name="Group 8"/>
          <p:cNvGrpSpPr>
            <a:grpSpLocks/>
          </p:cNvGrpSpPr>
          <p:nvPr/>
        </p:nvGrpSpPr>
        <p:grpSpPr bwMode="auto">
          <a:xfrm>
            <a:off x="3265488" y="3429000"/>
            <a:ext cx="762000" cy="685800"/>
            <a:chOff x="1104" y="2736"/>
            <a:chExt cx="480" cy="432"/>
          </a:xfrm>
        </p:grpSpPr>
        <p:sp>
          <p:nvSpPr>
            <p:cNvPr id="750601" name="Oval 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2" name="Text Box 10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3" name="Group 11"/>
          <p:cNvGrpSpPr>
            <a:grpSpLocks/>
          </p:cNvGrpSpPr>
          <p:nvPr/>
        </p:nvGrpSpPr>
        <p:grpSpPr bwMode="auto">
          <a:xfrm>
            <a:off x="3113088" y="4572000"/>
            <a:ext cx="762000" cy="685800"/>
            <a:chOff x="1104" y="2736"/>
            <a:chExt cx="480" cy="432"/>
          </a:xfrm>
        </p:grpSpPr>
        <p:sp>
          <p:nvSpPr>
            <p:cNvPr id="750604" name="Oval 1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750606" name="Group 14"/>
          <p:cNvGrpSpPr>
            <a:grpSpLocks/>
          </p:cNvGrpSpPr>
          <p:nvPr/>
        </p:nvGrpSpPr>
        <p:grpSpPr bwMode="auto">
          <a:xfrm>
            <a:off x="2046288" y="5105400"/>
            <a:ext cx="762000" cy="685800"/>
            <a:chOff x="1104" y="2736"/>
            <a:chExt cx="480" cy="432"/>
          </a:xfrm>
        </p:grpSpPr>
        <p:sp>
          <p:nvSpPr>
            <p:cNvPr id="750607" name="Oval 1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8" name="Text Box 16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750609" name="Group 17"/>
          <p:cNvGrpSpPr>
            <a:grpSpLocks/>
          </p:cNvGrpSpPr>
          <p:nvPr/>
        </p:nvGrpSpPr>
        <p:grpSpPr bwMode="auto">
          <a:xfrm>
            <a:off x="4611688" y="3505200"/>
            <a:ext cx="868362" cy="685800"/>
            <a:chOff x="1088" y="2736"/>
            <a:chExt cx="547" cy="432"/>
          </a:xfrm>
        </p:grpSpPr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1" name="Text Box 19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750612" name="Group 20"/>
          <p:cNvGrpSpPr>
            <a:grpSpLocks/>
          </p:cNvGrpSpPr>
          <p:nvPr/>
        </p:nvGrpSpPr>
        <p:grpSpPr bwMode="auto">
          <a:xfrm>
            <a:off x="5848350" y="3505200"/>
            <a:ext cx="985838" cy="685800"/>
            <a:chOff x="1051" y="2736"/>
            <a:chExt cx="621" cy="432"/>
          </a:xfrm>
        </p:grpSpPr>
        <p:sp>
          <p:nvSpPr>
            <p:cNvPr id="750613" name="Oval 21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750615" name="Group 23"/>
          <p:cNvGrpSpPr>
            <a:grpSpLocks/>
          </p:cNvGrpSpPr>
          <p:nvPr/>
        </p:nvGrpSpPr>
        <p:grpSpPr bwMode="auto">
          <a:xfrm>
            <a:off x="4149725" y="4648200"/>
            <a:ext cx="874713" cy="685800"/>
            <a:chOff x="1085" y="2736"/>
            <a:chExt cx="551" cy="432"/>
          </a:xfrm>
        </p:grpSpPr>
        <p:sp>
          <p:nvSpPr>
            <p:cNvPr id="750616" name="Oval 24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7" name="Text Box 25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750618" name="Group 26"/>
          <p:cNvGrpSpPr>
            <a:grpSpLocks/>
          </p:cNvGrpSpPr>
          <p:nvPr/>
        </p:nvGrpSpPr>
        <p:grpSpPr bwMode="auto">
          <a:xfrm>
            <a:off x="4941888" y="5410200"/>
            <a:ext cx="798512" cy="685800"/>
            <a:chOff x="1104" y="2736"/>
            <a:chExt cx="503" cy="432"/>
          </a:xfrm>
        </p:grpSpPr>
        <p:sp>
          <p:nvSpPr>
            <p:cNvPr id="750619" name="Oval 2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750621" name="Line 29"/>
          <p:cNvSpPr>
            <a:spLocks noChangeShapeType="1"/>
          </p:cNvSpPr>
          <p:nvPr/>
        </p:nvSpPr>
        <p:spPr bwMode="auto">
          <a:xfrm flipV="1">
            <a:off x="2743200" y="38100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H="1" flipV="1">
            <a:off x="2362200" y="44958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3" name="Line 31"/>
          <p:cNvSpPr>
            <a:spLocks noChangeShapeType="1"/>
          </p:cNvSpPr>
          <p:nvPr/>
        </p:nvSpPr>
        <p:spPr bwMode="auto">
          <a:xfrm>
            <a:off x="2754313" y="43211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4" name="Line 32"/>
          <p:cNvSpPr>
            <a:spLocks noChangeShapeType="1"/>
          </p:cNvSpPr>
          <p:nvPr/>
        </p:nvSpPr>
        <p:spPr bwMode="auto">
          <a:xfrm>
            <a:off x="4038600" y="37766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5378450" y="37766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 flipV="1">
            <a:off x="4833938" y="41259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733800" y="51816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29" name="Group 37"/>
          <p:cNvGrpSpPr>
            <a:grpSpLocks/>
          </p:cNvGrpSpPr>
          <p:nvPr/>
        </p:nvGrpSpPr>
        <p:grpSpPr bwMode="auto">
          <a:xfrm>
            <a:off x="5562600" y="2667000"/>
            <a:ext cx="939800" cy="685800"/>
            <a:chOff x="1063" y="2736"/>
            <a:chExt cx="592" cy="432"/>
          </a:xfrm>
        </p:grpSpPr>
        <p:sp>
          <p:nvSpPr>
            <p:cNvPr id="750630" name="Oval 3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31" name="Text Box 39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750632" name="Line 40"/>
          <p:cNvSpPr>
            <a:spLocks noChangeShapeType="1"/>
          </p:cNvSpPr>
          <p:nvPr/>
        </p:nvSpPr>
        <p:spPr bwMode="auto">
          <a:xfrm flipV="1">
            <a:off x="5278438" y="3200400"/>
            <a:ext cx="468312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3" name="Oval 41"/>
          <p:cNvSpPr>
            <a:spLocks noChangeArrowheads="1"/>
          </p:cNvSpPr>
          <p:nvPr/>
        </p:nvSpPr>
        <p:spPr bwMode="auto">
          <a:xfrm>
            <a:off x="1981200" y="3733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4" name="Oval 42"/>
          <p:cNvSpPr>
            <a:spLocks noChangeArrowheads="1"/>
          </p:cNvSpPr>
          <p:nvPr/>
        </p:nvSpPr>
        <p:spPr bwMode="auto">
          <a:xfrm>
            <a:off x="3200400" y="3352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5" name="Oval 43"/>
          <p:cNvSpPr>
            <a:spLocks noChangeArrowheads="1"/>
          </p:cNvSpPr>
          <p:nvPr/>
        </p:nvSpPr>
        <p:spPr bwMode="auto">
          <a:xfrm>
            <a:off x="3048000" y="4495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6" name="Oval 44"/>
          <p:cNvSpPr>
            <a:spLocks noChangeArrowheads="1"/>
          </p:cNvSpPr>
          <p:nvPr/>
        </p:nvSpPr>
        <p:spPr bwMode="auto">
          <a:xfrm>
            <a:off x="1981200" y="5029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7" name="Oval 45"/>
          <p:cNvSpPr>
            <a:spLocks noChangeArrowheads="1"/>
          </p:cNvSpPr>
          <p:nvPr/>
        </p:nvSpPr>
        <p:spPr bwMode="auto">
          <a:xfrm>
            <a:off x="4572000" y="3429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8" name="Oval 46"/>
          <p:cNvSpPr>
            <a:spLocks noChangeArrowheads="1"/>
          </p:cNvSpPr>
          <p:nvPr/>
        </p:nvSpPr>
        <p:spPr bwMode="auto">
          <a:xfrm>
            <a:off x="4876800" y="5334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9" name="Oval 47"/>
          <p:cNvSpPr>
            <a:spLocks noChangeArrowheads="1"/>
          </p:cNvSpPr>
          <p:nvPr/>
        </p:nvSpPr>
        <p:spPr bwMode="auto">
          <a:xfrm>
            <a:off x="5867400" y="34385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0" name="Oval 48"/>
          <p:cNvSpPr>
            <a:spLocks noChangeArrowheads="1"/>
          </p:cNvSpPr>
          <p:nvPr/>
        </p:nvSpPr>
        <p:spPr bwMode="auto">
          <a:xfrm>
            <a:off x="5562600" y="2590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1" name="Oval 49"/>
          <p:cNvSpPr>
            <a:spLocks noChangeArrowheads="1"/>
          </p:cNvSpPr>
          <p:nvPr/>
        </p:nvSpPr>
        <p:spPr bwMode="auto">
          <a:xfrm>
            <a:off x="4114800" y="4572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2" name="Line 50"/>
          <p:cNvSpPr>
            <a:spLocks noChangeShapeType="1"/>
          </p:cNvSpPr>
          <p:nvPr/>
        </p:nvSpPr>
        <p:spPr bwMode="auto">
          <a:xfrm flipV="1">
            <a:off x="2795588" y="5181600"/>
            <a:ext cx="512762" cy="1857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3" name="Group 51"/>
          <p:cNvGrpSpPr>
            <a:grpSpLocks/>
          </p:cNvGrpSpPr>
          <p:nvPr/>
        </p:nvGrpSpPr>
        <p:grpSpPr bwMode="auto">
          <a:xfrm>
            <a:off x="6661150" y="2057400"/>
            <a:ext cx="989013" cy="685800"/>
            <a:chOff x="1048" y="2736"/>
            <a:chExt cx="623" cy="432"/>
          </a:xfrm>
        </p:grpSpPr>
        <p:sp>
          <p:nvSpPr>
            <p:cNvPr id="750644" name="Oval 5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45" name="Text Box 53"/>
            <p:cNvSpPr txBox="1">
              <a:spLocks noChangeArrowheads="1"/>
            </p:cNvSpPr>
            <p:nvPr/>
          </p:nvSpPr>
          <p:spPr bwMode="auto">
            <a:xfrm>
              <a:off x="1048" y="2826"/>
              <a:ext cx="6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Teacher’s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sp>
        <p:nvSpPr>
          <p:cNvPr id="750646" name="Line 54"/>
          <p:cNvSpPr>
            <a:spLocks noChangeShapeType="1"/>
          </p:cNvSpPr>
          <p:nvPr/>
        </p:nvSpPr>
        <p:spPr bwMode="auto">
          <a:xfrm flipV="1">
            <a:off x="6400800" y="2590800"/>
            <a:ext cx="468313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7" name="Oval 55"/>
          <p:cNvSpPr>
            <a:spLocks noChangeArrowheads="1"/>
          </p:cNvSpPr>
          <p:nvPr/>
        </p:nvSpPr>
        <p:spPr bwMode="auto">
          <a:xfrm>
            <a:off x="6684963" y="1981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8" name="Group 56"/>
          <p:cNvGrpSpPr>
            <a:grpSpLocks/>
          </p:cNvGrpSpPr>
          <p:nvPr/>
        </p:nvGrpSpPr>
        <p:grpSpPr bwMode="auto">
          <a:xfrm>
            <a:off x="6618288" y="5029200"/>
            <a:ext cx="792162" cy="685800"/>
            <a:chOff x="1104" y="2736"/>
            <a:chExt cx="499" cy="432"/>
          </a:xfrm>
        </p:grpSpPr>
        <p:sp>
          <p:nvSpPr>
            <p:cNvPr id="750649" name="Oval 5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50" name="Text Box 58"/>
            <p:cNvSpPr txBox="1">
              <a:spLocks noChangeArrowheads="1"/>
            </p:cNvSpPr>
            <p:nvPr/>
          </p:nvSpPr>
          <p:spPr bwMode="auto">
            <a:xfrm>
              <a:off x="1123" y="282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David’s</a:t>
              </a:r>
            </a:p>
            <a:p>
              <a:pPr algn="ctr"/>
              <a:r>
                <a:rPr lang="en-US" sz="1400"/>
                <a:t>Den</a:t>
              </a:r>
            </a:p>
          </p:txBody>
        </p:sp>
      </p:grpSp>
      <p:sp>
        <p:nvSpPr>
          <p:cNvPr id="750651" name="Line 59"/>
          <p:cNvSpPr>
            <a:spLocks noChangeShapeType="1"/>
          </p:cNvSpPr>
          <p:nvPr/>
        </p:nvSpPr>
        <p:spPr bwMode="auto">
          <a:xfrm flipV="1">
            <a:off x="5672138" y="5356225"/>
            <a:ext cx="968375" cy="2825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52" name="Oval 60"/>
          <p:cNvSpPr>
            <a:spLocks noChangeArrowheads="1"/>
          </p:cNvSpPr>
          <p:nvPr/>
        </p:nvSpPr>
        <p:spPr bwMode="auto">
          <a:xfrm>
            <a:off x="6553200" y="4953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33" grpId="0" animBg="1"/>
      <p:bldP spid="750634" grpId="0" animBg="1"/>
      <p:bldP spid="750635" grpId="0" animBg="1"/>
      <p:bldP spid="750636" grpId="0" animBg="1"/>
      <p:bldP spid="750637" grpId="0" animBg="1"/>
      <p:bldP spid="750638" grpId="0" animBg="1"/>
      <p:bldP spid="750639" grpId="0" animBg="1"/>
      <p:bldP spid="750640" grpId="0" animBg="1"/>
      <p:bldP spid="750641" grpId="0" animBg="1"/>
      <p:bldP spid="750647" grpId="0" animBg="1"/>
      <p:bldP spid="750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736E-FE09-4FCC-9BBA-6C576B3CF41A}" type="slidenum">
              <a:rPr lang="en-US"/>
              <a:pPr/>
              <a:t>28</a:t>
            </a:fld>
            <a:endParaRPr lang="en-US"/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68263" y="-63064"/>
            <a:ext cx="8983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900" dirty="0"/>
              <a:t>Implementing Depth-first Traversal w/</a:t>
            </a:r>
            <a:r>
              <a:rPr lang="en-US" sz="2900" dirty="0">
                <a:solidFill>
                  <a:srgbClr val="7030A0"/>
                </a:solidFill>
              </a:rPr>
              <a:t>Stack</a:t>
            </a:r>
            <a:r>
              <a:rPr lang="en-US" sz="2900" dirty="0"/>
              <a:t>!</a:t>
            </a:r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244366" y="1966770"/>
            <a:ext cx="8764588" cy="317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Depth-First-Search-With-Stack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Push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 the stack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While the stack is not empty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Pop the top item off the stack and put it in variable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If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yet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Drop a breadcrumb (we’ve visited the current room)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For each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leaving the room</a:t>
            </a:r>
            <a:endParaRPr lang="en-US" sz="22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     If the room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behind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	                	  Push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331072" y="5341890"/>
            <a:ext cx="855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Basically, the stack allows you to simulate recursion…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rgbClr val="6600CC"/>
                </a:solidFill>
              </a:rPr>
              <a:t>Or does the recursion allow you to simulate a stack? </a:t>
            </a:r>
          </a:p>
          <a:p>
            <a:pPr algn="ctr"/>
            <a:endParaRPr lang="en-US" sz="1200" dirty="0">
              <a:solidFill>
                <a:srgbClr val="6600CC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Hmmmmmmm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490" y="938043"/>
            <a:ext cx="855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You can also implement your </a:t>
            </a:r>
            <a:r>
              <a:rPr lang="en-US" dirty="0">
                <a:solidFill>
                  <a:srgbClr val="7030A0"/>
                </a:solidFill>
              </a:rPr>
              <a:t>Depth-first Traversal </a:t>
            </a:r>
            <a:r>
              <a:rPr lang="en-US" dirty="0"/>
              <a:t>with a </a:t>
            </a:r>
            <a:r>
              <a:rPr lang="en-US" dirty="0">
                <a:solidFill>
                  <a:srgbClr val="7030A0"/>
                </a:solidFill>
              </a:rPr>
              <a:t>stack</a:t>
            </a:r>
            <a:r>
              <a:rPr lang="en-US" dirty="0"/>
              <a:t> if you like!  (What’s not to like???)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6" grpId="0" animBg="1"/>
      <p:bldP spid="706569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7057-42E6-4079-8824-C7061C5ED161}" type="slidenum">
              <a:rPr lang="en-US"/>
              <a:pPr/>
              <a:t>29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325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517525" y="1036638"/>
            <a:ext cx="82057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200" dirty="0">
                <a:cs typeface="Courier New" pitchFamily="49" charset="0"/>
              </a:rPr>
              <a:t>:</a:t>
            </a:r>
          </a:p>
          <a:p>
            <a:pPr algn="ctr"/>
            <a:r>
              <a:rPr lang="en-US" sz="1100" dirty="0">
                <a:cs typeface="Courier New" pitchFamily="49" charset="0"/>
              </a:rPr>
              <a:t>   </a:t>
            </a:r>
          </a:p>
          <a:p>
            <a:pPr algn="ctr"/>
            <a:r>
              <a:rPr lang="en-US" sz="2200" dirty="0">
                <a:cs typeface="Courier New" pitchFamily="49" charset="0"/>
              </a:rPr>
              <a:t>Process all of the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1 edge away </a:t>
            </a:r>
            <a:br>
              <a:rPr lang="en-US" sz="2200" dirty="0">
                <a:cs typeface="Courier New" pitchFamily="49" charset="0"/>
              </a:rPr>
            </a:br>
            <a:r>
              <a:rPr lang="en-US" sz="2200" dirty="0">
                <a:cs typeface="Courier New" pitchFamily="49" charset="0"/>
              </a:rPr>
              <a:t>from the start vertex, </a:t>
            </a:r>
            <a:endParaRPr lang="en-US" sz="2200" dirty="0"/>
          </a:p>
          <a:p>
            <a:pPr algn="ctr"/>
            <a:endParaRPr lang="en-US" sz="1200" dirty="0">
              <a:cs typeface="Courier New" pitchFamily="49" charset="0"/>
            </a:endParaRPr>
          </a:p>
          <a:p>
            <a:pPr algn="ctr"/>
            <a:r>
              <a:rPr lang="en-US" sz="2200" dirty="0">
                <a:cs typeface="Courier New" pitchFamily="49" charset="0"/>
              </a:rPr>
              <a:t>then process all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two edges away</a:t>
            </a:r>
            <a:r>
              <a:rPr lang="en-US" sz="2200" dirty="0">
                <a:cs typeface="Courier New" pitchFamily="49" charset="0"/>
              </a:rPr>
              <a:t>,</a:t>
            </a:r>
            <a:r>
              <a:rPr lang="en-US" sz="2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/>
              <a:t>then process all vertices that are </a:t>
            </a:r>
            <a:r>
              <a:rPr lang="en-US" sz="2200" dirty="0">
                <a:solidFill>
                  <a:srgbClr val="FF0000"/>
                </a:solidFill>
              </a:rPr>
              <a:t>three edges away</a:t>
            </a:r>
            <a:r>
              <a:rPr lang="en-US" sz="2200" dirty="0"/>
              <a:t>,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/>
              <a:t>etc…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288486" y="4250804"/>
            <a:ext cx="8618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</a:p>
          <a:p>
            <a:pPr algn="ctr"/>
            <a:r>
              <a:rPr lang="en-US" dirty="0">
                <a:cs typeface="Courier New" pitchFamily="49" charset="0"/>
              </a:rPr>
              <a:t>What data structure could we use to implement this?</a:t>
            </a:r>
            <a:r>
              <a:rPr lang="en-US" dirty="0"/>
              <a:t> 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399693" y="5501657"/>
            <a:ext cx="2401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Not a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P</a:t>
            </a:r>
            <a:r>
              <a:rPr lang="en-US" dirty="0">
                <a:cs typeface="Courier New" pitchFamily="49" charset="0"/>
              </a:rPr>
              <a:t>, but a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/>
      <p:bldP spid="707588" grpId="0"/>
      <p:bldP spid="7075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Graphs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Facebook? Duh!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6391" y="2256486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 good enough?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Google+?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238" t="-60" r="6101" b="26027"/>
          <a:stretch/>
        </p:blipFill>
        <p:spPr>
          <a:xfrm>
            <a:off x="7554259" y="1279591"/>
            <a:ext cx="1304516" cy="13078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5850" y="4070228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Google Maps?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391" y="4808580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Internet?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672" y="3327870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Computer Animation?</a:t>
            </a:r>
          </a:p>
        </p:txBody>
      </p:sp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DEE7-FC48-469D-A632-9BBC38231209}" type="slidenum">
              <a:rPr lang="en-US"/>
              <a:pPr/>
              <a:t>30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76200"/>
            <a:ext cx="944880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55981" y="1153492"/>
            <a:ext cx="7850407" cy="424731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Breadth-First-Search 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startVertex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200" dirty="0"/>
              <a:t>   Add the starting vertex to our </a:t>
            </a:r>
            <a:r>
              <a:rPr lang="en-US" sz="2200" dirty="0">
                <a:solidFill>
                  <a:srgbClr val="A50021"/>
                </a:solidFill>
              </a:rPr>
              <a:t>queue</a:t>
            </a:r>
            <a:endParaRPr lang="en-US" sz="2200" dirty="0"/>
          </a:p>
          <a:p>
            <a:r>
              <a:rPr lang="en-US" sz="2200" dirty="0"/>
              <a:t>   Mark the starting vertex as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While the queue is not empty</a:t>
            </a:r>
          </a:p>
          <a:p>
            <a:r>
              <a:rPr lang="en-US" sz="2200" dirty="0"/>
              <a:t>       </a:t>
            </a:r>
            <a:r>
              <a:rPr lang="en-US" sz="2200" dirty="0" err="1"/>
              <a:t>Dequeue</a:t>
            </a:r>
            <a:r>
              <a:rPr lang="en-US" sz="2200" dirty="0"/>
              <a:t> the top vertex from the queue and place in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200" dirty="0"/>
              <a:t>       Process vertex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(e.g., print its contents out)</a:t>
            </a:r>
          </a:p>
          <a:p>
            <a:r>
              <a:rPr lang="en-US" sz="2200" dirty="0"/>
              <a:t>       For each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directly reachable from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</a:t>
            </a:r>
          </a:p>
          <a:p>
            <a:r>
              <a:rPr lang="en-US" sz="2200" dirty="0"/>
              <a:t>  	   If</a:t>
            </a:r>
            <a:r>
              <a:rPr lang="en-US" sz="2200" dirty="0">
                <a:solidFill>
                  <a:schemeClr val="accent2"/>
                </a:solidFill>
              </a:rPr>
              <a:t> v</a:t>
            </a:r>
            <a:r>
              <a:rPr lang="en-US" sz="2200" dirty="0"/>
              <a:t> has not yet been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               Mark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as </a:t>
            </a:r>
            <a:r>
              <a:rPr lang="en-US" sz="22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200" dirty="0"/>
              <a:t>                  Insert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into the </a:t>
            </a:r>
            <a:r>
              <a:rPr lang="en-US" sz="2200" dirty="0">
                <a:solidFill>
                  <a:srgbClr val="A50021"/>
                </a:solidFill>
              </a:rPr>
              <a:t>queue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08630" name="Rectangle 22"/>
          <p:cNvSpPr>
            <a:spLocks noChangeArrowheads="1"/>
          </p:cNvSpPr>
          <p:nvPr/>
        </p:nvSpPr>
        <p:spPr bwMode="auto">
          <a:xfrm>
            <a:off x="1742676" y="5339635"/>
            <a:ext cx="6243145" cy="1446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Hmmm. Does this algorithm look familiar?  </a:t>
            </a:r>
          </a:p>
          <a:p>
            <a:pPr algn="ctr"/>
            <a:endParaRPr lang="en-US" sz="2200" dirty="0">
              <a:solidFill>
                <a:schemeClr val="accent2"/>
              </a:solidFill>
              <a:cs typeface="Courier New" pitchFamily="49" charset="0"/>
            </a:endParaRPr>
          </a:p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It’s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a-maze-</a:t>
            </a:r>
            <a:r>
              <a:rPr lang="en-US" sz="2200" dirty="0" err="1">
                <a:solidFill>
                  <a:srgbClr val="FF0000"/>
                </a:solidFill>
                <a:cs typeface="Courier New" pitchFamily="49" charset="0"/>
              </a:rPr>
              <a:t>ingly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similar to our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queue-based maze-solving algorithm!!!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build="p" animBg="1"/>
      <p:bldP spid="70863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136167" y="13270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54"/>
          <p:cNvGrpSpPr/>
          <p:nvPr/>
        </p:nvGrpSpPr>
        <p:grpSpPr>
          <a:xfrm>
            <a:off x="6343933" y="4928510"/>
            <a:ext cx="1503938" cy="882871"/>
            <a:chOff x="7788170" y="2349062"/>
            <a:chExt cx="1503938" cy="882871"/>
          </a:xfrm>
        </p:grpSpPr>
        <p:sp>
          <p:nvSpPr>
            <p:cNvPr id="22" name="TextBox 21"/>
            <p:cNvSpPr txBox="1"/>
            <p:nvPr/>
          </p:nvSpPr>
          <p:spPr>
            <a:xfrm>
              <a:off x="7788170" y="2349062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startVertex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340326" y="1945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510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>
            <a:off x="353026" y="22500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365726" y="2567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645126" y="2859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657826" y="31644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>
            <a:off x="6578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293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526350" y="3098800"/>
            <a:ext cx="2427890" cy="931567"/>
          </a:xfrm>
          <a:prstGeom prst="wedgeRoundRectCallout">
            <a:avLst>
              <a:gd name="adj1" fmla="val 4393"/>
              <a:gd name="adj2" fmla="val 191334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508726" y="40788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1508726" y="4383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60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Straight Arrow Connector 62"/>
          <p:cNvCxnSpPr>
            <a:stCxn id="15" idx="0"/>
          </p:cNvCxnSpPr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195 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/>
      <p:bldP spid="45" grpId="0" animBg="1"/>
      <p:bldP spid="45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49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619726" y="3456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62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3" name="TextBox 62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6" name="TextBox 65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" name="Straight Arrow Connector 67"/>
          <p:cNvCxnSpPr/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7193872" y="6098959"/>
            <a:ext cx="700569" cy="305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54"/>
          <p:cNvGrpSpPr/>
          <p:nvPr/>
        </p:nvGrpSpPr>
        <p:grpSpPr>
          <a:xfrm>
            <a:off x="8195098" y="6223020"/>
            <a:ext cx="619547" cy="461665"/>
            <a:chOff x="8472722" y="2891895"/>
            <a:chExt cx="619547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8748905" y="28918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8472722" y="3152910"/>
              <a:ext cx="327265" cy="4998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449943" y="55589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2547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5561150" y="39243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70626" y="40661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0" name="Line 65"/>
          <p:cNvSpPr>
            <a:spLocks noChangeShapeType="1"/>
          </p:cNvSpPr>
          <p:nvPr/>
        </p:nvSpPr>
        <p:spPr bwMode="auto">
          <a:xfrm>
            <a:off x="1470626" y="43709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6197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6716110" y="3048000"/>
            <a:ext cx="2427890" cy="931567"/>
          </a:xfrm>
          <a:prstGeom prst="wedgeRoundRectCallout">
            <a:avLst>
              <a:gd name="adj1" fmla="val -29608"/>
              <a:gd name="adj2" fmla="val 24995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c has no other edges, so we’re done with it.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95" name="Isosceles Triangle 9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82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90" grpId="0" animBg="1"/>
      <p:bldP spid="90" grpId="1" animBg="1"/>
      <p:bldP spid="91" grpId="0"/>
      <p:bldP spid="92" grpId="0" animBg="1"/>
      <p:bldP spid="92" grpId="1" animBg="1"/>
      <p:bldP spid="93" grpId="0" animBg="1"/>
      <p:bldP spid="9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34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6060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61767" y="28491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54"/>
          <p:cNvGrpSpPr/>
          <p:nvPr/>
        </p:nvGrpSpPr>
        <p:grpSpPr>
          <a:xfrm>
            <a:off x="7609451" y="4404075"/>
            <a:ext cx="343364" cy="946371"/>
            <a:chOff x="8346970" y="2285562"/>
            <a:chExt cx="343364" cy="946371"/>
          </a:xfrm>
        </p:grpSpPr>
        <p:sp>
          <p:nvSpPr>
            <p:cNvPr id="72" name="TextBox 7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Line 65"/>
          <p:cNvSpPr>
            <a:spLocks noChangeShapeType="1"/>
          </p:cNvSpPr>
          <p:nvPr/>
        </p:nvSpPr>
        <p:spPr bwMode="auto">
          <a:xfrm>
            <a:off x="652806" y="3162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876478" y="5664820"/>
            <a:ext cx="468352" cy="223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Group 54"/>
          <p:cNvGrpSpPr/>
          <p:nvPr/>
        </p:nvGrpSpPr>
        <p:grpSpPr>
          <a:xfrm>
            <a:off x="8243289" y="4828321"/>
            <a:ext cx="343364" cy="946371"/>
            <a:chOff x="8346970" y="2285562"/>
            <a:chExt cx="343364" cy="946371"/>
          </a:xfrm>
        </p:grpSpPr>
        <p:sp>
          <p:nvSpPr>
            <p:cNvPr id="87" name="TextBox 86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1240745" y="37762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5980250" y="33528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469345" y="4093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482045" y="43858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7766078" y="5770419"/>
            <a:ext cx="204300" cy="524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239605" y="37774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5356795" y="3976255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Ah ha! We have already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/>
              <a:t>discovered this 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9" name="Line 65"/>
          <p:cNvSpPr>
            <a:spLocks noChangeShapeType="1"/>
          </p:cNvSpPr>
          <p:nvPr/>
        </p:nvSpPr>
        <p:spPr bwMode="auto">
          <a:xfrm>
            <a:off x="630005" y="34587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121268" y="3006437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no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12" name="Isosceles Triangle 111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281 -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6684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91" grpId="0"/>
      <p:bldP spid="92" grpId="0" animBg="1"/>
      <p:bldP spid="92" grpId="1" animBg="1"/>
      <p:bldP spid="65" grpId="0" animBg="1"/>
      <p:bldP spid="65" grpId="1" animBg="1"/>
      <p:bldP spid="74" grpId="0" animBg="1"/>
      <p:bldP spid="74" grpId="1" animBg="1"/>
      <p:bldP spid="75" grpId="0"/>
      <p:bldP spid="76" grpId="0" animBg="1"/>
      <p:bldP spid="76" grpId="1" animBg="1"/>
      <p:bldP spid="95" grpId="0" animBg="1"/>
      <p:bldP spid="95" grpId="1" animBg="1"/>
      <p:bldP spid="96" grpId="0"/>
      <p:bldP spid="97" grpId="0" animBg="1"/>
      <p:bldP spid="97" grpId="1" animBg="1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1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67869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34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54"/>
          <p:cNvGrpSpPr/>
          <p:nvPr/>
        </p:nvGrpSpPr>
        <p:grpSpPr>
          <a:xfrm>
            <a:off x="6567918" y="6343249"/>
            <a:ext cx="1295706" cy="461665"/>
            <a:chOff x="8402390" y="2285562"/>
            <a:chExt cx="1295706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840239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8658990" y="2386348"/>
              <a:ext cx="1039106" cy="13591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315232" y="393469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 has NO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edges at all! So we’re done.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3194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047 L -0.06372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animBg="1"/>
      <p:bldP spid="92" grpId="1" animBg="1"/>
      <p:bldP spid="96" grpId="0"/>
      <p:bldP spid="78" grpId="0" animBg="1"/>
      <p:bldP spid="78" grpId="1" animBg="1"/>
      <p:bldP spid="86" grpId="0" animBg="1"/>
      <p:bldP spid="86" grpId="1" animBg="1"/>
      <p:bldP spid="90" grpId="0"/>
      <p:bldP spid="93" grpId="0" animBg="1"/>
      <p:bldP spid="93" grpId="1" animBg="1"/>
      <p:bldP spid="99" grpId="0" animBg="1"/>
      <p:bldP spid="9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22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8685" y="55371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0" name="Group 54"/>
          <p:cNvGrpSpPr/>
          <p:nvPr/>
        </p:nvGrpSpPr>
        <p:grpSpPr>
          <a:xfrm>
            <a:off x="8232926" y="477816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843" y="10181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8469983" y="5471381"/>
            <a:ext cx="325225" cy="380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8684709" y="416619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1260855" y="37530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1486828" y="40946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98"/>
          <p:cNvGrpSpPr/>
          <p:nvPr/>
        </p:nvGrpSpPr>
        <p:grpSpPr>
          <a:xfrm>
            <a:off x="8687901" y="5480428"/>
            <a:ext cx="359543" cy="453973"/>
            <a:chOff x="7081781" y="3026983"/>
            <a:chExt cx="359543" cy="453973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1513108" y="4383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67204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2" name="Line 65"/>
          <p:cNvSpPr>
            <a:spLocks noChangeShapeType="1"/>
          </p:cNvSpPr>
          <p:nvPr/>
        </p:nvSpPr>
        <p:spPr bwMode="auto">
          <a:xfrm>
            <a:off x="67753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814951" y="343736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#2 has no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367481" y="254438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667026" y="28544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703816" y="31645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3593" y="12756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4!</a:t>
            </a: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68805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6177558" y="2780464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#4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NO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393756" y="25391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2262455" y="315788"/>
            <a:ext cx="2427890" cy="931567"/>
          </a:xfrm>
          <a:prstGeom prst="wedgeRoundRectCallout">
            <a:avLst>
              <a:gd name="adj1" fmla="val -48916"/>
              <a:gd name="adj2" fmla="val 17673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finally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we’re done!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3629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099E-6 L -0.13056 1.38099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78" grpId="0" animBg="1"/>
      <p:bldP spid="78" grpId="1" animBg="1"/>
      <p:bldP spid="86" grpId="0" animBg="1"/>
      <p:bldP spid="86" grpId="1" animBg="1"/>
      <p:bldP spid="93" grpId="0" animBg="1"/>
      <p:bldP spid="93" grpId="1" animBg="1"/>
      <p:bldP spid="59" grpId="0" build="allAtOnce"/>
      <p:bldP spid="63" grpId="0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9" grpId="0"/>
      <p:bldP spid="79" grpId="1"/>
      <p:bldP spid="82" grpId="0" animBg="1"/>
      <p:bldP spid="82" grpId="1" animBg="1"/>
      <p:bldP spid="83" grpId="0" animBg="1"/>
      <p:bldP spid="83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97" grpId="0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485696" y="3124200"/>
            <a:ext cx="762000" cy="685800"/>
            <a:chOff x="1104" y="2736"/>
            <a:chExt cx="480" cy="432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693784" y="2743200"/>
            <a:ext cx="762000" cy="685800"/>
            <a:chOff x="1104" y="2736"/>
            <a:chExt cx="480" cy="432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541384" y="3886200"/>
            <a:ext cx="762000" cy="685800"/>
            <a:chOff x="1104" y="2736"/>
            <a:chExt cx="480" cy="4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474584" y="4419600"/>
            <a:ext cx="762000" cy="685800"/>
            <a:chOff x="1104" y="2736"/>
            <a:chExt cx="480" cy="432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039984" y="2819400"/>
            <a:ext cx="868362" cy="685800"/>
            <a:chOff x="1088" y="2736"/>
            <a:chExt cx="547" cy="432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276646" y="2819400"/>
            <a:ext cx="985838" cy="685800"/>
            <a:chOff x="1051" y="2736"/>
            <a:chExt cx="621" cy="432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578021" y="3962400"/>
            <a:ext cx="874713" cy="685800"/>
            <a:chOff x="1085" y="2736"/>
            <a:chExt cx="551" cy="432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70184" y="4724400"/>
            <a:ext cx="798512" cy="685800"/>
            <a:chOff x="1104" y="2736"/>
            <a:chExt cx="503" cy="432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3171496" y="31242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2790496" y="38100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82609" y="36353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6896" y="30908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228771" y="3440113"/>
            <a:ext cx="1044575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806746" y="30908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262234" y="34401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162096" y="44958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6143296" y="4038600"/>
            <a:ext cx="939800" cy="685800"/>
            <a:chOff x="1063" y="2736"/>
            <a:chExt cx="592" cy="432"/>
          </a:xfrm>
        </p:grpSpPr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881359" y="4354513"/>
            <a:ext cx="349250" cy="4032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2409496" y="3048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3628696" y="2667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4"/>
          <p:cNvSpPr>
            <a:spLocks noChangeArrowheads="1"/>
          </p:cNvSpPr>
          <p:nvPr/>
        </p:nvSpPr>
        <p:spPr bwMode="auto">
          <a:xfrm>
            <a:off x="3476296" y="3810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409496" y="4343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5000296" y="2743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5305096" y="4648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6295696" y="27527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6143296" y="3962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0"/>
          <p:cNvSpPr>
            <a:spLocks noChangeArrowheads="1"/>
          </p:cNvSpPr>
          <p:nvPr/>
        </p:nvSpPr>
        <p:spPr bwMode="auto">
          <a:xfrm>
            <a:off x="4543096" y="3886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600" dirty="0"/>
              <a:t>Breadth-first Traversal Challenge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99545" y="1112838"/>
            <a:ext cx="851338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/>
              <a:t>What does a </a:t>
            </a:r>
            <a:r>
              <a:rPr lang="en-US" sz="2300" dirty="0">
                <a:solidFill>
                  <a:srgbClr val="7030A0"/>
                </a:solidFill>
              </a:rPr>
              <a:t>Breadth-first Traversal </a:t>
            </a:r>
            <a:r>
              <a:rPr lang="en-US" sz="2300" dirty="0"/>
              <a:t>look like on this graph?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616-59CF-48EC-B33D-023271D6DD7F}" type="slidenum">
              <a:rPr lang="en-US"/>
              <a:pPr/>
              <a:t>37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76200"/>
            <a:ext cx="8377238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17525" y="1133475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What does it mean for a graph to have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weighted edges</a:t>
            </a:r>
            <a:r>
              <a:rPr lang="en-US">
                <a:cs typeface="Courier New" pitchFamily="49" charset="0"/>
              </a:rPr>
              <a:t>? 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17525" y="19510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cs typeface="Courier New" pitchFamily="49" charset="0"/>
              </a:rPr>
              <a:t>: Each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edge</a:t>
            </a:r>
            <a:r>
              <a:rPr lang="en-US">
                <a:cs typeface="Courier New" pitchFamily="49" charset="0"/>
              </a:rPr>
              <a:t> connecting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cs typeface="Courier New" pitchFamily="49" charset="0"/>
              </a:rPr>
              <a:t> with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cs typeface="Courier New" pitchFamily="49" charset="0"/>
              </a:rPr>
              <a:t> has a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</a:t>
            </a:r>
            <a:r>
              <a:rPr lang="en-US">
                <a:cs typeface="Courier New" pitchFamily="49" charset="0"/>
              </a:rPr>
              <a:t> or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cost </a:t>
            </a:r>
            <a:r>
              <a:rPr lang="en-US">
                <a:cs typeface="Courier New" pitchFamily="49" charset="0"/>
              </a:rPr>
              <a:t>associated with it.</a:t>
            </a:r>
            <a:endParaRPr lang="en-US"/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344488" y="3200400"/>
            <a:ext cx="836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Why would we want to have weighted edges?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9661" name="Group 29"/>
          <p:cNvGrpSpPr>
            <a:grpSpLocks/>
          </p:cNvGrpSpPr>
          <p:nvPr/>
        </p:nvGrpSpPr>
        <p:grpSpPr bwMode="auto">
          <a:xfrm>
            <a:off x="1187450" y="3867150"/>
            <a:ext cx="4037013" cy="2481263"/>
            <a:chOff x="748" y="2436"/>
            <a:chExt cx="2543" cy="1563"/>
          </a:xfrm>
        </p:grpSpPr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9" name="Text Box 7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09642" name="Oval 10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09644" name="Oval 12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09646" name="Oval 14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09650" name="Line 18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1" name="Line 19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$220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Text Box 23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Text Box 25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grpSp>
        <p:nvGrpSpPr>
          <p:cNvPr id="709660" name="Group 28"/>
          <p:cNvGrpSpPr>
            <a:grpSpLocks/>
          </p:cNvGrpSpPr>
          <p:nvPr/>
        </p:nvGrpSpPr>
        <p:grpSpPr bwMode="auto">
          <a:xfrm>
            <a:off x="1752600" y="3797300"/>
            <a:ext cx="2819400" cy="965200"/>
            <a:chOff x="1104" y="2392"/>
            <a:chExt cx="1776" cy="608"/>
          </a:xfrm>
        </p:grpSpPr>
        <p:sp>
          <p:nvSpPr>
            <p:cNvPr id="709658" name="Freeform 26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utoUpdateAnimBg="0"/>
      <p:bldP spid="70963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574E-833F-4D6A-ADEF-8FE10D987D4A}" type="slidenum">
              <a:rPr lang="en-US"/>
              <a:pPr/>
              <a:t>38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-76200"/>
            <a:ext cx="8104187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296863" y="1122363"/>
            <a:ext cx="8361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weight of a path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to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is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sum of the weights of the edges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between the two vertices.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685800" y="2700338"/>
            <a:ext cx="4037013" cy="2481262"/>
            <a:chOff x="748" y="2436"/>
            <a:chExt cx="2543" cy="1563"/>
          </a:xfrm>
        </p:grpSpPr>
        <p:sp>
          <p:nvSpPr>
            <p:cNvPr id="710661" name="Oval 5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10663" name="Oval 7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10665" name="Oval 9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10667" name="Oval 11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10669" name="Oval 13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10673" name="Line 17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4" name="Line 18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10676" name="Text Box 20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$220</a:t>
              </a:r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4703763" y="2713038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cost of traveling from LA to NY to WA?</a:t>
            </a:r>
            <a:r>
              <a:rPr lang="en-US">
                <a:solidFill>
                  <a:srgbClr val="006666"/>
                </a:solidFill>
              </a:rPr>
              <a:t>       </a:t>
            </a:r>
          </a:p>
        </p:txBody>
      </p:sp>
      <p:grpSp>
        <p:nvGrpSpPr>
          <p:cNvPr id="710682" name="Group 26"/>
          <p:cNvGrpSpPr>
            <a:grpSpLocks/>
          </p:cNvGrpSpPr>
          <p:nvPr/>
        </p:nvGrpSpPr>
        <p:grpSpPr bwMode="auto">
          <a:xfrm>
            <a:off x="1219200" y="2616200"/>
            <a:ext cx="2819400" cy="965200"/>
            <a:chOff x="1104" y="2392"/>
            <a:chExt cx="1776" cy="608"/>
          </a:xfrm>
        </p:grpSpPr>
        <p:sp>
          <p:nvSpPr>
            <p:cNvPr id="710683" name="Freeform 27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  <p:sp>
        <p:nvSpPr>
          <p:cNvPr id="710685" name="Rectangle 29"/>
          <p:cNvSpPr>
            <a:spLocks noChangeArrowheads="1"/>
          </p:cNvSpPr>
          <p:nvPr/>
        </p:nvSpPr>
        <p:spPr bwMode="auto">
          <a:xfrm>
            <a:off x="304800" y="5441950"/>
            <a:ext cx="8361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shortest path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between two vertices is the path with the lowest total cost of edges between the two vertices.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>
                <a:solidFill>
                  <a:srgbClr val="006666"/>
                </a:solidFill>
              </a:rPr>
              <a:t>The shortest path is a set of vertices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4800600" y="4146550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</a:t>
            </a:r>
            <a:r>
              <a:rPr lang="en-US">
                <a:solidFill>
                  <a:srgbClr val="A50021"/>
                </a:solidFill>
              </a:rPr>
              <a:t>shortest path</a:t>
            </a:r>
            <a:r>
              <a:rPr lang="en-US"/>
              <a:t> from LA to WA?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1" grpId="0" autoUpdateAnimBg="0"/>
      <p:bldP spid="710685" grpId="0" autoUpdateAnimBg="0"/>
      <p:bldP spid="71068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D58B-817E-4FAA-83D6-4BEDDCC488DA}" type="slidenum">
              <a:rPr lang="en-US"/>
              <a:pPr/>
              <a:t>39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Shortest Path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433388" y="1112838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can we find the shortest path between any two nodes in a graph?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446088" y="2039938"/>
            <a:ext cx="810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/>
              <a:t>: Dijkstra’s Algorithm </a:t>
            </a:r>
            <a:r>
              <a:rPr lang="en-US">
                <a:solidFill>
                  <a:srgbClr val="006666"/>
                </a:solidFill>
              </a:rPr>
              <a:t>(the dorm guy?)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69925" y="2660650"/>
            <a:ext cx="7604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Dijkstra’s Algorithm: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This algorithm determines the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shortest path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(i.e. set of vertices) from a start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to all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other vertices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in the graph. 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5262563" y="5151438"/>
            <a:ext cx="389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</a:t>
            </a:r>
            <a:r>
              <a:rPr lang="en-US">
                <a:solidFill>
                  <a:schemeClr val="accent2"/>
                </a:solidFill>
              </a:rPr>
              <a:t>Dijkstra(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would give us a value of </a:t>
            </a:r>
            <a:r>
              <a:rPr lang="en-US">
                <a:solidFill>
                  <a:srgbClr val="A50021"/>
                </a:solidFill>
              </a:rPr>
              <a:t>6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B</a:t>
            </a:r>
            <a:r>
              <a:rPr lang="en-US"/>
              <a:t>, a value of </a:t>
            </a:r>
            <a:r>
              <a:rPr lang="en-US">
                <a:solidFill>
                  <a:srgbClr val="A50021"/>
                </a:solidFill>
              </a:rPr>
              <a:t>2 </a:t>
            </a:r>
            <a:r>
              <a:rPr lang="en-US"/>
              <a:t>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C</a:t>
            </a:r>
            <a:r>
              <a:rPr lang="en-US"/>
              <a:t>, and </a:t>
            </a:r>
            <a:r>
              <a:rPr lang="en-US">
                <a:solidFill>
                  <a:srgbClr val="A50021"/>
                </a:solidFill>
              </a:rPr>
              <a:t>4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3852863" y="3276600"/>
            <a:ext cx="2149475" cy="522288"/>
            <a:chOff x="2427" y="2064"/>
            <a:chExt cx="1354" cy="329"/>
          </a:xfrm>
        </p:grpSpPr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2427" y="2064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the length of </a:t>
              </a:r>
            </a:p>
          </p:txBody>
        </p:sp>
        <p:grpSp>
          <p:nvGrpSpPr>
            <p:cNvPr id="711746" name="Group 66"/>
            <p:cNvGrpSpPr>
              <a:grpSpLocks/>
            </p:cNvGrpSpPr>
            <p:nvPr/>
          </p:nvGrpSpPr>
          <p:grpSpPr bwMode="auto">
            <a:xfrm>
              <a:off x="2948" y="2297"/>
              <a:ext cx="96" cy="96"/>
              <a:chOff x="816" y="3120"/>
              <a:chExt cx="96" cy="96"/>
            </a:xfrm>
          </p:grpSpPr>
          <p:sp>
            <p:nvSpPr>
              <p:cNvPr id="711744" name="Line 6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5" name="Line 65"/>
              <p:cNvSpPr>
                <a:spLocks noChangeShapeType="1"/>
              </p:cNvSpPr>
              <p:nvPr/>
            </p:nvSpPr>
            <p:spPr bwMode="auto">
              <a:xfrm flipH="1">
                <a:off x="864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1752" name="Group 72"/>
          <p:cNvGrpSpPr>
            <a:grpSpLocks/>
          </p:cNvGrpSpPr>
          <p:nvPr/>
        </p:nvGrpSpPr>
        <p:grpSpPr bwMode="auto">
          <a:xfrm>
            <a:off x="919163" y="4419600"/>
            <a:ext cx="3729037" cy="2255838"/>
            <a:chOff x="3168" y="2736"/>
            <a:chExt cx="2349" cy="1421"/>
          </a:xfrm>
        </p:grpSpPr>
        <p:grpSp>
          <p:nvGrpSpPr>
            <p:cNvPr id="711753" name="Group 7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1754" name="Group 7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1755" name="Group 7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17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17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17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17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17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1769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177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1773" name="Line 9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74" name="Text Box 9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1775" name="Text Box 9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1776" name="AutoShape 96"/>
            <p:cNvCxnSpPr>
              <a:cxnSpLocks noChangeShapeType="1"/>
              <a:stCxn id="711757" idx="2"/>
              <a:endCxn id="711759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1777" name="Text Box 9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autoUpdateAnimBg="0"/>
      <p:bldP spid="711685" grpId="0" autoUpdateAnimBg="0"/>
      <p:bldP spid="7117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4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-171450" y="1006475"/>
            <a:ext cx="906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graph</a:t>
            </a:r>
            <a:r>
              <a:rPr lang="en-US" dirty="0">
                <a:cs typeface="Courier New" pitchFamily="49" charset="0"/>
              </a:rPr>
              <a:t> is an ADT that stores a set of 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entities</a:t>
            </a:r>
            <a:r>
              <a:rPr lang="en-US" dirty="0">
                <a:cs typeface="Courier New" pitchFamily="49" charset="0"/>
              </a:rPr>
              <a:t> and also keeps track of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relationships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between all of them.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50" y="2057401"/>
            <a:ext cx="3676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Examples of Entities</a:t>
            </a:r>
            <a:endParaRPr lang="en-US" dirty="0">
              <a:cs typeface="Courier New" pitchFamily="49" charset="0"/>
            </a:endParaRPr>
          </a:p>
          <a:p>
            <a:pPr lvl="1" algn="ctr"/>
            <a:r>
              <a:rPr lang="en-US" dirty="0">
                <a:cs typeface="Courier New" pitchFamily="49" charset="0"/>
              </a:rPr>
              <a:t>People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Cities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Web pages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33800" y="2057401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Examples of Relationships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Joe is friends with Linda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LA is 3000 miles from NYC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ucla.edu links to awesome.com</a:t>
            </a:r>
          </a:p>
        </p:txBody>
      </p:sp>
      <p:pic>
        <p:nvPicPr>
          <p:cNvPr id="18" name="Picture 17" descr="grap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163" y="3973606"/>
            <a:ext cx="2093851" cy="209385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 l="4959" t="7566" r="5131" b="23791"/>
          <a:stretch>
            <a:fillRect/>
          </a:stretch>
        </p:blipFill>
        <p:spPr bwMode="auto">
          <a:xfrm>
            <a:off x="3310218" y="4264043"/>
            <a:ext cx="2590800" cy="151297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" name="Picture 19" descr="internet-Graph-1069646562.LGL_.2D.4096x409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4087081"/>
            <a:ext cx="18669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/>
      <p:bldP spid="12" grpId="0" uiExpand="1" build="p"/>
      <p:bldP spid="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76B8-1F38-4049-876F-00FA173C67A6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713775" name="Group 47"/>
          <p:cNvGrpSpPr>
            <a:grpSpLocks/>
          </p:cNvGrpSpPr>
          <p:nvPr/>
        </p:nvGrpSpPr>
        <p:grpSpPr bwMode="auto">
          <a:xfrm>
            <a:off x="1404938" y="1674813"/>
            <a:ext cx="3729037" cy="2255837"/>
            <a:chOff x="3168" y="2736"/>
            <a:chExt cx="2349" cy="1421"/>
          </a:xfrm>
        </p:grpSpPr>
        <p:grpSp>
          <p:nvGrpSpPr>
            <p:cNvPr id="713776" name="Group 48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3777" name="Group 49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3778" name="Group 50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377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378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378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378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37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379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37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3796" name="Line 68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97" name="Text Box 69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3798" name="Text Box 70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3799" name="AutoShape 71"/>
            <p:cNvCxnSpPr>
              <a:cxnSpLocks noChangeShapeType="1"/>
              <a:stCxn id="713780" idx="2"/>
              <a:endCxn id="713782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3800" name="Text Box 72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13751" name="Group 23"/>
          <p:cNvGrpSpPr>
            <a:grpSpLocks/>
          </p:cNvGrpSpPr>
          <p:nvPr/>
        </p:nvGrpSpPr>
        <p:grpSpPr bwMode="auto">
          <a:xfrm>
            <a:off x="838200" y="1911350"/>
            <a:ext cx="1354138" cy="1066800"/>
            <a:chOff x="203" y="2688"/>
            <a:chExt cx="853" cy="67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203" y="26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s</a:t>
              </a:r>
            </a:p>
          </p:txBody>
        </p:sp>
      </p:grp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381000" y="1036638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/>
              <a:t>: A graph </a:t>
            </a:r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, and a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</a:p>
        </p:txBody>
      </p:sp>
      <p:sp>
        <p:nvSpPr>
          <p:cNvPr id="713763" name="Rectangle 35"/>
          <p:cNvSpPr>
            <a:spLocks noChangeArrowheads="1"/>
          </p:cNvSpPr>
          <p:nvPr/>
        </p:nvSpPr>
        <p:spPr bwMode="auto">
          <a:xfrm>
            <a:off x="381000" y="4343400"/>
            <a:ext cx="8607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/>
              <a:t>: An array called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of </a:t>
            </a:r>
            <a:r>
              <a:rPr lang="en-US" i="1"/>
              <a:t>optimal distances</a:t>
            </a:r>
            <a:r>
              <a:rPr lang="en-US"/>
              <a:t> from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to every other node in the graph.</a:t>
            </a:r>
          </a:p>
        </p:txBody>
      </p:sp>
      <p:grpSp>
        <p:nvGrpSpPr>
          <p:cNvPr id="713769" name="Group 41"/>
          <p:cNvGrpSpPr>
            <a:grpSpLocks/>
          </p:cNvGrpSpPr>
          <p:nvPr/>
        </p:nvGrpSpPr>
        <p:grpSpPr bwMode="auto">
          <a:xfrm>
            <a:off x="2471738" y="5562600"/>
            <a:ext cx="3014662" cy="838200"/>
            <a:chOff x="1332" y="3360"/>
            <a:chExt cx="1899" cy="528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1872" y="3360"/>
              <a:ext cx="1359" cy="528"/>
              <a:chOff x="1872" y="3360"/>
              <a:chExt cx="1359" cy="528"/>
            </a:xfrm>
          </p:grpSpPr>
          <p:grpSp>
            <p:nvGrpSpPr>
              <p:cNvPr id="713765" name="Group 37"/>
              <p:cNvGrpSpPr>
                <a:grpSpLocks/>
              </p:cNvGrpSpPr>
              <p:nvPr/>
            </p:nvGrpSpPr>
            <p:grpSpPr bwMode="auto">
              <a:xfrm>
                <a:off x="1872" y="3360"/>
                <a:ext cx="1344" cy="501"/>
                <a:chOff x="1488" y="3408"/>
                <a:chExt cx="1344" cy="501"/>
              </a:xfrm>
            </p:grpSpPr>
            <p:sp>
              <p:nvSpPr>
                <p:cNvPr id="7137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7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36" y="3408"/>
                  <a:ext cx="12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   B    C    D</a:t>
                  </a:r>
                </a:p>
              </p:txBody>
            </p:sp>
          </p:grpSp>
          <p:sp>
            <p:nvSpPr>
              <p:cNvPr id="713766" name="Text Box 38"/>
              <p:cNvSpPr txBox="1">
                <a:spLocks noChangeArrowheads="1"/>
              </p:cNvSpPr>
              <p:nvPr/>
            </p:nvSpPr>
            <p:spPr bwMode="auto">
              <a:xfrm>
                <a:off x="1906" y="3600"/>
                <a:ext cx="1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0    6    2    4 </a:t>
                </a:r>
              </a:p>
            </p:txBody>
          </p:sp>
        </p:grpSp>
        <p:sp>
          <p:nvSpPr>
            <p:cNvPr id="713768" name="Text Box 40"/>
            <p:cNvSpPr txBox="1">
              <a:spLocks noChangeArrowheads="1"/>
            </p:cNvSpPr>
            <p:nvPr/>
          </p:nvSpPr>
          <p:spPr bwMode="auto">
            <a:xfrm>
              <a:off x="1332" y="3360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Dist</a:t>
              </a:r>
            </a:p>
          </p:txBody>
        </p:sp>
      </p:grpSp>
      <p:sp>
        <p:nvSpPr>
          <p:cNvPr id="713774" name="Text Box 46"/>
          <p:cNvSpPr txBox="1">
            <a:spLocks noChangeArrowheads="1"/>
          </p:cNvSpPr>
          <p:nvPr/>
        </p:nvSpPr>
        <p:spPr bwMode="auto">
          <a:xfrm>
            <a:off x="5524500" y="1874838"/>
            <a:ext cx="329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 may not have any negative edge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3" grpId="0" autoUpdateAnimBg="0"/>
      <p:bldP spid="71377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01A-070A-461E-BECC-E839BC5324C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45557" name="Group 85"/>
          <p:cNvGrpSpPr>
            <a:grpSpLocks/>
          </p:cNvGrpSpPr>
          <p:nvPr/>
        </p:nvGrpSpPr>
        <p:grpSpPr bwMode="auto">
          <a:xfrm>
            <a:off x="5029200" y="4343400"/>
            <a:ext cx="3729038" cy="2255838"/>
            <a:chOff x="3168" y="2736"/>
            <a:chExt cx="2349" cy="1421"/>
          </a:xfrm>
        </p:grpSpPr>
        <p:grpSp>
          <p:nvGrpSpPr>
            <p:cNvPr id="745524" name="Group 52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45525" name="Group 53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45526" name="Group 54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4552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2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455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455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455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4553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8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4554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455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45544" name="Line 72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45" name="Text Box 73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45555" name="AutoShape 83"/>
            <p:cNvCxnSpPr>
              <a:cxnSpLocks noChangeShapeType="1"/>
              <a:stCxn id="745528" idx="2"/>
              <a:endCxn id="745530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556" name="Text Box 84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Algorithm: Basic Idea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180975" y="1066800"/>
            <a:ext cx="8877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Dijkstra's algorithm splits vertices in two distinct sets: the set of </a:t>
            </a:r>
            <a:r>
              <a:rPr lang="en-US" i="1">
                <a:solidFill>
                  <a:srgbClr val="A50021"/>
                </a:solidFill>
              </a:rPr>
              <a:t>unsettled</a:t>
            </a:r>
            <a:r>
              <a:rPr lang="en-US"/>
              <a:t> vertices and the set of </a:t>
            </a:r>
            <a:r>
              <a:rPr lang="en-US" i="1">
                <a:solidFill>
                  <a:srgbClr val="A50021"/>
                </a:solidFill>
              </a:rPr>
              <a:t>settled</a:t>
            </a:r>
            <a:r>
              <a:rPr lang="en-US"/>
              <a:t> vertices. </a:t>
            </a: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533400" y="4267200"/>
            <a:ext cx="30765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Initially all vertices are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The algorithm ends once all vertices are in the </a:t>
            </a:r>
            <a:r>
              <a:rPr lang="en-US">
                <a:solidFill>
                  <a:schemeClr val="accent2"/>
                </a:solidFill>
              </a:rPr>
              <a:t>settled</a:t>
            </a:r>
            <a:r>
              <a:rPr lang="en-US"/>
              <a:t> set. </a:t>
            </a:r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457200" y="2057400"/>
            <a:ext cx="8605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/>
              <a:t> if we don’t know </a:t>
            </a:r>
            <a:br>
              <a:rPr lang="en-US"/>
            </a:br>
            <a:r>
              <a:rPr lang="en-US"/>
              <a:t>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381000" y="3063875"/>
            <a:ext cx="8659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settled </a:t>
            </a:r>
            <a:r>
              <a:rPr lang="en-US"/>
              <a:t>if we have learned </a:t>
            </a:r>
            <a:br>
              <a:rPr lang="en-US"/>
            </a:br>
            <a:r>
              <a:rPr lang="en-US"/>
              <a:t> 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grpSp>
        <p:nvGrpSpPr>
          <p:cNvPr id="745552" name="Group 80"/>
          <p:cNvGrpSpPr>
            <a:grpSpLocks/>
          </p:cNvGrpSpPr>
          <p:nvPr/>
        </p:nvGrpSpPr>
        <p:grpSpPr bwMode="auto">
          <a:xfrm>
            <a:off x="4267200" y="4191000"/>
            <a:ext cx="2022475" cy="1371600"/>
            <a:chOff x="2688" y="2640"/>
            <a:chExt cx="1274" cy="864"/>
          </a:xfrm>
        </p:grpSpPr>
        <p:grpSp>
          <p:nvGrpSpPr>
            <p:cNvPr id="745521" name="Group 49"/>
            <p:cNvGrpSpPr>
              <a:grpSpLocks/>
            </p:cNvGrpSpPr>
            <p:nvPr/>
          </p:nvGrpSpPr>
          <p:grpSpPr bwMode="auto">
            <a:xfrm>
              <a:off x="2832" y="2832"/>
              <a:ext cx="853" cy="672"/>
              <a:chOff x="203" y="2688"/>
              <a:chExt cx="853" cy="672"/>
            </a:xfrm>
          </p:grpSpPr>
          <p:sp>
            <p:nvSpPr>
              <p:cNvPr id="745522" name="Rectangle 50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672" cy="576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3" name="Text Box 51"/>
              <p:cNvSpPr txBox="1">
                <a:spLocks noChangeArrowheads="1"/>
              </p:cNvSpPr>
              <p:nvPr/>
            </p:nvSpPr>
            <p:spPr bwMode="auto">
              <a:xfrm>
                <a:off x="203" y="268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 </a:t>
                </a:r>
              </a:p>
            </p:txBody>
          </p:sp>
        </p:grpSp>
        <p:sp>
          <p:nvSpPr>
            <p:cNvPr id="745546" name="Text Box 74"/>
            <p:cNvSpPr txBox="1">
              <a:spLocks noChangeArrowheads="1"/>
            </p:cNvSpPr>
            <p:nvPr/>
          </p:nvSpPr>
          <p:spPr bwMode="auto">
            <a:xfrm>
              <a:off x="2688" y="264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 vertex</a:t>
              </a:r>
            </a:p>
          </p:txBody>
        </p:sp>
      </p:grpSp>
      <p:sp>
        <p:nvSpPr>
          <p:cNvPr id="745547" name="Text Box 75"/>
          <p:cNvSpPr txBox="1">
            <a:spLocks noChangeArrowheads="1"/>
          </p:cNvSpPr>
          <p:nvPr/>
        </p:nvSpPr>
        <p:spPr bwMode="auto">
          <a:xfrm>
            <a:off x="4691063" y="4997450"/>
            <a:ext cx="124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8" name="Text Box 76"/>
          <p:cNvSpPr txBox="1">
            <a:spLocks noChangeArrowheads="1"/>
          </p:cNvSpPr>
          <p:nvPr/>
        </p:nvSpPr>
        <p:spPr bwMode="auto">
          <a:xfrm>
            <a:off x="5376863" y="5824538"/>
            <a:ext cx="124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9" name="Text Box 77"/>
          <p:cNvSpPr txBox="1">
            <a:spLocks noChangeArrowheads="1"/>
          </p:cNvSpPr>
          <p:nvPr/>
        </p:nvSpPr>
        <p:spPr bwMode="auto">
          <a:xfrm>
            <a:off x="6858000" y="580231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50" name="Text Box 78"/>
          <p:cNvSpPr txBox="1">
            <a:spLocks noChangeArrowheads="1"/>
          </p:cNvSpPr>
          <p:nvPr/>
        </p:nvSpPr>
        <p:spPr bwMode="auto">
          <a:xfrm>
            <a:off x="7839075" y="500856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7" grpId="0"/>
      <p:bldP spid="745490" grpId="0"/>
      <p:bldP spid="745491" grpId="0"/>
      <p:bldP spid="745547" grpId="0"/>
      <p:bldP spid="745547" grpId="1"/>
      <p:bldP spid="745548" grpId="0"/>
      <p:bldP spid="745548" grpId="1"/>
      <p:bldP spid="745549" grpId="0"/>
      <p:bldP spid="745549" grpId="1"/>
      <p:bldP spid="745550" grpId="0"/>
      <p:bldP spid="74555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E17B-0963-488C-8DE3-0EA25D5E65FF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789597" name="Group 93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89598" name="Group 94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89599" name="Group 95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89600" name="Group 96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8960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8960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8960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8960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8960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2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3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89614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6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896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89618" name="Line 114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619" name="Text Box 115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89620" name="Text Box 116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89621" name="AutoShape 117"/>
            <p:cNvCxnSpPr>
              <a:cxnSpLocks noChangeShapeType="1"/>
              <a:stCxn id="789602" idx="2"/>
              <a:endCxn id="789604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9622" name="Text Box 118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89516" name="Rectangle 12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sp>
        <p:nvSpPr>
          <p:cNvPr id="789540" name="Text Box 36"/>
          <p:cNvSpPr txBox="1">
            <a:spLocks noChangeArrowheads="1"/>
          </p:cNvSpPr>
          <p:nvPr/>
        </p:nvSpPr>
        <p:spPr bwMode="auto">
          <a:xfrm>
            <a:off x="-76200" y="19050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 Since we start at vertex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, </a:t>
            </a:r>
            <a:br>
              <a:rPr lang="en-US"/>
            </a:br>
            <a:r>
              <a:rPr lang="en-US"/>
              <a:t>    we know it’s the closest </a:t>
            </a:r>
            <a:br>
              <a:rPr lang="en-US"/>
            </a:br>
            <a:r>
              <a:rPr lang="en-US"/>
              <a:t>    vertex to us! How far is it?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Zero </a:t>
            </a:r>
            <a:r>
              <a:rPr lang="en-US"/>
              <a:t>steps away!  We can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settle </a:t>
            </a:r>
            <a:r>
              <a:rPr lang="en-US"/>
              <a:t>it immediately!</a:t>
            </a:r>
          </a:p>
        </p:txBody>
      </p: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89543" name="Oval 3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4" name="Text Box 4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89571" name="Group 67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89545" name="Text Box 41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89546" name="Rectangle 42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7" name="Rectangle 43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8" name="Rectangle 44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9" name="Rectangle 45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51" name="Text Box 47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8955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8955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5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8955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8956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4" name="Group 6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89565" name="Oval 6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6" name="Oval 6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89568" name="Group 6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89552" name="Rectangle 4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67" name="Rectangle 6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89569" name="Text Box 65"/>
          <p:cNvSpPr txBox="1">
            <a:spLocks noChangeArrowheads="1"/>
          </p:cNvSpPr>
          <p:nvPr/>
        </p:nvSpPr>
        <p:spPr bwMode="auto">
          <a:xfrm>
            <a:off x="-44450" y="4038600"/>
            <a:ext cx="5835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    Now let’s see which unsettled vertices  </a:t>
            </a:r>
            <a:br>
              <a:rPr lang="en-US" sz="2200"/>
            </a:br>
            <a:r>
              <a:rPr lang="en-US" sz="2200"/>
              <a:t>    we can reach </a:t>
            </a:r>
            <a:r>
              <a:rPr lang="en-US" sz="2200" i="1"/>
              <a:t>directly</a:t>
            </a:r>
            <a:r>
              <a:rPr lang="en-US" sz="2200"/>
              <a:t> from </a:t>
            </a:r>
            <a:r>
              <a:rPr lang="en-US" sz="2200">
                <a:solidFill>
                  <a:schemeClr val="accent2"/>
                </a:solidFill>
              </a:rPr>
              <a:t>A</a:t>
            </a:r>
            <a:r>
              <a:rPr lang="en-US" sz="2200"/>
              <a:t>.</a:t>
            </a:r>
          </a:p>
        </p:txBody>
      </p:sp>
      <p:sp>
        <p:nvSpPr>
          <p:cNvPr id="789570" name="Text Box 66"/>
          <p:cNvSpPr txBox="1">
            <a:spLocks noChangeArrowheads="1"/>
          </p:cNvSpPr>
          <p:nvPr/>
        </p:nvSpPr>
        <p:spPr bwMode="auto">
          <a:xfrm>
            <a:off x="228600" y="914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Assume that </a:t>
            </a:r>
            <a:r>
              <a:rPr lang="en-US">
                <a:solidFill>
                  <a:schemeClr val="accent2"/>
                </a:solidFill>
              </a:rPr>
              <a:t>all vertices</a:t>
            </a:r>
            <a:r>
              <a:rPr lang="en-US"/>
              <a:t> are 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infinitely far away</a:t>
            </a:r>
            <a:r>
              <a:rPr lang="en-US"/>
              <a:t> to start…</a:t>
            </a:r>
          </a:p>
        </p:txBody>
      </p:sp>
      <p:sp>
        <p:nvSpPr>
          <p:cNvPr id="789572" name="Text Box 68"/>
          <p:cNvSpPr txBox="1">
            <a:spLocks noChangeArrowheads="1"/>
          </p:cNvSpPr>
          <p:nvPr/>
        </p:nvSpPr>
        <p:spPr bwMode="auto">
          <a:xfrm>
            <a:off x="822325" y="4800600"/>
            <a:ext cx="249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10</a:t>
            </a:r>
            <a:r>
              <a:rPr lang="en-US" sz="2000"/>
              <a:t> units away.</a:t>
            </a:r>
          </a:p>
        </p:txBody>
      </p:sp>
      <p:sp>
        <p:nvSpPr>
          <p:cNvPr id="789573" name="Text Box 69"/>
          <p:cNvSpPr txBox="1">
            <a:spLocks noChangeArrowheads="1"/>
          </p:cNvSpPr>
          <p:nvPr/>
        </p:nvSpPr>
        <p:spPr bwMode="auto">
          <a:xfrm>
            <a:off x="838200" y="5159375"/>
            <a:ext cx="237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517525" y="5883275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let’s compare these costs to our current best costs in our table…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81" name="Group 77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89582" name="Rectangle 7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3" name="Rectangle 79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89586" name="Group 82"/>
          <p:cNvGrpSpPr>
            <a:grpSpLocks/>
          </p:cNvGrpSpPr>
          <p:nvPr/>
        </p:nvGrpSpPr>
        <p:grpSpPr bwMode="auto">
          <a:xfrm>
            <a:off x="1524000" y="3124200"/>
            <a:ext cx="6510338" cy="2057400"/>
            <a:chOff x="960" y="1968"/>
            <a:chExt cx="4101" cy="1296"/>
          </a:xfrm>
        </p:grpSpPr>
        <p:sp>
          <p:nvSpPr>
            <p:cNvPr id="789584" name="Oval 80"/>
            <p:cNvSpPr>
              <a:spLocks noChangeArrowheads="1"/>
            </p:cNvSpPr>
            <p:nvPr/>
          </p:nvSpPr>
          <p:spPr bwMode="auto">
            <a:xfrm>
              <a:off x="960" y="3024"/>
              <a:ext cx="240" cy="2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5" name="Oval 81"/>
            <p:cNvSpPr>
              <a:spLocks noChangeArrowheads="1"/>
            </p:cNvSpPr>
            <p:nvPr/>
          </p:nvSpPr>
          <p:spPr bwMode="auto">
            <a:xfrm>
              <a:off x="4704" y="1968"/>
              <a:ext cx="357" cy="35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only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away, which is less than infinity, so I’ll update this entry…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466725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2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9" name="Text Box 85"/>
          <p:cNvSpPr txBox="1">
            <a:spLocks noChangeArrowheads="1"/>
          </p:cNvSpPr>
          <p:nvPr/>
        </p:nvSpPr>
        <p:spPr bwMode="auto">
          <a:xfrm>
            <a:off x="838200" y="5481638"/>
            <a:ext cx="240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7</a:t>
            </a:r>
            <a:r>
              <a:rPr lang="en-US" sz="2000"/>
              <a:t> units away.</a:t>
            </a:r>
          </a:p>
        </p:txBody>
      </p:sp>
      <p:grpSp>
        <p:nvGrpSpPr>
          <p:cNvPr id="789590" name="Group 86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89591" name="Rectangle 8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2" name="Rectangle 88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sp>
        <p:nvSpPr>
          <p:cNvPr id="789593" name="Text Box 89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7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94" name="Group 90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8959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40" grpId="0"/>
      <p:bldP spid="789569" grpId="0"/>
      <p:bldP spid="789572" grpId="0"/>
      <p:bldP spid="789573" grpId="0"/>
      <p:bldP spid="789574" grpId="0"/>
      <p:bldP spid="789574" grpId="1"/>
      <p:bldP spid="789587" grpId="0" animBg="1"/>
      <p:bldP spid="789587" grpId="1" animBg="1"/>
      <p:bldP spid="789588" grpId="0" animBg="1"/>
      <p:bldP spid="789588" grpId="1" animBg="1"/>
      <p:bldP spid="789589" grpId="0"/>
      <p:bldP spid="789593" grpId="0" animBg="1"/>
      <p:bldP spid="78959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6FC-7A2B-4025-A83F-5422D05377B1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796778" name="Group 106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96779" name="Group 107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6780" name="Group 108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6781" name="Group 109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678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678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678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7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678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9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6790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1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679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7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67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6799" name="Line 12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800" name="Text Box 128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6801" name="Text Box 129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6802" name="AutoShape 130"/>
            <p:cNvCxnSpPr>
              <a:cxnSpLocks noChangeShapeType="1"/>
              <a:stCxn id="796783" idx="2"/>
              <a:endCxn id="79678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6803" name="Text Box 131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796727" name="Text Box 55"/>
          <p:cNvSpPr txBox="1">
            <a:spLocks noChangeArrowheads="1"/>
          </p:cNvSpPr>
          <p:nvPr/>
        </p:nvSpPr>
        <p:spPr bwMode="auto">
          <a:xfrm>
            <a:off x="152400" y="914400"/>
            <a:ext cx="533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costs to travel to all vertices directly reachable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?  </a:t>
            </a:r>
          </a:p>
        </p:txBody>
      </p:sp>
      <p:grpSp>
        <p:nvGrpSpPr>
          <p:cNvPr id="796675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6676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677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6701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6702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3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6704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6705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6706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7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8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9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10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6711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6712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3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4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6715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6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7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6718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9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20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6721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22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6723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6724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25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796737" name="Group 65"/>
          <p:cNvGrpSpPr>
            <a:grpSpLocks/>
          </p:cNvGrpSpPr>
          <p:nvPr/>
        </p:nvGrpSpPr>
        <p:grpSpPr bwMode="auto">
          <a:xfrm>
            <a:off x="8001000" y="3124200"/>
            <a:ext cx="457200" cy="533400"/>
            <a:chOff x="1824" y="2016"/>
            <a:chExt cx="288" cy="336"/>
          </a:xfrm>
        </p:grpSpPr>
        <p:sp>
          <p:nvSpPr>
            <p:cNvPr id="796738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39" name="Rectangle 6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6747" name="Text Box 75"/>
          <p:cNvSpPr txBox="1">
            <a:spLocks noChangeArrowheads="1"/>
          </p:cNvSpPr>
          <p:nvPr/>
        </p:nvSpPr>
        <p:spPr bwMode="auto">
          <a:xfrm>
            <a:off x="685800" y="3352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</p:txBody>
      </p:sp>
      <p:grpSp>
        <p:nvGrpSpPr>
          <p:cNvPr id="796748" name="Group 7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6749" name="Rectangle 7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0" name="Rectangle 7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96751" name="Group 7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6752" name="Rectangle 8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3" name="Rectangle 8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6754" name="Group 8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6755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6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sp>
        <p:nvSpPr>
          <p:cNvPr id="796757" name="Text Box 85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go directly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),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or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796758" name="Text Box 86"/>
          <p:cNvSpPr txBox="1">
            <a:spLocks noChangeArrowheads="1"/>
          </p:cNvSpPr>
          <p:nvPr/>
        </p:nvSpPr>
        <p:spPr bwMode="auto">
          <a:xfrm>
            <a:off x="228600" y="544195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B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  <a:endParaRPr lang="en-US">
              <a:sym typeface="Wingdings" pitchFamily="2" charset="2"/>
            </a:endParaRPr>
          </a:p>
        </p:txBody>
      </p:sp>
      <p:sp>
        <p:nvSpPr>
          <p:cNvPr id="796759" name="Text Box 87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if I travel through </a:t>
            </a:r>
            <a:r>
              <a:rPr lang="en-US">
                <a:solidFill>
                  <a:schemeClr val="accent2"/>
                </a:solidFill>
              </a:rPr>
              <a:t>D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D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</a:p>
        </p:txBody>
      </p:sp>
      <p:sp>
        <p:nvSpPr>
          <p:cNvPr id="796760" name="Text Box 88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sp>
        <p:nvSpPr>
          <p:cNvPr id="796761" name="Oval 89"/>
          <p:cNvSpPr>
            <a:spLocks noChangeArrowheads="1"/>
          </p:cNvSpPr>
          <p:nvPr/>
        </p:nvSpPr>
        <p:spPr bwMode="auto">
          <a:xfrm>
            <a:off x="752157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7" name="Oval 95"/>
          <p:cNvSpPr>
            <a:spLocks noChangeArrowheads="1"/>
          </p:cNvSpPr>
          <p:nvPr/>
        </p:nvSpPr>
        <p:spPr bwMode="auto">
          <a:xfrm>
            <a:off x="7958138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8" name="Oval 96"/>
          <p:cNvSpPr>
            <a:spLocks noChangeArrowheads="1"/>
          </p:cNvSpPr>
          <p:nvPr/>
        </p:nvSpPr>
        <p:spPr bwMode="auto">
          <a:xfrm>
            <a:off x="840422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72" name="Group 10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6773" name="Oval 10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4" name="Text Box 10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6775" name="Group 103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6776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7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47" grpId="0"/>
      <p:bldP spid="796757" grpId="0"/>
      <p:bldP spid="796758" grpId="0" animBg="1"/>
      <p:bldP spid="796759" grpId="0" animBg="1"/>
      <p:bldP spid="796760" grpId="0" animBg="1"/>
      <p:bldP spid="796761" grpId="0" animBg="1"/>
      <p:bldP spid="796761" grpId="1" animBg="1"/>
      <p:bldP spid="796767" grpId="0" animBg="1"/>
      <p:bldP spid="796767" grpId="1" animBg="1"/>
      <p:bldP spid="796768" grpId="0" animBg="1"/>
      <p:bldP spid="79676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25A7-38A8-4C6B-81CC-889D4FD856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98808" name="Group 88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798809" name="Group 89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8810" name="Group 90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8811" name="Group 91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881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3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881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5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881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881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882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882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88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8829" name="Line 109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30" name="Text Box 110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8831" name="Text Box 11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8832" name="AutoShape 112"/>
            <p:cNvCxnSpPr>
              <a:cxnSpLocks noChangeShapeType="1"/>
              <a:stCxn id="798813" idx="2"/>
              <a:endCxn id="79881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833" name="Text Box 113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98723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8724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25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8750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8753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8754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5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6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8759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8760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1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2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8763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4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5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8766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7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8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8769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70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8771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8772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73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98774" name="Text Box 54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8780" name="Rectangle 6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1" name="Rectangle 61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798787" name="Text Box 67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6</a:t>
            </a:r>
            <a:r>
              <a:rPr lang="en-US" sz="2000"/>
              <a:t> units away.</a:t>
            </a:r>
          </a:p>
        </p:txBody>
      </p:sp>
      <p:grpSp>
        <p:nvGrpSpPr>
          <p:cNvPr id="798788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8789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0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8792" name="Group 7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8793" name="Rectangle 7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4" name="Rectangle 7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798795" name="Group 75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8796" name="Oval 76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7" name="Text Box 77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8798" name="Group 78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8799" name="Rectangle 7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0" name="Rectangle 80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8802" name="Text Box 82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?</a:t>
            </a:r>
          </a:p>
        </p:txBody>
      </p:sp>
      <p:sp>
        <p:nvSpPr>
          <p:cNvPr id="798803" name="Rectangle 83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first.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units!</a:t>
            </a:r>
          </a:p>
        </p:txBody>
      </p:sp>
      <p:sp>
        <p:nvSpPr>
          <p:cNvPr id="798834" name="Text Box 114"/>
          <p:cNvSpPr txBox="1">
            <a:spLocks noChangeArrowheads="1"/>
          </p:cNvSpPr>
          <p:nvPr/>
        </p:nvSpPr>
        <p:spPr bwMode="auto">
          <a:xfrm>
            <a:off x="1023938" y="3870325"/>
            <a:ext cx="240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98835" name="Text Box 115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grpSp>
        <p:nvGrpSpPr>
          <p:cNvPr id="798838" name="Group 118"/>
          <p:cNvGrpSpPr>
            <a:grpSpLocks/>
          </p:cNvGrpSpPr>
          <p:nvPr/>
        </p:nvGrpSpPr>
        <p:grpSpPr bwMode="auto">
          <a:xfrm>
            <a:off x="2798763" y="3124200"/>
            <a:ext cx="5235575" cy="2482850"/>
            <a:chOff x="1763" y="1968"/>
            <a:chExt cx="3298" cy="1564"/>
          </a:xfrm>
        </p:grpSpPr>
        <p:sp>
          <p:nvSpPr>
            <p:cNvPr id="798807" name="Oval 87"/>
            <p:cNvSpPr>
              <a:spLocks noChangeArrowheads="1"/>
            </p:cNvSpPr>
            <p:nvPr/>
          </p:nvSpPr>
          <p:spPr bwMode="auto">
            <a:xfrm>
              <a:off x="1763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36" name="Oval 116"/>
            <p:cNvSpPr>
              <a:spLocks noChangeArrowheads="1"/>
            </p:cNvSpPr>
            <p:nvPr/>
          </p:nvSpPr>
          <p:spPr bwMode="auto">
            <a:xfrm>
              <a:off x="4725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39" name="Text Box 119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798840" name="Group 12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798841" name="Rectangle 12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2" name="Rectangle 12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798843" name="Rectangle 123"/>
          <p:cNvSpPr>
            <a:spLocks noChangeArrowheads="1"/>
          </p:cNvSpPr>
          <p:nvPr/>
        </p:nvSpPr>
        <p:spPr bwMode="auto">
          <a:xfrm>
            <a:off x="-152400" y="4343400"/>
            <a:ext cx="9372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4" name="Rectangle 124"/>
          <p:cNvSpPr>
            <a:spLocks noChangeArrowheads="1"/>
          </p:cNvSpPr>
          <p:nvPr/>
        </p:nvSpPr>
        <p:spPr bwMode="auto">
          <a:xfrm>
            <a:off x="304800" y="45275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next.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units!</a:t>
            </a:r>
          </a:p>
        </p:txBody>
      </p:sp>
      <p:sp>
        <p:nvSpPr>
          <p:cNvPr id="798845" name="Text Box 125"/>
          <p:cNvSpPr txBox="1">
            <a:spLocks noChangeArrowheads="1"/>
          </p:cNvSpPr>
          <p:nvPr/>
        </p:nvSpPr>
        <p:spPr bwMode="auto">
          <a:xfrm>
            <a:off x="838200" y="57912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better than our old one? </a:t>
            </a:r>
          </a:p>
        </p:txBody>
      </p:sp>
      <p:sp>
        <p:nvSpPr>
          <p:cNvPr id="798846" name="Text Box 126"/>
          <p:cNvSpPr txBox="1">
            <a:spLocks noChangeArrowheads="1"/>
          </p:cNvSpPr>
          <p:nvPr/>
        </p:nvSpPr>
        <p:spPr bwMode="auto">
          <a:xfrm>
            <a:off x="1155700" y="6248400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Yup!! Let’s update our table again!</a:t>
            </a:r>
          </a:p>
        </p:txBody>
      </p:sp>
      <p:grpSp>
        <p:nvGrpSpPr>
          <p:cNvPr id="798847" name="Group 127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798848" name="Rectangle 12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9" name="Rectangle 129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798851" name="Group 131"/>
          <p:cNvGrpSpPr>
            <a:grpSpLocks/>
          </p:cNvGrpSpPr>
          <p:nvPr/>
        </p:nvGrpSpPr>
        <p:grpSpPr bwMode="auto">
          <a:xfrm>
            <a:off x="3473450" y="3124200"/>
            <a:ext cx="5518150" cy="2624138"/>
            <a:chOff x="2188" y="1968"/>
            <a:chExt cx="3476" cy="1653"/>
          </a:xfrm>
        </p:grpSpPr>
        <p:sp>
          <p:nvSpPr>
            <p:cNvPr id="798837" name="Oval 117"/>
            <p:cNvSpPr>
              <a:spLocks noChangeArrowheads="1"/>
            </p:cNvSpPr>
            <p:nvPr/>
          </p:nvSpPr>
          <p:spPr bwMode="auto">
            <a:xfrm>
              <a:off x="532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0" name="Oval 130"/>
            <p:cNvSpPr>
              <a:spLocks noChangeArrowheads="1"/>
            </p:cNvSpPr>
            <p:nvPr/>
          </p:nvSpPr>
          <p:spPr bwMode="auto">
            <a:xfrm>
              <a:off x="2188" y="3285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4" grpId="0"/>
      <p:bldP spid="798787" grpId="0"/>
      <p:bldP spid="798802" grpId="0"/>
      <p:bldP spid="798803" grpId="0"/>
      <p:bldP spid="798834" grpId="0"/>
      <p:bldP spid="798835" grpId="0"/>
      <p:bldP spid="798839" grpId="0"/>
      <p:bldP spid="798843" grpId="0" animBg="1"/>
      <p:bldP spid="798844" grpId="0"/>
      <p:bldP spid="798845" grpId="0"/>
      <p:bldP spid="7988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396-A2DA-4286-A2F0-ACE0D4319D10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800770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0771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0772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0773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077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077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077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07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07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078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07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0791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792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0793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0794" name="AutoShape 26"/>
            <p:cNvCxnSpPr>
              <a:cxnSpLocks noChangeShapeType="1"/>
              <a:stCxn id="800775" idx="2"/>
              <a:endCxn id="800777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0795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0797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.</a:t>
            </a:r>
          </a:p>
        </p:txBody>
      </p:sp>
      <p:grpSp>
        <p:nvGrpSpPr>
          <p:cNvPr id="800798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0799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0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0801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0802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3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0829" name="Text Box 61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closest.</a:t>
            </a:r>
          </a:p>
        </p:txBody>
      </p:sp>
      <p:sp>
        <p:nvSpPr>
          <p:cNvPr id="800839" name="Text Box 71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4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 </a:t>
            </a:r>
            <a:r>
              <a:rPr lang="en-US">
                <a:sym typeface="Wingdings" pitchFamily="2" charset="2"/>
              </a:rPr>
              <a:t>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800840" name="Text Box 72"/>
          <p:cNvSpPr txBox="1">
            <a:spLocks noChangeArrowheads="1"/>
          </p:cNvSpPr>
          <p:nvPr/>
        </p:nvSpPr>
        <p:spPr bwMode="auto">
          <a:xfrm>
            <a:off x="228600" y="544195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 B  …  D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units.  That’s much longer!</a:t>
            </a:r>
            <a:endParaRPr lang="en-US">
              <a:sym typeface="Wingdings" pitchFamily="2" charset="2"/>
            </a:endParaRPr>
          </a:p>
        </p:txBody>
      </p:sp>
      <p:sp>
        <p:nvSpPr>
          <p:cNvPr id="800842" name="Text Box 74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0846" name="Group 7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0847" name="Oval 7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48" name="Text Box 8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0852" name="Group 84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0853" name="Text Box 85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0854" name="Rectangle 86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5" name="Rectangle 87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6" name="Rectangle 88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7" name="Rectangle 89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8" name="Text Box 90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0859" name="Group 91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0860" name="Oval 9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1" name="Oval 9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0863" name="Oval 95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4" name="Oval 96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5" name="Group 97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0866" name="Oval 98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7" name="Oval 9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8" name="Group 10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0869" name="Oval 10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70" name="Oval 10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0871" name="Group 103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0872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3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0874" name="Group 10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0875" name="Rectangle 10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9" name="Rectangle 11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0880" name="Group 11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0881" name="Rectangle 11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2" name="Rectangle 11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0883" name="Group 115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0884" name="Rectangle 11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5" name="Rectangle 11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0886" name="Group 118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0887" name="Rectangle 11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0889" name="Group 121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0890" name="Rectangle 12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1" name="Rectangle 123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0892" name="Group 124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0893" name="Rectangle 12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4" name="Rectangle 12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0895" name="Rectangle 127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0896" name="Group 12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0897" name="Oval 12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8" name="Text Box 13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9" grpId="0"/>
      <p:bldP spid="800839" grpId="0"/>
      <p:bldP spid="800840" grpId="0" animBg="1"/>
      <p:bldP spid="800842" grpId="0" animBg="1"/>
      <p:bldP spid="80089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32FA-1577-4C16-BFBC-59B68A51A486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802818" name="Group 2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802819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2820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2821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282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282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28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28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28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283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28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2839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40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2841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2842" name="AutoShape 26"/>
            <p:cNvCxnSpPr>
              <a:cxnSpLocks noChangeShapeType="1"/>
              <a:stCxn id="802823" idx="2"/>
              <a:endCxn id="80282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802845" name="Group 29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2846" name="Rectangle 30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47" name="Text Box 31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2848" name="Group 32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2849" name="Oval 33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0" name="Text Box 34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802851" name="Group 35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2852" name="Text Box 36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2853" name="Rectangle 37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4" name="Rectangle 38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5" name="Rectangle 39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6" name="Rectangle 40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7" name="Text Box 41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2858" name="Group 42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2859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0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1" name="Group 45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2862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3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4" name="Group 48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2865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6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7" name="Group 51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2868" name="Oval 5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9" name="Oval 5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2870" name="Group 5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2" name="Rectangle 5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802873" name="Text Box 57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802874" name="Group 58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2875" name="Rectangle 5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6" name="Rectangle 60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802877" name="Text Box 61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grpSp>
        <p:nvGrpSpPr>
          <p:cNvPr id="802878" name="Group 62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2879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0" name="Rectangle 6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2881" name="Group 65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2882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3" name="Rectangle 67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2884" name="Group 6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2885" name="Oval 6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6" name="Text Box 7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2887" name="Group 71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2888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9" name="Rectangle 7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802890" name="Text Box 74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?</a:t>
            </a:r>
          </a:p>
        </p:txBody>
      </p:sp>
      <p:sp>
        <p:nvSpPr>
          <p:cNvPr id="802891" name="Rectangle 75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check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units!</a:t>
            </a:r>
          </a:p>
        </p:txBody>
      </p:sp>
      <p:sp>
        <p:nvSpPr>
          <p:cNvPr id="802893" name="Text Box 77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sp>
        <p:nvSpPr>
          <p:cNvPr id="802897" name="Text Box 81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802898" name="Group 8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899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0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2905" name="Group 89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2906" name="Rectangle 9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7" name="Rectangle 91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2911" name="Group 95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2912" name="Rectangle 9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3" name="Rectangle 9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grpSp>
        <p:nvGrpSpPr>
          <p:cNvPr id="802914" name="Group 9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2915" name="Oval 9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6" name="Text Box 10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2917" name="Group 101"/>
          <p:cNvGrpSpPr>
            <a:grpSpLocks/>
          </p:cNvGrpSpPr>
          <p:nvPr/>
        </p:nvGrpSpPr>
        <p:grpSpPr bwMode="auto">
          <a:xfrm>
            <a:off x="3276600" y="3124200"/>
            <a:ext cx="4778375" cy="2482850"/>
            <a:chOff x="2064" y="1968"/>
            <a:chExt cx="3010" cy="1564"/>
          </a:xfrm>
        </p:grpSpPr>
        <p:sp>
          <p:nvSpPr>
            <p:cNvPr id="802895" name="Oval 79"/>
            <p:cNvSpPr>
              <a:spLocks noChangeArrowheads="1"/>
            </p:cNvSpPr>
            <p:nvPr/>
          </p:nvSpPr>
          <p:spPr bwMode="auto">
            <a:xfrm>
              <a:off x="2064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96" name="Oval 80"/>
            <p:cNvSpPr>
              <a:spLocks noChangeArrowheads="1"/>
            </p:cNvSpPr>
            <p:nvPr/>
          </p:nvSpPr>
          <p:spPr bwMode="auto">
            <a:xfrm>
              <a:off x="473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2918" name="Group 10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919" name="Rectangle 10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20" name="Rectangle 10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3" grpId="0"/>
      <p:bldP spid="802877" grpId="0"/>
      <p:bldP spid="802890" grpId="0"/>
      <p:bldP spid="802891" grpId="0"/>
      <p:bldP spid="802893" grpId="0"/>
      <p:bldP spid="8028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8B7-3C40-42EC-B7DE-AFF2D07B0A6F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804866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4867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4868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4869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487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487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48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48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48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48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48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4887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888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4889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4890" name="AutoShape 26"/>
            <p:cNvCxnSpPr>
              <a:cxnSpLocks noChangeShapeType="1"/>
              <a:stCxn id="804871" idx="2"/>
              <a:endCxn id="804873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4891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804894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4895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6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4897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4898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9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4900" name="Text Box 36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closest.</a:t>
            </a:r>
          </a:p>
        </p:txBody>
      </p:sp>
      <p:sp>
        <p:nvSpPr>
          <p:cNvPr id="804901" name="Text Box 37"/>
          <p:cNvSpPr txBox="1">
            <a:spLocks noChangeArrowheads="1"/>
          </p:cNvSpPr>
          <p:nvPr/>
        </p:nvSpPr>
        <p:spPr bwMode="auto">
          <a:xfrm>
            <a:off x="228600" y="414655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 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6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 </a:t>
            </a:r>
            <a:r>
              <a:rPr lang="en-US">
                <a:sym typeface="Wingdings" pitchFamily="2" charset="2"/>
              </a:rPr>
              <a:t>cheaper?</a:t>
            </a:r>
          </a:p>
        </p:txBody>
      </p:sp>
      <p:sp>
        <p:nvSpPr>
          <p:cNvPr id="804902" name="Text Box 38"/>
          <p:cNvSpPr txBox="1">
            <a:spLocks noChangeArrowheads="1"/>
          </p:cNvSpPr>
          <p:nvPr/>
        </p:nvSpPr>
        <p:spPr bwMode="auto">
          <a:xfrm>
            <a:off x="228600" y="52578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There are no other vertices we can go through that will make our path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shorter.</a:t>
            </a:r>
            <a:endParaRPr lang="en-US">
              <a:sym typeface="Wingdings" pitchFamily="2" charset="2"/>
            </a:endParaRP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228600" y="6172200"/>
            <a:ext cx="8531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Therefore we can settle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4904" name="Group 4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4905" name="Oval 4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06" name="Text Box 4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4907" name="Group 43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4908" name="Text Box 44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0" name="Rectangle 46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1" name="Rectangle 47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2" name="Rectangle 48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3" name="Text Box 49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491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491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1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491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492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3" name="Group 59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4924" name="Oval 6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5" name="Oval 6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4926" name="Group 62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4927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28" name="Rectangle 64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4929" name="Group 65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4930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1" name="Rectangle 67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4932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4933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4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4935" name="Group 71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4936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7" name="Rectangle 73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4938" name="Group 74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4939" name="Rectangle 7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0" name="Rectangle 7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4944" name="Group 80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4945" name="Rectangle 8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6" name="Rectangle 82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4947" name="Group 83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4948" name="Rectangle 8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9" name="Rectangle 8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4950" name="Rectangle 86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4951" name="Group 87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4952" name="Oval 88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3" name="Text Box 89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4954" name="Group 9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495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4957" name="Group 93"/>
          <p:cNvGrpSpPr>
            <a:grpSpLocks/>
          </p:cNvGrpSpPr>
          <p:nvPr/>
        </p:nvGrpSpPr>
        <p:grpSpPr bwMode="auto">
          <a:xfrm>
            <a:off x="7543800" y="3124200"/>
            <a:ext cx="457200" cy="533400"/>
            <a:chOff x="1824" y="2016"/>
            <a:chExt cx="288" cy="336"/>
          </a:xfrm>
        </p:grpSpPr>
        <p:sp>
          <p:nvSpPr>
            <p:cNvPr id="804958" name="Rectangle 9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9" name="Rectangle 9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6</a:t>
              </a:r>
            </a:p>
          </p:txBody>
        </p:sp>
      </p:grpSp>
      <p:grpSp>
        <p:nvGrpSpPr>
          <p:cNvPr id="804960" name="Group 96"/>
          <p:cNvGrpSpPr>
            <a:grpSpLocks/>
          </p:cNvGrpSpPr>
          <p:nvPr/>
        </p:nvGrpSpPr>
        <p:grpSpPr bwMode="auto">
          <a:xfrm>
            <a:off x="8382000" y="1470025"/>
            <a:ext cx="533400" cy="533400"/>
            <a:chOff x="3504" y="2448"/>
            <a:chExt cx="336" cy="336"/>
          </a:xfrm>
        </p:grpSpPr>
        <p:sp>
          <p:nvSpPr>
            <p:cNvPr id="804961" name="Oval 97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62" name="Text Box 98"/>
            <p:cNvSpPr txBox="1">
              <a:spLocks noChangeArrowheads="1"/>
            </p:cNvSpPr>
            <p:nvPr/>
          </p:nvSpPr>
          <p:spPr bwMode="auto">
            <a:xfrm>
              <a:off x="3546" y="2469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B</a:t>
              </a:r>
            </a:p>
          </p:txBody>
        </p:sp>
      </p:grpSp>
      <p:sp>
        <p:nvSpPr>
          <p:cNvPr id="804963" name="Rectangle 99"/>
          <p:cNvSpPr>
            <a:spLocks noChangeArrowheads="1"/>
          </p:cNvSpPr>
          <p:nvPr/>
        </p:nvSpPr>
        <p:spPr bwMode="auto">
          <a:xfrm>
            <a:off x="228600" y="411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And now that all of our vertices are settled, we are </a:t>
            </a:r>
            <a:br>
              <a:rPr lang="en-US"/>
            </a:br>
            <a:r>
              <a:rPr lang="en-US"/>
              <a:t>guaranteed to have found the </a:t>
            </a:r>
            <a:r>
              <a:rPr lang="en-US" i="1">
                <a:solidFill>
                  <a:schemeClr val="accent2"/>
                </a:solidFill>
              </a:rPr>
              <a:t>minimum</a:t>
            </a:r>
            <a:r>
              <a:rPr lang="en-US"/>
              <a:t> travel distances</a:t>
            </a:r>
            <a:br>
              <a:rPr lang="en-US"/>
            </a:br>
            <a:r>
              <a:rPr lang="en-US"/>
              <a:t>to each of our vertices!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0" grpId="0"/>
      <p:bldP spid="804901" grpId="0"/>
      <p:bldP spid="804902" grpId="0" animBg="1"/>
      <p:bldP spid="804903" grpId="0" animBg="1"/>
      <p:bldP spid="804950" grpId="0"/>
      <p:bldP spid="8049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FEC2-76ED-4C7A-AAC8-2A9DC674FBFA}" type="slidenum">
              <a:rPr lang="en-US"/>
              <a:pPr/>
              <a:t>48</a:t>
            </a:fld>
            <a:endParaRPr lang="en-US"/>
          </a:p>
        </p:txBody>
      </p:sp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Dijkstra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730250" y="148272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now I’ll give you the more formal algorithm…</a:t>
            </a:r>
          </a:p>
        </p:txBody>
      </p:sp>
      <p:pic>
        <p:nvPicPr>
          <p:cNvPr id="8069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1295400" y="5899150"/>
            <a:ext cx="6956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Born: 11 May 1930, Rotterdam, Netherlands</a:t>
            </a:r>
            <a:br>
              <a:rPr lang="en-US" b="1"/>
            </a:br>
            <a:r>
              <a:rPr lang="en-US" b="1"/>
              <a:t>Died: 6 August 2002, Nuenen, Netherlands</a:t>
            </a:r>
          </a:p>
          <a:p>
            <a:pPr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73A3-D8E7-4C40-AF18-D0344888A429}" type="slidenum">
              <a:rPr lang="en-US"/>
              <a:pPr/>
              <a:t>49</a:t>
            </a:fld>
            <a:endParaRPr lang="en-US"/>
          </a:p>
        </p:txBody>
      </p:sp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228600" y="10541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Dist </a:t>
            </a: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that holds the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the current best known cost </a:t>
            </a:r>
            <a:r>
              <a:rPr lang="en-US" sz="2300">
                <a:latin typeface="Comic Sans MS" pitchFamily="66" charset="0"/>
              </a:rPr>
              <a:t>to get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from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s </a:t>
            </a:r>
            <a:r>
              <a:rPr lang="en-US" sz="2300">
                <a:latin typeface="Comic Sans MS" pitchFamily="66" charset="0"/>
              </a:rPr>
              <a:t>to every other vertex in the graph.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52463" y="2622550"/>
            <a:ext cx="8415337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Dist[i]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of: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0</a:t>
            </a:r>
            <a:r>
              <a:rPr lang="en-US" sz="2300"/>
              <a:t> for vertex </a:t>
            </a:r>
            <a:r>
              <a:rPr lang="en-US" sz="2300">
                <a:solidFill>
                  <a:srgbClr val="A50021"/>
                </a:solidFill>
              </a:rPr>
              <a:t>s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Infinity</a:t>
            </a:r>
            <a:r>
              <a:rPr lang="en-US" sz="2300"/>
              <a:t> for all other vertices</a:t>
            </a:r>
          </a:p>
        </p:txBody>
      </p:sp>
      <p:grpSp>
        <p:nvGrpSpPr>
          <p:cNvPr id="740356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0357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0364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0365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0366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67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68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0369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0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71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0372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3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0374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0377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0378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0379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0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0381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2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0383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4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0385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6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1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0392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3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4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0395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0396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97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40398" name="Text Box 46"/>
          <p:cNvSpPr txBox="1">
            <a:spLocks noChangeArrowheads="1"/>
          </p:cNvSpPr>
          <p:nvPr/>
        </p:nvSpPr>
        <p:spPr bwMode="auto">
          <a:xfrm>
            <a:off x="4432300" y="5380038"/>
            <a:ext cx="47117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Idea</a:t>
            </a:r>
            <a:r>
              <a:rPr lang="en-US" sz="2200"/>
              <a:t>: We start at node A so we’re 0 steps away from node A. We assume the other vertices are infinitely far away from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autoUpdateAnimBg="0"/>
      <p:bldP spid="7403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5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598487" y="1131888"/>
            <a:ext cx="798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Each graph holds two types of items: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45163" y="3973606"/>
            <a:ext cx="8051137" cy="2093851"/>
            <a:chOff x="445163" y="3973606"/>
            <a:chExt cx="8051137" cy="2093851"/>
          </a:xfrm>
        </p:grpSpPr>
        <p:pic>
          <p:nvPicPr>
            <p:cNvPr id="18" name="Picture 17" descr="graph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63" y="3973606"/>
              <a:ext cx="2093851" cy="2093851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4959" t="7566" r="5131" b="23791"/>
            <a:stretch>
              <a:fillRect/>
            </a:stretch>
          </p:blipFill>
          <p:spPr bwMode="auto">
            <a:xfrm>
              <a:off x="3310218" y="4264043"/>
              <a:ext cx="2590800" cy="1512977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0" name="Picture 19" descr="internet-Graph-1069646562.LGL_.2D.4096x409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87081"/>
              <a:ext cx="1866900" cy="18669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5750" y="18176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Vertices</a:t>
            </a:r>
            <a:r>
              <a:rPr lang="en-US" dirty="0"/>
              <a:t> (aka </a:t>
            </a:r>
            <a:r>
              <a:rPr lang="en-US" dirty="0">
                <a:solidFill>
                  <a:srgbClr val="7030A0"/>
                </a:solidFill>
              </a:rPr>
              <a:t>Nodes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A vertex might represent a </a:t>
            </a:r>
            <a:r>
              <a:rPr lang="en-US" dirty="0">
                <a:solidFill>
                  <a:srgbClr val="0070C0"/>
                </a:solidFill>
              </a:rPr>
              <a:t>person</a:t>
            </a:r>
            <a:r>
              <a:rPr lang="en-US" dirty="0"/>
              <a:t>, a </a:t>
            </a:r>
            <a:r>
              <a:rPr lang="en-US" dirty="0">
                <a:solidFill>
                  <a:srgbClr val="0070C0"/>
                </a:solidFill>
              </a:rPr>
              <a:t>city</a:t>
            </a:r>
            <a:r>
              <a:rPr lang="en-US" dirty="0"/>
              <a:t> or a </a:t>
            </a:r>
            <a:r>
              <a:rPr lang="en-US" dirty="0">
                <a:solidFill>
                  <a:srgbClr val="0070C0"/>
                </a:solidFill>
              </a:rPr>
              <a:t>web page</a:t>
            </a:r>
            <a:r>
              <a:rPr lang="en-US" dirty="0"/>
              <a:t>.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81000" y="28844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Edges</a:t>
            </a:r>
            <a:r>
              <a:rPr lang="en-US" dirty="0"/>
              <a:t> (aka </a:t>
            </a:r>
            <a:r>
              <a:rPr lang="en-US" dirty="0">
                <a:solidFill>
                  <a:srgbClr val="7030A0"/>
                </a:solidFill>
              </a:rPr>
              <a:t>Arcs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An edge simply </a:t>
            </a:r>
            <a:r>
              <a:rPr lang="en-US" dirty="0">
                <a:solidFill>
                  <a:srgbClr val="0070C0"/>
                </a:solidFill>
              </a:rPr>
              <a:t>connects two* vertices </a:t>
            </a:r>
            <a:r>
              <a:rPr lang="en-US" dirty="0"/>
              <a:t>to each other.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6797" y="6531173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Technically, an edge could connect a vertex to itself!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995082" y="5558118"/>
            <a:ext cx="439271" cy="4392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05201" y="51188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38684" y="54236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1716258" y="5064369"/>
            <a:ext cx="350667" cy="14580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2183" y="4791075"/>
            <a:ext cx="1513437" cy="35129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885820" y="5528733"/>
            <a:ext cx="64380" cy="24863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36B-93C2-4323-8315-33D1F4339BB3}" type="slidenum">
              <a:rPr lang="en-US"/>
              <a:pPr/>
              <a:t>50</a:t>
            </a:fld>
            <a:endParaRPr 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304800" y="1054100"/>
            <a:ext cx="84994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Done </a:t>
            </a:r>
            <a:r>
              <a:rPr lang="en-US" sz="2300">
                <a:latin typeface="Comic Sans MS" pitchFamily="66" charset="0"/>
              </a:rPr>
              <a:t>that holds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true</a:t>
            </a:r>
            <a:r>
              <a:rPr lang="en-US" sz="2300">
                <a:latin typeface="Comic Sans MS" pitchFamily="66" charset="0"/>
              </a:rPr>
              <a:t> for each vertex that has been fully processed, and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false</a:t>
            </a:r>
            <a:r>
              <a:rPr lang="en-US" sz="2300">
                <a:latin typeface="Comic Sans MS" pitchFamily="66" charset="0"/>
              </a:rPr>
              <a:t> otherwise.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728663" y="2622550"/>
            <a:ext cx="8415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Done[i]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 </a:t>
            </a:r>
            <a:r>
              <a:rPr lang="en-US" sz="2300">
                <a:solidFill>
                  <a:srgbClr val="A50021"/>
                </a:solidFill>
              </a:rPr>
              <a:t>false</a:t>
            </a:r>
            <a:r>
              <a:rPr lang="en-US" sz="2300"/>
              <a:t>.</a:t>
            </a:r>
          </a:p>
        </p:txBody>
      </p:sp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5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1388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1389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1390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1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2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1393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4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5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1396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7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1398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1399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1401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1402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1403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4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1405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6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1407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8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1409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0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1411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2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3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4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1416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7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8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1419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1420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21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1423" name="Group 47"/>
          <p:cNvGrpSpPr>
            <a:grpSpLocks/>
          </p:cNvGrpSpPr>
          <p:nvPr/>
        </p:nvGrpSpPr>
        <p:grpSpPr bwMode="auto">
          <a:xfrm>
            <a:off x="5948363" y="5443538"/>
            <a:ext cx="2933700" cy="795337"/>
            <a:chOff x="1488" y="3408"/>
            <a:chExt cx="1344" cy="501"/>
          </a:xfrm>
        </p:grpSpPr>
        <p:sp>
          <p:nvSpPr>
            <p:cNvPr id="741424" name="Rectangle 48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5" name="Rectangle 49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6" name="Rectangle 50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7" name="Rectangle 51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8" name="Text Box 52"/>
            <p:cNvSpPr txBox="1">
              <a:spLocks noChangeArrowheads="1"/>
            </p:cNvSpPr>
            <p:nvPr/>
          </p:nvSpPr>
          <p:spPr bwMode="auto">
            <a:xfrm>
              <a:off x="1536" y="3408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   B       C      D</a:t>
              </a:r>
            </a:p>
          </p:txBody>
        </p:sp>
      </p:grpSp>
      <p:sp>
        <p:nvSpPr>
          <p:cNvPr id="741429" name="Text Box 53"/>
          <p:cNvSpPr txBox="1">
            <a:spLocks noChangeArrowheads="1"/>
          </p:cNvSpPr>
          <p:nvPr/>
        </p:nvSpPr>
        <p:spPr bwMode="auto">
          <a:xfrm>
            <a:off x="5072063" y="5410200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5910263" y="5815013"/>
            <a:ext cx="311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utoUpdateAnimBg="0"/>
      <p:bldP spid="74144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255-21E8-4EEC-B33F-9B29F37AC27C}" type="slidenum">
              <a:rPr lang="en-US"/>
              <a:pPr/>
              <a:t>51</a:t>
            </a:fld>
            <a:endParaRPr 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Rectangle 6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339" name="Group 11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39340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2" name="Group 14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5" name="Group 17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9348" name="Rectangle 20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39350" name="Rectangle 22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Rectangle 23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Rectangle 24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4" name="Text Box 26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39355" name="Text Box 27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39356" name="Text Box 28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39382" name="Text Box 54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6" name="Text Box 58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39387" name="Oval 59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8" name="Text Box 60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39389" name="Oval 61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0" name="Text Box 62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2" name="Text Box 64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39393" name="Line 65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4" name="Line 66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5" name="Line 67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6" name="Line 68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7" name="Text Box 69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9398" name="Text Box 70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399" name="Text Box 71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0" name="Text Box 72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2" name="Line 7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3" name="Text Box 7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9406" name="Line 78"/>
          <p:cNvSpPr>
            <a:spLocks noChangeShapeType="1"/>
          </p:cNvSpPr>
          <p:nvPr/>
        </p:nvSpPr>
        <p:spPr bwMode="auto">
          <a:xfrm>
            <a:off x="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7" name="Rectangle 79"/>
          <p:cNvSpPr>
            <a:spLocks noChangeArrowheads="1"/>
          </p:cNvSpPr>
          <p:nvPr/>
        </p:nvSpPr>
        <p:spPr bwMode="auto">
          <a:xfrm>
            <a:off x="6581775" y="5526088"/>
            <a:ext cx="2544763" cy="3048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8" name="Line 80"/>
          <p:cNvSpPr>
            <a:spLocks noChangeShapeType="1"/>
          </p:cNvSpPr>
          <p:nvPr/>
        </p:nvSpPr>
        <p:spPr bwMode="auto">
          <a:xfrm>
            <a:off x="152400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9" name="Oval 81"/>
          <p:cNvSpPr>
            <a:spLocks noChangeArrowheads="1"/>
          </p:cNvSpPr>
          <p:nvPr/>
        </p:nvSpPr>
        <p:spPr bwMode="auto">
          <a:xfrm>
            <a:off x="6642100" y="4097338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11" name="Line 83"/>
          <p:cNvSpPr>
            <a:spLocks noChangeShapeType="1"/>
          </p:cNvSpPr>
          <p:nvPr/>
        </p:nvSpPr>
        <p:spPr bwMode="auto">
          <a:xfrm>
            <a:off x="141288" y="2547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14" name="Group 8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39413" name="Rectangle 85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2" name="Text Box 84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39415" name="Line 87"/>
          <p:cNvSpPr>
            <a:spLocks noChangeShapeType="1"/>
          </p:cNvSpPr>
          <p:nvPr/>
        </p:nvSpPr>
        <p:spPr bwMode="auto">
          <a:xfrm>
            <a:off x="141288" y="297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48" name="Group 120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Text Box 89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14128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382588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3" name="Line 95"/>
          <p:cNvSpPr>
            <a:spLocks noChangeShapeType="1"/>
          </p:cNvSpPr>
          <p:nvPr/>
        </p:nvSpPr>
        <p:spPr bwMode="auto">
          <a:xfrm>
            <a:off x="38100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4" name="Line 96"/>
          <p:cNvSpPr>
            <a:spLocks noChangeShapeType="1"/>
          </p:cNvSpPr>
          <p:nvPr/>
        </p:nvSpPr>
        <p:spPr bwMode="auto">
          <a:xfrm>
            <a:off x="6629400" y="1557338"/>
            <a:ext cx="2057400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5" name="Line 97"/>
          <p:cNvSpPr>
            <a:spLocks noChangeShapeType="1"/>
          </p:cNvSpPr>
          <p:nvPr/>
        </p:nvSpPr>
        <p:spPr bwMode="auto">
          <a:xfrm>
            <a:off x="698500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38" name="Group 110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39426" name="Text Box 98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34" name="Group 106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35" name="Oval 10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36" name="Oval 10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39" name="Oval 111"/>
          <p:cNvSpPr>
            <a:spLocks noChangeArrowheads="1"/>
          </p:cNvSpPr>
          <p:nvPr/>
        </p:nvSpPr>
        <p:spPr bwMode="auto">
          <a:xfrm>
            <a:off x="7265988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0" name="Line 112"/>
          <p:cNvSpPr>
            <a:spLocks noChangeShapeType="1"/>
          </p:cNvSpPr>
          <p:nvPr/>
        </p:nvSpPr>
        <p:spPr bwMode="auto">
          <a:xfrm>
            <a:off x="706438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6003925" y="3246438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+ 10 = 10</a:t>
            </a:r>
          </a:p>
        </p:txBody>
      </p:sp>
      <p:grpSp>
        <p:nvGrpSpPr>
          <p:cNvPr id="739443" name="Group 115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39410" name="Text Box 8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39442" name="Text Box 114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39445" name="Group 117"/>
          <p:cNvGrpSpPr>
            <a:grpSpLocks/>
          </p:cNvGrpSpPr>
          <p:nvPr/>
        </p:nvGrpSpPr>
        <p:grpSpPr bwMode="auto">
          <a:xfrm>
            <a:off x="7381875" y="914400"/>
            <a:ext cx="1522413" cy="5364163"/>
            <a:chOff x="4650" y="576"/>
            <a:chExt cx="959" cy="3597"/>
          </a:xfrm>
        </p:grpSpPr>
        <p:sp>
          <p:nvSpPr>
            <p:cNvPr id="739422" name="Text Box 94"/>
            <p:cNvSpPr txBox="1">
              <a:spLocks noChangeArrowheads="1"/>
            </p:cNvSpPr>
            <p:nvPr/>
          </p:nvSpPr>
          <p:spPr bwMode="auto">
            <a:xfrm>
              <a:off x="5400" y="57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44" name="Text Box 116"/>
            <p:cNvSpPr txBox="1">
              <a:spLocks noChangeArrowheads="1"/>
            </p:cNvSpPr>
            <p:nvPr/>
          </p:nvSpPr>
          <p:spPr bwMode="auto">
            <a:xfrm>
              <a:off x="4650" y="386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49" name="Line 121"/>
          <p:cNvSpPr>
            <a:spLocks noChangeShapeType="1"/>
          </p:cNvSpPr>
          <p:nvPr/>
        </p:nvSpPr>
        <p:spPr bwMode="auto">
          <a:xfrm>
            <a:off x="709613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>
            <a:off x="1135063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39454" name="Group 126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39452" name="Rectangle 12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53" name="Text Box 125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sp>
        <p:nvSpPr>
          <p:cNvPr id="739455" name="Line 127"/>
          <p:cNvSpPr>
            <a:spLocks noChangeShapeType="1"/>
          </p:cNvSpPr>
          <p:nvPr/>
        </p:nvSpPr>
        <p:spPr bwMode="auto">
          <a:xfrm>
            <a:off x="150813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7" name="Line 129"/>
          <p:cNvSpPr>
            <a:spLocks noChangeShapeType="1"/>
          </p:cNvSpPr>
          <p:nvPr/>
        </p:nvSpPr>
        <p:spPr bwMode="auto">
          <a:xfrm>
            <a:off x="381000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3" name="Group 135"/>
          <p:cNvGrpSpPr>
            <a:grpSpLocks/>
          </p:cNvGrpSpPr>
          <p:nvPr/>
        </p:nvGrpSpPr>
        <p:grpSpPr bwMode="auto">
          <a:xfrm>
            <a:off x="6629400" y="919163"/>
            <a:ext cx="2263775" cy="5405437"/>
            <a:chOff x="4176" y="579"/>
            <a:chExt cx="1426" cy="3405"/>
          </a:xfrm>
        </p:grpSpPr>
        <p:grpSp>
          <p:nvGrpSpPr>
            <p:cNvPr id="739460" name="Group 132"/>
            <p:cNvGrpSpPr>
              <a:grpSpLocks/>
            </p:cNvGrpSpPr>
            <p:nvPr/>
          </p:nvGrpSpPr>
          <p:grpSpPr bwMode="auto">
            <a:xfrm>
              <a:off x="4656" y="579"/>
              <a:ext cx="946" cy="3405"/>
              <a:chOff x="4656" y="579"/>
              <a:chExt cx="946" cy="3405"/>
            </a:xfrm>
          </p:grpSpPr>
          <p:sp>
            <p:nvSpPr>
              <p:cNvPr id="739458" name="Rectangle 130"/>
              <p:cNvSpPr>
                <a:spLocks noChangeArrowheads="1"/>
              </p:cNvSpPr>
              <p:nvPr/>
            </p:nvSpPr>
            <p:spPr bwMode="auto">
              <a:xfrm>
                <a:off x="4656" y="3744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59" name="Rectangle 131"/>
              <p:cNvSpPr>
                <a:spLocks noChangeArrowheads="1"/>
              </p:cNvSpPr>
              <p:nvPr/>
            </p:nvSpPr>
            <p:spPr bwMode="auto">
              <a:xfrm>
                <a:off x="5410" y="579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461" name="Text Box 133"/>
            <p:cNvSpPr txBox="1">
              <a:spLocks noChangeArrowheads="1"/>
            </p:cNvSpPr>
            <p:nvPr/>
          </p:nvSpPr>
          <p:spPr bwMode="auto">
            <a:xfrm>
              <a:off x="4176" y="144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62" name="Text Box 134"/>
            <p:cNvSpPr txBox="1">
              <a:spLocks noChangeArrowheads="1"/>
            </p:cNvSpPr>
            <p:nvPr/>
          </p:nvSpPr>
          <p:spPr bwMode="auto">
            <a:xfrm>
              <a:off x="5020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64" name="Line 136"/>
          <p:cNvSpPr>
            <a:spLocks noChangeShapeType="1"/>
          </p:cNvSpPr>
          <p:nvPr/>
        </p:nvSpPr>
        <p:spPr bwMode="auto">
          <a:xfrm>
            <a:off x="39211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5" name="Line 137"/>
          <p:cNvSpPr>
            <a:spLocks noChangeShapeType="1"/>
          </p:cNvSpPr>
          <p:nvPr/>
        </p:nvSpPr>
        <p:spPr bwMode="auto">
          <a:xfrm>
            <a:off x="6484938" y="1720850"/>
            <a:ext cx="312737" cy="35560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6" name="Line 138"/>
          <p:cNvSpPr>
            <a:spLocks noChangeShapeType="1"/>
          </p:cNvSpPr>
          <p:nvPr/>
        </p:nvSpPr>
        <p:spPr bwMode="auto">
          <a:xfrm>
            <a:off x="700088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7" name="Rectangle 139"/>
          <p:cNvSpPr>
            <a:spLocks noChangeArrowheads="1"/>
          </p:cNvSpPr>
          <p:nvPr/>
        </p:nvSpPr>
        <p:spPr bwMode="auto">
          <a:xfrm>
            <a:off x="6019800" y="28194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8" name="Group 140"/>
          <p:cNvGrpSpPr>
            <a:grpSpLocks/>
          </p:cNvGrpSpPr>
          <p:nvPr/>
        </p:nvGrpSpPr>
        <p:grpSpPr bwMode="auto">
          <a:xfrm>
            <a:off x="6019800" y="2743200"/>
            <a:ext cx="2522538" cy="457200"/>
            <a:chOff x="3782" y="1757"/>
            <a:chExt cx="1589" cy="288"/>
          </a:xfrm>
        </p:grpSpPr>
        <p:sp>
          <p:nvSpPr>
            <p:cNvPr id="739469" name="Text Box 141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70" name="Group 142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71" name="Oval 1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72" name="Oval 1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73" name="Line 145"/>
          <p:cNvSpPr>
            <a:spLocks noChangeShapeType="1"/>
          </p:cNvSpPr>
          <p:nvPr/>
        </p:nvSpPr>
        <p:spPr bwMode="auto">
          <a:xfrm>
            <a:off x="709613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4" name="Text Box 146"/>
          <p:cNvSpPr txBox="1">
            <a:spLocks noChangeArrowheads="1"/>
          </p:cNvSpPr>
          <p:nvPr/>
        </p:nvSpPr>
        <p:spPr bwMode="auto">
          <a:xfrm>
            <a:off x="6019800" y="31242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+ 2 = 2</a:t>
            </a:r>
          </a:p>
        </p:txBody>
      </p:sp>
      <p:sp>
        <p:nvSpPr>
          <p:cNvPr id="739475" name="Line 147"/>
          <p:cNvSpPr>
            <a:spLocks noChangeShapeType="1"/>
          </p:cNvSpPr>
          <p:nvPr/>
        </p:nvSpPr>
        <p:spPr bwMode="auto">
          <a:xfrm>
            <a:off x="720725" y="5899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6" name="Line 148"/>
          <p:cNvSpPr>
            <a:spLocks noChangeShapeType="1"/>
          </p:cNvSpPr>
          <p:nvPr/>
        </p:nvSpPr>
        <p:spPr bwMode="auto">
          <a:xfrm>
            <a:off x="11445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77" name="Group 149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39478" name="Rectangle 150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79" name="Text Box 151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39481" name="Rectangle 153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82" name="Oval 154"/>
          <p:cNvSpPr>
            <a:spLocks noChangeArrowheads="1"/>
          </p:cNvSpPr>
          <p:nvPr/>
        </p:nvSpPr>
        <p:spPr bwMode="auto">
          <a:xfrm>
            <a:off x="7859713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9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3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3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406" grpId="0" animBg="1"/>
      <p:bldP spid="739407" grpId="0" animBg="1"/>
      <p:bldP spid="739408" grpId="0" animBg="1"/>
      <p:bldP spid="739409" grpId="0" animBg="1"/>
      <p:bldP spid="739411" grpId="0" animBg="1"/>
      <p:bldP spid="739415" grpId="0" animBg="1"/>
      <p:bldP spid="739419" grpId="0" animBg="1"/>
      <p:bldP spid="739421" grpId="0" animBg="1"/>
      <p:bldP spid="739423" grpId="0" animBg="1"/>
      <p:bldP spid="739424" grpId="0" animBg="1"/>
      <p:bldP spid="739425" grpId="0" animBg="1"/>
      <p:bldP spid="739439" grpId="0" animBg="1"/>
      <p:bldP spid="739440" grpId="0" animBg="1"/>
      <p:bldP spid="739441" grpId="0" autoUpdateAnimBg="0"/>
      <p:bldP spid="739449" grpId="0" animBg="1"/>
      <p:bldP spid="739450" grpId="0" animBg="1"/>
      <p:bldP spid="739455" grpId="0" animBg="1"/>
      <p:bldP spid="739457" grpId="0" animBg="1"/>
      <p:bldP spid="739464" grpId="0" animBg="1"/>
      <p:bldP spid="739465" grpId="0" animBg="1"/>
      <p:bldP spid="739466" grpId="0" animBg="1"/>
      <p:bldP spid="739467" grpId="0" animBg="1"/>
      <p:bldP spid="739473" grpId="0" animBg="1"/>
      <p:bldP spid="739474" grpId="0" autoUpdateAnimBg="0"/>
      <p:bldP spid="739475" grpId="0" animBg="1"/>
      <p:bldP spid="739476" grpId="0" animBg="1"/>
      <p:bldP spid="739481" grpId="0" animBg="1"/>
      <p:bldP spid="73948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61AB-4D35-45EB-A659-E874FC6185BF}" type="slidenum">
              <a:rPr lang="en-US"/>
              <a:pPr/>
              <a:t>52</a:t>
            </a:fld>
            <a:endParaRPr lang="en-US"/>
          </a:p>
        </p:txBody>
      </p:sp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7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2409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0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2412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3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4" name="Group 14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42415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6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2418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2419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0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1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2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3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2428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2430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2432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2434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2436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7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8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9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3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5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2451" name="Group 51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2452" name="Rectangle 52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3" name="Text Box 53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2455" name="Group 55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2456" name="Oval 56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7" name="Text Box 57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2458" name="Line 58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59" name="Line 59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0" name="Line 60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1" name="Line 61"/>
          <p:cNvSpPr>
            <a:spLocks noChangeShapeType="1"/>
          </p:cNvSpPr>
          <p:nvPr/>
        </p:nvSpPr>
        <p:spPr bwMode="auto">
          <a:xfrm>
            <a:off x="6557963" y="1651000"/>
            <a:ext cx="1344612" cy="4302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2" name="Line 62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63" name="Group 63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42464" name="Text Box 64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42465" name="Group 65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42466" name="Oval 6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467" name="Oval 6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2468" name="Oval 68"/>
          <p:cNvSpPr>
            <a:spLocks noChangeArrowheads="1"/>
          </p:cNvSpPr>
          <p:nvPr/>
        </p:nvSpPr>
        <p:spPr bwMode="auto">
          <a:xfrm>
            <a:off x="8437563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9" name="Line 69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0" name="Text Box 70"/>
          <p:cNvSpPr txBox="1">
            <a:spLocks noChangeArrowheads="1"/>
          </p:cNvSpPr>
          <p:nvPr/>
        </p:nvSpPr>
        <p:spPr bwMode="auto">
          <a:xfrm>
            <a:off x="6003925" y="3246438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+ 7 = 7</a:t>
            </a:r>
          </a:p>
        </p:txBody>
      </p:sp>
      <p:grpSp>
        <p:nvGrpSpPr>
          <p:cNvPr id="742471" name="Group 71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42472" name="Text Box 7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473" name="Text Box 73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2477" name="Line 77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8" name="Line 78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9" name="Text Box 7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2480" name="Group 80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2481" name="Rectangle 8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82" name="Text Box 82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2509" name="Group 109"/>
          <p:cNvGrpSpPr>
            <a:grpSpLocks/>
          </p:cNvGrpSpPr>
          <p:nvPr/>
        </p:nvGrpSpPr>
        <p:grpSpPr bwMode="auto">
          <a:xfrm>
            <a:off x="7981950" y="2309813"/>
            <a:ext cx="912813" cy="3959225"/>
            <a:chOff x="5028" y="1455"/>
            <a:chExt cx="575" cy="2494"/>
          </a:xfrm>
        </p:grpSpPr>
        <p:sp>
          <p:nvSpPr>
            <p:cNvPr id="742489" name="Text Box 89"/>
            <p:cNvSpPr txBox="1">
              <a:spLocks noChangeArrowheads="1"/>
            </p:cNvSpPr>
            <p:nvPr/>
          </p:nvSpPr>
          <p:spPr bwMode="auto">
            <a:xfrm>
              <a:off x="5028" y="145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490" name="Text Box 90"/>
            <p:cNvSpPr txBox="1">
              <a:spLocks noChangeArrowheads="1"/>
            </p:cNvSpPr>
            <p:nvPr/>
          </p:nvSpPr>
          <p:spPr bwMode="auto">
            <a:xfrm>
              <a:off x="5394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grpSp>
        <p:nvGrpSpPr>
          <p:cNvPr id="742504" name="Group 104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250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06" name="Text Box 106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42510" name="Group 110"/>
          <p:cNvGrpSpPr>
            <a:grpSpLocks/>
          </p:cNvGrpSpPr>
          <p:nvPr/>
        </p:nvGrpSpPr>
        <p:grpSpPr bwMode="auto">
          <a:xfrm>
            <a:off x="8523288" y="4560888"/>
            <a:ext cx="487362" cy="457200"/>
            <a:chOff x="4608" y="2896"/>
            <a:chExt cx="322" cy="288"/>
          </a:xfrm>
        </p:grpSpPr>
        <p:sp>
          <p:nvSpPr>
            <p:cNvPr id="742511" name="Rectangle 11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12" name="Text Box 112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7</a:t>
              </a:r>
            </a:p>
          </p:txBody>
        </p:sp>
      </p:grpSp>
      <p:sp>
        <p:nvSpPr>
          <p:cNvPr id="742513" name="Line 113"/>
          <p:cNvSpPr>
            <a:spLocks noChangeShapeType="1"/>
          </p:cNvSpPr>
          <p:nvPr/>
        </p:nvSpPr>
        <p:spPr bwMode="auto">
          <a:xfrm>
            <a:off x="171450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4" name="Line 11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5" name="Line 11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3" name="Group 123"/>
          <p:cNvGrpSpPr>
            <a:grpSpLocks/>
          </p:cNvGrpSpPr>
          <p:nvPr/>
        </p:nvGrpSpPr>
        <p:grpSpPr bwMode="auto">
          <a:xfrm>
            <a:off x="6248400" y="914400"/>
            <a:ext cx="2725738" cy="5367338"/>
            <a:chOff x="3936" y="576"/>
            <a:chExt cx="1717" cy="3381"/>
          </a:xfrm>
        </p:grpSpPr>
        <p:grpSp>
          <p:nvGrpSpPr>
            <p:cNvPr id="742518" name="Group 118"/>
            <p:cNvGrpSpPr>
              <a:grpSpLocks/>
            </p:cNvGrpSpPr>
            <p:nvPr/>
          </p:nvGrpSpPr>
          <p:grpSpPr bwMode="auto">
            <a:xfrm>
              <a:off x="3936" y="576"/>
              <a:ext cx="576" cy="3370"/>
              <a:chOff x="3936" y="576"/>
              <a:chExt cx="576" cy="3370"/>
            </a:xfrm>
          </p:grpSpPr>
          <p:sp>
            <p:nvSpPr>
              <p:cNvPr id="742516" name="Rectangle 116"/>
              <p:cNvSpPr>
                <a:spLocks noChangeArrowheads="1"/>
              </p:cNvSpPr>
              <p:nvPr/>
            </p:nvSpPr>
            <p:spPr bwMode="auto">
              <a:xfrm>
                <a:off x="3936" y="576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517" name="Rectangle 117"/>
              <p:cNvSpPr>
                <a:spLocks noChangeArrowheads="1"/>
              </p:cNvSpPr>
              <p:nvPr/>
            </p:nvSpPr>
            <p:spPr bwMode="auto">
              <a:xfrm>
                <a:off x="4259" y="3744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2519" name="Text Box 119"/>
            <p:cNvSpPr txBox="1">
              <a:spLocks noChangeArrowheads="1"/>
            </p:cNvSpPr>
            <p:nvPr/>
          </p:nvSpPr>
          <p:spPr bwMode="auto">
            <a:xfrm>
              <a:off x="5044" y="3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0" name="Text Box 120"/>
            <p:cNvSpPr txBox="1">
              <a:spLocks noChangeArrowheads="1"/>
            </p:cNvSpPr>
            <p:nvPr/>
          </p:nvSpPr>
          <p:spPr bwMode="auto">
            <a:xfrm>
              <a:off x="4167" y="143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1" name="Rectangle 121"/>
            <p:cNvSpPr>
              <a:spLocks noChangeArrowheads="1"/>
            </p:cNvSpPr>
            <p:nvPr/>
          </p:nvSpPr>
          <p:spPr bwMode="auto">
            <a:xfrm>
              <a:off x="5040" y="1536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2" name="Rectangle 122"/>
            <p:cNvSpPr>
              <a:spLocks noChangeArrowheads="1"/>
            </p:cNvSpPr>
            <p:nvPr/>
          </p:nvSpPr>
          <p:spPr bwMode="auto">
            <a:xfrm>
              <a:off x="5413" y="3734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24" name="Oval 124"/>
          <p:cNvSpPr>
            <a:spLocks noChangeArrowheads="1"/>
          </p:cNvSpPr>
          <p:nvPr/>
        </p:nvSpPr>
        <p:spPr bwMode="auto">
          <a:xfrm>
            <a:off x="7870825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25" name="Line 12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6" name="Group 12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2527" name="Rectangle 12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8" name="Text Box 12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2529" name="Line 12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2" name="Group 132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2530" name="Text Box 130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2531" name="Oval 131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33" name="Line 133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4" name="Line 134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7" name="Group 137"/>
          <p:cNvGrpSpPr>
            <a:grpSpLocks/>
          </p:cNvGrpSpPr>
          <p:nvPr/>
        </p:nvGrpSpPr>
        <p:grpSpPr bwMode="auto">
          <a:xfrm>
            <a:off x="7373938" y="933450"/>
            <a:ext cx="1654175" cy="5351463"/>
            <a:chOff x="4645" y="588"/>
            <a:chExt cx="1042" cy="3371"/>
          </a:xfrm>
        </p:grpSpPr>
        <p:sp>
          <p:nvSpPr>
            <p:cNvPr id="742535" name="Text Box 135"/>
            <p:cNvSpPr txBox="1">
              <a:spLocks noChangeArrowheads="1"/>
            </p:cNvSpPr>
            <p:nvPr/>
          </p:nvSpPr>
          <p:spPr bwMode="auto">
            <a:xfrm>
              <a:off x="5478" y="5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36" name="Text Box 136"/>
            <p:cNvSpPr txBox="1">
              <a:spLocks noChangeArrowheads="1"/>
            </p:cNvSpPr>
            <p:nvPr/>
          </p:nvSpPr>
          <p:spPr bwMode="auto">
            <a:xfrm>
              <a:off x="4645" y="36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2538" name="Line 138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9" name="Line 139"/>
          <p:cNvSpPr>
            <a:spLocks noChangeShapeType="1"/>
          </p:cNvSpPr>
          <p:nvPr/>
        </p:nvSpPr>
        <p:spPr bwMode="auto">
          <a:xfrm flipV="1">
            <a:off x="7113588" y="1658938"/>
            <a:ext cx="1535112" cy="42545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1" name="Line 141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2" name="Line 142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48" name="Group 148"/>
          <p:cNvGrpSpPr>
            <a:grpSpLocks/>
          </p:cNvGrpSpPr>
          <p:nvPr/>
        </p:nvGrpSpPr>
        <p:grpSpPr bwMode="auto">
          <a:xfrm>
            <a:off x="7397750" y="973138"/>
            <a:ext cx="1625600" cy="5307012"/>
            <a:chOff x="4660" y="613"/>
            <a:chExt cx="1024" cy="3343"/>
          </a:xfrm>
        </p:grpSpPr>
        <p:sp>
          <p:nvSpPr>
            <p:cNvPr id="742543" name="Text Box 143"/>
            <p:cNvSpPr txBox="1">
              <a:spLocks noChangeArrowheads="1"/>
            </p:cNvSpPr>
            <p:nvPr/>
          </p:nvSpPr>
          <p:spPr bwMode="auto">
            <a:xfrm>
              <a:off x="5420" y="366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4" name="Text Box 144"/>
            <p:cNvSpPr txBox="1">
              <a:spLocks noChangeArrowheads="1"/>
            </p:cNvSpPr>
            <p:nvPr/>
          </p:nvSpPr>
          <p:spPr bwMode="auto">
            <a:xfrm>
              <a:off x="5105" y="1402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5" name="Rectangle 145"/>
            <p:cNvSpPr>
              <a:spLocks noChangeArrowheads="1"/>
            </p:cNvSpPr>
            <p:nvPr/>
          </p:nvSpPr>
          <p:spPr bwMode="auto">
            <a:xfrm>
              <a:off x="4660" y="3748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46" name="Rectangle 146"/>
            <p:cNvSpPr>
              <a:spLocks noChangeArrowheads="1"/>
            </p:cNvSpPr>
            <p:nvPr/>
          </p:nvSpPr>
          <p:spPr bwMode="auto">
            <a:xfrm>
              <a:off x="5474" y="613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49" name="Line 149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0" name="Line 150"/>
          <p:cNvSpPr>
            <a:spLocks noChangeShapeType="1"/>
          </p:cNvSpPr>
          <p:nvPr/>
        </p:nvSpPr>
        <p:spPr bwMode="auto">
          <a:xfrm flipV="1">
            <a:off x="7172325" y="2209800"/>
            <a:ext cx="704850" cy="111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2" name="Rectangle 152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3" name="Line 153"/>
          <p:cNvSpPr>
            <a:spLocks noChangeShapeType="1"/>
          </p:cNvSpPr>
          <p:nvPr/>
        </p:nvSpPr>
        <p:spPr bwMode="auto">
          <a:xfrm>
            <a:off x="644525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4" name="Oval 154"/>
          <p:cNvSpPr>
            <a:spLocks noChangeArrowheads="1"/>
          </p:cNvSpPr>
          <p:nvPr/>
        </p:nvSpPr>
        <p:spPr bwMode="auto">
          <a:xfrm>
            <a:off x="8447088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6" name="Text Box 156"/>
          <p:cNvSpPr txBox="1">
            <a:spLocks noChangeArrowheads="1"/>
          </p:cNvSpPr>
          <p:nvPr/>
        </p:nvSpPr>
        <p:spPr bwMode="auto">
          <a:xfrm>
            <a:off x="6019800" y="27432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</a:t>
            </a:r>
          </a:p>
        </p:txBody>
      </p:sp>
      <p:sp>
        <p:nvSpPr>
          <p:cNvPr id="742560" name="Line 160"/>
          <p:cNvSpPr>
            <a:spLocks noChangeShapeType="1"/>
          </p:cNvSpPr>
          <p:nvPr/>
        </p:nvSpPr>
        <p:spPr bwMode="auto">
          <a:xfrm>
            <a:off x="663575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61" name="Text Box 161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2 + 2 = 4</a:t>
            </a:r>
          </a:p>
        </p:txBody>
      </p:sp>
      <p:sp>
        <p:nvSpPr>
          <p:cNvPr id="742562" name="Line 162"/>
          <p:cNvSpPr>
            <a:spLocks noChangeShapeType="1"/>
          </p:cNvSpPr>
          <p:nvPr/>
        </p:nvSpPr>
        <p:spPr bwMode="auto">
          <a:xfrm>
            <a:off x="1076325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63" name="Group 163"/>
          <p:cNvGrpSpPr>
            <a:grpSpLocks/>
          </p:cNvGrpSpPr>
          <p:nvPr/>
        </p:nvGrpSpPr>
        <p:grpSpPr bwMode="auto">
          <a:xfrm>
            <a:off x="8489950" y="4549775"/>
            <a:ext cx="487363" cy="457200"/>
            <a:chOff x="4608" y="2896"/>
            <a:chExt cx="322" cy="288"/>
          </a:xfrm>
        </p:grpSpPr>
        <p:sp>
          <p:nvSpPr>
            <p:cNvPr id="742564" name="Rectangle 16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65" name="Text Box 16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sp>
        <p:nvSpPr>
          <p:cNvPr id="742566" name="Line 166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2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58" grpId="0" animBg="1"/>
      <p:bldP spid="742459" grpId="0" animBg="1"/>
      <p:bldP spid="742460" grpId="0" animBg="1"/>
      <p:bldP spid="742461" grpId="0" animBg="1"/>
      <p:bldP spid="742462" grpId="0" animBg="1"/>
      <p:bldP spid="742468" grpId="0" animBg="1"/>
      <p:bldP spid="742469" grpId="0" animBg="1"/>
      <p:bldP spid="742470" grpId="0" autoUpdateAnimBg="0"/>
      <p:bldP spid="742477" grpId="0" animBg="1"/>
      <p:bldP spid="742478" grpId="0" animBg="1"/>
      <p:bldP spid="742513" grpId="0" animBg="1"/>
      <p:bldP spid="742514" grpId="0" animBg="1"/>
      <p:bldP spid="742515" grpId="0" animBg="1"/>
      <p:bldP spid="742524" grpId="0" animBg="1"/>
      <p:bldP spid="742525" grpId="0" animBg="1"/>
      <p:bldP spid="742529" grpId="0" animBg="1"/>
      <p:bldP spid="742533" grpId="0" animBg="1"/>
      <p:bldP spid="742534" grpId="0" animBg="1"/>
      <p:bldP spid="742538" grpId="0" animBg="1"/>
      <p:bldP spid="742539" grpId="0" animBg="1"/>
      <p:bldP spid="742541" grpId="0" animBg="1"/>
      <p:bldP spid="742542" grpId="0" animBg="1"/>
      <p:bldP spid="742549" grpId="0" animBg="1"/>
      <p:bldP spid="742550" grpId="0" animBg="1"/>
      <p:bldP spid="742552" grpId="0" animBg="1"/>
      <p:bldP spid="742553" grpId="0" animBg="1"/>
      <p:bldP spid="742554" grpId="0" animBg="1"/>
      <p:bldP spid="742556" grpId="0" autoUpdateAnimBg="0"/>
      <p:bldP spid="742560" grpId="0" animBg="1"/>
      <p:bldP spid="742561" grpId="0" autoUpdateAnimBg="0"/>
      <p:bldP spid="742562" grpId="0" animBg="1"/>
      <p:bldP spid="74256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6207-4FA2-4393-B2E4-A6290B299FB8}" type="slidenum">
              <a:rPr lang="en-US"/>
              <a:pPr/>
              <a:t>53</a:t>
            </a:fld>
            <a:endParaRPr lang="en-US"/>
          </a:p>
        </p:txBody>
      </p:sp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432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3433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435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3436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4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3452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3454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3456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3458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6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7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3470" name="Group 4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3471" name="Rectangle 4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473" name="Group 49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3474" name="Oval 50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7" name="Line 63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2" name="Line 68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3" name="Line 69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4" name="Text Box 70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3495" name="Group 71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3496" name="Rectangle 72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97" name="Text Box 73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3501" name="Group 77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3502" name="Rectangle 78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03" name="Text Box 79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43508" name="Line 8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09" name="Line 8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8" name="Oval 94"/>
          <p:cNvSpPr>
            <a:spLocks noChangeArrowheads="1"/>
          </p:cNvSpPr>
          <p:nvPr/>
        </p:nvSpPr>
        <p:spPr bwMode="auto">
          <a:xfrm>
            <a:off x="8458200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9" name="Line 9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0" name="Group 9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3521" name="Rectangle 9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22" name="Text Box 9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23" name="Line 9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4" name="Group 100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3525" name="Text Box 101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3526" name="Oval 102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42" name="Line 118"/>
          <p:cNvSpPr>
            <a:spLocks noChangeShapeType="1"/>
          </p:cNvSpPr>
          <p:nvPr/>
        </p:nvSpPr>
        <p:spPr bwMode="auto">
          <a:xfrm flipV="1">
            <a:off x="8288338" y="1733550"/>
            <a:ext cx="550862" cy="401638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46" name="Text Box 122"/>
          <p:cNvSpPr txBox="1">
            <a:spLocks noChangeArrowheads="1"/>
          </p:cNvSpPr>
          <p:nvPr/>
        </p:nvSpPr>
        <p:spPr bwMode="auto">
          <a:xfrm>
            <a:off x="6019800" y="2743200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</a:t>
            </a:r>
          </a:p>
        </p:txBody>
      </p:sp>
      <p:sp>
        <p:nvSpPr>
          <p:cNvPr id="743548" name="Text Box 124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4 + 2 = 6</a:t>
            </a:r>
          </a:p>
        </p:txBody>
      </p:sp>
      <p:grpSp>
        <p:nvGrpSpPr>
          <p:cNvPr id="743550" name="Group 126"/>
          <p:cNvGrpSpPr>
            <a:grpSpLocks/>
          </p:cNvGrpSpPr>
          <p:nvPr/>
        </p:nvGrpSpPr>
        <p:grpSpPr bwMode="auto">
          <a:xfrm>
            <a:off x="8512175" y="4549775"/>
            <a:ext cx="487363" cy="457200"/>
            <a:chOff x="4608" y="2896"/>
            <a:chExt cx="322" cy="288"/>
          </a:xfrm>
        </p:grpSpPr>
        <p:sp>
          <p:nvSpPr>
            <p:cNvPr id="743551" name="Rectangle 127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2" name="Text Box 128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743556" name="Group 132"/>
          <p:cNvGrpSpPr>
            <a:grpSpLocks/>
          </p:cNvGrpSpPr>
          <p:nvPr/>
        </p:nvGrpSpPr>
        <p:grpSpPr bwMode="auto">
          <a:xfrm>
            <a:off x="8174038" y="2179638"/>
            <a:ext cx="747712" cy="4098925"/>
            <a:chOff x="5149" y="1373"/>
            <a:chExt cx="471" cy="2582"/>
          </a:xfrm>
        </p:grpSpPr>
        <p:sp>
          <p:nvSpPr>
            <p:cNvPr id="743554" name="Text Box 130"/>
            <p:cNvSpPr txBox="1">
              <a:spLocks noChangeArrowheads="1"/>
            </p:cNvSpPr>
            <p:nvPr/>
          </p:nvSpPr>
          <p:spPr bwMode="auto">
            <a:xfrm>
              <a:off x="5404" y="366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55" name="Text Box 131"/>
            <p:cNvSpPr txBox="1">
              <a:spLocks noChangeArrowheads="1"/>
            </p:cNvSpPr>
            <p:nvPr/>
          </p:nvSpPr>
          <p:spPr bwMode="auto">
            <a:xfrm>
              <a:off x="5149" y="13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43557" name="Group 133"/>
          <p:cNvGrpSpPr>
            <a:grpSpLocks/>
          </p:cNvGrpSpPr>
          <p:nvPr/>
        </p:nvGrpSpPr>
        <p:grpSpPr bwMode="auto">
          <a:xfrm>
            <a:off x="8443913" y="5484813"/>
            <a:ext cx="646112" cy="366712"/>
            <a:chOff x="4183" y="3678"/>
            <a:chExt cx="407" cy="231"/>
          </a:xfrm>
        </p:grpSpPr>
        <p:sp>
          <p:nvSpPr>
            <p:cNvPr id="743558" name="Rectangle 134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9" name="Text Box 135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62" name="Group 138"/>
          <p:cNvGrpSpPr>
            <a:grpSpLocks/>
          </p:cNvGrpSpPr>
          <p:nvPr/>
        </p:nvGrpSpPr>
        <p:grpSpPr bwMode="auto">
          <a:xfrm>
            <a:off x="7872413" y="1962150"/>
            <a:ext cx="1031875" cy="3052763"/>
            <a:chOff x="4959" y="1236"/>
            <a:chExt cx="650" cy="1923"/>
          </a:xfrm>
        </p:grpSpPr>
        <p:sp>
          <p:nvSpPr>
            <p:cNvPr id="743560" name="Text Box 136"/>
            <p:cNvSpPr txBox="1">
              <a:spLocks noChangeArrowheads="1"/>
            </p:cNvSpPr>
            <p:nvPr/>
          </p:nvSpPr>
          <p:spPr bwMode="auto">
            <a:xfrm>
              <a:off x="5376" y="287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43561" name="Oval 137"/>
            <p:cNvSpPr>
              <a:spLocks noChangeArrowheads="1"/>
            </p:cNvSpPr>
            <p:nvPr/>
          </p:nvSpPr>
          <p:spPr bwMode="auto">
            <a:xfrm>
              <a:off x="4959" y="1236"/>
              <a:ext cx="280" cy="273"/>
            </a:xfrm>
            <a:prstGeom prst="ellips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65" name="Group 141"/>
          <p:cNvGrpSpPr>
            <a:grpSpLocks/>
          </p:cNvGrpSpPr>
          <p:nvPr/>
        </p:nvGrpSpPr>
        <p:grpSpPr bwMode="auto">
          <a:xfrm>
            <a:off x="7377113" y="906463"/>
            <a:ext cx="1603375" cy="5384800"/>
            <a:chOff x="4647" y="571"/>
            <a:chExt cx="1010" cy="3392"/>
          </a:xfrm>
        </p:grpSpPr>
        <p:sp>
          <p:nvSpPr>
            <p:cNvPr id="743563" name="Text Box 139"/>
            <p:cNvSpPr txBox="1">
              <a:spLocks noChangeArrowheads="1"/>
            </p:cNvSpPr>
            <p:nvPr/>
          </p:nvSpPr>
          <p:spPr bwMode="auto">
            <a:xfrm>
              <a:off x="5448" y="5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3564" name="Text Box 140"/>
            <p:cNvSpPr txBox="1">
              <a:spLocks noChangeArrowheads="1"/>
            </p:cNvSpPr>
            <p:nvPr/>
          </p:nvSpPr>
          <p:spPr bwMode="auto">
            <a:xfrm>
              <a:off x="4647" y="367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3566" name="Oval 142"/>
          <p:cNvSpPr>
            <a:spLocks noChangeArrowheads="1"/>
          </p:cNvSpPr>
          <p:nvPr/>
        </p:nvSpPr>
        <p:spPr bwMode="auto">
          <a:xfrm>
            <a:off x="7272338" y="4125913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67" name="Group 143"/>
          <p:cNvGrpSpPr>
            <a:grpSpLocks/>
          </p:cNvGrpSpPr>
          <p:nvPr/>
        </p:nvGrpSpPr>
        <p:grpSpPr bwMode="auto">
          <a:xfrm>
            <a:off x="7345363" y="4572000"/>
            <a:ext cx="487362" cy="457200"/>
            <a:chOff x="4608" y="2896"/>
            <a:chExt cx="322" cy="288"/>
          </a:xfrm>
        </p:grpSpPr>
        <p:sp>
          <p:nvSpPr>
            <p:cNvPr id="743568" name="Rectangle 14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69" name="Text Box 14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6</a:t>
              </a:r>
            </a:p>
          </p:txBody>
        </p:sp>
      </p:grpSp>
      <p:sp>
        <p:nvSpPr>
          <p:cNvPr id="743570" name="Line 146"/>
          <p:cNvSpPr>
            <a:spLocks noChangeShapeType="1"/>
          </p:cNvSpPr>
          <p:nvPr/>
        </p:nvSpPr>
        <p:spPr bwMode="auto">
          <a:xfrm>
            <a:off x="173038" y="3395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1" name="Line 147"/>
          <p:cNvSpPr>
            <a:spLocks noChangeShapeType="1"/>
          </p:cNvSpPr>
          <p:nvPr/>
        </p:nvSpPr>
        <p:spPr bwMode="auto">
          <a:xfrm>
            <a:off x="1905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2" name="Line 148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6" name="Group 152"/>
          <p:cNvGrpSpPr>
            <a:grpSpLocks/>
          </p:cNvGrpSpPr>
          <p:nvPr/>
        </p:nvGrpSpPr>
        <p:grpSpPr bwMode="auto">
          <a:xfrm>
            <a:off x="7315200" y="974725"/>
            <a:ext cx="1828800" cy="5273675"/>
            <a:chOff x="4608" y="614"/>
            <a:chExt cx="1152" cy="3322"/>
          </a:xfrm>
        </p:grpSpPr>
        <p:sp>
          <p:nvSpPr>
            <p:cNvPr id="743573" name="Rectangle 149"/>
            <p:cNvSpPr>
              <a:spLocks noChangeArrowheads="1"/>
            </p:cNvSpPr>
            <p:nvPr/>
          </p:nvSpPr>
          <p:spPr bwMode="auto">
            <a:xfrm>
              <a:off x="4608" y="3744"/>
              <a:ext cx="115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4" name="Rectangle 150"/>
            <p:cNvSpPr>
              <a:spLocks noChangeArrowheads="1"/>
            </p:cNvSpPr>
            <p:nvPr/>
          </p:nvSpPr>
          <p:spPr bwMode="auto">
            <a:xfrm>
              <a:off x="5206" y="1476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5" name="Rectangle 151"/>
            <p:cNvSpPr>
              <a:spLocks noChangeArrowheads="1"/>
            </p:cNvSpPr>
            <p:nvPr/>
          </p:nvSpPr>
          <p:spPr bwMode="auto">
            <a:xfrm>
              <a:off x="5384" y="614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77" name="Oval 153"/>
          <p:cNvSpPr>
            <a:spLocks noChangeArrowheads="1"/>
          </p:cNvSpPr>
          <p:nvPr/>
        </p:nvSpPr>
        <p:spPr bwMode="auto">
          <a:xfrm>
            <a:off x="7250113" y="4114800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8" name="Line 154"/>
          <p:cNvSpPr>
            <a:spLocks noChangeShapeType="1"/>
          </p:cNvSpPr>
          <p:nvPr/>
        </p:nvSpPr>
        <p:spPr bwMode="auto">
          <a:xfrm>
            <a:off x="206375" y="25257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9" name="Group 155"/>
          <p:cNvGrpSpPr>
            <a:grpSpLocks/>
          </p:cNvGrpSpPr>
          <p:nvPr/>
        </p:nvGrpSpPr>
        <p:grpSpPr bwMode="auto">
          <a:xfrm>
            <a:off x="7246938" y="5497513"/>
            <a:ext cx="646112" cy="366712"/>
            <a:chOff x="4183" y="3678"/>
            <a:chExt cx="407" cy="231"/>
          </a:xfrm>
        </p:grpSpPr>
        <p:sp>
          <p:nvSpPr>
            <p:cNvPr id="743580" name="Rectangle 156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81" name="Text Box 157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82" name="Line 158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89" name="Group 165"/>
          <p:cNvGrpSpPr>
            <a:grpSpLocks/>
          </p:cNvGrpSpPr>
          <p:nvPr/>
        </p:nvGrpSpPr>
        <p:grpSpPr bwMode="auto">
          <a:xfrm>
            <a:off x="7361238" y="1328738"/>
            <a:ext cx="1682750" cy="3709987"/>
            <a:chOff x="4637" y="837"/>
            <a:chExt cx="1060" cy="2337"/>
          </a:xfrm>
        </p:grpSpPr>
        <p:sp>
          <p:nvSpPr>
            <p:cNvPr id="743583" name="Text Box 159"/>
            <p:cNvSpPr txBox="1">
              <a:spLocks noChangeArrowheads="1"/>
            </p:cNvSpPr>
            <p:nvPr/>
          </p:nvSpPr>
          <p:spPr bwMode="auto">
            <a:xfrm>
              <a:off x="4637" y="2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43584" name="Oval 160"/>
            <p:cNvSpPr>
              <a:spLocks noChangeArrowheads="1"/>
            </p:cNvSpPr>
            <p:nvPr/>
          </p:nvSpPr>
          <p:spPr bwMode="auto">
            <a:xfrm>
              <a:off x="5435" y="837"/>
              <a:ext cx="262" cy="27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88" name="Group 164"/>
          <p:cNvGrpSpPr>
            <a:grpSpLocks/>
          </p:cNvGrpSpPr>
          <p:nvPr/>
        </p:nvGrpSpPr>
        <p:grpSpPr bwMode="auto">
          <a:xfrm>
            <a:off x="7299325" y="947738"/>
            <a:ext cx="1646238" cy="5351462"/>
            <a:chOff x="4598" y="597"/>
            <a:chExt cx="1037" cy="3371"/>
          </a:xfrm>
        </p:grpSpPr>
        <p:sp>
          <p:nvSpPr>
            <p:cNvPr id="743586" name="Text Box 162"/>
            <p:cNvSpPr txBox="1">
              <a:spLocks noChangeArrowheads="1"/>
            </p:cNvSpPr>
            <p:nvPr/>
          </p:nvSpPr>
          <p:spPr bwMode="auto">
            <a:xfrm>
              <a:off x="4598" y="368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87" name="Text Box 163"/>
            <p:cNvSpPr txBox="1">
              <a:spLocks noChangeArrowheads="1"/>
            </p:cNvSpPr>
            <p:nvPr/>
          </p:nvSpPr>
          <p:spPr bwMode="auto">
            <a:xfrm>
              <a:off x="5419" y="59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3590" name="Line 166"/>
          <p:cNvSpPr>
            <a:spLocks noChangeShapeType="1"/>
          </p:cNvSpPr>
          <p:nvPr/>
        </p:nvSpPr>
        <p:spPr bwMode="auto">
          <a:xfrm>
            <a:off x="173038" y="33845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1" name="Line 167"/>
          <p:cNvSpPr>
            <a:spLocks noChangeShapeType="1"/>
          </p:cNvSpPr>
          <p:nvPr/>
        </p:nvSpPr>
        <p:spPr bwMode="auto">
          <a:xfrm>
            <a:off x="11113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2" name="Line 168"/>
          <p:cNvSpPr>
            <a:spLocks noChangeShapeType="1"/>
          </p:cNvSpPr>
          <p:nvPr/>
        </p:nvSpPr>
        <p:spPr bwMode="auto">
          <a:xfrm>
            <a:off x="76200" y="66294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3" name="Text Box 169"/>
          <p:cNvSpPr txBox="1">
            <a:spLocks noChangeArrowheads="1"/>
          </p:cNvSpPr>
          <p:nvPr/>
        </p:nvSpPr>
        <p:spPr bwMode="auto">
          <a:xfrm>
            <a:off x="990600" y="6400800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we’re done!  The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array contains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76" grpId="0" animBg="1"/>
      <p:bldP spid="743477" grpId="0" animBg="1"/>
      <p:bldP spid="743478" grpId="0" animBg="1"/>
      <p:bldP spid="743480" grpId="0" animBg="1"/>
      <p:bldP spid="743487" grpId="0" animBg="1"/>
      <p:bldP spid="743492" grpId="0" animBg="1"/>
      <p:bldP spid="743493" grpId="0" animBg="1"/>
      <p:bldP spid="743508" grpId="0" animBg="1"/>
      <p:bldP spid="743509" grpId="0" animBg="1"/>
      <p:bldP spid="743518" grpId="0" animBg="1"/>
      <p:bldP spid="743519" grpId="0" animBg="1"/>
      <p:bldP spid="743523" grpId="0" animBg="1"/>
      <p:bldP spid="743542" grpId="0" animBg="1"/>
      <p:bldP spid="743546" grpId="0" autoUpdateAnimBg="0"/>
      <p:bldP spid="743548" grpId="0" autoUpdateAnimBg="0"/>
      <p:bldP spid="743566" grpId="0" animBg="1"/>
      <p:bldP spid="743570" grpId="0" animBg="1"/>
      <p:bldP spid="743571" grpId="0" animBg="1"/>
      <p:bldP spid="743572" grpId="0" animBg="1"/>
      <p:bldP spid="743577" grpId="0" animBg="1"/>
      <p:bldP spid="743578" grpId="0" animBg="1"/>
      <p:bldP spid="743582" grpId="0" animBg="1"/>
      <p:bldP spid="743590" grpId="0" animBg="1"/>
      <p:bldP spid="743591" grpId="0" animBg="1"/>
      <p:bldP spid="743592" grpId="0" animBg="1"/>
      <p:bldP spid="74359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55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A50021"/>
                  </a:solidFill>
                </a:rPr>
                <a:t> 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3687"/>
            <a:chOff x="4310" y="2189"/>
            <a:chExt cx="1420" cy="985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1</a:t>
                </a:r>
              </a:p>
              <a:p>
                <a:pPr algn="ctr"/>
                <a:r>
                  <a:rPr lang="en-US" dirty="0"/>
                  <a:t>2</a:t>
                </a:r>
              </a:p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32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3" name="Line 37"/>
          <p:cNvSpPr>
            <a:spLocks noChangeShapeType="1"/>
          </p:cNvSpPr>
          <p:nvPr/>
        </p:nvSpPr>
        <p:spPr bwMode="auto">
          <a:xfrm>
            <a:off x="95250" y="30051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705576" name="Line 40"/>
          <p:cNvSpPr>
            <a:spLocks noChangeShapeType="1"/>
          </p:cNvSpPr>
          <p:nvPr/>
        </p:nvSpPr>
        <p:spPr bwMode="auto">
          <a:xfrm>
            <a:off x="498475" y="35925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7" name="Rectangle 41"/>
          <p:cNvSpPr>
            <a:spLocks noChangeArrowheads="1"/>
          </p:cNvSpPr>
          <p:nvPr/>
        </p:nvSpPr>
        <p:spPr bwMode="auto">
          <a:xfrm>
            <a:off x="7996238" y="3489325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8" name="Line 42"/>
          <p:cNvSpPr>
            <a:spLocks noChangeShapeType="1"/>
          </p:cNvSpPr>
          <p:nvPr/>
        </p:nvSpPr>
        <p:spPr bwMode="auto">
          <a:xfrm>
            <a:off x="498475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9" name="Line 43"/>
          <p:cNvSpPr>
            <a:spLocks noChangeShapeType="1"/>
          </p:cNvSpPr>
          <p:nvPr/>
        </p:nvSpPr>
        <p:spPr bwMode="auto">
          <a:xfrm>
            <a:off x="781050" y="4473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4" name="Line 48"/>
          <p:cNvSpPr>
            <a:spLocks noChangeShapeType="1"/>
          </p:cNvSpPr>
          <p:nvPr/>
        </p:nvSpPr>
        <p:spPr bwMode="auto">
          <a:xfrm>
            <a:off x="781050" y="47688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5" name="Line 49"/>
          <p:cNvSpPr>
            <a:spLocks noChangeShapeType="1"/>
          </p:cNvSpPr>
          <p:nvPr/>
        </p:nvSpPr>
        <p:spPr bwMode="auto">
          <a:xfrm>
            <a:off x="376238" y="54657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7" name="Line 51"/>
          <p:cNvSpPr>
            <a:spLocks noChangeShapeType="1"/>
          </p:cNvSpPr>
          <p:nvPr/>
        </p:nvSpPr>
        <p:spPr bwMode="auto">
          <a:xfrm>
            <a:off x="606425" y="57578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831013" y="5429250"/>
            <a:ext cx="735012" cy="863600"/>
            <a:chOff x="4303" y="3420"/>
            <a:chExt cx="463" cy="544"/>
          </a:xfrm>
        </p:grpSpPr>
        <p:sp>
          <p:nvSpPr>
            <p:cNvPr id="705575" name="Rectangle 39"/>
            <p:cNvSpPr>
              <a:spLocks noChangeArrowheads="1"/>
            </p:cNvSpPr>
            <p:nvPr/>
          </p:nvSpPr>
          <p:spPr bwMode="auto">
            <a:xfrm>
              <a:off x="4478" y="3532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4303" y="342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05601" name="Line 65"/>
          <p:cNvSpPr>
            <a:spLocks noChangeShapeType="1"/>
          </p:cNvSpPr>
          <p:nvPr/>
        </p:nvSpPr>
        <p:spPr bwMode="auto">
          <a:xfrm>
            <a:off x="628650" y="2774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2" name="Line 66"/>
          <p:cNvSpPr>
            <a:spLocks noChangeShapeType="1"/>
          </p:cNvSpPr>
          <p:nvPr/>
        </p:nvSpPr>
        <p:spPr bwMode="auto">
          <a:xfrm>
            <a:off x="1052513" y="3352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3" name="Rectangle 67"/>
          <p:cNvSpPr>
            <a:spLocks noChangeArrowheads="1"/>
          </p:cNvSpPr>
          <p:nvPr/>
        </p:nvSpPr>
        <p:spPr bwMode="auto">
          <a:xfrm>
            <a:off x="7999413" y="3876073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4" name="Line 68"/>
          <p:cNvSpPr>
            <a:spLocks noChangeShapeType="1"/>
          </p:cNvSpPr>
          <p:nvPr/>
        </p:nvSpPr>
        <p:spPr bwMode="auto">
          <a:xfrm>
            <a:off x="1052513" y="3929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5" name="Line 69"/>
          <p:cNvSpPr>
            <a:spLocks noChangeShapeType="1"/>
          </p:cNvSpPr>
          <p:nvPr/>
        </p:nvSpPr>
        <p:spPr bwMode="auto">
          <a:xfrm>
            <a:off x="1293813" y="42021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13596"/>
            <a:ext cx="830198" cy="507296"/>
            <a:chOff x="5192" y="2177"/>
            <a:chExt cx="504" cy="302"/>
          </a:xfrm>
        </p:grpSpPr>
        <p:sp>
          <p:nvSpPr>
            <p:cNvPr id="705607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08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609" name="Line 73"/>
          <p:cNvSpPr>
            <a:spLocks noChangeShapeType="1"/>
          </p:cNvSpPr>
          <p:nvPr/>
        </p:nvSpPr>
        <p:spPr bwMode="auto">
          <a:xfrm>
            <a:off x="1303338" y="4538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0" name="Line 74"/>
          <p:cNvSpPr>
            <a:spLocks noChangeShapeType="1"/>
          </p:cNvSpPr>
          <p:nvPr/>
        </p:nvSpPr>
        <p:spPr bwMode="auto">
          <a:xfrm>
            <a:off x="911225" y="5235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2" name="Line 76"/>
          <p:cNvSpPr>
            <a:spLocks noChangeShapeType="1"/>
          </p:cNvSpPr>
          <p:nvPr/>
        </p:nvSpPr>
        <p:spPr bwMode="auto">
          <a:xfrm>
            <a:off x="1141413" y="55086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8477248" y="5072065"/>
            <a:ext cx="457200" cy="1176338"/>
            <a:chOff x="4903" y="2960"/>
            <a:chExt cx="288" cy="741"/>
          </a:xfrm>
        </p:grpSpPr>
        <p:sp>
          <p:nvSpPr>
            <p:cNvPr id="705614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15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1110834" y="220627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568778" y="506308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531247" y="28001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1809771" y="367771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8244098" y="4171446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68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9" name="Rectangle 67"/>
          <p:cNvSpPr>
            <a:spLocks noChangeArrowheads="1"/>
          </p:cNvSpPr>
          <p:nvPr/>
        </p:nvSpPr>
        <p:spPr bwMode="auto">
          <a:xfrm>
            <a:off x="7999249" y="4261141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804516" y="397200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389357" y="467620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1131851" y="58533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4343400" y="1219200"/>
            <a:ext cx="3429000" cy="1763486"/>
          </a:xfrm>
          <a:prstGeom prst="wedgeRoundRectCallout">
            <a:avLst>
              <a:gd name="adj1" fmla="val 37168"/>
              <a:gd name="adj2" fmla="val 210031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0 has two outgoing edges. For simplicity, our algorithm will pick the edge that goes to the lowest numbered vertex first.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576455" y="155170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2 has NO outgoing edges…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So we’ve hit a dead end!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ounded Rectangular Callout 89"/>
          <p:cNvSpPr/>
          <p:nvPr/>
        </p:nvSpPr>
        <p:spPr bwMode="auto">
          <a:xfrm>
            <a:off x="1878723" y="1072053"/>
            <a:ext cx="4033345" cy="1198179"/>
          </a:xfrm>
          <a:prstGeom prst="wedgeRoundRectCallout">
            <a:avLst>
              <a:gd name="adj1" fmla="val -47653"/>
              <a:gd name="adj2" fmla="val 153452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 use a </a:t>
            </a:r>
            <a:r>
              <a:rPr lang="en-US" sz="1800" dirty="0">
                <a:solidFill>
                  <a:srgbClr val="7030A0"/>
                </a:solidFill>
              </a:rPr>
              <a:t>“visited” </a:t>
            </a:r>
            <a:r>
              <a:rPr lang="en-US" sz="1800" dirty="0"/>
              <a:t>array to track where we’ve been – this is like checking for a digital breadcrumb!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3" grpId="0" animBg="1"/>
      <p:bldP spid="705573" grpId="1" animBg="1"/>
      <p:bldP spid="705574" grpId="0" autoUpdateAnimBg="0"/>
      <p:bldP spid="705576" grpId="0" animBg="1"/>
      <p:bldP spid="705576" grpId="1" animBg="1"/>
      <p:bldP spid="705577" grpId="0" animBg="1"/>
      <p:bldP spid="705577" grpId="1" animBg="1"/>
      <p:bldP spid="705578" grpId="0" animBg="1"/>
      <p:bldP spid="705579" grpId="0" animBg="1"/>
      <p:bldP spid="705579" grpId="1" animBg="1"/>
      <p:bldP spid="705584" grpId="0" animBg="1"/>
      <p:bldP spid="705584" grpId="1" animBg="1"/>
      <p:bldP spid="705585" grpId="0" animBg="1"/>
      <p:bldP spid="705585" grpId="1" animBg="1"/>
      <p:bldP spid="705586" grpId="0" animBg="1"/>
      <p:bldP spid="705611" grpId="0" animBg="1"/>
      <p:bldP spid="705587" grpId="0" animBg="1"/>
      <p:bldP spid="705587" grpId="1" animBg="1"/>
      <p:bldP spid="705593" grpId="0" animBg="1"/>
      <p:bldP spid="705597" grpId="0" animBg="1" autoUpdateAnimBg="0"/>
      <p:bldP spid="705599" grpId="0" animBg="1"/>
      <p:bldP spid="705601" grpId="0" animBg="1"/>
      <p:bldP spid="705601" grpId="1" animBg="1"/>
      <p:bldP spid="705602" grpId="0" animBg="1"/>
      <p:bldP spid="705602" grpId="1" animBg="1"/>
      <p:bldP spid="705603" grpId="0" animBg="1"/>
      <p:bldP spid="705603" grpId="1" animBg="1"/>
      <p:bldP spid="705604" grpId="0" animBg="1"/>
      <p:bldP spid="705605" grpId="0" animBg="1"/>
      <p:bldP spid="705605" grpId="1" animBg="1"/>
      <p:bldP spid="705609" grpId="0" animBg="1"/>
      <p:bldP spid="705609" grpId="1" animBg="1"/>
      <p:bldP spid="705610" grpId="0" animBg="1"/>
      <p:bldP spid="705610" grpId="1" animBg="1"/>
      <p:bldP spid="705612" grpId="0" animBg="1"/>
      <p:bldP spid="705612" grpId="1" animBg="1"/>
      <p:bldP spid="70" grpId="0"/>
      <p:bldP spid="71" grpId="0"/>
      <p:bldP spid="72" grpId="0" animBg="1"/>
      <p:bldP spid="72" grpId="1" animBg="1"/>
      <p:bldP spid="76" grpId="0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79" grpId="0" animBg="1"/>
      <p:bldP spid="79" grpId="1" animBg="1"/>
      <p:bldP spid="84" grpId="0" animBg="1"/>
      <p:bldP spid="84" grpId="1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3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56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185320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27187" y="52200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75"/>
          <p:cNvSpPr>
            <a:spLocks noChangeShapeType="1"/>
          </p:cNvSpPr>
          <p:nvPr/>
        </p:nvSpPr>
        <p:spPr bwMode="auto">
          <a:xfrm>
            <a:off x="8020622" y="5722574"/>
            <a:ext cx="32515" cy="497752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1159100" y="55314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861023" y="6092688"/>
            <a:ext cx="796925" cy="685800"/>
            <a:chOff x="4903" y="3269"/>
            <a:chExt cx="502" cy="432"/>
          </a:xfrm>
        </p:grpSpPr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79"/>
            <p:cNvSpPr txBox="1">
              <a:spLocks noChangeArrowheads="1"/>
            </p:cNvSpPr>
            <p:nvPr/>
          </p:nvSpPr>
          <p:spPr bwMode="auto">
            <a:xfrm>
              <a:off x="5189" y="3331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192230" y="5803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05" name="Line 65"/>
          <p:cNvSpPr>
            <a:spLocks noChangeShapeType="1"/>
          </p:cNvSpPr>
          <p:nvPr/>
        </p:nvSpPr>
        <p:spPr bwMode="auto">
          <a:xfrm>
            <a:off x="1159095" y="22117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63"/>
          <p:cNvSpPr txBox="1">
            <a:spLocks noChangeArrowheads="1"/>
          </p:cNvSpPr>
          <p:nvPr/>
        </p:nvSpPr>
        <p:spPr bwMode="auto">
          <a:xfrm>
            <a:off x="8350117" y="6241776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530156" y="27816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1"/>
          <p:cNvSpPr>
            <a:spLocks noChangeArrowheads="1"/>
          </p:cNvSpPr>
          <p:nvPr/>
        </p:nvSpPr>
        <p:spPr bwMode="auto">
          <a:xfrm>
            <a:off x="7989614" y="4632028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8248442" y="4561121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1463895" y="33912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65"/>
          <p:cNvSpPr>
            <a:spLocks noChangeShapeType="1"/>
          </p:cNvSpPr>
          <p:nvPr/>
        </p:nvSpPr>
        <p:spPr bwMode="auto">
          <a:xfrm>
            <a:off x="1755443" y="36430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65"/>
          <p:cNvSpPr>
            <a:spLocks noChangeShapeType="1"/>
          </p:cNvSpPr>
          <p:nvPr/>
        </p:nvSpPr>
        <p:spPr bwMode="auto">
          <a:xfrm>
            <a:off x="1748819" y="39743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1384384" y="466344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65"/>
          <p:cNvSpPr>
            <a:spLocks noChangeShapeType="1"/>
          </p:cNvSpPr>
          <p:nvPr/>
        </p:nvSpPr>
        <p:spPr bwMode="auto">
          <a:xfrm>
            <a:off x="1159100" y="586939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4883713" y="2078191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3 has NO outgoing edges…</a:t>
            </a:r>
            <a:br>
              <a:rPr lang="en-US" sz="1800" dirty="0"/>
            </a:br>
            <a:br>
              <a:rPr lang="en-US" sz="1100" dirty="0"/>
            </a:br>
            <a:r>
              <a:rPr lang="en-US" sz="1800" dirty="0"/>
              <a:t>So we’ve hit another</a:t>
            </a:r>
            <a:br>
              <a:rPr lang="en-US" sz="1800" dirty="0"/>
            </a:br>
            <a:r>
              <a:rPr lang="en-US" sz="1800" dirty="0"/>
              <a:t> dead end!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05611" grpId="0" animBg="1"/>
      <p:bldP spid="72" grpId="0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  <p:bldP spid="102" grpId="0" animBg="1"/>
      <p:bldP spid="102" grpId="1" animBg="1"/>
      <p:bldP spid="103" grpId="0" animBg="1" autoUpdateAnimBg="0"/>
      <p:bldP spid="103" grpId="1" animBg="1"/>
      <p:bldP spid="104" grpId="0" autoUpdateAnimBg="0"/>
      <p:bldP spid="104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4" grpId="0" animBg="1"/>
      <p:bldP spid="114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5" grpId="0" animBg="1"/>
      <p:bldP spid="125" grpId="1" animBg="1"/>
      <p:bldP spid="126" grpId="0" animBg="1"/>
      <p:bldP spid="126" grpId="1" animBg="1"/>
      <p:bldP spid="7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3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57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1192229" y="58031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913932" y="52266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688650" y="6372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351182" y="544472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65"/>
          <p:cNvSpPr>
            <a:spLocks noChangeShapeType="1"/>
          </p:cNvSpPr>
          <p:nvPr/>
        </p:nvSpPr>
        <p:spPr bwMode="auto">
          <a:xfrm>
            <a:off x="986819" y="609468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65"/>
          <p:cNvSpPr>
            <a:spLocks noChangeShapeType="1"/>
          </p:cNvSpPr>
          <p:nvPr/>
        </p:nvSpPr>
        <p:spPr bwMode="auto">
          <a:xfrm>
            <a:off x="390930" y="63530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We’ve now finished processing all of Vertex 1’s outgoing edges so we’re done with it…</a:t>
            </a:r>
            <a:br>
              <a:rPr lang="en-US" sz="1100" dirty="0"/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93" grpId="0" animBg="1"/>
      <p:bldP spid="705597" grpId="0" animBg="1"/>
      <p:bldP spid="705599" grpId="0" animBg="1"/>
      <p:bldP spid="76" grpId="0"/>
      <p:bldP spid="79" grpId="0" animBg="1"/>
      <p:bldP spid="87" grpId="0" animBg="1"/>
      <p:bldP spid="87" grpId="1" animBg="1"/>
      <p:bldP spid="88" grpId="0" animBg="1"/>
      <p:bldP spid="88" grpId="1" animBg="1"/>
      <p:bldP spid="95" grpId="0" animBg="1"/>
      <p:bldP spid="101" grpId="0" animBg="1"/>
      <p:bldP spid="101" grpId="1" animBg="1"/>
      <p:bldP spid="108" grpId="0" animBg="1"/>
      <p:bldP spid="108" grpId="1" animBg="1"/>
      <p:bldP spid="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3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58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A50021"/>
                  </a:solidFill>
                </a:rPr>
                <a:t> 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7452037" y="6048244"/>
            <a:ext cx="519780" cy="260143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74440" y="5770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74435" y="60757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848955" y="6103962"/>
            <a:ext cx="769950" cy="685800"/>
            <a:chOff x="4903" y="3269"/>
            <a:chExt cx="485" cy="432"/>
          </a:xfrm>
        </p:grpSpPr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5172" y="331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856346" y="15597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3983868" y="2290684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636580" y="276696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344114" y="6195225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061123" y="33656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7989614" y="4645883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85666" y="365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65"/>
          <p:cNvSpPr>
            <a:spLocks noChangeShapeType="1"/>
          </p:cNvSpPr>
          <p:nvPr/>
        </p:nvSpPr>
        <p:spPr bwMode="auto">
          <a:xfrm>
            <a:off x="418866" y="634837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403030" y="5483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179380" y="66422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403028" y="546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48885"/>
              <a:gd name="adj2" fmla="val 205143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We’ve already visited </a:t>
            </a:r>
            <a:br>
              <a:rPr lang="en-US" sz="1800" dirty="0"/>
            </a:br>
            <a:r>
              <a:rPr lang="en-US" sz="1800" dirty="0"/>
              <a:t>Vertex 3, so there’s no reason to visit it again. Let’s return…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357241" y="1524009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We’ve now finished processing all of Vertex 0’s outgoing edges so we’re done with it… </a:t>
            </a:r>
            <a:br>
              <a:rPr lang="en-US" sz="1100" dirty="0"/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147455" y="0"/>
            <a:ext cx="4918361" cy="1690255"/>
          </a:xfrm>
          <a:prstGeom prst="roundRect">
            <a:avLst/>
          </a:prstGeom>
          <a:solidFill>
            <a:srgbClr val="FFFFCC"/>
          </a:solidFill>
          <a:ln w="412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500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Woot</a:t>
            </a:r>
            <a:r>
              <a:rPr lang="en-US" dirty="0">
                <a:solidFill>
                  <a:srgbClr val="FF0000"/>
                </a:solidFill>
              </a:rPr>
              <a:t>! 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And we’re done - we’ve finished processing the entire graph!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6" grpId="0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79" grpId="2" animBg="1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5" grpId="0" animBg="1"/>
      <p:bldP spid="85" grpId="1" animBg="1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6" grpId="0" animBg="1"/>
      <p:bldP spid="76" grpId="0" animBg="1"/>
      <p:bldP spid="80" grpId="0" animBg="1"/>
      <p:bldP spid="81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92F-0371-439D-A84A-5FBB646D3FC6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-186562"/>
            <a:ext cx="8593137" cy="1143000"/>
          </a:xfrm>
        </p:spPr>
        <p:txBody>
          <a:bodyPr/>
          <a:lstStyle/>
          <a:p>
            <a:r>
              <a:rPr lang="en-US" sz="3600"/>
              <a:t>Directed vs. </a:t>
            </a:r>
            <a:r>
              <a:rPr lang="en-US" sz="3600" dirty="0"/>
              <a:t>Undirected Graphs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517525" y="1635373"/>
            <a:ext cx="3912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Directed Graph</a:t>
            </a:r>
          </a:p>
          <a:p>
            <a:pPr algn="ctr"/>
            <a:r>
              <a:rPr lang="en-US" sz="2000" dirty="0"/>
              <a:t>In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A50021"/>
                </a:solidFill>
              </a:rPr>
              <a:t>directed graph</a:t>
            </a:r>
            <a:r>
              <a:rPr lang="en-US" sz="2000" dirty="0"/>
              <a:t>, an </a:t>
            </a:r>
            <a:r>
              <a:rPr lang="en-US" sz="2000" dirty="0">
                <a:solidFill>
                  <a:schemeClr val="tx1"/>
                </a:solidFill>
              </a:rPr>
              <a:t>edge</a:t>
            </a:r>
            <a:r>
              <a:rPr lang="en-US" sz="2000" dirty="0"/>
              <a:t> goes from one vertex to another in a </a:t>
            </a:r>
            <a:r>
              <a:rPr lang="en-US" sz="2000" dirty="0">
                <a:solidFill>
                  <a:srgbClr val="6600CC"/>
                </a:solidFill>
              </a:rPr>
              <a:t>specific direction</a:t>
            </a:r>
            <a:r>
              <a:rPr lang="en-US" sz="2000" dirty="0"/>
              <a:t>. 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200400" y="46783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422032" y="4584265"/>
            <a:ext cx="38404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above we have an edge that goes from the LA vertex to NYC vertex, but not the other way </a:t>
            </a:r>
            <a:r>
              <a:rPr lang="en-US" sz="2000"/>
              <a:t>around.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9567" y="869745"/>
            <a:ext cx="825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There are two major types </a:t>
            </a:r>
            <a:r>
              <a:rPr lang="en-US"/>
              <a:t>of graphs…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961697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643356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 bwMode="auto">
          <a:xfrm>
            <a:off x="1986456" y="3788979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125415" y="354505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6789" y="3584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NYC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42337" y="1635373"/>
            <a:ext cx="4200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Undirected Graph</a:t>
            </a:r>
          </a:p>
          <a:p>
            <a:pPr algn="ctr"/>
            <a:r>
              <a:rPr lang="en-US" sz="2000" dirty="0"/>
              <a:t>In 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, all edges are </a:t>
            </a:r>
            <a:r>
              <a:rPr lang="en-US" sz="2000" dirty="0">
                <a:solidFill>
                  <a:srgbClr val="7030A0"/>
                </a:solidFill>
              </a:rPr>
              <a:t>bi-directional</a:t>
            </a:r>
            <a:r>
              <a:rPr lang="en-US" sz="2000" dirty="0"/>
              <a:t>. You can go either way along any edge.  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8328" y="6116927"/>
            <a:ext cx="4419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(e.g., there may be a flight from LA to NYC but not the other way around)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92202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973861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 bwMode="auto">
          <a:xfrm>
            <a:off x="6316961" y="3828837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73036" y="3598984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Vickie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1702" y="361070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773127" y="4863280"/>
            <a:ext cx="41077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Vickie and Ben are mutual friends on </a:t>
            </a:r>
            <a:r>
              <a:rPr lang="en-US" sz="2000" dirty="0" err="1"/>
              <a:t>FaceBook</a:t>
            </a:r>
            <a:r>
              <a:rPr lang="en-US" sz="2000" dirty="0"/>
              <a:t>.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775200" y="6116927"/>
            <a:ext cx="3972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(It would be </a:t>
            </a:r>
            <a:r>
              <a:rPr lang="en-US" sz="1800" dirty="0" err="1"/>
              <a:t>kinda</a:t>
            </a:r>
            <a:r>
              <a:rPr lang="en-US" sz="1800" dirty="0"/>
              <a:t> creepy if Vickie liked Ben, but not visa-versa)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  <p:bldP spid="690182" grpId="0"/>
      <p:bldP spid="9" grpId="0" animBg="1"/>
      <p:bldP spid="10" grpId="0" animBg="1"/>
      <p:bldP spid="15" grpId="0"/>
      <p:bldP spid="16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F34-F822-4606-AA08-6A35376DAF78}" type="slidenum">
              <a:rPr lang="en-US"/>
              <a:pPr/>
              <a:t>7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365125" y="1482725"/>
            <a:ext cx="8258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easiest way to represent a graph is with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double-dimensional array</a:t>
            </a:r>
            <a:r>
              <a:rPr lang="en-US" dirty="0">
                <a:cs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669925" y="2852738"/>
            <a:ext cx="8093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of both dimensions of the array is equal to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number of vertices</a:t>
            </a:r>
            <a:r>
              <a:rPr lang="en-US" dirty="0">
                <a:cs typeface="Courier New" pitchFamily="49" charset="0"/>
              </a:rPr>
              <a:t> in the graph. </a:t>
            </a: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2882900" y="4087813"/>
            <a:ext cx="393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sp>
        <p:nvSpPr>
          <p:cNvPr id="698375" name="Text Box 7"/>
          <p:cNvSpPr txBox="1">
            <a:spLocks noChangeArrowheads="1"/>
          </p:cNvSpPr>
          <p:nvPr/>
        </p:nvSpPr>
        <p:spPr bwMode="auto">
          <a:xfrm>
            <a:off x="746125" y="48768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00417 -0.544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7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98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/>
      <p:bldP spid="698372" grpId="0" autoUpdateAnimBg="0"/>
      <p:bldP spid="698372" grpId="1"/>
      <p:bldP spid="698373" grpId="0" autoUpdateAnimBg="0"/>
      <p:bldP spid="698373" grpId="1"/>
      <p:bldP spid="698375" grpId="0" autoUpdateAnimBg="0"/>
      <p:bldP spid="6983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692-19E2-4747-9358-F5B84F45754D}" type="slidenum">
              <a:rPr lang="en-US"/>
              <a:pPr/>
              <a:t>8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Representing a Graph in Your Programs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1001713" y="2222500"/>
            <a:ext cx="393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grpSp>
        <p:nvGrpSpPr>
          <p:cNvPr id="699408" name="Group 16"/>
          <p:cNvGrpSpPr>
            <a:grpSpLocks/>
          </p:cNvGrpSpPr>
          <p:nvPr/>
        </p:nvGrpSpPr>
        <p:grpSpPr bwMode="auto">
          <a:xfrm>
            <a:off x="6057900" y="2273300"/>
            <a:ext cx="1752600" cy="1828800"/>
            <a:chOff x="3312" y="1872"/>
            <a:chExt cx="1104" cy="1152"/>
          </a:xfrm>
        </p:grpSpPr>
        <p:grpSp>
          <p:nvGrpSpPr>
            <p:cNvPr id="699402" name="Group 10"/>
            <p:cNvGrpSpPr>
              <a:grpSpLocks/>
            </p:cNvGrpSpPr>
            <p:nvPr/>
          </p:nvGrpSpPr>
          <p:grpSpPr bwMode="auto">
            <a:xfrm>
              <a:off x="3312" y="1872"/>
              <a:ext cx="1104" cy="1152"/>
              <a:chOff x="2880" y="2304"/>
              <a:chExt cx="1104" cy="1152"/>
            </a:xfrm>
          </p:grpSpPr>
          <p:sp>
            <p:nvSpPr>
              <p:cNvPr id="699397" name="Oval 5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8" name="Oval 6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9" name="Oval 7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0" name="Oval 8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1" name="Oval 9"/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3783" y="1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135" y="225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3984" y="27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3483" y="268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3360" y="22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952500" y="3162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6591300" y="2730500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968375" y="3552825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H="1">
            <a:off x="7377113" y="3340100"/>
            <a:ext cx="128587" cy="3397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952500" y="3924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5" name="Freeform 23"/>
          <p:cNvSpPr>
            <a:spLocks/>
          </p:cNvSpPr>
          <p:nvPr/>
        </p:nvSpPr>
        <p:spPr bwMode="auto">
          <a:xfrm>
            <a:off x="6667500" y="2730500"/>
            <a:ext cx="444500" cy="914400"/>
          </a:xfrm>
          <a:custGeom>
            <a:avLst/>
            <a:gdLst>
              <a:gd name="T0" fmla="*/ 0 w 280"/>
              <a:gd name="T1" fmla="*/ 576 h 576"/>
              <a:gd name="T2" fmla="*/ 240 w 280"/>
              <a:gd name="T3" fmla="*/ 384 h 576"/>
              <a:gd name="T4" fmla="*/ 240 w 28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576">
                <a:moveTo>
                  <a:pt x="0" y="576"/>
                </a:moveTo>
                <a:cubicBezTo>
                  <a:pt x="100" y="528"/>
                  <a:pt x="200" y="480"/>
                  <a:pt x="240" y="384"/>
                </a:cubicBezTo>
                <a:cubicBezTo>
                  <a:pt x="280" y="288"/>
                  <a:pt x="260" y="144"/>
                  <a:pt x="240" y="0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1077913" y="2781300"/>
            <a:ext cx="431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// edge from vertex </a:t>
            </a:r>
            <a:r>
              <a:rPr lang="en-US" sz="2000" dirty="0">
                <a:solidFill>
                  <a:srgbClr val="A50021"/>
                </a:solidFill>
              </a:rPr>
              <a:t>0</a:t>
            </a:r>
            <a:r>
              <a:rPr lang="en-US" sz="2000" dirty="0"/>
              <a:t> to vertex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99418" name="Rectangle 26"/>
          <p:cNvSpPr>
            <a:spLocks noChangeArrowheads="1"/>
          </p:cNvSpPr>
          <p:nvPr/>
        </p:nvSpPr>
        <p:spPr bwMode="auto">
          <a:xfrm>
            <a:off x="3499530" y="6116638"/>
            <a:ext cx="5771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matrix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064000" y="4859338"/>
            <a:ext cx="4864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As you can see, when we set array[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>
                <a:solidFill>
                  <a:srgbClr val="FF33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it represents a </a:t>
            </a:r>
            <a:r>
              <a:rPr lang="en-US" sz="2000" dirty="0">
                <a:solidFill>
                  <a:srgbClr val="7030A0"/>
                </a:solidFill>
                <a:cs typeface="Courier New" pitchFamily="49" charset="0"/>
              </a:rPr>
              <a:t>directed edge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from vertex 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8025" y="11557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85900" y="4893608"/>
          <a:ext cx="21844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600" y="4868208"/>
            <a:ext cx="372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8600" y="449990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0   1   2   3   4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06700" y="48641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4900" y="52324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11300" y="59817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utoUpdateAnimBg="0"/>
      <p:bldP spid="699409" grpId="0" autoUpdateAnimBg="0"/>
      <p:bldP spid="699410" grpId="0" animBg="1"/>
      <p:bldP spid="699411" grpId="0" autoUpdateAnimBg="0"/>
      <p:bldP spid="699412" grpId="0" animBg="1"/>
      <p:bldP spid="699413" grpId="0" autoUpdateAnimBg="0"/>
      <p:bldP spid="699415" grpId="0" animBg="1"/>
      <p:bldP spid="699416" grpId="0" autoUpdateAnimBg="0"/>
      <p:bldP spid="699418" grpId="0" autoUpdateAnimBg="0"/>
      <p:bldP spid="27" grpId="0" autoUpdateAnimBg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27013" y="1274763"/>
            <a:ext cx="878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Exercise</a:t>
            </a:r>
            <a:r>
              <a:rPr lang="en-US" dirty="0">
                <a:cs typeface="Courier New" pitchFamily="49" charset="0"/>
              </a:rPr>
              <a:t>: What does the following directed graph look like?</a:t>
            </a:r>
            <a:r>
              <a:rPr lang="en-US" dirty="0"/>
              <a:t> </a:t>
            </a:r>
          </a:p>
        </p:txBody>
      </p:sp>
      <p:graphicFrame>
        <p:nvGraphicFramePr>
          <p:cNvPr id="700632" name="Group 216"/>
          <p:cNvGraphicFramePr>
            <a:graphicFrameLocks noGrp="1"/>
          </p:cNvGraphicFramePr>
          <p:nvPr/>
        </p:nvGraphicFramePr>
        <p:xfrm>
          <a:off x="1638300" y="2032000"/>
          <a:ext cx="6400800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68700" y="4648200"/>
            <a:ext cx="2298700" cy="1955800"/>
            <a:chOff x="3568700" y="4584700"/>
            <a:chExt cx="2298700" cy="1955800"/>
          </a:xfrm>
        </p:grpSpPr>
        <p:sp>
          <p:nvSpPr>
            <p:cNvPr id="23" name="Oval 22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2908300" y="25146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 rot="16200000">
            <a:off x="4533900" y="4711700"/>
            <a:ext cx="863600" cy="431800"/>
          </a:xfrm>
          <a:prstGeom prst="arc">
            <a:avLst>
              <a:gd name="adj1" fmla="val 19820457"/>
              <a:gd name="adj2" fmla="val 12797614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73700" y="25273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4737100" y="5156200"/>
            <a:ext cx="25400" cy="9017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29972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4927600" y="5067300"/>
            <a:ext cx="4318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6756400" y="34544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 flipV="1">
            <a:off x="4076700" y="5702300"/>
            <a:ext cx="5461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2908300" y="39497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4076700" y="5003800"/>
            <a:ext cx="4699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5473700" y="39370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013200" y="5829300"/>
            <a:ext cx="495300" cy="381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EDA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24397</TotalTime>
  <Words>5256</Words>
  <Application>Microsoft Office PowerPoint</Application>
  <PresentationFormat>On-screen Show (4:3)</PresentationFormat>
  <Paragraphs>1720</Paragraphs>
  <Slides>58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Comic Sans MS</vt:lpstr>
      <vt:lpstr>Courier New</vt:lpstr>
      <vt:lpstr>Times New Roman</vt:lpstr>
      <vt:lpstr>Wingdings</vt:lpstr>
      <vt:lpstr>Default Design</vt:lpstr>
      <vt:lpstr>Lecture #16 – That’s all folks!</vt:lpstr>
      <vt:lpstr>Graphs</vt:lpstr>
      <vt:lpstr>PowerPoint Presentation</vt:lpstr>
      <vt:lpstr>Introduction to Graphs</vt:lpstr>
      <vt:lpstr>Introduction to Graphs</vt:lpstr>
      <vt:lpstr>Directed vs. Undirected Graphs</vt:lpstr>
      <vt:lpstr>Representing a Graph in Your Programs</vt:lpstr>
      <vt:lpstr>PowerPoint Presentation</vt:lpstr>
      <vt:lpstr>Representing a Graph in Your Programs </vt:lpstr>
      <vt:lpstr>Representing a Graph in Your Programs </vt:lpstr>
      <vt:lpstr>An Interesting Property of Adjacency Matrices</vt:lpstr>
      <vt:lpstr>An Interesting Property of Adjacency Matrices</vt:lpstr>
      <vt:lpstr>Another Way to Represent a Graph</vt:lpstr>
      <vt:lpstr>The Adjacency List</vt:lpstr>
      <vt:lpstr>Which Representation Should You Use?</vt:lpstr>
      <vt:lpstr>Which Representation Should You Use?</vt:lpstr>
      <vt:lpstr>Which Representation Should You Use?</vt:lpstr>
      <vt:lpstr>Dense(r) Graphs</vt:lpstr>
      <vt:lpstr>Sparse Graphs</vt:lpstr>
      <vt:lpstr>Graph Traversals</vt:lpstr>
      <vt:lpstr>Depth-first Traversals</vt:lpstr>
      <vt:lpstr>Depth-first Traversal Demo</vt:lpstr>
      <vt:lpstr>Depth-first Traversal Demo</vt:lpstr>
      <vt:lpstr>Depth-first Traversal Demo</vt:lpstr>
      <vt:lpstr>Depth-first Traversal Demo</vt:lpstr>
      <vt:lpstr>Depth-first Traversal Demo</vt:lpstr>
      <vt:lpstr>Depth-first Traversal Challenge</vt:lpstr>
      <vt:lpstr>PowerPoint Presentation</vt:lpstr>
      <vt:lpstr>Breadth-first Graph Traversal</vt:lpstr>
      <vt:lpstr>Breadth-first Graph Traversal</vt:lpstr>
      <vt:lpstr>Breadth-first Traversal Demo</vt:lpstr>
      <vt:lpstr>Breadth-first Traversal Demo</vt:lpstr>
      <vt:lpstr>Breadth-first Traversal Demo</vt:lpstr>
      <vt:lpstr>Breadth-first Traversal Demo</vt:lpstr>
      <vt:lpstr>Breadth-first Traversal Demo</vt:lpstr>
      <vt:lpstr>Breadth-first Traversal Challenge</vt:lpstr>
      <vt:lpstr>Graphs With Weighted Edges</vt:lpstr>
      <vt:lpstr>Graphs With Weighted Edges</vt:lpstr>
      <vt:lpstr>Finding the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slides </vt:lpstr>
      <vt:lpstr>Depth-First Traversal</vt:lpstr>
      <vt:lpstr>Depth-First Traversal</vt:lpstr>
      <vt:lpstr>Depth-First Traversal</vt:lpstr>
      <vt:lpstr>Depth-First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4955</cp:revision>
  <dcterms:created xsi:type="dcterms:W3CDTF">2002-10-09T05:27:34Z</dcterms:created>
  <dcterms:modified xsi:type="dcterms:W3CDTF">2017-12-16T18:27:35Z</dcterms:modified>
</cp:coreProperties>
</file>