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303" r:id="rId2"/>
    <p:sldId id="448" r:id="rId3"/>
    <p:sldId id="436" r:id="rId4"/>
    <p:sldId id="437" r:id="rId5"/>
    <p:sldId id="403" r:id="rId6"/>
    <p:sldId id="397" r:id="rId7"/>
    <p:sldId id="435" r:id="rId8"/>
    <p:sldId id="398" r:id="rId9"/>
    <p:sldId id="364" r:id="rId10"/>
    <p:sldId id="367" r:id="rId11"/>
    <p:sldId id="369" r:id="rId12"/>
    <p:sldId id="370" r:id="rId13"/>
    <p:sldId id="371" r:id="rId14"/>
    <p:sldId id="372" r:id="rId15"/>
    <p:sldId id="410" r:id="rId16"/>
    <p:sldId id="390" r:id="rId17"/>
    <p:sldId id="404" r:id="rId18"/>
    <p:sldId id="405" r:id="rId19"/>
    <p:sldId id="376" r:id="rId20"/>
    <p:sldId id="378" r:id="rId21"/>
    <p:sldId id="433" r:id="rId22"/>
    <p:sldId id="379" r:id="rId23"/>
    <p:sldId id="380" r:id="rId24"/>
    <p:sldId id="381" r:id="rId25"/>
    <p:sldId id="412" r:id="rId26"/>
    <p:sldId id="413" r:id="rId27"/>
    <p:sldId id="414" r:id="rId28"/>
    <p:sldId id="415" r:id="rId29"/>
    <p:sldId id="385" r:id="rId30"/>
    <p:sldId id="416" r:id="rId31"/>
    <p:sldId id="329" r:id="rId32"/>
    <p:sldId id="330" r:id="rId33"/>
    <p:sldId id="431" r:id="rId34"/>
    <p:sldId id="333" r:id="rId35"/>
    <p:sldId id="417" r:id="rId36"/>
    <p:sldId id="418" r:id="rId37"/>
    <p:sldId id="419" r:id="rId38"/>
    <p:sldId id="420" r:id="rId39"/>
    <p:sldId id="434" r:id="rId40"/>
    <p:sldId id="336" r:id="rId41"/>
    <p:sldId id="335" r:id="rId42"/>
    <p:sldId id="401" r:id="rId43"/>
    <p:sldId id="392" r:id="rId44"/>
    <p:sldId id="383" r:id="rId45"/>
    <p:sldId id="421" r:id="rId46"/>
    <p:sldId id="422" r:id="rId47"/>
    <p:sldId id="423" r:id="rId48"/>
    <p:sldId id="424" r:id="rId49"/>
    <p:sldId id="432" r:id="rId50"/>
    <p:sldId id="406" r:id="rId51"/>
    <p:sldId id="425" r:id="rId52"/>
    <p:sldId id="384" r:id="rId53"/>
    <p:sldId id="426" r:id="rId54"/>
    <p:sldId id="394" r:id="rId55"/>
    <p:sldId id="346" r:id="rId56"/>
    <p:sldId id="399" r:id="rId57"/>
    <p:sldId id="400" r:id="rId58"/>
    <p:sldId id="407" r:id="rId59"/>
    <p:sldId id="408" r:id="rId60"/>
    <p:sldId id="447" r:id="rId61"/>
    <p:sldId id="395" r:id="rId62"/>
    <p:sldId id="396" r:id="rId63"/>
    <p:sldId id="446" r:id="rId64"/>
    <p:sldId id="438" r:id="rId65"/>
    <p:sldId id="439" r:id="rId66"/>
    <p:sldId id="441" r:id="rId67"/>
    <p:sldId id="442" r:id="rId68"/>
    <p:sldId id="443" r:id="rId69"/>
    <p:sldId id="444" r:id="rId70"/>
    <p:sldId id="445" r:id="rId71"/>
    <p:sldId id="402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CC"/>
    <a:srgbClr val="3333CC"/>
    <a:srgbClr val="FF3300"/>
    <a:srgbClr val="008080"/>
    <a:srgbClr val="FFFF99"/>
    <a:srgbClr val="EAEAFA"/>
    <a:srgbClr val="FFEAE5"/>
    <a:srgbClr val="99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1263" autoAdjust="0"/>
  </p:normalViewPr>
  <p:slideViewPr>
    <p:cSldViewPr snapToGrid="0">
      <p:cViewPr varScale="1">
        <p:scale>
          <a:sx n="147" d="100"/>
          <a:sy n="147" d="100"/>
        </p:scale>
        <p:origin x="14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541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fld id="{8D42F11E-0662-486D-BE02-04F68ED03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2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2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A02E68A-37A3-4037-867A-8BFAE7078F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9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7A194-50DD-4991-A479-DC09B9B58D41}" type="slidenum">
              <a:rPr lang="en-US"/>
              <a:pPr/>
              <a:t>1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F3BA1-BFAC-41B3-9FC4-661B1B666ED3}" type="slidenum">
              <a:rPr lang="en-US"/>
              <a:pPr/>
              <a:t>13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15C0B-685F-4AED-B476-242FD50BC54A}" type="slidenum">
              <a:rPr lang="en-US"/>
              <a:pPr/>
              <a:t>14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max(f,7.0) doesn’t work because one param is double and one is float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B7DA5-DC2E-4B92-8E2A-7ACD7EB0E367}" type="slidenum">
              <a:rPr lang="en-US"/>
              <a:pPr/>
              <a:t>15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0B396-71E0-42C6-93F9-E257F3BF438B}" type="slidenum">
              <a:rPr lang="en-US"/>
              <a:pPr/>
              <a:t>16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005F-352B-41B2-8CB2-15C991CCC788}" type="slidenum">
              <a:rPr lang="en-US"/>
              <a:pPr/>
              <a:t>17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0CC05-07A4-45C5-9BD0-A207B55CD191}" type="slidenum">
              <a:rPr lang="en-US"/>
              <a:pPr/>
              <a:t>18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1E397-63DF-4CBF-BA1F-C221592FD7C8}" type="slidenum">
              <a:rPr lang="en-US"/>
              <a:pPr/>
              <a:t>19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1ACD3-AC31-43FB-9830-98BE334FB692}" type="slidenum">
              <a:rPr lang="en-US"/>
              <a:pPr/>
              <a:t>20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8B689-ACE5-4425-B3FD-F38625659F64}" type="slidenum">
              <a:rPr lang="en-US"/>
              <a:pPr/>
              <a:t>21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8C9F5-5AD9-4CB4-BD38-962D03175D7D}" type="slidenum">
              <a:rPr lang="en-US"/>
              <a:pPr/>
              <a:t>22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7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CE8D6-A1C2-4B2F-9C6D-3194C706AE95}" type="slidenum">
              <a:rPr lang="en-US"/>
              <a:pPr/>
              <a:t>23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8A577-0366-4358-AFD9-D98B3D410349}" type="slidenum">
              <a:rPr lang="en-US"/>
              <a:pPr/>
              <a:t>24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B98DA-6A18-4938-912E-9BA9FE52485D}" type="slidenum">
              <a:rPr lang="en-US"/>
              <a:pPr/>
              <a:t>25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5018F-942B-4245-8535-7E9E312BC254}" type="slidenum">
              <a:rPr lang="en-US"/>
              <a:pPr/>
              <a:t>26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40A86-DF0F-481E-82EF-E8496D86A351}" type="slidenum">
              <a:rPr lang="en-US"/>
              <a:pPr/>
              <a:t>27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B15CB-D517-4631-8E81-8DE37CAC5B80}" type="slidenum">
              <a:rPr lang="en-US"/>
              <a:pPr/>
              <a:t>28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866E2-7813-4BE1-BD06-FBE14F8F61EB}" type="slidenum">
              <a:rPr lang="en-US"/>
              <a:pPr/>
              <a:t>29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B681E-650B-4349-B0A0-024D50C3C970}" type="slidenum">
              <a:rPr lang="en-US"/>
              <a:pPr/>
              <a:t>30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362D0-B5D1-4BA7-904D-1FD161051FA9}" type="slidenum">
              <a:rPr lang="en-US"/>
              <a:pPr/>
              <a:t>31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71B77-B0CF-409D-BB47-55399D69C9B9}" type="slidenum">
              <a:rPr lang="en-US"/>
              <a:pPr/>
              <a:t>32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343C8-5D95-423F-BF73-5760946FF003}" type="slidenum">
              <a:rPr lang="en-US"/>
              <a:pPr/>
              <a:t>5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13751-617A-44DF-998F-01C67F7909A9}" type="slidenum">
              <a:rPr lang="en-US"/>
              <a:pPr/>
              <a:t>33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6D7B5-CD61-4A4D-8279-9BE4AE80926E}" type="slidenum">
              <a:rPr lang="en-US"/>
              <a:pPr/>
              <a:t>34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8BF71-CE4B-4B0A-9C00-CB7A940C8B81}" type="slidenum">
              <a:rPr lang="en-US"/>
              <a:pPr/>
              <a:t>35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08176-5836-43AA-89CF-B3B307B28233}" type="slidenum">
              <a:rPr lang="en-US"/>
              <a:pPr/>
              <a:t>36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0C905-B18F-48D5-BCA4-DDA9FD165C94}" type="slidenum">
              <a:rPr lang="en-US"/>
              <a:pPr/>
              <a:t>37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CF7DA-A47C-4B11-A1F0-D84710C48527}" type="slidenum">
              <a:rPr lang="en-US"/>
              <a:pPr/>
              <a:t>38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97D54-6F3D-49CA-9C8E-2F8348663250}" type="slidenum">
              <a:rPr lang="en-US"/>
              <a:pPr/>
              <a:t>39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F0B21-EFEF-4053-955A-B6BF356B088C}" type="slidenum">
              <a:rPr lang="en-US"/>
              <a:pPr/>
              <a:t>40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0D3E1-74D5-4D43-AC91-0029DEFE9FAF}" type="slidenum">
              <a:rPr lang="en-US"/>
              <a:pPr/>
              <a:t>41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BA305-AD27-4052-9042-377D36D09939}" type="slidenum">
              <a:rPr lang="en-US"/>
              <a:pPr/>
              <a:t>42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9D014-5B0F-4AAC-8A4D-EF037C4815F4}" type="slidenum">
              <a:rPr lang="en-US"/>
              <a:pPr/>
              <a:t>6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CE0EF-B52F-449B-A2B0-FA3DFB0CCB47}" type="slidenum">
              <a:rPr lang="en-US"/>
              <a:pPr/>
              <a:t>43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43F85-3602-43C0-872D-51EEB544E2A4}" type="slidenum">
              <a:rPr lang="en-US"/>
              <a:pPr/>
              <a:t>44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7AE4D-9D36-4005-96C9-D501A6C248BF}" type="slidenum">
              <a:rPr lang="en-US"/>
              <a:pPr/>
              <a:t>45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A7B7A-5924-4FBE-9948-35A05E5E0DBF}" type="slidenum">
              <a:rPr lang="en-US"/>
              <a:pPr/>
              <a:t>46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5A4E8-2D96-4F75-B630-DA72F14C6673}" type="slidenum">
              <a:rPr lang="en-US"/>
              <a:pPr/>
              <a:t>47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27531-33F7-41C5-A52B-8EF30787E6AF}" type="slidenum">
              <a:rPr lang="en-US"/>
              <a:pPr/>
              <a:t>48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F4372-4D19-4320-8B28-BA5307D11F18}" type="slidenum">
              <a:rPr lang="en-US"/>
              <a:pPr/>
              <a:t>49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0F5FB-6A52-4FB8-9B85-47F328B0751E}" type="slidenum">
              <a:rPr lang="en-US"/>
              <a:pPr/>
              <a:t>50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3F47B-11AA-4D81-89E3-DB872B8FF215}" type="slidenum">
              <a:rPr lang="en-US"/>
              <a:pPr/>
              <a:t>51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359C-5E2E-489E-AA56-A8C924506034}" type="slidenum">
              <a:rPr lang="en-US"/>
              <a:pPr/>
              <a:t>52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47D3F-F609-4223-82EA-D5D14AE2D889}" type="slidenum">
              <a:rPr lang="en-US"/>
              <a:pPr/>
              <a:t>8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can’t define operator==/&lt;=/etc for scalar types; at least one of the params must be a class type.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E1771-8D01-48AF-AF4A-22F473F7F026}" type="slidenum">
              <a:rPr lang="en-US"/>
              <a:pPr/>
              <a:t>53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1CAD5-8088-4361-90A5-43768E1D4D7F}" type="slidenum">
              <a:rPr lang="en-US"/>
              <a:pPr/>
              <a:t>54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26A68-C953-4F6D-82A1-809D5F941FE6}" type="slidenum">
              <a:rPr lang="en-US"/>
              <a:pPr/>
              <a:t>55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E43C9-AD76-49D0-BC17-E735645D0823}" type="slidenum">
              <a:rPr lang="en-US"/>
              <a:pPr/>
              <a:t>56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F56C1-E280-4D29-8A5F-28ACCA4A71B5}" type="slidenum">
              <a:rPr lang="en-US"/>
              <a:pPr/>
              <a:t>57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F51FE-670F-4B5D-9497-75109DF238FF}" type="slidenum">
              <a:rPr lang="en-US"/>
              <a:pPr/>
              <a:t>58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58A26-0325-4D72-97DE-31420CD60680}" type="slidenum">
              <a:rPr lang="en-US"/>
              <a:pPr/>
              <a:t>59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58A26-0325-4D72-97DE-31420CD60680}" type="slidenum">
              <a:rPr lang="en-US"/>
              <a:pPr/>
              <a:t>60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484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732C8-2577-4287-AC7C-E8EE614F77EB}" type="slidenum">
              <a:rPr lang="en-US"/>
              <a:pPr/>
              <a:t>61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0A84-BEC5-4882-A56B-30AD43C8716F}" type="slidenum">
              <a:rPr lang="en-US"/>
              <a:pPr/>
              <a:t>62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8DA5B-3E2E-413E-A57C-C4BF2A091702}" type="slidenum">
              <a:rPr lang="en-US"/>
              <a:pPr/>
              <a:t>9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DA493-8776-4F4D-AD3F-E52CE087DA8F}" type="slidenum">
              <a:rPr lang="en-US"/>
              <a:pPr/>
              <a:t>64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801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5B9CF-A0AE-4BED-ACB8-D0E794405E6F}" type="slidenum">
              <a:rPr lang="en-US"/>
              <a:pPr/>
              <a:t>65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279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5F2A7-EA82-45AF-AC02-4DD257B2D91D}" type="slidenum">
              <a:rPr lang="en-US"/>
              <a:pPr/>
              <a:t>66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1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E9A2F-8A25-4FDC-AB51-2552ABF08F8B}" type="slidenum">
              <a:rPr lang="en-US"/>
              <a:pPr/>
              <a:t>67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578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2AB37-A64A-4408-940D-59DEB16DFA57}" type="slidenum">
              <a:rPr lang="en-US"/>
              <a:pPr/>
              <a:t>68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46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A27BA-BEA1-4439-B96F-EC81EC8DF637}" type="slidenum">
              <a:rPr lang="en-US"/>
              <a:pPr/>
              <a:t>69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78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04398-FF46-4F34-8F8B-E9C10E3E81C9}" type="slidenum">
              <a:rPr lang="en-US"/>
              <a:pPr/>
              <a:t>70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27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8AB48-CD04-4B43-89D8-EC4F89F2CFA9}" type="slidenum">
              <a:rPr lang="en-US"/>
              <a:pPr/>
              <a:t>71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0C794-790D-48E8-BB8A-1A6BDBF47BB6}" type="slidenum">
              <a:rPr lang="en-US"/>
              <a:pPr/>
              <a:t>10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A8A49-BED0-4E94-A842-B7320636176A}" type="slidenum">
              <a:rPr lang="en-US"/>
              <a:pPr/>
              <a:t>11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CDD83-B7AE-4EA2-A836-A0E6460ADCD8}" type="slidenum">
              <a:rPr lang="en-US"/>
              <a:pPr/>
              <a:t>12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75EC-F818-4765-B142-506B8ABF2C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5BC64-3C62-43E8-9B9F-5691D4EE5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9FADD-AD84-41BA-AF84-2A66B45E1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1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7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E81A7C-0A6C-409C-AD99-641D7890A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0C251-798E-4D87-B008-33F3CA90D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418C-9774-4D89-AC1B-6C6A21366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1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209A3-E1B8-4A31-AA1D-CAFBC6B33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3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B8710-9348-4A0E-AE9C-F067A5A077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77AFE-C6F9-43C9-A430-E0B4E57952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81761-E563-4731-827C-0315DABA2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BCE86-1012-411A-A94D-AB6F64673D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F98D-9388-43F1-B60E-E7AE0DF389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fld id="{DBB18443-5F39-49E0-BEE9-CE888A09FE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9B2E-9B54-4DCE-9B3B-A128E8AC6E81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#9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743200"/>
            <a:ext cx="7858125" cy="4114800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Custom Comparison Operators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Templates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The Standard Template Library (STL)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STL Iterators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STL Algorithms (sort, etc.)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On-your-own Study: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Inline Functions, Template Exercise, More STL Algorithms</a:t>
            </a:r>
          </a:p>
        </p:txBody>
      </p:sp>
      <p:sp>
        <p:nvSpPr>
          <p:cNvPr id="377867" name="WordArt 11"/>
          <p:cNvSpPr>
            <a:spLocks noChangeArrowheads="1" noChangeShapeType="1" noTextEdit="1"/>
          </p:cNvSpPr>
          <p:nvPr/>
        </p:nvSpPr>
        <p:spPr bwMode="auto">
          <a:xfrm>
            <a:off x="2362200" y="1219200"/>
            <a:ext cx="423862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Generic Programming!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3D34-35FC-4443-AEBA-403CE82D5844}" type="slidenum">
              <a:rPr lang="en-US"/>
              <a:pPr/>
              <a:t>10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The Solution</a:t>
            </a:r>
          </a:p>
        </p:txBody>
      </p:sp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87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In C++, we use C++’s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“template” feature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to solve this problem.</a:t>
            </a:r>
            <a:endParaRPr lang="en-US" sz="24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4572000" y="2530475"/>
            <a:ext cx="43211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1.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Add the following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line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above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your function:</a:t>
            </a:r>
          </a:p>
          <a:p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template &lt;typename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endParaRPr lang="en-US" sz="22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3" name="Text Box 7"/>
          <p:cNvSpPr txBox="1">
            <a:spLocks noChangeArrowheads="1"/>
          </p:cNvSpPr>
          <p:nvPr/>
        </p:nvSpPr>
        <p:spPr bwMode="auto">
          <a:xfrm>
            <a:off x="4572000" y="4008438"/>
            <a:ext cx="44196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2. Then use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 your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data </a:t>
            </a:r>
            <a:b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type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throughout the function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 swap(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b)</a:t>
            </a:r>
          </a:p>
        </p:txBody>
      </p: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381000" y="1468438"/>
            <a:ext cx="3873500" cy="531336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/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void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swap(int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&amp;a,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&amp;b)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381000" y="1447800"/>
            <a:ext cx="330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&lt;typename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grpSp>
        <p:nvGrpSpPr>
          <p:cNvPr id="449555" name="Group 19"/>
          <p:cNvGrpSpPr>
            <a:grpSpLocks/>
          </p:cNvGrpSpPr>
          <p:nvPr/>
        </p:nvGrpSpPr>
        <p:grpSpPr bwMode="auto">
          <a:xfrm>
            <a:off x="1722438" y="1738313"/>
            <a:ext cx="777875" cy="396875"/>
            <a:chOff x="365" y="114"/>
            <a:chExt cx="490" cy="250"/>
          </a:xfrm>
        </p:grpSpPr>
        <p:sp>
          <p:nvSpPr>
            <p:cNvPr id="449556" name="Rectangle 20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7" name="Text Box 21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58" name="Group 22"/>
          <p:cNvGrpSpPr>
            <a:grpSpLocks/>
          </p:cNvGrpSpPr>
          <p:nvPr/>
        </p:nvGrpSpPr>
        <p:grpSpPr bwMode="auto">
          <a:xfrm>
            <a:off x="2846388" y="1724025"/>
            <a:ext cx="777875" cy="396875"/>
            <a:chOff x="365" y="114"/>
            <a:chExt cx="490" cy="250"/>
          </a:xfrm>
        </p:grpSpPr>
        <p:sp>
          <p:nvSpPr>
            <p:cNvPr id="449559" name="Rectangle 23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0" name="Text Box 24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61" name="Group 25"/>
          <p:cNvGrpSpPr>
            <a:grpSpLocks/>
          </p:cNvGrpSpPr>
          <p:nvPr/>
        </p:nvGrpSpPr>
        <p:grpSpPr bwMode="auto">
          <a:xfrm>
            <a:off x="623888" y="2271713"/>
            <a:ext cx="777875" cy="396875"/>
            <a:chOff x="365" y="114"/>
            <a:chExt cx="490" cy="250"/>
          </a:xfrm>
        </p:grpSpPr>
        <p:sp>
          <p:nvSpPr>
            <p:cNvPr id="449562" name="Rectangle 26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3" name="Text Box 27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49564" name="Text Box 28"/>
          <p:cNvSpPr txBox="1">
            <a:spLocks noChangeArrowheads="1"/>
          </p:cNvSpPr>
          <p:nvPr/>
        </p:nvSpPr>
        <p:spPr bwMode="auto">
          <a:xfrm>
            <a:off x="4876800" y="5638800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Now you can use your generic function with any data type!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68" name="Text Box 32"/>
          <p:cNvSpPr txBox="1">
            <a:spLocks noChangeArrowheads="1"/>
          </p:cNvSpPr>
          <p:nvPr/>
        </p:nvSpPr>
        <p:spPr bwMode="auto">
          <a:xfrm>
            <a:off x="409575" y="3943350"/>
            <a:ext cx="3597275" cy="2838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use our templated func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(10),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(20);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(1),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(5);</a:t>
            </a:r>
          </a:p>
          <a:p>
            <a:endParaRPr lang="en-US" b="0"/>
          </a:p>
          <a:p>
            <a:r>
              <a:rPr lang="en-US"/>
              <a:t>    swap(</a:t>
            </a:r>
            <a:r>
              <a:rPr lang="en-US">
                <a:solidFill>
                  <a:srgbClr val="008080"/>
                </a:solidFill>
              </a:rPr>
              <a:t>d1</a:t>
            </a:r>
            <a:r>
              <a:rPr lang="en-US"/>
              <a:t>,</a:t>
            </a:r>
            <a:r>
              <a:rPr lang="en-US">
                <a:solidFill>
                  <a:srgbClr val="008080"/>
                </a:solidFill>
              </a:rPr>
              <a:t>d2</a:t>
            </a:r>
            <a:r>
              <a:rPr lang="en-US"/>
              <a:t>);</a:t>
            </a:r>
          </a:p>
          <a:p>
            <a:r>
              <a:rPr lang="en-US"/>
              <a:t>    swap(</a:t>
            </a:r>
            <a:r>
              <a:rPr lang="en-US">
                <a:solidFill>
                  <a:srgbClr val="6600CC"/>
                </a:solidFill>
              </a:rPr>
              <a:t>c1</a:t>
            </a:r>
            <a:r>
              <a:rPr lang="en-US"/>
              <a:t>,</a:t>
            </a:r>
            <a:r>
              <a:rPr lang="en-US">
                <a:solidFill>
                  <a:srgbClr val="6600CC"/>
                </a:solidFill>
              </a:rPr>
              <a:t>c2</a:t>
            </a:r>
            <a:r>
              <a:rPr lang="en-US"/>
              <a:t>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...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grpSp>
        <p:nvGrpSpPr>
          <p:cNvPr id="449567" name="Group 31"/>
          <p:cNvGrpSpPr>
            <a:grpSpLocks/>
          </p:cNvGrpSpPr>
          <p:nvPr/>
        </p:nvGrpSpPr>
        <p:grpSpPr bwMode="auto">
          <a:xfrm>
            <a:off x="2667000" y="5780088"/>
            <a:ext cx="2289175" cy="273050"/>
            <a:chOff x="1680" y="3641"/>
            <a:chExt cx="1442" cy="172"/>
          </a:xfrm>
        </p:grpSpPr>
        <p:sp>
          <p:nvSpPr>
            <p:cNvPr id="449565" name="Line 29"/>
            <p:cNvSpPr>
              <a:spLocks noChangeShapeType="1"/>
            </p:cNvSpPr>
            <p:nvPr/>
          </p:nvSpPr>
          <p:spPr bwMode="auto">
            <a:xfrm flipH="1">
              <a:off x="1680" y="3648"/>
              <a:ext cx="1440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6" name="Line 30"/>
            <p:cNvSpPr>
              <a:spLocks noChangeShapeType="1"/>
            </p:cNvSpPr>
            <p:nvPr/>
          </p:nvSpPr>
          <p:spPr bwMode="auto">
            <a:xfrm flipH="1">
              <a:off x="1698" y="3641"/>
              <a:ext cx="1424" cy="17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9569" name="Text Box 33"/>
          <p:cNvSpPr txBox="1">
            <a:spLocks noChangeArrowheads="1"/>
          </p:cNvSpPr>
          <p:nvPr/>
        </p:nvSpPr>
        <p:spPr bwMode="auto">
          <a:xfrm>
            <a:off x="4800600" y="1524000"/>
            <a:ext cx="4489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turn any function into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“generic function,”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 this:</a:t>
            </a:r>
          </a:p>
        </p:txBody>
      </p:sp>
      <p:sp>
        <p:nvSpPr>
          <p:cNvPr id="449571" name="Text Box 35"/>
          <p:cNvSpPr txBox="1">
            <a:spLocks noChangeArrowheads="1"/>
          </p:cNvSpPr>
          <p:nvPr/>
        </p:nvSpPr>
        <p:spPr bwMode="auto">
          <a:xfrm>
            <a:off x="7543800" y="3352800"/>
            <a:ext cx="1447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foobar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2" name="Text Box 36"/>
          <p:cNvSpPr txBox="1">
            <a:spLocks noChangeArrowheads="1"/>
          </p:cNvSpPr>
          <p:nvPr/>
        </p:nvSpPr>
        <p:spPr bwMode="auto">
          <a:xfrm>
            <a:off x="7529513" y="3352800"/>
            <a:ext cx="1828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poop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0" name="AutoShape 34"/>
          <p:cNvSpPr>
            <a:spLocks noChangeArrowheads="1"/>
          </p:cNvSpPr>
          <p:nvPr/>
        </p:nvSpPr>
        <p:spPr bwMode="auto">
          <a:xfrm>
            <a:off x="6553200" y="1528763"/>
            <a:ext cx="2362200" cy="1524000"/>
          </a:xfrm>
          <a:prstGeom prst="wedgeRoundRectCallout">
            <a:avLst>
              <a:gd name="adj1" fmla="val 3292"/>
              <a:gd name="adj2" fmla="val 74898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any name you like for this!</a:t>
            </a:r>
          </a:p>
        </p:txBody>
      </p:sp>
      <p:sp>
        <p:nvSpPr>
          <p:cNvPr id="449573" name="AutoShape 37"/>
          <p:cNvSpPr>
            <a:spLocks noChangeArrowheads="1"/>
          </p:cNvSpPr>
          <p:nvPr/>
        </p:nvSpPr>
        <p:spPr bwMode="auto">
          <a:xfrm>
            <a:off x="2895600" y="0"/>
            <a:ext cx="3962400" cy="1524000"/>
          </a:xfrm>
          <a:prstGeom prst="wedgeRoundRectCallout">
            <a:avLst>
              <a:gd name="adj1" fmla="val -71514"/>
              <a:gd name="adj2" fmla="val 48231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also use 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alternate syntax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… it’s entirely equivalent!</a:t>
            </a:r>
          </a:p>
        </p:txBody>
      </p:sp>
      <p:sp>
        <p:nvSpPr>
          <p:cNvPr id="449574" name="Rectangle 38"/>
          <p:cNvSpPr>
            <a:spLocks noChangeArrowheads="1"/>
          </p:cNvSpPr>
          <p:nvPr/>
        </p:nvSpPr>
        <p:spPr bwMode="auto">
          <a:xfrm>
            <a:off x="381000" y="1431925"/>
            <a:ext cx="275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&lt;class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/>
      <p:bldP spid="449542" grpId="0" autoUpdateAnimBg="0"/>
      <p:bldP spid="449543" grpId="0" autoUpdateAnimBg="0"/>
      <p:bldP spid="449545" grpId="0"/>
      <p:bldP spid="449545" grpId="1"/>
      <p:bldP spid="449564" grpId="0" autoUpdateAnimBg="0"/>
      <p:bldP spid="449568" grpId="0" animBg="1"/>
      <p:bldP spid="449569" grpId="0" autoUpdateAnimBg="0"/>
      <p:bldP spid="449571" grpId="0" animBg="1" autoUpdateAnimBg="0"/>
      <p:bldP spid="449571" grpId="1" animBg="1"/>
      <p:bldP spid="449572" grpId="0" animBg="1" autoUpdateAnimBg="0"/>
      <p:bldP spid="449572" grpId="1" animBg="1"/>
      <p:bldP spid="449570" grpId="0" animBg="1"/>
      <p:bldP spid="449570" grpId="1" animBg="1"/>
      <p:bldP spid="449573" grpId="0" animBg="1"/>
      <p:bldP spid="4495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FBE2-00F2-4EEB-A8B3-5705296F0DCE}" type="slidenum">
              <a:rPr lang="en-US"/>
              <a:pPr/>
              <a:t>11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0" y="17526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Then include your header file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in your CPP file(s) to use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your function!</a:t>
            </a:r>
          </a:p>
        </p:txBody>
      </p:sp>
      <p:grpSp>
        <p:nvGrpSpPr>
          <p:cNvPr id="451589" name="Group 5"/>
          <p:cNvGrpSpPr>
            <a:grpSpLocks/>
          </p:cNvGrpSpPr>
          <p:nvPr/>
        </p:nvGrpSpPr>
        <p:grpSpPr bwMode="auto">
          <a:xfrm>
            <a:off x="4953000" y="1447800"/>
            <a:ext cx="3886200" cy="2990850"/>
            <a:chOff x="3187" y="2503"/>
            <a:chExt cx="2448" cy="1983"/>
          </a:xfrm>
        </p:grpSpPr>
        <p:sp>
          <p:nvSpPr>
            <p:cNvPr id="451590" name="Rectangle 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1" name="Text Box 7"/>
            <p:cNvSpPr txBox="1">
              <a:spLocks noChangeArrowheads="1"/>
            </p:cNvSpPr>
            <p:nvPr/>
          </p:nvSpPr>
          <p:spPr bwMode="auto">
            <a:xfrm>
              <a:off x="3197" y="2503"/>
              <a:ext cx="2438" cy="1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Swap.H</a:t>
              </a:r>
              <a:endParaRPr lang="en-US" b="0"/>
            </a:p>
            <a:p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template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&lt;typename Data&gt;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 sz="10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1599" name="Group 15"/>
          <p:cNvGrpSpPr>
            <a:grpSpLocks/>
          </p:cNvGrpSpPr>
          <p:nvPr/>
        </p:nvGrpSpPr>
        <p:grpSpPr bwMode="auto">
          <a:xfrm>
            <a:off x="4953000" y="4264025"/>
            <a:ext cx="3859213" cy="2441575"/>
            <a:chOff x="3187" y="2503"/>
            <a:chExt cx="2431" cy="1777"/>
          </a:xfrm>
        </p:grpSpPr>
        <p:sp>
          <p:nvSpPr>
            <p:cNvPr id="451600" name="Rectangle 1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1" name="Text Box 17"/>
            <p:cNvSpPr txBox="1">
              <a:spLocks noChangeArrowheads="1"/>
            </p:cNvSpPr>
            <p:nvPr/>
          </p:nvSpPr>
          <p:spPr bwMode="auto">
            <a:xfrm>
              <a:off x="3197" y="2503"/>
              <a:ext cx="1922" cy="1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MyCoolProgram.CPP</a:t>
              </a:r>
            </a:p>
            <a:p>
              <a:endParaRPr lang="en-US" sz="2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main(void)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int a=5, b=6;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 // GOOD!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</p:txBody>
        </p:sp>
      </p:grpSp>
      <p:grpSp>
        <p:nvGrpSpPr>
          <p:cNvPr id="451604" name="Group 20"/>
          <p:cNvGrpSpPr>
            <a:grpSpLocks/>
          </p:cNvGrpSpPr>
          <p:nvPr/>
        </p:nvGrpSpPr>
        <p:grpSpPr bwMode="auto">
          <a:xfrm>
            <a:off x="5027613" y="1935163"/>
            <a:ext cx="3833812" cy="2146300"/>
            <a:chOff x="3215" y="1399"/>
            <a:chExt cx="2415" cy="1352"/>
          </a:xfrm>
        </p:grpSpPr>
        <p:sp>
          <p:nvSpPr>
            <p:cNvPr id="451602" name="Rectangle 18"/>
            <p:cNvSpPr>
              <a:spLocks noChangeArrowheads="1"/>
            </p:cNvSpPr>
            <p:nvPr/>
          </p:nvSpPr>
          <p:spPr bwMode="auto">
            <a:xfrm>
              <a:off x="3215" y="1633"/>
              <a:ext cx="2167" cy="111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3" name="Text Box 19"/>
            <p:cNvSpPr txBox="1">
              <a:spLocks noChangeArrowheads="1"/>
            </p:cNvSpPr>
            <p:nvPr/>
          </p:nvSpPr>
          <p:spPr bwMode="auto">
            <a:xfrm>
              <a:off x="5457" y="139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;</a:t>
              </a:r>
            </a:p>
          </p:txBody>
        </p:sp>
      </p:grpSp>
      <p:sp>
        <p:nvSpPr>
          <p:cNvPr id="451605" name="Text Box 21"/>
          <p:cNvSpPr txBox="1">
            <a:spLocks noChangeArrowheads="1"/>
          </p:cNvSpPr>
          <p:nvPr/>
        </p:nvSpPr>
        <p:spPr bwMode="auto">
          <a:xfrm>
            <a:off x="6172200" y="276225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ERROR!</a:t>
            </a:r>
          </a:p>
        </p:txBody>
      </p:sp>
      <p:sp>
        <p:nvSpPr>
          <p:cNvPr id="451618" name="Rectangle 34"/>
          <p:cNvSpPr>
            <a:spLocks noChangeArrowheads="1"/>
          </p:cNvSpPr>
          <p:nvPr/>
        </p:nvSpPr>
        <p:spPr bwMode="auto">
          <a:xfrm>
            <a:off x="587375" y="990600"/>
            <a:ext cx="796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i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place your templated functions in a header file.</a:t>
            </a:r>
          </a:p>
        </p:txBody>
      </p:sp>
      <p:sp>
        <p:nvSpPr>
          <p:cNvPr id="451619" name="Rectangle 35"/>
          <p:cNvSpPr>
            <a:spLocks noChangeArrowheads="1"/>
          </p:cNvSpPr>
          <p:nvPr/>
        </p:nvSpPr>
        <p:spPr bwMode="auto">
          <a:xfrm>
            <a:off x="152400" y="34290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put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ENTIRE template function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in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header file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not just the prototype!</a:t>
            </a:r>
          </a:p>
        </p:txBody>
      </p:sp>
      <p:sp>
        <p:nvSpPr>
          <p:cNvPr id="451620" name="Rectangle 36"/>
          <p:cNvSpPr>
            <a:spLocks noChangeArrowheads="1"/>
          </p:cNvSpPr>
          <p:nvPr/>
        </p:nvSpPr>
        <p:spPr bwMode="auto">
          <a:xfrm>
            <a:off x="4986338" y="4591050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#include “</a:t>
            </a:r>
            <a:r>
              <a:rPr lang="en-US" sz="2000">
                <a:solidFill>
                  <a:srgbClr val="6600CC"/>
                </a:solidFill>
                <a:cs typeface="Times New Roman" pitchFamily="18" charset="0"/>
              </a:rPr>
              <a:t>Swap.h</a:t>
            </a:r>
            <a:r>
              <a:rPr lang="en-US" sz="2000">
                <a:cs typeface="Times New Roman" pitchFamily="18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/>
      <p:bldP spid="451605" grpId="0"/>
      <p:bldP spid="451605" grpId="1"/>
      <p:bldP spid="451618" grpId="0"/>
      <p:bldP spid="451619" grpId="0"/>
      <p:bldP spid="4516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MS Mincho" pitchFamily="49" charset="-128"/>
              </a:rPr>
              <a:t>Function Template Details</a:t>
            </a:r>
            <a:endParaRPr lang="en-US" dirty="0">
              <a:cs typeface="Courier New" pitchFamily="49" charset="0"/>
            </a:endParaRPr>
          </a:p>
        </p:txBody>
      </p:sp>
      <p:grpSp>
        <p:nvGrpSpPr>
          <p:cNvPr id="452611" name="Group 3"/>
          <p:cNvGrpSpPr>
            <a:grpSpLocks/>
          </p:cNvGrpSpPr>
          <p:nvPr/>
        </p:nvGrpSpPr>
        <p:grpSpPr bwMode="auto">
          <a:xfrm>
            <a:off x="5010673" y="3263286"/>
            <a:ext cx="3754438" cy="3524251"/>
            <a:chOff x="3320" y="1933"/>
            <a:chExt cx="2365" cy="2220"/>
          </a:xfrm>
        </p:grpSpPr>
        <p:sp>
          <p:nvSpPr>
            <p:cNvPr id="452612" name="Rectangle 4"/>
            <p:cNvSpPr>
              <a:spLocks noChangeArrowheads="1"/>
            </p:cNvSpPr>
            <p:nvPr/>
          </p:nvSpPr>
          <p:spPr bwMode="auto">
            <a:xfrm>
              <a:off x="3338" y="2257"/>
              <a:ext cx="2347" cy="185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52613" name="Text Box 5"/>
            <p:cNvSpPr txBox="1">
              <a:spLocks noChangeArrowheads="1"/>
            </p:cNvSpPr>
            <p:nvPr/>
          </p:nvSpPr>
          <p:spPr bwMode="auto">
            <a:xfrm>
              <a:off x="3320" y="1933"/>
              <a:ext cx="2223" cy="2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6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6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6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Swap.h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sz="1700" b="0" dirty="0"/>
            </a:p>
            <a:p>
              <a:r>
                <a:rPr lang="en-US" sz="1200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2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a,b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3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3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p=-1, q=-2;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p,q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3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3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x,y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</a:p>
            <a:p>
              <a:endParaRPr lang="en-US" sz="3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cs typeface="Times New Roman" pitchFamily="18" charset="0"/>
                </a:rPr>
                <a:t>    </a:t>
              </a:r>
              <a:r>
                <a:rPr lang="en-US" sz="1700" dirty="0" err="1">
                  <a:cs typeface="Times New Roman" pitchFamily="18" charset="0"/>
                </a:rPr>
                <a:t>int</a:t>
              </a:r>
              <a:r>
                <a:rPr lang="en-US" sz="1700" dirty="0">
                  <a:cs typeface="Times New Roman" pitchFamily="18" charset="0"/>
                </a:rPr>
                <a:t> r=10, s=20;</a:t>
              </a:r>
              <a:endParaRPr lang="en-US" sz="1700" b="0" dirty="0">
                <a:cs typeface="Times New Roman" pitchFamily="18" charset="0"/>
              </a:endParaRPr>
            </a:p>
            <a:p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chemeClr val="accent2"/>
                  </a:solidFill>
                  <a:cs typeface="Times New Roman" pitchFamily="18" charset="0"/>
                </a:rPr>
                <a:t>r,s</a:t>
              </a:r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); // ????</a:t>
              </a:r>
              <a:endParaRPr lang="en-US" sz="1700" b="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452628" name="Group 20"/>
          <p:cNvGrpSpPr>
            <a:grpSpLocks/>
          </p:cNvGrpSpPr>
          <p:nvPr/>
        </p:nvGrpSpPr>
        <p:grpSpPr bwMode="auto">
          <a:xfrm>
            <a:off x="5029200" y="-990600"/>
            <a:ext cx="3725863" cy="8002588"/>
            <a:chOff x="3338" y="1934"/>
            <a:chExt cx="2347" cy="2261"/>
          </a:xfrm>
        </p:grpSpPr>
        <p:sp>
          <p:nvSpPr>
            <p:cNvPr id="452629" name="Rectangle 21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0" name="Text Box 22"/>
            <p:cNvSpPr txBox="1">
              <a:spLocks noChangeArrowheads="1"/>
            </p:cNvSpPr>
            <p:nvPr/>
          </p:nvSpPr>
          <p:spPr bwMode="auto">
            <a:xfrm>
              <a:off x="3338" y="1934"/>
              <a:ext cx="2304" cy="2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sz="1700" b="0" dirty="0"/>
            </a:p>
            <a:p>
              <a:r>
                <a:rPr lang="en-US" sz="1200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2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a,b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4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p=-1, q=-2;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p,q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4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x,y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</a:p>
            <a:p>
              <a:r>
                <a:rPr lang="en-US" sz="400" dirty="0">
                  <a:latin typeface="Comic Sans MS" pitchFamily="66" charset="0"/>
                  <a:cs typeface="Times New Roman" pitchFamily="18" charset="0"/>
                </a:rPr>
                <a:t> </a:t>
              </a:r>
              <a:endParaRPr lang="en-US" sz="400" b="0" dirty="0">
                <a:latin typeface="Comic Sans MS" pitchFamily="66" charset="0"/>
                <a:cs typeface="Times New Roman" pitchFamily="18" charset="0"/>
              </a:endParaRPr>
            </a:p>
            <a:p>
              <a:r>
                <a:rPr lang="en-US" sz="1700" b="0" dirty="0">
                  <a:cs typeface="Times New Roman" pitchFamily="18" charset="0"/>
                </a:rPr>
                <a:t>    </a:t>
              </a:r>
              <a:r>
                <a:rPr lang="en-US" sz="1700" dirty="0" err="1">
                  <a:cs typeface="Times New Roman" pitchFamily="18" charset="0"/>
                </a:rPr>
                <a:t>int</a:t>
              </a:r>
              <a:r>
                <a:rPr lang="en-US" sz="1700" dirty="0">
                  <a:cs typeface="Times New Roman" pitchFamily="18" charset="0"/>
                </a:rPr>
                <a:t> r=10, s=20;</a:t>
              </a:r>
              <a:endParaRPr lang="en-US" sz="1700" b="0" dirty="0">
                <a:cs typeface="Times New Roman" pitchFamily="18" charset="0"/>
              </a:endParaRPr>
            </a:p>
            <a:p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chemeClr val="accent2"/>
                  </a:solidFill>
                  <a:cs typeface="Times New Roman" pitchFamily="18" charset="0"/>
                </a:rPr>
                <a:t>r,s</a:t>
              </a:r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); // ????</a:t>
              </a:r>
              <a:endParaRPr lang="en-US" sz="1700" b="0" dirty="0">
                <a:solidFill>
                  <a:schemeClr val="accent2"/>
                </a:solidFill>
                <a:cs typeface="Times New Roman" pitchFamily="18" charset="0"/>
              </a:endParaRPr>
            </a:p>
            <a:p>
              <a:endParaRPr lang="en-US" sz="1700" b="0" dirty="0">
                <a:solidFill>
                  <a:schemeClr val="accent2"/>
                </a:solidFill>
                <a:cs typeface="Times New Roman" pitchFamily="18" charset="0"/>
              </a:endParaRPr>
            </a:p>
          </p:txBody>
        </p:sp>
      </p:grpSp>
      <p:sp>
        <p:nvSpPr>
          <p:cNvPr id="452632" name="Rectangle 24"/>
          <p:cNvSpPr>
            <a:spLocks noChangeArrowheads="1"/>
          </p:cNvSpPr>
          <p:nvPr/>
        </p:nvSpPr>
        <p:spPr bwMode="auto">
          <a:xfrm>
            <a:off x="5362575" y="4343400"/>
            <a:ext cx="3143250" cy="6572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33" name="Text Box 25"/>
          <p:cNvSpPr txBox="1">
            <a:spLocks noChangeArrowheads="1"/>
          </p:cNvSpPr>
          <p:nvPr/>
        </p:nvSpPr>
        <p:spPr bwMode="auto">
          <a:xfrm>
            <a:off x="6985000" y="640397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6556375" y="13938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6622-D808-4F91-8C2D-66D612849B37}" type="slidenum">
              <a:rPr lang="en-US"/>
              <a:pPr/>
              <a:t>12</a:t>
            </a:fld>
            <a:endParaRPr lang="en-US"/>
          </a:p>
        </p:txBody>
      </p: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336550" y="4098925"/>
            <a:ext cx="4387850" cy="25352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320675" y="3546475"/>
            <a:ext cx="440372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>
                <a:ea typeface="MS Mincho" pitchFamily="49" charset="-128"/>
                <a:cs typeface="Times New Roman" pitchFamily="18" charset="0"/>
              </a:rPr>
              <a:t>Swap.H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&lt;typename Data&gt;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swap(Data &amp;x, Data &amp;y)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Data temp;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temp = x;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x = y;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y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2626" name="Rectangle 18"/>
          <p:cNvSpPr>
            <a:spLocks noChangeArrowheads="1"/>
          </p:cNvSpPr>
          <p:nvPr/>
        </p:nvSpPr>
        <p:spPr bwMode="auto">
          <a:xfrm>
            <a:off x="152400" y="2863850"/>
            <a:ext cx="480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Question: How many versions of our function would be defined in this example?</a:t>
            </a:r>
          </a:p>
        </p:txBody>
      </p:sp>
      <p:sp>
        <p:nvSpPr>
          <p:cNvPr id="452627" name="Rectangle 19"/>
          <p:cNvSpPr>
            <a:spLocks noChangeArrowheads="1"/>
          </p:cNvSpPr>
          <p:nvPr/>
        </p:nvSpPr>
        <p:spPr bwMode="auto">
          <a:xfrm>
            <a:off x="457200" y="914400"/>
            <a:ext cx="43434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time you use a template function with a different type of variable, the compiler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generates a new version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of the function in your program!</a:t>
            </a:r>
          </a:p>
        </p:txBody>
      </p:sp>
      <p:grpSp>
        <p:nvGrpSpPr>
          <p:cNvPr id="452617" name="Group 9"/>
          <p:cNvGrpSpPr>
            <a:grpSpLocks/>
          </p:cNvGrpSpPr>
          <p:nvPr/>
        </p:nvGrpSpPr>
        <p:grpSpPr bwMode="auto">
          <a:xfrm>
            <a:off x="381000" y="4191000"/>
            <a:ext cx="3733800" cy="2411413"/>
            <a:chOff x="174" y="2465"/>
            <a:chExt cx="2610" cy="1519"/>
          </a:xfrm>
        </p:grpSpPr>
        <p:sp>
          <p:nvSpPr>
            <p:cNvPr id="452618" name="Rectangle 10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9" name="Text Box 11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	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0" name="Group 12"/>
          <p:cNvGrpSpPr>
            <a:grpSpLocks/>
          </p:cNvGrpSpPr>
          <p:nvPr/>
        </p:nvGrpSpPr>
        <p:grpSpPr bwMode="auto">
          <a:xfrm>
            <a:off x="388938" y="4191000"/>
            <a:ext cx="4092575" cy="2411413"/>
            <a:chOff x="174" y="2465"/>
            <a:chExt cx="2610" cy="1427"/>
          </a:xfrm>
        </p:grpSpPr>
        <p:sp>
          <p:nvSpPr>
            <p:cNvPr id="452621" name="Rectangle 13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2" name="Text Box 14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4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3" name="Group 15"/>
          <p:cNvGrpSpPr>
            <a:grpSpLocks/>
          </p:cNvGrpSpPr>
          <p:nvPr/>
        </p:nvGrpSpPr>
        <p:grpSpPr bwMode="auto">
          <a:xfrm>
            <a:off x="352425" y="4191000"/>
            <a:ext cx="4371975" cy="2411413"/>
            <a:chOff x="174" y="2465"/>
            <a:chExt cx="2610" cy="1519"/>
          </a:xfrm>
        </p:grpSpPr>
        <p:sp>
          <p:nvSpPr>
            <p:cNvPr id="452624" name="Rectangle 16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5" name="Text Box 17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x,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452635" name="AutoShape 27"/>
          <p:cNvCxnSpPr>
            <a:cxnSpLocks noChangeShapeType="1"/>
            <a:stCxn id="452633" idx="3"/>
            <a:endCxn id="452634" idx="3"/>
          </p:cNvCxnSpPr>
          <p:nvPr/>
        </p:nvCxnSpPr>
        <p:spPr bwMode="auto">
          <a:xfrm flipH="1" flipV="1">
            <a:off x="6816725" y="1592263"/>
            <a:ext cx="428625" cy="5010150"/>
          </a:xfrm>
          <a:prstGeom prst="curvedConnector3">
            <a:avLst>
              <a:gd name="adj1" fmla="val -395556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2631" name="AutoShape 23"/>
          <p:cNvSpPr>
            <a:spLocks noChangeArrowheads="1"/>
          </p:cNvSpPr>
          <p:nvPr/>
        </p:nvSpPr>
        <p:spPr bwMode="auto">
          <a:xfrm>
            <a:off x="1143000" y="381000"/>
            <a:ext cx="6629400" cy="2667000"/>
          </a:xfrm>
          <a:prstGeom prst="cloudCallout">
            <a:avLst>
              <a:gd name="adj1" fmla="val -38648"/>
              <a:gd name="adj2" fmla="val 96847"/>
            </a:avLst>
          </a:prstGeom>
          <a:solidFill>
            <a:srgbClr val="FFFF99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you can think of templates as a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time-saving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bug-reducing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source-simplifying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technique rather than one that reduces the size of your compiled program.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9417E-6 L 0.4125 -0.6417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321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4526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2.22222E-6 L 8.33333E-6 0.09028 " pathEditMode="relative" ptsTypes="AA">
                                      <p:cBhvr>
                                        <p:cTn id="4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9417E-6 L 0.40035 -0.475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-2377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4526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9027 L -3.33333E-6 0.17916 " pathEditMode="relative" ptsTypes="AA">
                                      <p:cBhvr>
                                        <p:cTn id="56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9417E-6 L 0.3974 -0.297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61" y="-1489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4526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7916 L -3.33333E-6 0.25972 " pathEditMode="relative" ptsTypes="AA">
                                      <p:cBhvr>
                                        <p:cTn id="7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32" grpId="0" animBg="1"/>
      <p:bldP spid="452632" grpId="1" animBg="1"/>
      <p:bldP spid="452632" grpId="2" animBg="1"/>
      <p:bldP spid="452632" grpId="3" animBg="1"/>
      <p:bldP spid="452626" grpId="0"/>
      <p:bldP spid="452627" grpId="0"/>
      <p:bldP spid="4526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184E-5647-413A-A4D7-617B4DAE0457}" type="slidenum">
              <a:rPr lang="en-US"/>
              <a:pPr/>
              <a:t>13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grpSp>
        <p:nvGrpSpPr>
          <p:cNvPr id="453640" name="Group 8"/>
          <p:cNvGrpSpPr>
            <a:grpSpLocks/>
          </p:cNvGrpSpPr>
          <p:nvPr/>
        </p:nvGrpSpPr>
        <p:grpSpPr bwMode="auto">
          <a:xfrm>
            <a:off x="533400" y="2392363"/>
            <a:ext cx="3886200" cy="3478212"/>
            <a:chOff x="3216" y="1363"/>
            <a:chExt cx="2448" cy="2191"/>
          </a:xfrm>
        </p:grpSpPr>
        <p:sp>
          <p:nvSpPr>
            <p:cNvPr id="453641" name="Rectangle 9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2" name="Text Box 10"/>
            <p:cNvSpPr txBox="1">
              <a:spLocks noChangeArrowheads="1"/>
            </p:cNvSpPr>
            <p:nvPr/>
          </p:nvSpPr>
          <p:spPr bwMode="auto">
            <a:xfrm>
              <a:off x="3226" y="1363"/>
              <a:ext cx="2438" cy="2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GOOD:</a:t>
              </a: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Data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/>
            </a:p>
            <a:p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6" name="Group 14"/>
          <p:cNvGrpSpPr>
            <a:grpSpLocks/>
          </p:cNvGrpSpPr>
          <p:nvPr/>
        </p:nvGrpSpPr>
        <p:grpSpPr bwMode="auto">
          <a:xfrm>
            <a:off x="4862513" y="2352675"/>
            <a:ext cx="3813175" cy="3179763"/>
            <a:chOff x="3216" y="1363"/>
            <a:chExt cx="2402" cy="2003"/>
          </a:xfrm>
        </p:grpSpPr>
        <p:sp>
          <p:nvSpPr>
            <p:cNvPr id="453647" name="Rectangle 15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8" name="Text Box 16"/>
            <p:cNvSpPr txBox="1">
              <a:spLocks noChangeArrowheads="1"/>
            </p:cNvSpPr>
            <p:nvPr/>
          </p:nvSpPr>
          <p:spPr bwMode="auto">
            <a:xfrm>
              <a:off x="3226" y="1363"/>
              <a:ext cx="2266" cy="1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BAD:</a:t>
              </a: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endParaRPr lang="en-US" sz="4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 dirty="0"/>
            </a:p>
            <a:p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getRandomItem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(</a:t>
              </a:r>
              <a:r>
                <a:rPr lang="en-US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x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Data temp[10];</a:t>
              </a:r>
              <a:endParaRPr lang="en-US" b="0" dirty="0"/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return(temp[x]);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9" name="Group 17"/>
          <p:cNvGrpSpPr>
            <a:grpSpLocks/>
          </p:cNvGrpSpPr>
          <p:nvPr/>
        </p:nvGrpSpPr>
        <p:grpSpPr bwMode="auto">
          <a:xfrm>
            <a:off x="5992813" y="3614738"/>
            <a:ext cx="3151187" cy="3167062"/>
            <a:chOff x="3428" y="2304"/>
            <a:chExt cx="1985" cy="2172"/>
          </a:xfrm>
        </p:grpSpPr>
        <p:sp>
          <p:nvSpPr>
            <p:cNvPr id="453639" name="Text Box 7"/>
            <p:cNvSpPr txBox="1">
              <a:spLocks noChangeArrowheads="1"/>
            </p:cNvSpPr>
            <p:nvPr/>
          </p:nvSpPr>
          <p:spPr bwMode="auto">
            <a:xfrm>
              <a:off x="3428" y="3662"/>
              <a:ext cx="1985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was not used to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specify the type of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any parameters.</a:t>
              </a:r>
            </a:p>
          </p:txBody>
        </p:sp>
        <p:sp>
          <p:nvSpPr>
            <p:cNvPr id="453638" name="Line 6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3650" name="Group 18"/>
          <p:cNvGrpSpPr>
            <a:grpSpLocks/>
          </p:cNvGrpSpPr>
          <p:nvPr/>
        </p:nvGrpSpPr>
        <p:grpSpPr bwMode="auto">
          <a:xfrm>
            <a:off x="1458913" y="3563938"/>
            <a:ext cx="3697287" cy="2978150"/>
            <a:chOff x="3428" y="2304"/>
            <a:chExt cx="2329" cy="1876"/>
          </a:xfrm>
        </p:grpSpPr>
        <p:sp>
          <p:nvSpPr>
            <p:cNvPr id="453651" name="Text Box 19"/>
            <p:cNvSpPr txBox="1">
              <a:spLocks noChangeArrowheads="1"/>
            </p:cNvSpPr>
            <p:nvPr/>
          </p:nvSpPr>
          <p:spPr bwMode="auto">
            <a:xfrm>
              <a:off x="3428" y="3662"/>
              <a:ext cx="23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 used to specify the</a:t>
              </a:r>
            </a:p>
            <a:p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types of </a:t>
              </a:r>
              <a:r>
                <a:rPr lang="en-US" sz="2400" b="0" dirty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x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 and </a:t>
              </a:r>
              <a:r>
                <a:rPr lang="en-US" sz="2400" b="0" dirty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y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! </a:t>
              </a:r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3654" name="Rectangle 22"/>
          <p:cNvSpPr>
            <a:spLocks noChangeArrowheads="1"/>
          </p:cNvSpPr>
          <p:nvPr/>
        </p:nvSpPr>
        <p:spPr bwMode="auto">
          <a:xfrm>
            <a:off x="457200" y="9906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use the template data type (e.g.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Data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 to define the type of at least one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formal parameter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or you’ll get an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217-CFEB-4DD1-9976-69D80AB9FF5F}" type="slidenum">
              <a:rPr lang="en-US"/>
              <a:pPr/>
              <a:t>14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-76200"/>
            <a:ext cx="8104187" cy="1143000"/>
          </a:xfrm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grpSp>
        <p:nvGrpSpPr>
          <p:cNvPr id="454663" name="Group 7"/>
          <p:cNvGrpSpPr>
            <a:grpSpLocks/>
          </p:cNvGrpSpPr>
          <p:nvPr/>
        </p:nvGrpSpPr>
        <p:grpSpPr bwMode="auto">
          <a:xfrm>
            <a:off x="152400" y="3181350"/>
            <a:ext cx="3838575" cy="3021013"/>
            <a:chOff x="202" y="2004"/>
            <a:chExt cx="2418" cy="1903"/>
          </a:xfrm>
        </p:grpSpPr>
        <p:sp>
          <p:nvSpPr>
            <p:cNvPr id="454662" name="Rectangle 6"/>
            <p:cNvSpPr>
              <a:spLocks noChangeArrowheads="1"/>
            </p:cNvSpPr>
            <p:nvPr/>
          </p:nvSpPr>
          <p:spPr bwMode="auto">
            <a:xfrm>
              <a:off x="212" y="2300"/>
              <a:ext cx="2408" cy="15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1" name="Text Box 5"/>
            <p:cNvSpPr txBox="1">
              <a:spLocks noChangeArrowheads="1"/>
            </p:cNvSpPr>
            <p:nvPr/>
          </p:nvSpPr>
          <p:spPr bwMode="auto">
            <a:xfrm>
              <a:off x="202" y="2004"/>
              <a:ext cx="2180" cy="1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MAX.H</a:t>
              </a:r>
              <a:endParaRPr lang="en-US" b="0"/>
            </a:p>
            <a:p>
              <a:r>
                <a:rPr lang="en-US" sz="12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2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Data&gt;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Data max(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if (x &gt; y)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x;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else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4102100" y="2509838"/>
            <a:ext cx="4911725" cy="3954462"/>
            <a:chOff x="3338" y="1934"/>
            <a:chExt cx="2347" cy="2180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Text Box 10"/>
            <p:cNvSpPr txBox="1">
              <a:spLocks noChangeArrowheads="1"/>
            </p:cNvSpPr>
            <p:nvPr/>
          </p:nvSpPr>
          <p:spPr bwMode="auto">
            <a:xfrm>
              <a:off x="3338" y="1934"/>
              <a:ext cx="2180" cy="2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sz="10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max.h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chemeClr val="tx1"/>
                  </a:solidFill>
                </a:rPr>
                <a:t> </a:t>
              </a:r>
            </a:p>
            <a:p>
              <a:endParaRPr lang="en-US">
                <a:solidFill>
                  <a:schemeClr val="tx1"/>
                </a:solidFill>
              </a:endParaRPr>
            </a:p>
            <a:p>
              <a:endParaRPr lang="en-US">
                <a:solidFill>
                  <a:srgbClr val="FF3300"/>
                </a:solidFill>
              </a:endParaRPr>
            </a:p>
            <a:p>
              <a:r>
                <a:rPr lang="en-US" sz="1400">
                  <a:latin typeface="Comic Sans MS" pitchFamily="66" charset="0"/>
                  <a:cs typeface="Times New Roman" pitchFamily="18" charset="0"/>
                </a:rPr>
                <a:t>}</a:t>
              </a:r>
            </a:p>
          </p:txBody>
        </p:sp>
      </p:grpSp>
      <p:sp>
        <p:nvSpPr>
          <p:cNvPr id="454668" name="Text Box 12"/>
          <p:cNvSpPr txBox="1">
            <a:spLocks noChangeArrowheads="1"/>
          </p:cNvSpPr>
          <p:nvPr/>
        </p:nvSpPr>
        <p:spPr bwMode="auto">
          <a:xfrm>
            <a:off x="669925" y="14938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  </a:t>
            </a:r>
          </a:p>
        </p:txBody>
      </p:sp>
      <p:sp>
        <p:nvSpPr>
          <p:cNvPr id="454670" name="Text Box 14"/>
          <p:cNvSpPr txBox="1">
            <a:spLocks noChangeArrowheads="1"/>
          </p:cNvSpPr>
          <p:nvPr/>
        </p:nvSpPr>
        <p:spPr bwMode="auto">
          <a:xfrm>
            <a:off x="2181225" y="39830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4671" name="Text Box 15"/>
          <p:cNvSpPr txBox="1">
            <a:spLocks noChangeArrowheads="1"/>
          </p:cNvSpPr>
          <p:nvPr/>
        </p:nvSpPr>
        <p:spPr bwMode="auto">
          <a:xfrm>
            <a:off x="3429000" y="39624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454675" name="Group 19"/>
          <p:cNvGrpSpPr>
            <a:grpSpLocks/>
          </p:cNvGrpSpPr>
          <p:nvPr/>
        </p:nvGrpSpPr>
        <p:grpSpPr bwMode="auto">
          <a:xfrm>
            <a:off x="898525" y="1731963"/>
            <a:ext cx="1890713" cy="2251075"/>
            <a:chOff x="566" y="1229"/>
            <a:chExt cx="1681" cy="1280"/>
          </a:xfrm>
        </p:grpSpPr>
        <p:cxnSp>
          <p:nvCxnSpPr>
            <p:cNvPr id="454672" name="AutoShape 16"/>
            <p:cNvCxnSpPr>
              <a:cxnSpLocks noChangeShapeType="1"/>
              <a:stCxn id="454668" idx="2"/>
              <a:endCxn id="454670" idx="0"/>
            </p:cNvCxnSpPr>
            <p:nvPr/>
          </p:nvCxnSpPr>
          <p:spPr bwMode="auto">
            <a:xfrm rot="16200000" flipH="1">
              <a:off x="374" y="1421"/>
              <a:ext cx="1280" cy="89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4674" name="AutoShape 18"/>
            <p:cNvCxnSpPr>
              <a:cxnSpLocks noChangeShapeType="1"/>
              <a:stCxn id="454668" idx="2"/>
              <a:endCxn id="454671" idx="0"/>
            </p:cNvCxnSpPr>
            <p:nvPr/>
          </p:nvCxnSpPr>
          <p:spPr bwMode="auto">
            <a:xfrm rot="16200000" flipH="1">
              <a:off x="773" y="1022"/>
              <a:ext cx="1267" cy="1681"/>
            </a:xfrm>
            <a:prstGeom prst="curvedConnector3">
              <a:avLst>
                <a:gd name="adj1" fmla="val 4995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4676" name="Rectangle 20"/>
          <p:cNvSpPr>
            <a:spLocks noChangeArrowheads="1"/>
          </p:cNvSpPr>
          <p:nvPr/>
        </p:nvSpPr>
        <p:spPr bwMode="auto">
          <a:xfrm>
            <a:off x="381000" y="946150"/>
            <a:ext cx="85264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a function has two or more </a:t>
            </a:r>
            <a:b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“templated parameters,”</a:t>
            </a:r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with the same type (e.g. Data) you must pass in the same type of variable/value for both.</a:t>
            </a:r>
          </a:p>
        </p:txBody>
      </p:sp>
      <p:sp>
        <p:nvSpPr>
          <p:cNvPr id="454677" name="Rectangle 21"/>
          <p:cNvSpPr>
            <a:spLocks noChangeArrowheads="1"/>
          </p:cNvSpPr>
          <p:nvPr/>
        </p:nvSpPr>
        <p:spPr bwMode="auto">
          <a:xfrm>
            <a:off x="4543425" y="40306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int i = 5;</a:t>
            </a:r>
          </a:p>
          <a:p>
            <a:r>
              <a:rPr lang="en-US">
                <a:cs typeface="Times New Roman" pitchFamily="18" charset="0"/>
              </a:rPr>
              <a:t>float f = 6.0;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cout &lt;&lt; max(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// ERROR!</a:t>
            </a:r>
          </a:p>
        </p:txBody>
      </p:sp>
      <p:sp>
        <p:nvSpPr>
          <p:cNvPr id="454678" name="Rectangle 22"/>
          <p:cNvSpPr>
            <a:spLocks noChangeArrowheads="1"/>
          </p:cNvSpPr>
          <p:nvPr/>
        </p:nvSpPr>
        <p:spPr bwMode="auto">
          <a:xfrm>
            <a:off x="4552950" y="50593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Dog c;</a:t>
            </a:r>
          </a:p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Cat d, e;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 = max(d,c);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    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6" grpId="0"/>
      <p:bldP spid="454677" grpId="0"/>
      <p:bldP spid="4546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56B0-25B9-4E13-A0F7-D60433B868CA}" type="slidenum">
              <a:rPr lang="en-US"/>
              <a:pPr/>
              <a:t>15</a:t>
            </a:fld>
            <a:endParaRPr lang="en-US"/>
          </a:p>
        </p:txBody>
      </p:sp>
      <p:sp>
        <p:nvSpPr>
          <p:cNvPr id="5703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5486400" y="1447800"/>
            <a:ext cx="365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may override a templated function with a specialized (non-templated) version if you like.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379413" y="4297363"/>
            <a:ext cx="4116387" cy="23780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5" name="Text Box 7"/>
          <p:cNvSpPr txBox="1">
            <a:spLocks noChangeArrowheads="1"/>
          </p:cNvSpPr>
          <p:nvPr/>
        </p:nvSpPr>
        <p:spPr bwMode="auto">
          <a:xfrm>
            <a:off x="361950" y="3821113"/>
            <a:ext cx="436245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 dirty="0"/>
          </a:p>
          <a:p>
            <a:r>
              <a:rPr lang="en-US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template &lt;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typename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Data&gt;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Data bigger(Data &amp;x, Data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(x &gt; y)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/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7" name="Text Box 19"/>
          <p:cNvSpPr txBox="1">
            <a:spLocks noChangeArrowheads="1"/>
          </p:cNvSpPr>
          <p:nvPr/>
        </p:nvSpPr>
        <p:spPr bwMode="auto">
          <a:xfrm>
            <a:off x="381000" y="800100"/>
            <a:ext cx="5011738" cy="34163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Dog bigger(Dog &amp;x, Dog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// barks are equal, check bite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9" name="AutoShape 21"/>
          <p:cNvSpPr>
            <a:spLocks noChangeArrowheads="1"/>
          </p:cNvSpPr>
          <p:nvPr/>
        </p:nvSpPr>
        <p:spPr bwMode="auto">
          <a:xfrm>
            <a:off x="5867400" y="152400"/>
            <a:ext cx="3276600" cy="1143000"/>
          </a:xfrm>
          <a:prstGeom prst="wedgeRoundRectCallout">
            <a:avLst>
              <a:gd name="adj1" fmla="val -104310"/>
              <a:gd name="adj2" fmla="val 2444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here’s a version of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that is just used for comparing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70390" name="Text Box 22"/>
          <p:cNvSpPr txBox="1">
            <a:spLocks noChangeArrowheads="1"/>
          </p:cNvSpPr>
          <p:nvPr/>
        </p:nvSpPr>
        <p:spPr bwMode="auto">
          <a:xfrm>
            <a:off x="4614863" y="4386263"/>
            <a:ext cx="4419600" cy="2292350"/>
          </a:xfrm>
          <a:prstGeom prst="rect">
            <a:avLst/>
          </a:prstGeom>
          <a:solidFill>
            <a:srgbClr val="F5F1F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int 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a, b, c;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 = bigger(a,b);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fido, rex, winner;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winner = bigger(fido,rex);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5" name="AutoShape 17"/>
          <p:cNvSpPr>
            <a:spLocks noChangeArrowheads="1"/>
          </p:cNvSpPr>
          <p:nvPr/>
        </p:nvSpPr>
        <p:spPr bwMode="auto">
          <a:xfrm>
            <a:off x="5334000" y="3124200"/>
            <a:ext cx="3505200" cy="1143000"/>
          </a:xfrm>
          <a:prstGeom prst="wedgeRoundRectCallout">
            <a:avLst>
              <a:gd name="adj1" fmla="val -92435"/>
              <a:gd name="adj2" fmla="val 797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Here’s a templated function to return the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of two items.</a:t>
            </a:r>
          </a:p>
        </p:txBody>
      </p:sp>
      <p:sp>
        <p:nvSpPr>
          <p:cNvPr id="570392" name="AutoShape 24"/>
          <p:cNvSpPr>
            <a:spLocks noChangeArrowheads="1"/>
          </p:cNvSpPr>
          <p:nvPr/>
        </p:nvSpPr>
        <p:spPr bwMode="auto">
          <a:xfrm>
            <a:off x="4953000" y="457200"/>
            <a:ext cx="4038600" cy="2514600"/>
          </a:xfrm>
          <a:prstGeom prst="wedgeRoundRectCallout">
            <a:avLst>
              <a:gd name="adj1" fmla="val 4796"/>
              <a:gd name="adj2" fmla="val 17361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specialized version of bigger just for Dogs.</a:t>
            </a:r>
          </a:p>
          <a:p>
            <a:pPr algn="ctr"/>
            <a:br>
              <a:rPr lang="en-US" sz="1000" b="0"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latin typeface="Comic Sans MS" pitchFamily="66" charset="0"/>
                <a:cs typeface="Times New Roman" pitchFamily="18" charset="0"/>
              </a:rPr>
              <a:t>Why? If c++ sees a specialized  version of a function, it will always choose it over the templated version.</a:t>
            </a:r>
          </a:p>
        </p:txBody>
      </p:sp>
      <p:sp>
        <p:nvSpPr>
          <p:cNvPr id="570391" name="AutoShape 23"/>
          <p:cNvSpPr>
            <a:spLocks noChangeArrowheads="1"/>
          </p:cNvSpPr>
          <p:nvPr/>
        </p:nvSpPr>
        <p:spPr bwMode="auto">
          <a:xfrm>
            <a:off x="5486400" y="3124200"/>
            <a:ext cx="3505200" cy="1143000"/>
          </a:xfrm>
          <a:prstGeom prst="wedgeRoundRectCallout">
            <a:avLst>
              <a:gd name="adj1" fmla="val 634"/>
              <a:gd name="adj2" fmla="val 14458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templated version of bigger.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7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/>
      <p:bldP spid="570387" grpId="0" animBg="1"/>
      <p:bldP spid="570389" grpId="0" animBg="1"/>
      <p:bldP spid="570389" grpId="1" animBg="1"/>
      <p:bldP spid="570390" grpId="0" animBg="1"/>
      <p:bldP spid="570385" grpId="0" animBg="1"/>
      <p:bldP spid="570385" grpId="1" animBg="1"/>
      <p:bldP spid="570392" grpId="0" animBg="1"/>
      <p:bldP spid="570391" grpId="0" animBg="1"/>
      <p:bldP spid="57039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1613" y="3981881"/>
            <a:ext cx="5433325" cy="3113087"/>
            <a:chOff x="291614" y="3981881"/>
            <a:chExt cx="4362450" cy="3113087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09077" y="4458131"/>
              <a:ext cx="4116387" cy="23780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291614" y="3981881"/>
              <a:ext cx="4362450" cy="311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Data&gt;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winner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(Data &amp;x, Data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if (x </a:t>
              </a:r>
              <a:r>
                <a:rPr lang="en-US" dirty="0">
                  <a:solidFill>
                    <a:srgbClr val="FF0000"/>
                  </a:solidFill>
                  <a:ea typeface="MS Mincho" pitchFamily="49" charset="-128"/>
                  <a:cs typeface="Times New Roman" pitchFamily="18" charset="0"/>
                </a:rPr>
                <a:t>&gt;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y)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&lt;&lt; “first one wins!\n”;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else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&lt;&lt; “second one wins!\n”;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/>
            </a:p>
            <a:p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C9C8-8D09-4218-9ACA-B4B8698E0FFE}" type="slidenum">
              <a:rPr lang="en-US"/>
              <a:pPr/>
              <a:t>16</a:t>
            </a:fld>
            <a:endParaRPr lang="en-US"/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3153" y="-159026"/>
            <a:ext cx="5327372" cy="1143000"/>
          </a:xfrm>
          <a:noFill/>
          <a:ln/>
        </p:spPr>
        <p:txBody>
          <a:bodyPr/>
          <a:lstStyle/>
          <a:p>
            <a:r>
              <a:rPr lang="en-US" sz="2800"/>
              <a:t>A Hairy Template Example</a:t>
            </a: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5459135" y="234770"/>
            <a:ext cx="3749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your templated function </a:t>
            </a:r>
            <a:b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uses a 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 templated variables…</a:t>
            </a:r>
          </a:p>
        </p:txBody>
      </p:sp>
      <p:sp>
        <p:nvSpPr>
          <p:cNvPr id="517127" name="Text Box 7"/>
          <p:cNvSpPr txBox="1">
            <a:spLocks noChangeArrowheads="1"/>
          </p:cNvSpPr>
          <p:nvPr/>
        </p:nvSpPr>
        <p:spPr bwMode="auto">
          <a:xfrm>
            <a:off x="304800" y="838200"/>
            <a:ext cx="5165725" cy="1723549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bool </a:t>
            </a:r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operator&gt;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const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a,const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17128" name="Text Box 8"/>
          <p:cNvSpPr txBox="1">
            <a:spLocks noChangeArrowheads="1"/>
          </p:cNvSpPr>
          <p:nvPr/>
        </p:nvSpPr>
        <p:spPr bwMode="auto">
          <a:xfrm>
            <a:off x="304800" y="2626830"/>
            <a:ext cx="5508625" cy="1712913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cs typeface="Times New Roman" pitchFamily="18" charset="0"/>
              </a:rPr>
              <a:t>bool </a:t>
            </a:r>
            <a:r>
              <a:rPr lang="en-US" sz="1600" dirty="0">
                <a:solidFill>
                  <a:srgbClr val="FF3300"/>
                </a:solidFill>
                <a:cs typeface="Times New Roman" pitchFamily="18" charset="0"/>
              </a:rPr>
              <a:t>operator&gt;</a:t>
            </a:r>
            <a:r>
              <a:rPr lang="en-US" sz="1600" dirty="0">
                <a:cs typeface="Times New Roman" pitchFamily="18" charset="0"/>
              </a:rPr>
              <a:t>(</a:t>
            </a:r>
            <a:r>
              <a:rPr lang="en-US" sz="1600" dirty="0" err="1">
                <a:cs typeface="Times New Roman" pitchFamily="18" charset="0"/>
              </a:rPr>
              <a:t>const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 dirty="0">
                <a:cs typeface="Times New Roman" pitchFamily="18" charset="0"/>
              </a:rPr>
              <a:t> &amp;</a:t>
            </a:r>
            <a:r>
              <a:rPr lang="en-US" sz="1600" dirty="0" err="1">
                <a:cs typeface="Times New Roman" pitchFamily="18" charset="0"/>
              </a:rPr>
              <a:t>a,const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 dirty="0">
                <a:cs typeface="Times New Roman" pitchFamily="18" charset="0"/>
              </a:rPr>
              <a:t> &amp;b)</a:t>
            </a:r>
          </a:p>
          <a:p>
            <a:r>
              <a:rPr lang="en-US" dirty="0">
                <a:cs typeface="Times New Roman" pitchFamily="18" charset="0"/>
              </a:rPr>
              <a:t>{</a:t>
            </a:r>
          </a:p>
          <a:p>
            <a:r>
              <a:rPr lang="en-US" dirty="0">
                <a:cs typeface="Times New Roman" pitchFamily="18" charset="0"/>
              </a:rPr>
              <a:t>  if (</a:t>
            </a:r>
            <a:r>
              <a:rPr lang="en-US" dirty="0" err="1"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 dirty="0">
                <a:cs typeface="Times New Roman" pitchFamily="18" charset="0"/>
              </a:rPr>
              <a:t>() &gt; </a:t>
            </a:r>
            <a:r>
              <a:rPr lang="en-US" dirty="0" err="1"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 dirty="0">
                <a:cs typeface="Times New Roman" pitchFamily="18" charset="0"/>
              </a:rPr>
              <a:t>())</a:t>
            </a:r>
          </a:p>
          <a:p>
            <a:r>
              <a:rPr lang="en-US" dirty="0"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cs typeface="Times New Roman" pitchFamily="18" charset="0"/>
              </a:rPr>
              <a:t>}</a:t>
            </a:r>
          </a:p>
        </p:txBody>
      </p:sp>
      <p:sp>
        <p:nvSpPr>
          <p:cNvPr id="517129" name="Text Box 9"/>
          <p:cNvSpPr txBox="1">
            <a:spLocks noChangeArrowheads="1"/>
          </p:cNvSpPr>
          <p:nvPr/>
        </p:nvSpPr>
        <p:spPr bwMode="auto">
          <a:xfrm>
            <a:off x="5763243" y="2147024"/>
            <a:ext cx="32783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So if you use such a function with a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user-defined class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5827644" y="3886200"/>
            <a:ext cx="3276600" cy="2877711"/>
          </a:xfrm>
          <a:prstGeom prst="rect">
            <a:avLst/>
          </a:prstGeom>
          <a:solidFill>
            <a:srgbClr val="FF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br>
              <a:rPr lang="en-US" dirty="0">
                <a:ea typeface="MS Mincho" pitchFamily="49" charset="-128"/>
                <a:cs typeface="Times New Roman" pitchFamily="18" charset="0"/>
              </a:rPr>
            </a:br>
            <a:endParaRPr lang="en-US" sz="7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endParaRPr lang="en-US" sz="1200" dirty="0">
              <a:ea typeface="MS Mincho" pitchFamily="49" charset="-128"/>
              <a:cs typeface="Times New Roman" pitchFamily="18" charset="0"/>
            </a:endParaRPr>
          </a:p>
          <a:p>
            <a:endParaRPr lang="en-US" sz="1200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sz="24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17140" name="Text Box 20"/>
          <p:cNvSpPr txBox="1">
            <a:spLocks noChangeArrowheads="1"/>
          </p:cNvSpPr>
          <p:nvPr/>
        </p:nvSpPr>
        <p:spPr bwMode="auto">
          <a:xfrm>
            <a:off x="5459135" y="1190897"/>
            <a:ext cx="3749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Then C++ expects that all variables passed in will have </a:t>
            </a:r>
            <a:br>
              <a:rPr lang="en-US" b="0" dirty="0"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latin typeface="Comic Sans MS" pitchFamily="66" charset="0"/>
                <a:cs typeface="Times New Roman" pitchFamily="18" charset="0"/>
              </a:rPr>
              <a:t>that operator defined.</a:t>
            </a:r>
          </a:p>
        </p:txBody>
      </p:sp>
      <p:sp>
        <p:nvSpPr>
          <p:cNvPr id="517141" name="Rectangle 21"/>
          <p:cNvSpPr>
            <a:spLocks noChangeArrowheads="1"/>
          </p:cNvSpPr>
          <p:nvPr/>
        </p:nvSpPr>
        <p:spPr bwMode="auto">
          <a:xfrm>
            <a:off x="5939115" y="4389438"/>
            <a:ext cx="457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i1=3, i2=4;</a:t>
            </a:r>
          </a:p>
          <a:p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winner</a:t>
            </a:r>
            <a:r>
              <a:rPr lang="en-US" dirty="0">
                <a:cs typeface="Times New Roman" pitchFamily="18" charset="0"/>
              </a:rPr>
              <a:t>(i1,i2); 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sz="20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517143" name="Text Box 23"/>
          <p:cNvSpPr txBox="1">
            <a:spLocks noChangeArrowheads="1"/>
          </p:cNvSpPr>
          <p:nvPr/>
        </p:nvSpPr>
        <p:spPr bwMode="auto">
          <a:xfrm>
            <a:off x="7807325" y="5364811"/>
            <a:ext cx="141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517144" name="Text Box 24"/>
          <p:cNvSpPr txBox="1">
            <a:spLocks noChangeArrowheads="1"/>
          </p:cNvSpPr>
          <p:nvPr/>
        </p:nvSpPr>
        <p:spPr bwMode="auto">
          <a:xfrm>
            <a:off x="7791312" y="6052189"/>
            <a:ext cx="1412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284922" y="3623419"/>
            <a:ext cx="1581461" cy="577778"/>
          </a:xfrm>
          <a:prstGeom prst="wedgeRoundRectCallout">
            <a:avLst>
              <a:gd name="adj1" fmla="val 36308"/>
              <a:gd name="adj2" fmla="val 247497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Like this…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2007705" y="2662928"/>
            <a:ext cx="3452881" cy="1578822"/>
          </a:xfrm>
          <a:prstGeom prst="wedgeRoundRectCallout">
            <a:avLst>
              <a:gd name="adj1" fmla="val 65477"/>
              <a:gd name="adj2" fmla="val 8386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in this case, that’s OK, since C++ has built-in  comparison operators defined for integers.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08078" y="50723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a(5), b(6);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winner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3388" y="57817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Circ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c(3), d(4);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winner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641567" y="2826152"/>
            <a:ext cx="36348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You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define a comparison operator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for that class!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614645" y="3505280"/>
            <a:ext cx="3634815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700" b="0" dirty="0">
                <a:latin typeface="Comic Sans MS" pitchFamily="66" charset="0"/>
                <a:cs typeface="Times New Roman" pitchFamily="18" charset="0"/>
              </a:rPr>
              <a:t>Don’t forget or you’ll </a:t>
            </a:r>
            <a:r>
              <a:rPr lang="en-US" sz="17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suffer</a:t>
            </a:r>
            <a:r>
              <a:rPr lang="en-US" sz="1700" b="0" dirty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1915115" y="2470189"/>
            <a:ext cx="3452881" cy="932396"/>
          </a:xfrm>
          <a:prstGeom prst="wedgeRoundRectCallout">
            <a:avLst>
              <a:gd name="adj1" fmla="val -45345"/>
              <a:gd name="adj2" fmla="val -19329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&gt; operator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is defined for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Dogs</a:t>
            </a: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>
            <a:off x="385454" y="3488686"/>
            <a:ext cx="2622822" cy="932396"/>
          </a:xfrm>
          <a:prstGeom prst="wedgeRoundRectCallout">
            <a:avLst>
              <a:gd name="adj1" fmla="val -2586"/>
              <a:gd name="adj2" fmla="val 15528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This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comparison will now work!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3008275" y="4490537"/>
            <a:ext cx="2591972" cy="1090464"/>
          </a:xfrm>
          <a:prstGeom prst="wedgeRoundRectCallout">
            <a:avLst>
              <a:gd name="adj1" fmla="val 71488"/>
              <a:gd name="adj2" fmla="val 180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When we use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winner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with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objects!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5" grpId="0"/>
      <p:bldP spid="517127" grpId="0" animBg="1" autoUpdateAnimBg="0"/>
      <p:bldP spid="517128" grpId="0" animBg="1" autoUpdateAnimBg="0"/>
      <p:bldP spid="517129" grpId="0"/>
      <p:bldP spid="517136" grpId="0" animBg="1" autoUpdateAnimBg="0"/>
      <p:bldP spid="517140" grpId="0"/>
      <p:bldP spid="517141" grpId="0"/>
      <p:bldP spid="517143" grpId="0"/>
      <p:bldP spid="517144" grpId="0"/>
      <p:bldP spid="20" grpId="0" animBg="1"/>
      <p:bldP spid="20" grpId="1" animBg="1"/>
      <p:bldP spid="21" grpId="0" animBg="1"/>
      <p:bldP spid="21" grpId="1" animBg="1"/>
      <p:bldP spid="4" grpId="0"/>
      <p:bldP spid="5" grpId="0"/>
      <p:bldP spid="24" grpId="0"/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CFB-0187-4693-8DEE-E86EF9813B31}" type="slidenum">
              <a:rPr lang="en-US"/>
              <a:pPr/>
              <a:t>17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Multi-type Templates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457200" y="1162050"/>
            <a:ext cx="5486400" cy="287655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template &lt;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void</a:t>
            </a:r>
            <a:r>
              <a:rPr lang="en-US" noProof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foo(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b)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{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temp;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array[20];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temp = a;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array[3] = b;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// etc…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5435600" y="4343400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yes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just in case you were guessing…</a:t>
            </a: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5384800" y="5745163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do this type of thing too…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457200" y="4241800"/>
            <a:ext cx="4572000" cy="177800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int main(void)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foo(5,”barf”);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foo(”argh”,6);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foo(42,52);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5" grpId="0"/>
      <p:bldP spid="558086" grpId="0"/>
      <p:bldP spid="5580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EAB-39FE-434B-BFD0-EFEFF57B942A}" type="slidenum">
              <a:rPr lang="en-US"/>
              <a:pPr/>
              <a:t>18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Part 3: Writing Generic Classes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We can use templates to make entire classes generic too: </a:t>
            </a:r>
          </a:p>
        </p:txBody>
      </p:sp>
      <p:grpSp>
        <p:nvGrpSpPr>
          <p:cNvPr id="560132" name="Group 4"/>
          <p:cNvGrpSpPr>
            <a:grpSpLocks/>
          </p:cNvGrpSpPr>
          <p:nvPr/>
        </p:nvGrpSpPr>
        <p:grpSpPr bwMode="auto">
          <a:xfrm>
            <a:off x="152400" y="1600200"/>
            <a:ext cx="4419600" cy="4800600"/>
            <a:chOff x="96" y="1008"/>
            <a:chExt cx="2535" cy="3193"/>
          </a:xfrm>
        </p:grpSpPr>
        <p:sp>
          <p:nvSpPr>
            <p:cNvPr id="560133" name="Rectangle 5"/>
            <p:cNvSpPr>
              <a:spLocks noChangeArrowheads="1"/>
            </p:cNvSpPr>
            <p:nvPr/>
          </p:nvSpPr>
          <p:spPr bwMode="auto">
            <a:xfrm>
              <a:off x="96" y="1008"/>
              <a:ext cx="2535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Text Box 6"/>
            <p:cNvSpPr txBox="1">
              <a:spLocks noChangeArrowheads="1"/>
            </p:cNvSpPr>
            <p:nvPr/>
          </p:nvSpPr>
          <p:spPr bwMode="auto">
            <a:xfrm>
              <a:off x="134" y="1043"/>
              <a:ext cx="2180" cy="2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HoldOneValue</a:t>
              </a:r>
              <a:endParaRPr lang="en-US" b="0">
                <a:solidFill>
                  <a:srgbClr val="6600CC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setVal(int  a)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m_a = 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printTenTimes(void)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for (int i=0;i&lt;10;i++)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cout &lt;&lt; m_a;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  <a:endParaRPr lang="en-US" b="0"/>
            </a:p>
          </p:txBody>
        </p:sp>
      </p:grp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4922838" y="1600200"/>
            <a:ext cx="4584700" cy="920750"/>
            <a:chOff x="3099" y="812"/>
            <a:chExt cx="2888" cy="580"/>
          </a:xfrm>
        </p:grpSpPr>
        <p:sp>
          <p:nvSpPr>
            <p:cNvPr id="560150" name="Text Box 22"/>
            <p:cNvSpPr txBox="1">
              <a:spLocks noChangeArrowheads="1"/>
            </p:cNvSpPr>
            <p:nvPr/>
          </p:nvSpPr>
          <p:spPr bwMode="auto">
            <a:xfrm>
              <a:off x="3099" y="812"/>
              <a:ext cx="214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must use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560151" name="Text Box 23"/>
            <p:cNvSpPr txBox="1">
              <a:spLocks noChangeArrowheads="1"/>
            </p:cNvSpPr>
            <p:nvPr/>
          </p:nvSpPr>
          <p:spPr bwMode="auto">
            <a:xfrm>
              <a:off x="3232" y="1152"/>
              <a:ext cx="275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template &lt;typename xxx&gt;  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560152" name="Text Box 24"/>
          <p:cNvSpPr txBox="1">
            <a:spLocks noChangeArrowheads="1"/>
          </p:cNvSpPr>
          <p:nvPr/>
        </p:nvSpPr>
        <p:spPr bwMode="auto">
          <a:xfrm>
            <a:off x="4937125" y="267335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560153" name="Line 25"/>
          <p:cNvSpPr>
            <a:spLocks noChangeShapeType="1"/>
          </p:cNvSpPr>
          <p:nvPr/>
        </p:nvSpPr>
        <p:spPr bwMode="auto">
          <a:xfrm flipH="1" flipV="1">
            <a:off x="3200400" y="1905000"/>
            <a:ext cx="1763713" cy="1123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54" name="Rectangle 26"/>
          <p:cNvSpPr>
            <a:spLocks noChangeArrowheads="1"/>
          </p:cNvSpPr>
          <p:nvPr/>
        </p:nvSpPr>
        <p:spPr bwMode="auto">
          <a:xfrm>
            <a:off x="196850" y="162242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560155" name="Rectangle 27"/>
          <p:cNvSpPr>
            <a:spLocks noChangeArrowheads="1"/>
          </p:cNvSpPr>
          <p:nvPr/>
        </p:nvSpPr>
        <p:spPr bwMode="auto">
          <a:xfrm>
            <a:off x="4724400" y="35814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 update the appropriate types in your class…</a:t>
            </a:r>
          </a:p>
        </p:txBody>
      </p:sp>
      <p:grpSp>
        <p:nvGrpSpPr>
          <p:cNvPr id="560156" name="Group 28"/>
          <p:cNvGrpSpPr>
            <a:grpSpLocks/>
          </p:cNvGrpSpPr>
          <p:nvPr/>
        </p:nvGrpSpPr>
        <p:grpSpPr bwMode="auto">
          <a:xfrm>
            <a:off x="2165350" y="2757488"/>
            <a:ext cx="730250" cy="366712"/>
            <a:chOff x="5530" y="1680"/>
            <a:chExt cx="460" cy="231"/>
          </a:xfrm>
        </p:grpSpPr>
        <p:sp>
          <p:nvSpPr>
            <p:cNvPr id="560157" name="Rectangle 2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58" name="Rectangle 30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560160" name="Group 32"/>
          <p:cNvGrpSpPr>
            <a:grpSpLocks/>
          </p:cNvGrpSpPr>
          <p:nvPr/>
        </p:nvGrpSpPr>
        <p:grpSpPr bwMode="auto">
          <a:xfrm>
            <a:off x="762000" y="5500688"/>
            <a:ext cx="730250" cy="366712"/>
            <a:chOff x="5530" y="1680"/>
            <a:chExt cx="460" cy="231"/>
          </a:xfrm>
        </p:grpSpPr>
        <p:sp>
          <p:nvSpPr>
            <p:cNvPr id="560161" name="Rectangle 3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62" name="Rectangle 3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560163" name="Line 35"/>
          <p:cNvSpPr>
            <a:spLocks noChangeShapeType="1"/>
          </p:cNvSpPr>
          <p:nvPr/>
        </p:nvSpPr>
        <p:spPr bwMode="auto">
          <a:xfrm flipH="1" flipV="1">
            <a:off x="2971800" y="3048000"/>
            <a:ext cx="189547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4" name="Line 36"/>
          <p:cNvSpPr>
            <a:spLocks noChangeShapeType="1"/>
          </p:cNvSpPr>
          <p:nvPr/>
        </p:nvSpPr>
        <p:spPr bwMode="auto">
          <a:xfrm flipH="1">
            <a:off x="1447800" y="3886200"/>
            <a:ext cx="34290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5" name="Rectangle 37"/>
          <p:cNvSpPr>
            <a:spLocks noChangeArrowheads="1"/>
          </p:cNvSpPr>
          <p:nvPr/>
        </p:nvSpPr>
        <p:spPr bwMode="auto">
          <a:xfrm>
            <a:off x="4727712" y="4591878"/>
            <a:ext cx="42672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Now your class can hold any type of data you like – just like the C++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 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or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queue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classes!</a:t>
            </a:r>
          </a:p>
        </p:txBody>
      </p:sp>
      <p:sp>
        <p:nvSpPr>
          <p:cNvPr id="560166" name="Text Box 38"/>
          <p:cNvSpPr txBox="1">
            <a:spLocks noChangeArrowheads="1"/>
          </p:cNvSpPr>
          <p:nvPr/>
        </p:nvSpPr>
        <p:spPr bwMode="auto">
          <a:xfrm>
            <a:off x="762000" y="3886200"/>
            <a:ext cx="4010025" cy="28416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v1;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v1.setVal(10);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v1.printTenTimes();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v2;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v2.setVal("ouch");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v2.printTenTimes();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0167" name="AutoShape 39"/>
          <p:cNvSpPr>
            <a:spLocks noChangeArrowheads="1"/>
          </p:cNvSpPr>
          <p:nvPr/>
        </p:nvSpPr>
        <p:spPr bwMode="auto">
          <a:xfrm>
            <a:off x="4176713" y="2362200"/>
            <a:ext cx="4953000" cy="2214563"/>
          </a:xfrm>
          <a:prstGeom prst="wedgeRoundRectCallout">
            <a:avLst>
              <a:gd name="adj1" fmla="val -96088"/>
              <a:gd name="adj2" fmla="val 4405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Note that we don’t just update every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For example, in this case,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 i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is a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counter variable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(regardless of what type of data our class holds)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so we leave it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52" grpId="0"/>
      <p:bldP spid="560153" grpId="0" animBg="1"/>
      <p:bldP spid="560153" grpId="1" animBg="1"/>
      <p:bldP spid="560154" grpId="0"/>
      <p:bldP spid="560155" grpId="0"/>
      <p:bldP spid="560163" grpId="0" animBg="1"/>
      <p:bldP spid="560163" grpId="1" animBg="1"/>
      <p:bldP spid="560164" grpId="0" animBg="1"/>
      <p:bldP spid="560164" grpId="1" animBg="1"/>
      <p:bldP spid="560165" grpId="0"/>
      <p:bldP spid="560166" grpId="0" animBg="1" autoUpdateAnimBg="0"/>
      <p:bldP spid="560167" grpId="0" animBg="1"/>
      <p:bldP spid="56016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382-AB2C-48F1-90AF-3E05A7AC132D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458798" name="Group 46"/>
          <p:cNvGrpSpPr>
            <a:grpSpLocks/>
          </p:cNvGrpSpPr>
          <p:nvPr/>
        </p:nvGrpSpPr>
        <p:grpSpPr bwMode="auto">
          <a:xfrm>
            <a:off x="215900" y="1270000"/>
            <a:ext cx="4594225" cy="5510213"/>
            <a:chOff x="2743" y="973"/>
            <a:chExt cx="2894" cy="3239"/>
          </a:xfrm>
        </p:grpSpPr>
        <p:sp>
          <p:nvSpPr>
            <p:cNvPr id="458799" name="Rectangle 47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800" name="Text Box 48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Foo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setVal(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a);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printVal(void);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 b="0"/>
            </a:p>
            <a:p>
              <a:r>
                <a:rPr lang="en-US" sz="1000"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500" b="0"/>
            </a:p>
            <a:p>
              <a:endParaRPr lang="en-US" sz="500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m_a = a;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/>
            </a:p>
            <a:p>
              <a:r>
                <a:rPr lang="en-US" sz="10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 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cout &lt;&lt; m_a &lt;&lt; "\n";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>
                <a:cs typeface="Times New Roman" pitchFamily="18" charset="0"/>
              </a:endParaRPr>
            </a:p>
          </p:txBody>
        </p:sp>
      </p:grpSp>
      <p:grpSp>
        <p:nvGrpSpPr>
          <p:cNvPr id="458758" name="Group 6"/>
          <p:cNvGrpSpPr>
            <a:grpSpLocks/>
          </p:cNvGrpSpPr>
          <p:nvPr/>
        </p:nvGrpSpPr>
        <p:grpSpPr bwMode="auto">
          <a:xfrm>
            <a:off x="4919663" y="1289050"/>
            <a:ext cx="4365625" cy="920750"/>
            <a:chOff x="3099" y="812"/>
            <a:chExt cx="2750" cy="580"/>
          </a:xfrm>
        </p:grpSpPr>
        <p:sp>
          <p:nvSpPr>
            <p:cNvPr id="458759" name="Text Box 7"/>
            <p:cNvSpPr txBox="1">
              <a:spLocks noChangeArrowheads="1"/>
            </p:cNvSpPr>
            <p:nvPr/>
          </p:nvSpPr>
          <p:spPr bwMode="auto">
            <a:xfrm>
              <a:off x="3099" y="812"/>
              <a:ext cx="171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add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458760" name="Text Box 8"/>
            <p:cNvSpPr txBox="1">
              <a:spLocks noChangeArrowheads="1"/>
            </p:cNvSpPr>
            <p:nvPr/>
          </p:nvSpPr>
          <p:spPr bwMode="auto">
            <a:xfrm>
              <a:off x="3367" y="1152"/>
              <a:ext cx="24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&lt;typename xxx&gt;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8762" name="Text Box 10"/>
          <p:cNvSpPr txBox="1">
            <a:spLocks noChangeArrowheads="1"/>
          </p:cNvSpPr>
          <p:nvPr/>
        </p:nvSpPr>
        <p:spPr bwMode="auto">
          <a:xfrm>
            <a:off x="4933950" y="236220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458763" name="Line 11"/>
          <p:cNvSpPr>
            <a:spLocks noChangeShapeType="1"/>
          </p:cNvSpPr>
          <p:nvPr/>
        </p:nvSpPr>
        <p:spPr bwMode="auto">
          <a:xfrm flipH="1" flipV="1">
            <a:off x="3276600" y="1600200"/>
            <a:ext cx="1684338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64" name="Line 12"/>
          <p:cNvSpPr>
            <a:spLocks noChangeShapeType="1"/>
          </p:cNvSpPr>
          <p:nvPr/>
        </p:nvSpPr>
        <p:spPr bwMode="auto">
          <a:xfrm flipH="1">
            <a:off x="3276600" y="3429000"/>
            <a:ext cx="1752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767" name="Group 15"/>
          <p:cNvGrpSpPr>
            <a:grpSpLocks/>
          </p:cNvGrpSpPr>
          <p:nvPr/>
        </p:nvGrpSpPr>
        <p:grpSpPr bwMode="auto">
          <a:xfrm>
            <a:off x="4953000" y="5022850"/>
            <a:ext cx="4133850" cy="1514475"/>
            <a:chOff x="3092" y="3053"/>
            <a:chExt cx="2604" cy="1353"/>
          </a:xfrm>
        </p:grpSpPr>
        <p:grpSp>
          <p:nvGrpSpPr>
            <p:cNvPr id="458768" name="Group 16"/>
            <p:cNvGrpSpPr>
              <a:grpSpLocks/>
            </p:cNvGrpSpPr>
            <p:nvPr/>
          </p:nvGrpSpPr>
          <p:grpSpPr bwMode="auto">
            <a:xfrm>
              <a:off x="3092" y="3053"/>
              <a:ext cx="2572" cy="695"/>
              <a:chOff x="3099" y="797"/>
              <a:chExt cx="2572" cy="695"/>
            </a:xfrm>
          </p:grpSpPr>
          <p:sp>
            <p:nvSpPr>
              <p:cNvPr id="458769" name="Text Box 17"/>
              <p:cNvSpPr txBox="1">
                <a:spLocks noChangeArrowheads="1"/>
              </p:cNvSpPr>
              <p:nvPr/>
            </p:nvSpPr>
            <p:spPr bwMode="auto">
              <a:xfrm>
                <a:off x="3099" y="797"/>
                <a:ext cx="2572" cy="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Finally, place the postfix:</a:t>
                </a:r>
              </a:p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  </a:t>
                </a:r>
              </a:p>
            </p:txBody>
          </p:sp>
          <p:sp>
            <p:nvSpPr>
              <p:cNvPr id="458770" name="Text Box 18"/>
              <p:cNvSpPr txBox="1">
                <a:spLocks noChangeArrowheads="1"/>
              </p:cNvSpPr>
              <p:nvPr/>
            </p:nvSpPr>
            <p:spPr bwMode="auto">
              <a:xfrm>
                <a:off x="3502" y="1151"/>
                <a:ext cx="571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90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&lt;xxx&gt;</a:t>
                </a:r>
                <a:endParaRPr lang="en-US" sz="1900" b="0"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458771" name="Text Box 19"/>
            <p:cNvSpPr txBox="1">
              <a:spLocks noChangeArrowheads="1"/>
            </p:cNvSpPr>
            <p:nvPr/>
          </p:nvSpPr>
          <p:spPr bwMode="auto">
            <a:xfrm>
              <a:off x="3110" y="3725"/>
              <a:ext cx="2586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Between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class name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and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::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in all function defs.</a:t>
              </a:r>
            </a:p>
          </p:txBody>
        </p:sp>
      </p:grpSp>
      <p:sp>
        <p:nvSpPr>
          <p:cNvPr id="458801" name="Text Box 49"/>
          <p:cNvSpPr txBox="1">
            <a:spLocks noChangeArrowheads="1"/>
          </p:cNvSpPr>
          <p:nvPr/>
        </p:nvSpPr>
        <p:spPr bwMode="auto">
          <a:xfrm>
            <a:off x="228600" y="762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classes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member functions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things get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ugly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458804" name="Rectangle 52"/>
          <p:cNvSpPr>
            <a:spLocks noChangeArrowheads="1"/>
          </p:cNvSpPr>
          <p:nvPr/>
        </p:nvSpPr>
        <p:spPr bwMode="auto">
          <a:xfrm>
            <a:off x="196850" y="1311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5" name="Rectangle 53"/>
          <p:cNvSpPr>
            <a:spLocks noChangeArrowheads="1"/>
          </p:cNvSpPr>
          <p:nvPr/>
        </p:nvSpPr>
        <p:spPr bwMode="auto">
          <a:xfrm>
            <a:off x="4800600" y="31242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each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definition,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the class.</a:t>
            </a:r>
          </a:p>
        </p:txBody>
      </p:sp>
      <p:sp>
        <p:nvSpPr>
          <p:cNvPr id="458806" name="Rectangle 54"/>
          <p:cNvSpPr>
            <a:spLocks noChangeArrowheads="1"/>
          </p:cNvSpPr>
          <p:nvPr/>
        </p:nvSpPr>
        <p:spPr bwMode="auto">
          <a:xfrm>
            <a:off x="196850" y="4038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7" name="Line 55"/>
          <p:cNvSpPr>
            <a:spLocks noChangeShapeType="1"/>
          </p:cNvSpPr>
          <p:nvPr/>
        </p:nvSpPr>
        <p:spPr bwMode="auto">
          <a:xfrm flipH="1">
            <a:off x="3200400" y="3810000"/>
            <a:ext cx="17526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08" name="Rectangle 56"/>
          <p:cNvSpPr>
            <a:spLocks noChangeArrowheads="1"/>
          </p:cNvSpPr>
          <p:nvPr/>
        </p:nvSpPr>
        <p:spPr bwMode="auto">
          <a:xfrm>
            <a:off x="228600" y="54102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9" name="Rectangle 57"/>
          <p:cNvSpPr>
            <a:spLocks noChangeArrowheads="1"/>
          </p:cNvSpPr>
          <p:nvPr/>
        </p:nvSpPr>
        <p:spPr bwMode="auto">
          <a:xfrm>
            <a:off x="4876800" y="41148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THEN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update the types to use your templated type…</a:t>
            </a:r>
          </a:p>
        </p:txBody>
      </p:sp>
      <p:grpSp>
        <p:nvGrpSpPr>
          <p:cNvPr id="458812" name="Group 60"/>
          <p:cNvGrpSpPr>
            <a:grpSpLocks/>
          </p:cNvGrpSpPr>
          <p:nvPr/>
        </p:nvGrpSpPr>
        <p:grpSpPr bwMode="auto">
          <a:xfrm>
            <a:off x="2408238" y="2362200"/>
            <a:ext cx="730250" cy="366713"/>
            <a:chOff x="5530" y="1680"/>
            <a:chExt cx="460" cy="231"/>
          </a:xfrm>
        </p:grpSpPr>
        <p:sp>
          <p:nvSpPr>
            <p:cNvPr id="458811" name="Rectangle 5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0" name="Rectangle 58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13" name="Line 61"/>
          <p:cNvSpPr>
            <a:spLocks noChangeShapeType="1"/>
          </p:cNvSpPr>
          <p:nvPr/>
        </p:nvSpPr>
        <p:spPr bwMode="auto">
          <a:xfrm flipH="1" flipV="1">
            <a:off x="3048000" y="2667000"/>
            <a:ext cx="191135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4" name="Group 62"/>
          <p:cNvGrpSpPr>
            <a:grpSpLocks/>
          </p:cNvGrpSpPr>
          <p:nvPr/>
        </p:nvGrpSpPr>
        <p:grpSpPr bwMode="auto">
          <a:xfrm>
            <a:off x="747713" y="3186113"/>
            <a:ext cx="730250" cy="366712"/>
            <a:chOff x="5530" y="1680"/>
            <a:chExt cx="460" cy="231"/>
          </a:xfrm>
        </p:grpSpPr>
        <p:sp>
          <p:nvSpPr>
            <p:cNvPr id="458815" name="Rectangle 6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6" name="Rectangle 6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4" name="Rectangle 72"/>
          <p:cNvSpPr>
            <a:spLocks noChangeArrowheads="1"/>
          </p:cNvSpPr>
          <p:nvPr/>
        </p:nvSpPr>
        <p:spPr bwMode="auto">
          <a:xfrm>
            <a:off x="1365250" y="42386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  a)</a:t>
            </a:r>
          </a:p>
        </p:txBody>
      </p:sp>
      <p:sp>
        <p:nvSpPr>
          <p:cNvPr id="458817" name="Line 65"/>
          <p:cNvSpPr>
            <a:spLocks noChangeShapeType="1"/>
          </p:cNvSpPr>
          <p:nvPr/>
        </p:nvSpPr>
        <p:spPr bwMode="auto">
          <a:xfrm flipH="1" flipV="1">
            <a:off x="1387475" y="3490913"/>
            <a:ext cx="3565525" cy="928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9" name="Group 67"/>
          <p:cNvGrpSpPr>
            <a:grpSpLocks/>
          </p:cNvGrpSpPr>
          <p:nvPr/>
        </p:nvGrpSpPr>
        <p:grpSpPr bwMode="auto">
          <a:xfrm>
            <a:off x="2619375" y="4252913"/>
            <a:ext cx="730250" cy="366712"/>
            <a:chOff x="5530" y="1680"/>
            <a:chExt cx="460" cy="231"/>
          </a:xfrm>
        </p:grpSpPr>
        <p:sp>
          <p:nvSpPr>
            <p:cNvPr id="458820" name="Rectangle 68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21" name="Rectangle 69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2" name="Line 70"/>
          <p:cNvSpPr>
            <a:spLocks noChangeShapeType="1"/>
          </p:cNvSpPr>
          <p:nvPr/>
        </p:nvSpPr>
        <p:spPr bwMode="auto">
          <a:xfrm flipH="1">
            <a:off x="3276600" y="4419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3" name="Rectangle 71"/>
          <p:cNvSpPr>
            <a:spLocks noChangeArrowheads="1"/>
          </p:cNvSpPr>
          <p:nvPr/>
        </p:nvSpPr>
        <p:spPr bwMode="auto">
          <a:xfrm>
            <a:off x="1312863" y="5667375"/>
            <a:ext cx="2239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>
                <a:cs typeface="Times New Roman" pitchFamily="18" charset="0"/>
              </a:rPr>
              <a:t>printVal(void</a:t>
            </a:r>
            <a:r>
              <a:rPr lang="en-US"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458825" name="Rectangle 73"/>
          <p:cNvSpPr>
            <a:spLocks noChangeArrowheads="1"/>
          </p:cNvSpPr>
          <p:nvPr/>
        </p:nvSpPr>
        <p:spPr bwMode="auto">
          <a:xfrm>
            <a:off x="1339850" y="4233863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  <p:sp>
        <p:nvSpPr>
          <p:cNvPr id="458826" name="Line 74"/>
          <p:cNvSpPr>
            <a:spLocks noChangeShapeType="1"/>
          </p:cNvSpPr>
          <p:nvPr/>
        </p:nvSpPr>
        <p:spPr bwMode="auto">
          <a:xfrm flipH="1" flipV="1">
            <a:off x="1524000" y="4572000"/>
            <a:ext cx="396875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7" name="Line 75"/>
          <p:cNvSpPr>
            <a:spLocks noChangeShapeType="1"/>
          </p:cNvSpPr>
          <p:nvPr/>
        </p:nvSpPr>
        <p:spPr bwMode="auto">
          <a:xfrm flipH="1" flipV="1">
            <a:off x="1676400" y="6096000"/>
            <a:ext cx="3352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8" name="Rectangle 76"/>
          <p:cNvSpPr>
            <a:spLocks noChangeArrowheads="1"/>
          </p:cNvSpPr>
          <p:nvPr/>
        </p:nvSpPr>
        <p:spPr bwMode="auto">
          <a:xfrm>
            <a:off x="1323975" y="5686425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53113" y="517542"/>
            <a:ext cx="5898174" cy="5912461"/>
            <a:chOff x="2190750" y="1047750"/>
            <a:chExt cx="5898174" cy="59124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750" y="1047750"/>
              <a:ext cx="5898174" cy="589817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969500" y="1105612"/>
              <a:ext cx="43406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PROFESSOR SPENDS </a:t>
              </a:r>
              <a:b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10 MINUTES ON SYNTAX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12034" y="5759882"/>
              <a:ext cx="52556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THEN SAYS “YOU DON’T HAVE </a:t>
              </a:r>
              <a:b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TO MEMORIZE THIS”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5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5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5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5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58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5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408E-6 L 0.08334 -3.9408E-6 " pathEditMode="relative" ptsTypes="AA">
                                      <p:cBhvr>
                                        <p:cTn id="139" dur="2000" fill="hold"/>
                                        <p:tgtEl>
                                          <p:spTgt spid="458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2" grpId="0"/>
      <p:bldP spid="458763" grpId="0" animBg="1"/>
      <p:bldP spid="458763" grpId="1" animBg="1"/>
      <p:bldP spid="458764" grpId="0" animBg="1"/>
      <p:bldP spid="458764" grpId="1" animBg="1"/>
      <p:bldP spid="458804" grpId="0"/>
      <p:bldP spid="458805" grpId="0"/>
      <p:bldP spid="458806" grpId="0"/>
      <p:bldP spid="458807" grpId="0" animBg="1"/>
      <p:bldP spid="458807" grpId="1" animBg="1"/>
      <p:bldP spid="458808" grpId="0"/>
      <p:bldP spid="458809" grpId="0"/>
      <p:bldP spid="458813" grpId="0" animBg="1"/>
      <p:bldP spid="458813" grpId="1" animBg="1"/>
      <p:bldP spid="458824" grpId="0"/>
      <p:bldP spid="458817" grpId="0" animBg="1"/>
      <p:bldP spid="458817" grpId="1" animBg="1"/>
      <p:bldP spid="458822" grpId="0" animBg="1"/>
      <p:bldP spid="458822" grpId="1" animBg="1"/>
      <p:bldP spid="458823" grpId="0"/>
      <p:bldP spid="458825" grpId="0"/>
      <p:bldP spid="458826" grpId="0" animBg="1"/>
      <p:bldP spid="458826" grpId="1" animBg="1"/>
      <p:bldP spid="458827" grpId="0" animBg="1"/>
      <p:bldP spid="458827" grpId="1" animBg="1"/>
      <p:bldP spid="4588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06240" y="1252249"/>
            <a:ext cx="5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WRITES 50 DIFFERENT SORT 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6240" y="5680906"/>
            <a:ext cx="512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DATA WAS ALREADY SORTED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C92487-A44B-44E1-8668-DBDD8BD4747B}"/>
              </a:ext>
            </a:extLst>
          </p:cNvPr>
          <p:cNvGrpSpPr/>
          <p:nvPr/>
        </p:nvGrpSpPr>
        <p:grpSpPr>
          <a:xfrm>
            <a:off x="2632953" y="457200"/>
            <a:ext cx="3931827" cy="5952014"/>
            <a:chOff x="2632953" y="457200"/>
            <a:chExt cx="3931827" cy="59520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FF001F-ADE6-463D-8093-FABCFD6C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953" y="457200"/>
              <a:ext cx="3931827" cy="59520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192928-87DE-4A47-9E6B-06759B92173A}"/>
                </a:ext>
              </a:extLst>
            </p:cNvPr>
            <p:cNvSpPr/>
            <p:nvPr/>
          </p:nvSpPr>
          <p:spPr bwMode="auto">
            <a:xfrm>
              <a:off x="3002604" y="2516221"/>
              <a:ext cx="1063557" cy="553998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  <a:cs typeface="Courier New" pitchFamily="49" charset="0"/>
                </a:rPr>
                <a:t>Implement polymorphism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+mj-lt"/>
                </a:rPr>
                <a:t>in C++.</a:t>
              </a: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  <a:cs typeface="Courier New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48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5C11-7E2B-4977-9688-7F2758E49003}" type="slidenum">
              <a:rPr lang="en-US"/>
              <a:pPr/>
              <a:t>20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Classes</a:t>
            </a:r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504825" y="990600"/>
            <a:ext cx="8105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Template classes are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very useful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when we’re building  container objects like </a:t>
            </a:r>
            <a:r>
              <a:rPr lang="en-US" sz="24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grpSp>
        <p:nvGrpSpPr>
          <p:cNvPr id="460804" name="Group 4"/>
          <p:cNvGrpSpPr>
            <a:grpSpLocks/>
          </p:cNvGrpSpPr>
          <p:nvPr/>
        </p:nvGrpSpPr>
        <p:grpSpPr bwMode="auto">
          <a:xfrm>
            <a:off x="-241300" y="1905000"/>
            <a:ext cx="5718175" cy="3713163"/>
            <a:chOff x="-152" y="1200"/>
            <a:chExt cx="3602" cy="2274"/>
          </a:xfrm>
        </p:grpSpPr>
        <p:grpSp>
          <p:nvGrpSpPr>
            <p:cNvPr id="460805" name="Group 5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06" name="Rectangle 6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07" name="Rectangle 7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~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08" name="Text Box 8"/>
            <p:cNvSpPr txBox="1">
              <a:spLocks noChangeArrowheads="1"/>
            </p:cNvSpPr>
            <p:nvPr/>
          </p:nvSpPr>
          <p:spPr bwMode="auto">
            <a:xfrm>
              <a:off x="1296" y="1200"/>
              <a:ext cx="73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Before</a:t>
              </a:r>
            </a:p>
          </p:txBody>
        </p:sp>
      </p:grpSp>
      <p:grpSp>
        <p:nvGrpSpPr>
          <p:cNvPr id="460815" name="Group 15"/>
          <p:cNvGrpSpPr>
            <a:grpSpLocks/>
          </p:cNvGrpSpPr>
          <p:nvPr/>
        </p:nvGrpSpPr>
        <p:grpSpPr bwMode="auto">
          <a:xfrm>
            <a:off x="161913" y="2743200"/>
            <a:ext cx="5718175" cy="3713163"/>
            <a:chOff x="-152" y="1200"/>
            <a:chExt cx="3602" cy="2274"/>
          </a:xfrm>
        </p:grpSpPr>
        <p:grpSp>
          <p:nvGrpSpPr>
            <p:cNvPr id="460816" name="Group 16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17" name="Rectangle 17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18" name="Rectangle 18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~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19" name="Text Box 19"/>
            <p:cNvSpPr txBox="1">
              <a:spLocks noChangeArrowheads="1"/>
            </p:cNvSpPr>
            <p:nvPr/>
          </p:nvSpPr>
          <p:spPr bwMode="auto">
            <a:xfrm>
              <a:off x="1296" y="1200"/>
              <a:ext cx="17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460814" name="Text Box 14"/>
          <p:cNvSpPr txBox="1">
            <a:spLocks noChangeArrowheads="1"/>
          </p:cNvSpPr>
          <p:nvPr/>
        </p:nvSpPr>
        <p:spPr bwMode="auto">
          <a:xfrm>
            <a:off x="18481" y="1812925"/>
            <a:ext cx="4123245" cy="3462486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cs typeface="Times New Roman" pitchFamily="18" charset="0"/>
              </a:rPr>
              <a:t>#include “</a:t>
            </a:r>
            <a:r>
              <a:rPr lang="en-US" sz="1900" dirty="0" err="1">
                <a:cs typeface="Times New Roman" pitchFamily="18" charset="0"/>
              </a:rPr>
              <a:t>linkedlist.h</a:t>
            </a:r>
            <a:r>
              <a:rPr lang="en-US" sz="1900" dirty="0">
                <a:cs typeface="Times New Roman" pitchFamily="18" charset="0"/>
              </a:rPr>
              <a:t>”</a:t>
            </a:r>
          </a:p>
          <a:p>
            <a:r>
              <a:rPr lang="en-US" sz="1900" dirty="0" err="1">
                <a:cs typeface="Times New Roman" pitchFamily="18" charset="0"/>
              </a:rPr>
              <a:t>int</a:t>
            </a:r>
            <a:r>
              <a:rPr lang="en-US" sz="1900" dirty="0">
                <a:cs typeface="Times New Roman" pitchFamily="18" charset="0"/>
              </a:rPr>
              <a:t> main( )</a:t>
            </a:r>
          </a:p>
          <a:p>
            <a:r>
              <a:rPr lang="en-US" sz="1900" dirty="0">
                <a:cs typeface="Times New Roman" pitchFamily="18" charset="0"/>
              </a:rPr>
              <a:t>{</a:t>
            </a:r>
          </a:p>
          <a:p>
            <a:r>
              <a:rPr lang="en-US" sz="1900" dirty="0">
                <a:cs typeface="Times New Roman" pitchFamily="18" charset="0"/>
              </a:rPr>
              <a:t>  Dog 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(10); </a:t>
            </a:r>
          </a:p>
          <a:p>
            <a:endParaRPr lang="en-US" sz="1000" dirty="0">
              <a:cs typeface="Times New Roman" pitchFamily="18" charset="0"/>
            </a:endParaRP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Dog</a:t>
            </a:r>
            <a:r>
              <a:rPr lang="en-US" sz="1900" dirty="0">
                <a:cs typeface="Times New Roman" pitchFamily="18" charset="0"/>
              </a:rPr>
              <a:t>&gt; </a:t>
            </a:r>
            <a:r>
              <a:rPr lang="en-US" sz="1900" dirty="0" err="1">
                <a:cs typeface="Times New Roman" pitchFamily="18" charset="0"/>
              </a:rPr>
              <a:t>dogLst</a:t>
            </a:r>
            <a:r>
              <a:rPr lang="en-US" sz="1900" dirty="0">
                <a:cs typeface="Times New Roman" pitchFamily="18" charset="0"/>
              </a:rPr>
              <a:t>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dogLst.insert</a:t>
            </a:r>
            <a:r>
              <a:rPr lang="en-US" sz="1900" dirty="0"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);</a:t>
            </a:r>
          </a:p>
          <a:p>
            <a:r>
              <a:rPr lang="en-US" sz="1900" dirty="0">
                <a:cs typeface="Times New Roman" pitchFamily="18" charset="0"/>
              </a:rPr>
              <a:t> 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 sz="1900" dirty="0">
                <a:cs typeface="Times New Roman" pitchFamily="18" charset="0"/>
              </a:rPr>
              <a:t>&gt; names;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names.insert</a:t>
            </a:r>
            <a:r>
              <a:rPr lang="en-US" sz="1900" dirty="0">
                <a:cs typeface="Times New Roman" pitchFamily="18" charset="0"/>
              </a:rPr>
              <a:t>(“</a:t>
            </a:r>
            <a:r>
              <a:rPr lang="en-US" sz="1900" dirty="0" err="1">
                <a:cs typeface="Times New Roman" pitchFamily="18" charset="0"/>
              </a:rPr>
              <a:t>Seymore</a:t>
            </a:r>
            <a:r>
              <a:rPr lang="en-US" sz="1900" dirty="0">
                <a:cs typeface="Times New Roman" pitchFamily="18" charset="0"/>
              </a:rPr>
              <a:t>”);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names.insert</a:t>
            </a:r>
            <a:r>
              <a:rPr lang="en-US" sz="1900" dirty="0">
                <a:cs typeface="Times New Roman" pitchFamily="18" charset="0"/>
              </a:rPr>
              <a:t>(“Butts”);</a:t>
            </a:r>
          </a:p>
          <a:p>
            <a:r>
              <a:rPr lang="en-US" sz="1900" dirty="0">
                <a:cs typeface="Times New Roman" pitchFamily="18" charset="0"/>
              </a:rPr>
              <a:t>}</a:t>
            </a:r>
          </a:p>
        </p:txBody>
      </p:sp>
      <p:grpSp>
        <p:nvGrpSpPr>
          <p:cNvPr id="460820" name="Group 20"/>
          <p:cNvGrpSpPr>
            <a:grpSpLocks/>
          </p:cNvGrpSpPr>
          <p:nvPr/>
        </p:nvGrpSpPr>
        <p:grpSpPr bwMode="auto">
          <a:xfrm>
            <a:off x="3554413" y="2757488"/>
            <a:ext cx="5589587" cy="4100512"/>
            <a:chOff x="2160" y="1737"/>
            <a:chExt cx="3521" cy="2583"/>
          </a:xfrm>
        </p:grpSpPr>
        <p:sp>
          <p:nvSpPr>
            <p:cNvPr id="460810" name="Text Box 10"/>
            <p:cNvSpPr txBox="1">
              <a:spLocks noChangeArrowheads="1"/>
            </p:cNvSpPr>
            <p:nvPr/>
          </p:nvSpPr>
          <p:spPr bwMode="auto">
            <a:xfrm>
              <a:off x="3696" y="1737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After</a:t>
              </a:r>
            </a:p>
          </p:txBody>
        </p:sp>
        <p:sp>
          <p:nvSpPr>
            <p:cNvPr id="460812" name="Rectangle 12"/>
            <p:cNvSpPr>
              <a:spLocks noChangeArrowheads="1"/>
            </p:cNvSpPr>
            <p:nvPr/>
          </p:nvSpPr>
          <p:spPr bwMode="auto">
            <a:xfrm>
              <a:off x="2441" y="2056"/>
              <a:ext cx="3224" cy="2223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3" name="Rectangle 13"/>
            <p:cNvSpPr>
              <a:spLocks noChangeArrowheads="1"/>
            </p:cNvSpPr>
            <p:nvPr/>
          </p:nvSpPr>
          <p:spPr bwMode="auto">
            <a:xfrm>
              <a:off x="2160" y="2043"/>
              <a:ext cx="3521" cy="2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&lt;class HoldMe&gt;</a:t>
              </a:r>
              <a:endParaRPr lang="en-US" b="0">
                <a:solidFill>
                  <a:srgbClr val="FF3300"/>
                </a:solidFill>
              </a:endParaRPr>
            </a:p>
            <a:p>
              <a:pPr indent="45720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class LinkedList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sz="800" b="0">
                <a:solidFill>
                  <a:srgbClr val="6600CC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LinkedList();		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insert(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bool delete(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retrieve(int i, 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&amp;value);</a:t>
              </a: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int size(void);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~LinkedList();		</a:t>
              </a:r>
              <a:endParaRPr lang="en-US" sz="8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private:</a:t>
              </a: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…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531D-F885-4580-962D-48A44A17846C}" type="slidenum">
              <a:rPr lang="en-US"/>
              <a:pPr/>
              <a:t>21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0025"/>
            <a:ext cx="7772400" cy="1143000"/>
          </a:xfrm>
        </p:spPr>
        <p:txBody>
          <a:bodyPr/>
          <a:lstStyle/>
          <a:p>
            <a:r>
              <a:rPr lang="en-US" sz="3600" dirty="0"/>
              <a:t>Carey’s Template Cheat Sheet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819150"/>
            <a:ext cx="8520112" cy="5989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 dirty="0"/>
              <a:t>To </a:t>
            </a:r>
            <a:r>
              <a:rPr lang="en-US" sz="1400" dirty="0" err="1"/>
              <a:t>templatize</a:t>
            </a:r>
            <a:r>
              <a:rPr lang="en-US" sz="1400" dirty="0"/>
              <a:t> a non-class function called bar:  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the function header: </a:t>
            </a:r>
            <a:r>
              <a:rPr lang="en-US" sz="1200" dirty="0" err="1"/>
              <a:t>int</a:t>
            </a:r>
            <a:r>
              <a:rPr lang="en-US" sz="1200" dirty="0"/>
              <a:t> bar(</a:t>
            </a:r>
            <a:r>
              <a:rPr lang="en-US" sz="1200" dirty="0" err="1"/>
              <a:t>int</a:t>
            </a:r>
            <a:r>
              <a:rPr lang="en-US" sz="1200" dirty="0"/>
              <a:t> a)  </a:t>
            </a:r>
            <a:r>
              <a:rPr lang="en-US" sz="1200" dirty="0">
                <a:sym typeface="Wingdings" pitchFamily="2" charset="2"/>
              </a:rPr>
              <a:t> 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bar(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a);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Replace appropriate types in the function to the new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:  { 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a; float b; … }  {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a; float b; …}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To </a:t>
            </a:r>
            <a:r>
              <a:rPr lang="en-US" sz="1400" dirty="0" err="1">
                <a:sym typeface="Wingdings" pitchFamily="2" charset="2"/>
              </a:rPr>
              <a:t>templatize</a:t>
            </a:r>
            <a:r>
              <a:rPr lang="en-US" sz="1400" dirty="0">
                <a:sym typeface="Wingdings" pitchFamily="2" charset="2"/>
              </a:rPr>
              <a:t> a class called foo: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Put this in front of the class declaration: class foo { … };  </a:t>
            </a:r>
            <a:r>
              <a:rPr lang="en-US" sz="1200" dirty="0">
                <a:sym typeface="Wingdings" pitchFamily="2" charset="2"/>
              </a:rPr>
              <a:t>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200" dirty="0">
                <a:sym typeface="Wingdings" pitchFamily="2" charset="2"/>
              </a:rPr>
              <a:t> class foo { … };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appropriate types in the class to the new </a:t>
            </a:r>
            <a:r>
              <a:rPr lang="en-US" sz="1200" dirty="0" err="1">
                <a:solidFill>
                  <a:srgbClr val="FF3300"/>
                </a:solidFill>
              </a:rPr>
              <a:t>ItemType</a:t>
            </a:r>
            <a:endParaRPr lang="en-US" sz="1200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How to update internally-defined methods: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normal methods, just update all types to </a:t>
            </a:r>
            <a:r>
              <a:rPr lang="en-US" sz="1000" dirty="0" err="1"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: 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a) { … } 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 { … }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Assignment operator: foo &amp;operator=(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Copy constructor: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For each externally defined method:</a:t>
            </a:r>
          </a:p>
          <a:p>
            <a:pPr lvl="2">
              <a:lnSpc>
                <a:spcPct val="80000"/>
              </a:lnSpc>
            </a:pPr>
            <a:r>
              <a:rPr lang="en-US" sz="1000" dirty="0"/>
              <a:t>For non inline methods: 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inline methods: inline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inline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copy constructors and assignment operators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 &amp;foo::operator=(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you have an internally defined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in a class:  class foo { …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{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val</a:t>
            </a:r>
            <a:r>
              <a:rPr lang="en-US" sz="1200" dirty="0">
                <a:sym typeface="Wingdings" pitchFamily="2" charset="2"/>
              </a:rPr>
              <a:t>; };   … };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Simply replace appropriate internal variables in your </a:t>
            </a:r>
            <a:r>
              <a:rPr lang="en-US" sz="1000" dirty="0" err="1">
                <a:sym typeface="Wingdings" pitchFamily="2" charset="2"/>
              </a:rPr>
              <a:t>struct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 with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internal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You don’t need to change the function’s declaration at all inside the class declaration; just update variables to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endParaRPr lang="en-US" sz="1000" dirty="0">
              <a:solidFill>
                <a:srgbClr val="FF3300"/>
              </a:solidFill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externally-defined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Assuming your internal structure is called “blah”, update your external function bar definitions as follows: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*foo::bar(…)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*foo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Try to pass </a:t>
            </a:r>
            <a:r>
              <a:rPr lang="en-US" sz="1400" dirty="0" err="1">
                <a:sym typeface="Wingdings" pitchFamily="2" charset="2"/>
              </a:rPr>
              <a:t>templated</a:t>
            </a:r>
            <a:r>
              <a:rPr lang="en-US" sz="1400" dirty="0">
                <a:sym typeface="Wingdings" pitchFamily="2" charset="2"/>
              </a:rPr>
              <a:t> items by 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reference if you can (to improve performance):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Bad: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x)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Good: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const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&amp;</a:t>
            </a:r>
            <a:r>
              <a:rPr lang="en-US" sz="1200" dirty="0">
                <a:sym typeface="Wingdings" pitchFamily="2" charset="2"/>
              </a:rPr>
              <a:t>x)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B77-8872-459C-8D98-E24280A4E856}" type="slidenum">
              <a:rPr lang="en-US"/>
              <a:pPr/>
              <a:t>22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en-US" sz="4000"/>
              <a:t>Part 4: The Standard Template Library (aka “STL”)</a:t>
            </a:r>
          </a:p>
        </p:txBody>
      </p:sp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152400" y="1844675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Standard Template Library or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collection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pre-written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tested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provided by the authors of C++.</a:t>
            </a:r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457200" y="4038600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4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381000" y="31400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were all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built using templates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meaning they can be used with many different data types.</a:t>
            </a:r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1447800" y="5775325"/>
            <a:ext cx="6396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As it turns out, we’ve already seen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two of these STL classes!</a:t>
            </a:r>
          </a:p>
        </p:txBody>
      </p:sp>
      <p:sp>
        <p:nvSpPr>
          <p:cNvPr id="461833" name="Text Box 9"/>
          <p:cNvSpPr txBox="1">
            <a:spLocks noChangeArrowheads="1"/>
          </p:cNvSpPr>
          <p:nvPr/>
        </p:nvSpPr>
        <p:spPr bwMode="auto">
          <a:xfrm>
            <a:off x="457200" y="44354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these classes in your programs and it’ll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save you hours of programming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Really!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1" grpId="0"/>
      <p:bldP spid="461832" grpId="0"/>
      <p:bldP spid="4618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850-CCDA-490A-ABAF-DE3664AFD19E}" type="slidenum">
              <a:rPr lang="en-US"/>
              <a:pPr/>
              <a:t>23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“STL”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1492250" y="838200"/>
            <a:ext cx="6364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We’ve already seen several STL classes</a:t>
            </a:r>
            <a:b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(which are all implemented using templates)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533400" y="2033588"/>
            <a:ext cx="3340100" cy="42148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br>
              <a:rPr lang="en-US">
                <a:ea typeface="MS Mincho" pitchFamily="49" charset="-128"/>
                <a:cs typeface="Times New Roman" pitchFamily="18" charset="0"/>
              </a:rPr>
            </a:br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	is;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sq;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is.push(5);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is.push(10);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sq.push(“goober”);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4495800" y="4724400"/>
            <a:ext cx="4017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has many more container classes for your use as well!</a:t>
            </a:r>
          </a:p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Let’s learn about them…</a:t>
            </a: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4419600" y="3232150"/>
            <a:ext cx="426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are called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“container”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because they hold groups of items.</a:t>
            </a:r>
          </a:p>
        </p:txBody>
      </p:sp>
      <p:sp>
        <p:nvSpPr>
          <p:cNvPr id="462855" name="Line 7"/>
          <p:cNvSpPr>
            <a:spLocks noChangeShapeType="1"/>
          </p:cNvSpPr>
          <p:nvPr/>
        </p:nvSpPr>
        <p:spPr bwMode="auto">
          <a:xfrm>
            <a:off x="866775" y="3990975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6" name="Line 8"/>
          <p:cNvSpPr>
            <a:spLocks noChangeShapeType="1"/>
          </p:cNvSpPr>
          <p:nvPr/>
        </p:nvSpPr>
        <p:spPr bwMode="auto">
          <a:xfrm>
            <a:off x="866775" y="4281488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7" name="Text Box 9"/>
          <p:cNvSpPr txBox="1">
            <a:spLocks noChangeArrowheads="1"/>
          </p:cNvSpPr>
          <p:nvPr/>
        </p:nvSpPr>
        <p:spPr bwMode="auto">
          <a:xfrm>
            <a:off x="4114800" y="2141933"/>
            <a:ext cx="472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Queue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classes are both part of the </a:t>
            </a:r>
            <a:r>
              <a:rPr lang="en-US" sz="2400" b="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build="allAtOnce"/>
      <p:bldP spid="462854" grpId="0"/>
      <p:bldP spid="462855" grpId="0" animBg="1"/>
      <p:bldP spid="462856" grpId="0" animBg="1"/>
      <p:bldP spid="4628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BDE0-A758-4DCD-9D31-820AC083D2C6}" type="slidenum">
              <a:rPr lang="en-US"/>
              <a:pPr/>
              <a:t>24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365125" y="9302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template class that works just like an array, only it doesn’t have a fixed size!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446088" y="2514600"/>
            <a:ext cx="4049712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31750" y="1828800"/>
            <a:ext cx="8959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grow/shrink automagically when you add/remove items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3882" name="Text Box 10"/>
          <p:cNvSpPr txBox="1">
            <a:spLocks noChangeArrowheads="1"/>
          </p:cNvSpPr>
          <p:nvPr/>
        </p:nvSpPr>
        <p:spPr bwMode="auto">
          <a:xfrm>
            <a:off x="2811463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883" name="Text Box 11"/>
          <p:cNvSpPr txBox="1">
            <a:spLocks noChangeArrowheads="1"/>
          </p:cNvSpPr>
          <p:nvPr/>
        </p:nvSpPr>
        <p:spPr bwMode="auto">
          <a:xfrm>
            <a:off x="3225800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902" name="Rectangle 30"/>
          <p:cNvSpPr>
            <a:spLocks noChangeArrowheads="1"/>
          </p:cNvSpPr>
          <p:nvPr/>
        </p:nvSpPr>
        <p:spPr bwMode="auto">
          <a:xfrm>
            <a:off x="457200" y="2514600"/>
            <a:ext cx="250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3903" name="Rectangle 31"/>
          <p:cNvSpPr>
            <a:spLocks noChangeArrowheads="1"/>
          </p:cNvSpPr>
          <p:nvPr/>
        </p:nvSpPr>
        <p:spPr bwMode="auto">
          <a:xfrm>
            <a:off x="45720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3958" name="Rectangle 86"/>
          <p:cNvSpPr>
            <a:spLocks noChangeArrowheads="1"/>
          </p:cNvSpPr>
          <p:nvPr/>
        </p:nvSpPr>
        <p:spPr bwMode="auto">
          <a:xfrm>
            <a:off x="655638" y="398303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463959" name="Text Box 87"/>
          <p:cNvSpPr txBox="1">
            <a:spLocks noChangeArrowheads="1"/>
          </p:cNvSpPr>
          <p:nvPr/>
        </p:nvSpPr>
        <p:spPr bwMode="auto">
          <a:xfrm>
            <a:off x="4565650" y="2514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use vectors in your program, make sure to #include &lt;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&gt;!</a:t>
            </a:r>
          </a:p>
        </p:txBody>
      </p:sp>
      <p:sp>
        <p:nvSpPr>
          <p:cNvPr id="463960" name="Text Box 88"/>
          <p:cNvSpPr txBox="1">
            <a:spLocks noChangeArrowheads="1"/>
          </p:cNvSpPr>
          <p:nvPr/>
        </p:nvSpPr>
        <p:spPr bwMode="auto">
          <a:xfrm>
            <a:off x="4572000" y="34290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create an empty vector (with 0 initial elements) do this…</a:t>
            </a:r>
          </a:p>
        </p:txBody>
      </p:sp>
      <p:sp>
        <p:nvSpPr>
          <p:cNvPr id="463961" name="Rectangle 89"/>
          <p:cNvSpPr>
            <a:spLocks noChangeArrowheads="1"/>
          </p:cNvSpPr>
          <p:nvPr/>
        </p:nvSpPr>
        <p:spPr bwMode="auto">
          <a:xfrm>
            <a:off x="655638" y="4310063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  nums;</a:t>
            </a:r>
          </a:p>
        </p:txBody>
      </p:sp>
      <p:sp>
        <p:nvSpPr>
          <p:cNvPr id="463962" name="Rectangle 90"/>
          <p:cNvSpPr>
            <a:spLocks noChangeArrowheads="1"/>
          </p:cNvSpPr>
          <p:nvPr/>
        </p:nvSpPr>
        <p:spPr bwMode="auto">
          <a:xfrm>
            <a:off x="669925" y="4643438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Robot</a:t>
            </a:r>
            <a:r>
              <a:rPr lang="en-US">
                <a:cs typeface="Times New Roman" pitchFamily="18" charset="0"/>
              </a:rPr>
              <a:t>&gt;     robots;</a:t>
            </a:r>
          </a:p>
        </p:txBody>
      </p:sp>
      <p:sp>
        <p:nvSpPr>
          <p:cNvPr id="463963" name="Text Box 91"/>
          <p:cNvSpPr txBox="1">
            <a:spLocks noChangeArrowheads="1"/>
          </p:cNvSpPr>
          <p:nvPr/>
        </p:nvSpPr>
        <p:spPr bwMode="auto">
          <a:xfrm>
            <a:off x="4495800" y="4343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Or create a vector that starts with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elements like this…</a:t>
            </a:r>
          </a:p>
        </p:txBody>
      </p:sp>
      <p:sp>
        <p:nvSpPr>
          <p:cNvPr id="463964" name="Rectangle 92"/>
          <p:cNvSpPr>
            <a:spLocks noChangeArrowheads="1"/>
          </p:cNvSpPr>
          <p:nvPr/>
        </p:nvSpPr>
        <p:spPr bwMode="auto">
          <a:xfrm>
            <a:off x="700088" y="52578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vector&lt;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cs typeface="Times New Roman" pitchFamily="18" charset="0"/>
              </a:rPr>
              <a:t>&gt;    geeks(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950</a:t>
            </a:r>
            <a:r>
              <a:rPr lang="en-US" dirty="0">
                <a:cs typeface="Times New Roman" pitchFamily="18" charset="0"/>
              </a:rPr>
              <a:t>);</a:t>
            </a:r>
          </a:p>
        </p:txBody>
      </p:sp>
      <p:sp>
        <p:nvSpPr>
          <p:cNvPr id="463966" name="Text Box 94"/>
          <p:cNvSpPr txBox="1">
            <a:spLocks noChangeArrowheads="1"/>
          </p:cNvSpPr>
          <p:nvPr/>
        </p:nvSpPr>
        <p:spPr bwMode="auto">
          <a:xfrm>
            <a:off x="4572000" y="5291138"/>
            <a:ext cx="442595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All of a vector’s initial elements are automatically initialized/constructed (e.g., </a:t>
            </a:r>
            <a:r>
              <a:rPr lang="en-US" sz="22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geeks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950 values start at </a:t>
            </a:r>
            <a:r>
              <a:rPr lang="en-US" sz="22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zero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)!</a:t>
            </a:r>
          </a:p>
        </p:txBody>
      </p:sp>
      <p:sp>
        <p:nvSpPr>
          <p:cNvPr id="463968" name="AutoShape 96"/>
          <p:cNvSpPr>
            <a:spLocks noChangeArrowheads="1"/>
          </p:cNvSpPr>
          <p:nvPr/>
        </p:nvSpPr>
        <p:spPr bwMode="auto">
          <a:xfrm>
            <a:off x="2540000" y="315913"/>
            <a:ext cx="5599113" cy="2198687"/>
          </a:xfrm>
          <a:prstGeom prst="wedgeRoundRectCallout">
            <a:avLst>
              <a:gd name="adj1" fmla="val -47449"/>
              <a:gd name="adj2" fmla="val 12263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Remember: If you don’t include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“using namespace std”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command, then you’ll need to use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prefix for all of your STL containers, e.g.: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vector&lt;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string&gt; strs;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/>
      <p:bldP spid="463902" grpId="0"/>
      <p:bldP spid="463903" grpId="0"/>
      <p:bldP spid="463903" grpId="1"/>
      <p:bldP spid="463903" grpId="2"/>
      <p:bldP spid="463958" grpId="0"/>
      <p:bldP spid="463959" grpId="0"/>
      <p:bldP spid="463960" grpId="0"/>
      <p:bldP spid="463961" grpId="0"/>
      <p:bldP spid="463962" grpId="0"/>
      <p:bldP spid="463963" grpId="0"/>
      <p:bldP spid="463964" grpId="0"/>
      <p:bldP spid="463966" grpId="0"/>
      <p:bldP spid="463968" grpId="0" animBg="1"/>
      <p:bldP spid="46396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6E96-3E4B-46F5-9CF4-33165C3B4D0D}" type="slidenum">
              <a:rPr lang="en-US"/>
              <a:pPr/>
              <a:t>25</a:t>
            </a:fld>
            <a:endParaRPr lang="en-US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8566" name="Text Box 6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7" name="Text Box 7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8" name="Rectangle 8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78570" name="Rectangle 10"/>
          <p:cNvSpPr>
            <a:spLocks noChangeArrowheads="1"/>
          </p:cNvSpPr>
          <p:nvPr/>
        </p:nvSpPr>
        <p:spPr bwMode="auto">
          <a:xfrm>
            <a:off x="488950" y="33496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578571" name="Text Box 11"/>
          <p:cNvSpPr txBox="1">
            <a:spLocks noChangeArrowheads="1"/>
          </p:cNvSpPr>
          <p:nvPr/>
        </p:nvSpPr>
        <p:spPr bwMode="auto">
          <a:xfrm>
            <a:off x="471805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Once you’ve created a vector, you can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items…</a:t>
            </a:r>
          </a:p>
        </p:txBody>
      </p:sp>
      <p:sp>
        <p:nvSpPr>
          <p:cNvPr id="578576" name="Rectangle 16"/>
          <p:cNvSpPr>
            <a:spLocks noChangeArrowheads="1"/>
          </p:cNvSpPr>
          <p:nvPr/>
        </p:nvSpPr>
        <p:spPr bwMode="auto">
          <a:xfrm>
            <a:off x="533400" y="4738688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78578" name="Rectangle 18"/>
          <p:cNvSpPr>
            <a:spLocks noChangeArrowheads="1"/>
          </p:cNvSpPr>
          <p:nvPr/>
        </p:nvSpPr>
        <p:spPr bwMode="auto">
          <a:xfrm>
            <a:off x="488950" y="38100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strs.push_back(“Carey”);</a:t>
            </a:r>
          </a:p>
        </p:txBody>
      </p:sp>
      <p:sp>
        <p:nvSpPr>
          <p:cNvPr id="578579" name="Text Box 19"/>
          <p:cNvSpPr txBox="1">
            <a:spLocks noChangeArrowheads="1"/>
          </p:cNvSpPr>
          <p:nvPr/>
        </p:nvSpPr>
        <p:spPr bwMode="auto">
          <a:xfrm>
            <a:off x="4648200" y="3170238"/>
            <a:ext cx="44259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 a new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the very end of the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push_back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command.</a:t>
            </a:r>
          </a:p>
        </p:txBody>
      </p:sp>
      <p:sp>
        <p:nvSpPr>
          <p:cNvPr id="578580" name="Rectangle 20"/>
          <p:cNvSpPr>
            <a:spLocks noChangeArrowheads="1"/>
          </p:cNvSpPr>
          <p:nvPr/>
        </p:nvSpPr>
        <p:spPr bwMode="auto">
          <a:xfrm>
            <a:off x="519113" y="51816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grpSp>
        <p:nvGrpSpPr>
          <p:cNvPr id="578587" name="Group 27"/>
          <p:cNvGrpSpPr>
            <a:grpSpLocks/>
          </p:cNvGrpSpPr>
          <p:nvPr/>
        </p:nvGrpSpPr>
        <p:grpSpPr bwMode="auto">
          <a:xfrm>
            <a:off x="4419600" y="4352925"/>
            <a:ext cx="2457450" cy="457200"/>
            <a:chOff x="2741" y="1706"/>
            <a:chExt cx="1548" cy="288"/>
          </a:xfrm>
        </p:grpSpPr>
        <p:sp>
          <p:nvSpPr>
            <p:cNvPr id="578588" name="Text Box 28"/>
            <p:cNvSpPr txBox="1">
              <a:spLocks noChangeArrowheads="1"/>
            </p:cNvSpPr>
            <p:nvPr/>
          </p:nvSpPr>
          <p:spPr bwMode="auto">
            <a:xfrm>
              <a:off x="2741" y="1706"/>
              <a:ext cx="10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strs          </a:t>
              </a:r>
            </a:p>
          </p:txBody>
        </p:sp>
        <p:sp>
          <p:nvSpPr>
            <p:cNvPr id="578589" name="Rectangle 29"/>
            <p:cNvSpPr>
              <a:spLocks noChangeArrowheads="1"/>
            </p:cNvSpPr>
            <p:nvPr/>
          </p:nvSpPr>
          <p:spPr bwMode="auto">
            <a:xfrm>
              <a:off x="3429" y="1851"/>
              <a:ext cx="860" cy="47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8590" name="Group 30"/>
          <p:cNvGrpSpPr>
            <a:grpSpLocks/>
          </p:cNvGrpSpPr>
          <p:nvPr/>
        </p:nvGrpSpPr>
        <p:grpSpPr bwMode="auto">
          <a:xfrm>
            <a:off x="5038725" y="4597400"/>
            <a:ext cx="1843088" cy="447675"/>
            <a:chOff x="3129" y="1854"/>
            <a:chExt cx="1161" cy="282"/>
          </a:xfrm>
        </p:grpSpPr>
        <p:sp>
          <p:nvSpPr>
            <p:cNvPr id="578591" name="Rectangle 31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3129" y="1886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</p:grpSp>
      <p:grpSp>
        <p:nvGrpSpPr>
          <p:cNvPr id="578593" name="Group 33"/>
          <p:cNvGrpSpPr>
            <a:grpSpLocks/>
          </p:cNvGrpSpPr>
          <p:nvPr/>
        </p:nvGrpSpPr>
        <p:grpSpPr bwMode="auto">
          <a:xfrm>
            <a:off x="5059363" y="5002213"/>
            <a:ext cx="1822450" cy="447675"/>
            <a:chOff x="3142" y="1854"/>
            <a:chExt cx="1148" cy="282"/>
          </a:xfrm>
        </p:grpSpPr>
        <p:sp>
          <p:nvSpPr>
            <p:cNvPr id="578594" name="Rectangle 34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Scott</a:t>
              </a:r>
            </a:p>
          </p:txBody>
        </p:sp>
        <p:sp>
          <p:nvSpPr>
            <p:cNvPr id="578595" name="Text Box 35"/>
            <p:cNvSpPr txBox="1">
              <a:spLocks noChangeArrowheads="1"/>
            </p:cNvSpPr>
            <p:nvPr/>
          </p:nvSpPr>
          <p:spPr bwMode="auto">
            <a:xfrm>
              <a:off x="3142" y="188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</p:grpSp>
      <p:sp>
        <p:nvSpPr>
          <p:cNvPr id="578604" name="Rectangle 44"/>
          <p:cNvSpPr>
            <a:spLocks noChangeArrowheads="1"/>
          </p:cNvSpPr>
          <p:nvPr/>
        </p:nvSpPr>
        <p:spPr bwMode="auto">
          <a:xfrm>
            <a:off x="490538" y="4129088"/>
            <a:ext cx="346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strs.push_back(“Scott”);</a:t>
            </a:r>
          </a:p>
        </p:txBody>
      </p:sp>
      <p:sp>
        <p:nvSpPr>
          <p:cNvPr id="578605" name="Line 45"/>
          <p:cNvSpPr>
            <a:spLocks noChangeShapeType="1"/>
          </p:cNvSpPr>
          <p:nvPr/>
        </p:nvSpPr>
        <p:spPr bwMode="auto">
          <a:xfrm>
            <a:off x="228600" y="3524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6" name="Line 46"/>
          <p:cNvSpPr>
            <a:spLocks noChangeShapeType="1"/>
          </p:cNvSpPr>
          <p:nvPr/>
        </p:nvSpPr>
        <p:spPr bwMode="auto">
          <a:xfrm>
            <a:off x="247650" y="4010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7" name="Line 47"/>
          <p:cNvSpPr>
            <a:spLocks noChangeShapeType="1"/>
          </p:cNvSpPr>
          <p:nvPr/>
        </p:nvSpPr>
        <p:spPr bwMode="auto">
          <a:xfrm>
            <a:off x="257175" y="4310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10" name="Line 50"/>
          <p:cNvSpPr>
            <a:spLocks noChangeShapeType="1"/>
          </p:cNvSpPr>
          <p:nvPr/>
        </p:nvSpPr>
        <p:spPr bwMode="auto">
          <a:xfrm>
            <a:off x="247650" y="4938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24" name="Group 64"/>
          <p:cNvGrpSpPr>
            <a:grpSpLocks/>
          </p:cNvGrpSpPr>
          <p:nvPr/>
        </p:nvGrpSpPr>
        <p:grpSpPr bwMode="auto">
          <a:xfrm>
            <a:off x="7094538" y="4419600"/>
            <a:ext cx="1744662" cy="1462088"/>
            <a:chOff x="4373" y="2784"/>
            <a:chExt cx="1099" cy="921"/>
          </a:xfrm>
        </p:grpSpPr>
        <p:grpSp>
          <p:nvGrpSpPr>
            <p:cNvPr id="578614" name="Group 54"/>
            <p:cNvGrpSpPr>
              <a:grpSpLocks/>
            </p:cNvGrpSpPr>
            <p:nvPr/>
          </p:nvGrpSpPr>
          <p:grpSpPr bwMode="auto">
            <a:xfrm>
              <a:off x="4619" y="2928"/>
              <a:ext cx="853" cy="282"/>
              <a:chOff x="2961" y="1854"/>
              <a:chExt cx="1329" cy="282"/>
            </a:xfrm>
          </p:grpSpPr>
          <p:sp>
            <p:nvSpPr>
              <p:cNvPr id="578615" name="Rectangle 55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6" name="Text Box 56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[0]  </a:t>
                </a:r>
              </a:p>
            </p:txBody>
          </p:sp>
        </p:grpSp>
        <p:grpSp>
          <p:nvGrpSpPr>
            <p:cNvPr id="578617" name="Group 57"/>
            <p:cNvGrpSpPr>
              <a:grpSpLocks/>
            </p:cNvGrpSpPr>
            <p:nvPr/>
          </p:nvGrpSpPr>
          <p:grpSpPr bwMode="auto">
            <a:xfrm>
              <a:off x="4628" y="3183"/>
              <a:ext cx="840" cy="282"/>
              <a:chOff x="2982" y="1854"/>
              <a:chExt cx="1308" cy="282"/>
            </a:xfrm>
          </p:grpSpPr>
          <p:sp>
            <p:nvSpPr>
              <p:cNvPr id="578618" name="Rectangle 58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9" name="Text Box 59"/>
              <p:cNvSpPr txBox="1">
                <a:spLocks noChangeArrowheads="1"/>
              </p:cNvSpPr>
              <p:nvPr/>
            </p:nvSpPr>
            <p:spPr bwMode="auto">
              <a:xfrm>
                <a:off x="2982" y="1886"/>
                <a:ext cx="6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[1]  </a:t>
                </a:r>
              </a:p>
            </p:txBody>
          </p:sp>
        </p:grp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4615" y="3423"/>
              <a:ext cx="853" cy="282"/>
              <a:chOff x="2961" y="1854"/>
              <a:chExt cx="1329" cy="282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22" name="Text Box 62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[2]  </a:t>
                </a:r>
              </a:p>
            </p:txBody>
          </p:sp>
        </p:grpSp>
        <p:sp>
          <p:nvSpPr>
            <p:cNvPr id="578623" name="Text Box 63"/>
            <p:cNvSpPr txBox="1">
              <a:spLocks noChangeArrowheads="1"/>
            </p:cNvSpPr>
            <p:nvPr/>
          </p:nvSpPr>
          <p:spPr bwMode="auto">
            <a:xfrm>
              <a:off x="4373" y="2784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vals</a:t>
              </a:r>
            </a:p>
          </p:txBody>
        </p:sp>
      </p:grpSp>
      <p:sp>
        <p:nvSpPr>
          <p:cNvPr id="578625" name="Line 65"/>
          <p:cNvSpPr>
            <a:spLocks noChangeShapeType="1"/>
          </p:cNvSpPr>
          <p:nvPr/>
        </p:nvSpPr>
        <p:spPr bwMode="auto">
          <a:xfrm>
            <a:off x="261938" y="5367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34" name="Group 74"/>
          <p:cNvGrpSpPr>
            <a:grpSpLocks/>
          </p:cNvGrpSpPr>
          <p:nvPr/>
        </p:nvGrpSpPr>
        <p:grpSpPr bwMode="auto">
          <a:xfrm>
            <a:off x="7477125" y="5810250"/>
            <a:ext cx="1354138" cy="447675"/>
            <a:chOff x="2961" y="1854"/>
            <a:chExt cx="1329" cy="282"/>
          </a:xfrm>
        </p:grpSpPr>
        <p:sp>
          <p:nvSpPr>
            <p:cNvPr id="578635" name="Rectangle 75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123</a:t>
              </a:r>
            </a:p>
          </p:txBody>
        </p:sp>
        <p:sp>
          <p:nvSpPr>
            <p:cNvPr id="578636" name="Text Box 76"/>
            <p:cNvSpPr txBox="1">
              <a:spLocks noChangeArrowheads="1"/>
            </p:cNvSpPr>
            <p:nvPr/>
          </p:nvSpPr>
          <p:spPr bwMode="auto">
            <a:xfrm>
              <a:off x="2961" y="1886"/>
              <a:ext cx="6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7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1" grpId="0"/>
      <p:bldP spid="578578" grpId="0"/>
      <p:bldP spid="578579" grpId="0"/>
      <p:bldP spid="578580" grpId="0"/>
      <p:bldP spid="578604" grpId="0"/>
      <p:bldP spid="578605" grpId="0" animBg="1"/>
      <p:bldP spid="578605" grpId="1" animBg="1"/>
      <p:bldP spid="578606" grpId="0" animBg="1"/>
      <p:bldP spid="578606" grpId="1" animBg="1"/>
      <p:bldP spid="578607" grpId="0" animBg="1"/>
      <p:bldP spid="578607" grpId="1" animBg="1"/>
      <p:bldP spid="578610" grpId="0" animBg="1"/>
      <p:bldP spid="578610" grpId="1" animBg="1"/>
      <p:bldP spid="578625" grpId="0" animBg="1"/>
      <p:bldP spid="57862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FEA-2982-4315-9BC3-0A6979339D15}" type="slidenum">
              <a:rPr lang="en-US"/>
              <a:pPr/>
              <a:t>26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0619" name="Rectangle 11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0621" name="Text Box 13"/>
          <p:cNvSpPr txBox="1">
            <a:spLocks noChangeArrowheads="1"/>
          </p:cNvSpPr>
          <p:nvPr/>
        </p:nvSpPr>
        <p:spPr bwMode="auto">
          <a:xfrm>
            <a:off x="4572000" y="12192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read 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 an existing item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use brackets to access it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0622" name="Rectangle 14"/>
          <p:cNvSpPr>
            <a:spLocks noChangeArrowheads="1"/>
          </p:cNvSpPr>
          <p:nvPr/>
        </p:nvSpPr>
        <p:spPr bwMode="auto">
          <a:xfrm>
            <a:off x="519113" y="37480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sp>
        <p:nvSpPr>
          <p:cNvPr id="580636" name="Line 28"/>
          <p:cNvSpPr>
            <a:spLocks noChangeShapeType="1"/>
          </p:cNvSpPr>
          <p:nvPr/>
        </p:nvSpPr>
        <p:spPr bwMode="auto">
          <a:xfrm>
            <a:off x="242888" y="45862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9" name="Rectangle 31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0642" name="Rectangle 3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3" name="Text Box 3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0645" name="Rectangle 3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6" name="Text Box 3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0647" name="Text Box 3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0650" name="Rectangle 42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51" name="Text Box 43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0652" name="Rectangle 44"/>
          <p:cNvSpPr>
            <a:spLocks noChangeArrowheads="1"/>
          </p:cNvSpPr>
          <p:nvPr/>
        </p:nvSpPr>
        <p:spPr bwMode="auto">
          <a:xfrm>
            <a:off x="533400" y="4419600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vals[0] = 42;</a:t>
            </a:r>
          </a:p>
        </p:txBody>
      </p:sp>
      <p:sp>
        <p:nvSpPr>
          <p:cNvPr id="580653" name="Text Box 45"/>
          <p:cNvSpPr txBox="1">
            <a:spLocks noChangeArrowheads="1"/>
          </p:cNvSpPr>
          <p:nvPr/>
        </p:nvSpPr>
        <p:spPr bwMode="auto">
          <a:xfrm>
            <a:off x="8286750" y="46958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4" name="Text Box 46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5" name="Text Box 47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6" name="Text Box 48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57" name="Rectangle 49"/>
          <p:cNvSpPr>
            <a:spLocks noChangeArrowheads="1"/>
          </p:cNvSpPr>
          <p:nvPr/>
        </p:nvSpPr>
        <p:spPr bwMode="auto">
          <a:xfrm>
            <a:off x="533400" y="48006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vals[3];</a:t>
            </a:r>
          </a:p>
        </p:txBody>
      </p:sp>
      <p:sp>
        <p:nvSpPr>
          <p:cNvPr id="580658" name="Text Box 50"/>
          <p:cNvSpPr txBox="1">
            <a:spLocks noChangeArrowheads="1"/>
          </p:cNvSpPr>
          <p:nvPr/>
        </p:nvSpPr>
        <p:spPr bwMode="auto">
          <a:xfrm>
            <a:off x="8167688" y="47101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FFCC"/>
                </a:solidFill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0659" name="Line 51"/>
          <p:cNvSpPr>
            <a:spLocks noChangeShapeType="1"/>
          </p:cNvSpPr>
          <p:nvPr/>
        </p:nvSpPr>
        <p:spPr bwMode="auto">
          <a:xfrm>
            <a:off x="271463" y="4981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0" name="Text Box 52"/>
          <p:cNvSpPr txBox="1">
            <a:spLocks noChangeArrowheads="1"/>
          </p:cNvSpPr>
          <p:nvPr/>
        </p:nvSpPr>
        <p:spPr bwMode="auto">
          <a:xfrm>
            <a:off x="45720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61" name="Text Box 53"/>
          <p:cNvSpPr txBox="1">
            <a:spLocks noChangeArrowheads="1"/>
          </p:cNvSpPr>
          <p:nvPr/>
        </p:nvSpPr>
        <p:spPr bwMode="auto">
          <a:xfrm>
            <a:off x="4386263" y="2057400"/>
            <a:ext cx="4654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be careful! You may only use brackets to access existing items!</a:t>
            </a:r>
          </a:p>
        </p:txBody>
      </p:sp>
      <p:sp>
        <p:nvSpPr>
          <p:cNvPr id="580662" name="Rectangle 54"/>
          <p:cNvSpPr>
            <a:spLocks noChangeArrowheads="1"/>
          </p:cNvSpPr>
          <p:nvPr/>
        </p:nvSpPr>
        <p:spPr bwMode="auto">
          <a:xfrm>
            <a:off x="527050" y="52197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vals[4] = 1971;</a:t>
            </a:r>
          </a:p>
        </p:txBody>
      </p:sp>
      <p:sp>
        <p:nvSpPr>
          <p:cNvPr id="580663" name="Line 55"/>
          <p:cNvSpPr>
            <a:spLocks noChangeShapeType="1"/>
          </p:cNvSpPr>
          <p:nvPr/>
        </p:nvSpPr>
        <p:spPr bwMode="auto">
          <a:xfrm>
            <a:off x="290513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4" name="AutoShape 56"/>
          <p:cNvSpPr>
            <a:spLocks noChangeArrowheads="1"/>
          </p:cNvSpPr>
          <p:nvPr/>
        </p:nvSpPr>
        <p:spPr bwMode="auto">
          <a:xfrm>
            <a:off x="27432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5" name="Rectangle 57"/>
          <p:cNvSpPr>
            <a:spLocks noChangeArrowheads="1"/>
          </p:cNvSpPr>
          <p:nvPr/>
        </p:nvSpPr>
        <p:spPr bwMode="auto">
          <a:xfrm>
            <a:off x="519113" y="564356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vals[7];</a:t>
            </a:r>
          </a:p>
        </p:txBody>
      </p:sp>
      <p:sp>
        <p:nvSpPr>
          <p:cNvPr id="580666" name="Line 58"/>
          <p:cNvSpPr>
            <a:spLocks noChangeShapeType="1"/>
          </p:cNvSpPr>
          <p:nvPr/>
        </p:nvSpPr>
        <p:spPr bwMode="auto">
          <a:xfrm>
            <a:off x="290513" y="582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7" name="AutoShape 59"/>
          <p:cNvSpPr>
            <a:spLocks noChangeArrowheads="1"/>
          </p:cNvSpPr>
          <p:nvPr/>
        </p:nvSpPr>
        <p:spPr bwMode="auto">
          <a:xfrm>
            <a:off x="2819400" y="52578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8" name="AutoShape 60"/>
          <p:cNvSpPr>
            <a:spLocks noChangeArrowheads="1"/>
          </p:cNvSpPr>
          <p:nvPr/>
        </p:nvSpPr>
        <p:spPr bwMode="auto">
          <a:xfrm>
            <a:off x="4114800" y="3886200"/>
            <a:ext cx="2743200" cy="1295400"/>
          </a:xfrm>
          <a:prstGeom prst="wedgeRoundRectCallout">
            <a:avLst>
              <a:gd name="adj1" fmla="val 92190"/>
              <a:gd name="adj2" fmla="val 147306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There is no item #4 in the vector, so this is illegal!</a:t>
            </a:r>
          </a:p>
        </p:txBody>
      </p:sp>
      <p:sp>
        <p:nvSpPr>
          <p:cNvPr id="580669" name="Text Box 61"/>
          <p:cNvSpPr txBox="1">
            <a:spLocks noChangeArrowheads="1"/>
          </p:cNvSpPr>
          <p:nvPr/>
        </p:nvSpPr>
        <p:spPr bwMode="auto">
          <a:xfrm>
            <a:off x="4343400" y="3094038"/>
            <a:ext cx="4800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Finally, you can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methods to read/write the first/last elements (if they exist).</a:t>
            </a:r>
          </a:p>
        </p:txBody>
      </p:sp>
      <p:sp>
        <p:nvSpPr>
          <p:cNvPr id="580670" name="Rectangle 62"/>
          <p:cNvSpPr>
            <a:spLocks noChangeArrowheads="1"/>
          </p:cNvSpPr>
          <p:nvPr/>
        </p:nvSpPr>
        <p:spPr bwMode="auto">
          <a:xfrm>
            <a:off x="519113" y="600551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vals.back();</a:t>
            </a:r>
          </a:p>
        </p:txBody>
      </p:sp>
      <p:sp>
        <p:nvSpPr>
          <p:cNvPr id="580671" name="Line 63"/>
          <p:cNvSpPr>
            <a:spLocks noChangeShapeType="1"/>
          </p:cNvSpPr>
          <p:nvPr/>
        </p:nvSpPr>
        <p:spPr bwMode="auto">
          <a:xfrm>
            <a:off x="290513" y="6191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2" name="Text Box 64"/>
          <p:cNvSpPr txBox="1">
            <a:spLocks noChangeArrowheads="1"/>
          </p:cNvSpPr>
          <p:nvPr/>
        </p:nvSpPr>
        <p:spPr bwMode="auto">
          <a:xfrm>
            <a:off x="51054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73" name="Rectangle 65"/>
          <p:cNvSpPr>
            <a:spLocks noChangeArrowheads="1"/>
          </p:cNvSpPr>
          <p:nvPr/>
        </p:nvSpPr>
        <p:spPr bwMode="auto">
          <a:xfrm>
            <a:off x="7315200" y="464820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4" name="Rectangle 66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5" name="Rectangle 67"/>
          <p:cNvSpPr>
            <a:spLocks noChangeArrowheads="1"/>
          </p:cNvSpPr>
          <p:nvPr/>
        </p:nvSpPr>
        <p:spPr bwMode="auto">
          <a:xfrm>
            <a:off x="7315200" y="619125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6" name="Rectangle 68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80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8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8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21" grpId="0"/>
      <p:bldP spid="580636" grpId="0" animBg="1"/>
      <p:bldP spid="580636" grpId="1" animBg="1"/>
      <p:bldP spid="580652" grpId="0"/>
      <p:bldP spid="580653" grpId="0"/>
      <p:bldP spid="580657" grpId="0"/>
      <p:bldP spid="580658" grpId="0"/>
      <p:bldP spid="580659" grpId="0" animBg="1"/>
      <p:bldP spid="580659" grpId="1" animBg="1"/>
      <p:bldP spid="580661" grpId="0"/>
      <p:bldP spid="580662" grpId="0"/>
      <p:bldP spid="580663" grpId="0" animBg="1"/>
      <p:bldP spid="580663" grpId="1" animBg="1"/>
      <p:bldP spid="580664" grpId="0" animBg="1"/>
      <p:bldP spid="580664" grpId="1" animBg="1"/>
      <p:bldP spid="580665" grpId="0"/>
      <p:bldP spid="580666" grpId="0" animBg="1"/>
      <p:bldP spid="580666" grpId="1" animBg="1"/>
      <p:bldP spid="580667" grpId="0" animBg="1"/>
      <p:bldP spid="580667" grpId="1" animBg="1"/>
      <p:bldP spid="580668" grpId="0" animBg="1"/>
      <p:bldP spid="580668" grpId="1" animBg="1"/>
      <p:bldP spid="580669" grpId="0"/>
      <p:bldP spid="580670" grpId="0"/>
      <p:bldP spid="580671" grpId="0" animBg="1"/>
      <p:bldP spid="580671" grpId="1" animBg="1"/>
      <p:bldP spid="580673" grpId="0" animBg="1"/>
      <p:bldP spid="580673" grpId="1" animBg="1"/>
      <p:bldP spid="580674" grpId="0" animBg="1"/>
      <p:bldP spid="580674" grpId="1" animBg="1"/>
      <p:bldP spid="580675" grpId="0" animBg="1"/>
      <p:bldP spid="580675" grpId="1" animBg="1"/>
      <p:bldP spid="580676" grpId="0" animBg="1"/>
      <p:bldP spid="58067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D8F4-A135-4318-9C63-835424963D6F}" type="slidenum">
              <a:rPr lang="en-US"/>
              <a:pPr/>
              <a:t>27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2666" name="Text Box 10"/>
          <p:cNvSpPr txBox="1">
            <a:spLocks noChangeArrowheads="1"/>
          </p:cNvSpPr>
          <p:nvPr/>
        </p:nvSpPr>
        <p:spPr bwMode="auto">
          <a:xfrm>
            <a:off x="4572000" y="10668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back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vector, use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pop_back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2667" name="Rectangle 11"/>
          <p:cNvSpPr>
            <a:spLocks noChangeArrowheads="1"/>
          </p:cNvSpPr>
          <p:nvPr/>
        </p:nvSpPr>
        <p:spPr bwMode="auto">
          <a:xfrm>
            <a:off x="519113" y="37480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	</a:t>
            </a:r>
          </a:p>
        </p:txBody>
      </p:sp>
      <p:sp>
        <p:nvSpPr>
          <p:cNvPr id="582669" name="Rectangle 13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0" name="Text Box 14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2671" name="Rectangle 15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2" name="Text Box 16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2673" name="Rectangle 1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4" name="Text Box 1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2675" name="Text Box 1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2676" name="Rectangle 20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7" name="Text Box 21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8194675" y="469582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2680" name="Text Box 24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1" name="Text Box 25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2" name="Text Box 26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2691" name="Rectangle 35"/>
          <p:cNvSpPr>
            <a:spLocks noChangeArrowheads="1"/>
          </p:cNvSpPr>
          <p:nvPr/>
        </p:nvSpPr>
        <p:spPr bwMode="auto">
          <a:xfrm>
            <a:off x="519113" y="42814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2" name="Line 36"/>
          <p:cNvSpPr>
            <a:spLocks noChangeShapeType="1"/>
          </p:cNvSpPr>
          <p:nvPr/>
        </p:nvSpPr>
        <p:spPr bwMode="auto">
          <a:xfrm>
            <a:off x="247650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5" name="Rectangle 39"/>
          <p:cNvSpPr>
            <a:spLocks noChangeArrowheads="1"/>
          </p:cNvSpPr>
          <p:nvPr/>
        </p:nvSpPr>
        <p:spPr bwMode="auto">
          <a:xfrm>
            <a:off x="533400" y="4586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6" name="Line 40"/>
          <p:cNvSpPr>
            <a:spLocks noChangeShapeType="1"/>
          </p:cNvSpPr>
          <p:nvPr/>
        </p:nvSpPr>
        <p:spPr bwMode="auto">
          <a:xfrm>
            <a:off x="24765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7" name="Text Box 41"/>
          <p:cNvSpPr txBox="1">
            <a:spLocks noChangeArrowheads="1"/>
          </p:cNvSpPr>
          <p:nvPr/>
        </p:nvSpPr>
        <p:spPr bwMode="auto">
          <a:xfrm>
            <a:off x="4379913" y="2971800"/>
            <a:ext cx="4764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Be careful! Once you’ve removed an item from the vector, you can’t access its slot with brackets!</a:t>
            </a:r>
          </a:p>
        </p:txBody>
      </p:sp>
      <p:sp>
        <p:nvSpPr>
          <p:cNvPr id="582698" name="Line 42"/>
          <p:cNvSpPr>
            <a:spLocks noChangeShapeType="1"/>
          </p:cNvSpPr>
          <p:nvPr/>
        </p:nvSpPr>
        <p:spPr bwMode="auto">
          <a:xfrm>
            <a:off x="228600" y="5257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9" name="Rectangle 43"/>
          <p:cNvSpPr>
            <a:spLocks noChangeArrowheads="1"/>
          </p:cNvSpPr>
          <p:nvPr/>
        </p:nvSpPr>
        <p:spPr bwMode="auto">
          <a:xfrm>
            <a:off x="533400" y="50911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vals[3] = 456;</a:t>
            </a:r>
          </a:p>
        </p:txBody>
      </p:sp>
      <p:sp>
        <p:nvSpPr>
          <p:cNvPr id="582700" name="AutoShape 44"/>
          <p:cNvSpPr>
            <a:spLocks noChangeArrowheads="1"/>
          </p:cNvSpPr>
          <p:nvPr/>
        </p:nvSpPr>
        <p:spPr bwMode="auto">
          <a:xfrm>
            <a:off x="26670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2701" name="Text Box 45"/>
          <p:cNvSpPr txBox="1">
            <a:spLocks noChangeArrowheads="1"/>
          </p:cNvSpPr>
          <p:nvPr/>
        </p:nvSpPr>
        <p:spPr bwMode="auto">
          <a:xfrm>
            <a:off x="4794250" y="4329113"/>
            <a:ext cx="229235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We’ll learn how 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middle/front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 in just a bit…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702" name="Text Box 46"/>
          <p:cNvSpPr txBox="1">
            <a:spLocks noChangeArrowheads="1"/>
          </p:cNvSpPr>
          <p:nvPr/>
        </p:nvSpPr>
        <p:spPr bwMode="auto">
          <a:xfrm>
            <a:off x="4572000" y="2057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This actually shrinks the vector (afterward it has fewer items)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82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82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82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82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582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582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6" grpId="0"/>
      <p:bldP spid="582673" grpId="0" animBg="1"/>
      <p:bldP spid="582674" grpId="0"/>
      <p:bldP spid="582676" grpId="0" animBg="1"/>
      <p:bldP spid="582677" grpId="0"/>
      <p:bldP spid="582681" grpId="0"/>
      <p:bldP spid="582682" grpId="0"/>
      <p:bldP spid="582691" grpId="0"/>
      <p:bldP spid="582692" grpId="0" animBg="1"/>
      <p:bldP spid="582692" grpId="1" animBg="1"/>
      <p:bldP spid="582695" grpId="0"/>
      <p:bldP spid="582696" grpId="0" animBg="1"/>
      <p:bldP spid="582696" grpId="1" animBg="1"/>
      <p:bldP spid="582697" grpId="0"/>
      <p:bldP spid="582698" grpId="0" animBg="1"/>
      <p:bldP spid="582698" grpId="1" animBg="1"/>
      <p:bldP spid="582699" grpId="0"/>
      <p:bldP spid="582700" grpId="0" animBg="1"/>
      <p:bldP spid="582701" grpId="0"/>
      <p:bldP spid="5827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98B4-67B1-463F-A372-AE28A9A552D8}" type="slidenum">
              <a:rPr lang="en-US"/>
              <a:pPr/>
              <a:t>28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6761" name="Rectangle 9"/>
          <p:cNvSpPr>
            <a:spLocks noChangeArrowheads="1"/>
          </p:cNvSpPr>
          <p:nvPr/>
        </p:nvSpPr>
        <p:spPr bwMode="auto">
          <a:xfrm>
            <a:off x="533400" y="3305175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vals(2,444);</a:t>
            </a:r>
          </a:p>
        </p:txBody>
      </p:sp>
      <p:sp>
        <p:nvSpPr>
          <p:cNvPr id="586762" name="Text Box 10"/>
          <p:cNvSpPr txBox="1">
            <a:spLocks noChangeArrowheads="1"/>
          </p:cNvSpPr>
          <p:nvPr/>
        </p:nvSpPr>
        <p:spPr bwMode="auto">
          <a:xfrm>
            <a:off x="457200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get the current number of elements in a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586764" name="Rectangle 12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5" name="Text Box 13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6766" name="Rectangle 1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7" name="Text Box 1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6768" name="Rectangle 16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9" name="Text Box 17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6770" name="Text Box 18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6773" name="Text Box 21"/>
          <p:cNvSpPr txBox="1">
            <a:spLocks noChangeArrowheads="1"/>
          </p:cNvSpPr>
          <p:nvPr/>
        </p:nvSpPr>
        <p:spPr bwMode="auto">
          <a:xfrm>
            <a:off x="8102600" y="469582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4" name="Text Box 22"/>
          <p:cNvSpPr txBox="1">
            <a:spLocks noChangeArrowheads="1"/>
          </p:cNvSpPr>
          <p:nvPr/>
        </p:nvSpPr>
        <p:spPr bwMode="auto">
          <a:xfrm>
            <a:off x="8104188" y="5105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5" name="Text Box 23"/>
          <p:cNvSpPr txBox="1">
            <a:spLocks noChangeArrowheads="1"/>
          </p:cNvSpPr>
          <p:nvPr/>
        </p:nvSpPr>
        <p:spPr bwMode="auto">
          <a:xfrm>
            <a:off x="8107363" y="5486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999</a:t>
            </a:r>
          </a:p>
        </p:txBody>
      </p:sp>
      <p:sp>
        <p:nvSpPr>
          <p:cNvPr id="586778" name="Line 26"/>
          <p:cNvSpPr>
            <a:spLocks noChangeShapeType="1"/>
          </p:cNvSpPr>
          <p:nvPr/>
        </p:nvSpPr>
        <p:spPr bwMode="auto">
          <a:xfrm>
            <a:off x="247650" y="3933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9" name="Rectangle 27"/>
          <p:cNvSpPr>
            <a:spLocks noChangeArrowheads="1"/>
          </p:cNvSpPr>
          <p:nvPr/>
        </p:nvSpPr>
        <p:spPr bwMode="auto">
          <a:xfrm>
            <a:off x="533400" y="37338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vals.push_back(999);</a:t>
            </a:r>
          </a:p>
        </p:txBody>
      </p:sp>
      <p:sp>
        <p:nvSpPr>
          <p:cNvPr id="586780" name="Line 28"/>
          <p:cNvSpPr>
            <a:spLocks noChangeShapeType="1"/>
          </p:cNvSpPr>
          <p:nvPr/>
        </p:nvSpPr>
        <p:spPr bwMode="auto">
          <a:xfrm>
            <a:off x="247650" y="4405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2" name="Line 30"/>
          <p:cNvSpPr>
            <a:spLocks noChangeShapeType="1"/>
          </p:cNvSpPr>
          <p:nvPr/>
        </p:nvSpPr>
        <p:spPr bwMode="auto">
          <a:xfrm>
            <a:off x="228600" y="4891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3" name="Rectangle 31"/>
          <p:cNvSpPr>
            <a:spLocks noChangeArrowheads="1"/>
          </p:cNvSpPr>
          <p:nvPr/>
        </p:nvSpPr>
        <p:spPr bwMode="auto">
          <a:xfrm>
            <a:off x="533400" y="4724400"/>
            <a:ext cx="387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(vals.empty() == false)</a:t>
            </a:r>
          </a:p>
          <a:p>
            <a:r>
              <a:rPr lang="en-US">
                <a:cs typeface="Times New Roman" pitchFamily="18" charset="0"/>
              </a:rPr>
              <a:t>   cout &lt;&lt; “I have items!”;</a:t>
            </a:r>
          </a:p>
        </p:txBody>
      </p:sp>
      <p:sp>
        <p:nvSpPr>
          <p:cNvPr id="586785" name="Text Box 33"/>
          <p:cNvSpPr txBox="1">
            <a:spLocks noChangeArrowheads="1"/>
          </p:cNvSpPr>
          <p:nvPr/>
        </p:nvSpPr>
        <p:spPr bwMode="auto">
          <a:xfrm>
            <a:off x="4706938" y="6248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86786" name="Rectangle 34"/>
          <p:cNvSpPr>
            <a:spLocks noChangeArrowheads="1"/>
          </p:cNvSpPr>
          <p:nvPr/>
        </p:nvSpPr>
        <p:spPr bwMode="auto">
          <a:xfrm>
            <a:off x="533400" y="422433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vals.size();</a:t>
            </a:r>
          </a:p>
        </p:txBody>
      </p:sp>
      <p:sp>
        <p:nvSpPr>
          <p:cNvPr id="586787" name="Line 35"/>
          <p:cNvSpPr>
            <a:spLocks noChangeShapeType="1"/>
          </p:cNvSpPr>
          <p:nvPr/>
        </p:nvSpPr>
        <p:spPr bwMode="auto">
          <a:xfrm>
            <a:off x="638175" y="5195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8" name="Text Box 36"/>
          <p:cNvSpPr txBox="1">
            <a:spLocks noChangeArrowheads="1"/>
          </p:cNvSpPr>
          <p:nvPr/>
        </p:nvSpPr>
        <p:spPr bwMode="auto">
          <a:xfrm>
            <a:off x="4572000" y="3276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to determine if the vector is empty,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empty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method!</a:t>
            </a:r>
          </a:p>
        </p:txBody>
      </p:sp>
      <p:sp>
        <p:nvSpPr>
          <p:cNvPr id="586789" name="Text Box 37"/>
          <p:cNvSpPr txBox="1">
            <a:spLocks noChangeArrowheads="1"/>
          </p:cNvSpPr>
          <p:nvPr/>
        </p:nvSpPr>
        <p:spPr bwMode="auto">
          <a:xfrm>
            <a:off x="5181600" y="6248400"/>
            <a:ext cx="172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 have items!</a:t>
            </a:r>
          </a:p>
        </p:txBody>
      </p:sp>
      <p:sp>
        <p:nvSpPr>
          <p:cNvPr id="586790" name="AutoShape 38"/>
          <p:cNvSpPr>
            <a:spLocks noChangeArrowheads="1"/>
          </p:cNvSpPr>
          <p:nvPr/>
        </p:nvSpPr>
        <p:spPr bwMode="auto">
          <a:xfrm>
            <a:off x="3048000" y="1752600"/>
            <a:ext cx="4343400" cy="1905000"/>
          </a:xfrm>
          <a:prstGeom prst="wedgeRoundRectCallout">
            <a:avLst>
              <a:gd name="adj1" fmla="val -44625"/>
              <a:gd name="adj2" fmla="val 78833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Remember – the size( ) function works for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but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algn="ctr"/>
            <a:endParaRPr lang="en-US" sz="8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int arr[10];</a:t>
            </a:r>
          </a:p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cout &lt;&lt; arr.size( );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  <p:sp>
        <p:nvSpPr>
          <p:cNvPr id="586791" name="Text Box 39"/>
          <p:cNvSpPr txBox="1">
            <a:spLocks noChangeArrowheads="1"/>
          </p:cNvSpPr>
          <p:nvPr/>
        </p:nvSpPr>
        <p:spPr bwMode="auto">
          <a:xfrm>
            <a:off x="165100" y="990600"/>
            <a:ext cx="875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For some candy – any guesses how vectors are implemented?</a:t>
            </a:r>
          </a:p>
        </p:txBody>
      </p:sp>
      <p:sp>
        <p:nvSpPr>
          <p:cNvPr id="586792" name="Line 40"/>
          <p:cNvSpPr>
            <a:spLocks noChangeShapeType="1"/>
          </p:cNvSpPr>
          <p:nvPr/>
        </p:nvSpPr>
        <p:spPr bwMode="auto">
          <a:xfrm>
            <a:off x="304800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2" grpId="0"/>
      <p:bldP spid="586764" grpId="0" animBg="1"/>
      <p:bldP spid="586765" grpId="0"/>
      <p:bldP spid="586766" grpId="0" animBg="1"/>
      <p:bldP spid="586767" grpId="0"/>
      <p:bldP spid="586768" grpId="0" animBg="1"/>
      <p:bldP spid="586769" grpId="0"/>
      <p:bldP spid="586770" grpId="0"/>
      <p:bldP spid="586773" grpId="0"/>
      <p:bldP spid="586774" grpId="0"/>
      <p:bldP spid="586775" grpId="0"/>
      <p:bldP spid="586778" grpId="0" animBg="1"/>
      <p:bldP spid="586778" grpId="1" animBg="1"/>
      <p:bldP spid="586780" grpId="0" animBg="1"/>
      <p:bldP spid="586780" grpId="1" animBg="1"/>
      <p:bldP spid="586782" grpId="0" animBg="1"/>
      <p:bldP spid="586782" grpId="1" animBg="1"/>
      <p:bldP spid="586783" grpId="0"/>
      <p:bldP spid="586786" grpId="0"/>
      <p:bldP spid="586787" grpId="0" animBg="1"/>
      <p:bldP spid="586787" grpId="1" animBg="1"/>
      <p:bldP spid="586788" grpId="0"/>
      <p:bldP spid="586790" grpId="0" animBg="1"/>
      <p:bldP spid="586790" grpId="1" animBg="1"/>
      <p:bldP spid="586791" grpId="0"/>
      <p:bldP spid="586792" grpId="0" animBg="1"/>
      <p:bldP spid="58679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9EDB-C7D4-49FB-9174-9DC5EDC0BB9C}" type="slidenum">
              <a:rPr lang="en-US"/>
              <a:pPr/>
              <a:t>29</a:t>
            </a:fld>
            <a:endParaRPr lang="en-US"/>
          </a:p>
        </p:txBody>
      </p:sp>
      <p:sp>
        <p:nvSpPr>
          <p:cNvPr id="468092" name="Text Box 124"/>
          <p:cNvSpPr txBox="1">
            <a:spLocks noChangeArrowheads="1"/>
          </p:cNvSpPr>
          <p:nvPr/>
        </p:nvSpPr>
        <p:spPr bwMode="auto">
          <a:xfrm>
            <a:off x="5105400" y="3397250"/>
            <a:ext cx="38973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But it also has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push_front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pop_front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methods!</a:t>
            </a: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78" name="Text Box 10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467985" name="Rectangle 17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467988" name="Rectangle 20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467990" name="Rectangle 22"/>
          <p:cNvSpPr>
            <a:spLocks noChangeArrowheads="1"/>
          </p:cNvSpPr>
          <p:nvPr/>
        </p:nvSpPr>
        <p:spPr bwMode="auto">
          <a:xfrm>
            <a:off x="561975" y="5591175"/>
            <a:ext cx="4508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</a:t>
            </a:r>
            <a:r>
              <a:rPr lang="en-US" sz="10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[</a:t>
            </a:r>
            <a:r>
              <a:rPr lang="en-US">
                <a:cs typeface="Times New Roman" pitchFamily="18" charset="0"/>
              </a:rPr>
              <a:t>0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00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&lt;&lt;</a:t>
            </a:r>
            <a:r>
              <a:rPr lang="en-US" sz="10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endl;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  <a:r>
              <a:rPr lang="en-US">
                <a:cs typeface="Times New Roman" pitchFamily="18" charset="0"/>
              </a:rPr>
              <a:t> </a:t>
            </a:r>
          </a:p>
        </p:txBody>
      </p:sp>
      <p:sp>
        <p:nvSpPr>
          <p:cNvPr id="467994" name="Rectangle 26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467995" name="Rectangle 27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8035" name="Text Box 67"/>
          <p:cNvSpPr txBox="1">
            <a:spLocks noChangeArrowheads="1"/>
          </p:cNvSpPr>
          <p:nvPr/>
        </p:nvSpPr>
        <p:spPr bwMode="auto">
          <a:xfrm>
            <a:off x="4876800" y="1752600"/>
            <a:ext cx="43434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Like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the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class </a:t>
            </a:r>
            <a:br>
              <a:rPr lang="en-US" sz="2300" b="0">
                <a:latin typeface="Comic Sans MS" pitchFamily="66" charset="0"/>
                <a:cs typeface="Times New Roman" pitchFamily="18" charset="0"/>
              </a:rPr>
            </a:br>
            <a:r>
              <a:rPr lang="en-US" sz="2300" b="0">
                <a:latin typeface="Comic Sans MS" pitchFamily="66" charset="0"/>
                <a:cs typeface="Times New Roman" pitchFamily="18" charset="0"/>
              </a:rPr>
              <a:t>has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push_back, pop_back, front, back, size </a:t>
            </a:r>
            <a:r>
              <a:rPr lang="en-US" sz="23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empty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methods!</a:t>
            </a:r>
          </a:p>
        </p:txBody>
      </p:sp>
      <p:sp>
        <p:nvSpPr>
          <p:cNvPr id="468036" name="Text Box 68"/>
          <p:cNvSpPr txBox="1">
            <a:spLocks noChangeArrowheads="1"/>
          </p:cNvSpPr>
          <p:nvPr/>
        </p:nvSpPr>
        <p:spPr bwMode="auto">
          <a:xfrm>
            <a:off x="5170488" y="5638800"/>
            <a:ext cx="3897312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Unlike vectors, you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access list elements using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brackets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8094" name="Text Box 126"/>
          <p:cNvSpPr txBox="1">
            <a:spLocks noChangeArrowheads="1"/>
          </p:cNvSpPr>
          <p:nvPr/>
        </p:nvSpPr>
        <p:spPr bwMode="auto">
          <a:xfrm>
            <a:off x="5181600" y="4343400"/>
            <a:ext cx="38973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These methods allow you to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add/remove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items from the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of the list!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92" grpId="0"/>
      <p:bldP spid="467988" grpId="0"/>
      <p:bldP spid="467990" grpId="0"/>
      <p:bldP spid="468035" grpId="0"/>
      <p:bldP spid="468036" grpId="0"/>
      <p:bldP spid="4680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Generic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DB573-F00D-4756-A941-00796EB5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85" y="1975296"/>
            <a:ext cx="6171429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3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80C3-84E9-4489-A1F4-2B02BC135C96}" type="slidenum">
              <a:rPr lang="en-US"/>
              <a:pPr/>
              <a:t>30</a:t>
            </a:fld>
            <a:endParaRPr 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8" name="Rectangle 8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588809" name="Rectangle 9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588815" name="Rectangle 15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8820" name="Line 20"/>
          <p:cNvSpPr>
            <a:spLocks noChangeShapeType="1"/>
          </p:cNvSpPr>
          <p:nvPr/>
        </p:nvSpPr>
        <p:spPr bwMode="auto">
          <a:xfrm>
            <a:off x="290513" y="41640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1" name="Group 21"/>
          <p:cNvGrpSpPr>
            <a:grpSpLocks/>
          </p:cNvGrpSpPr>
          <p:nvPr/>
        </p:nvGrpSpPr>
        <p:grpSpPr bwMode="auto">
          <a:xfrm>
            <a:off x="5403850" y="2133600"/>
            <a:ext cx="1087438" cy="542925"/>
            <a:chOff x="3443" y="1530"/>
            <a:chExt cx="685" cy="342"/>
          </a:xfrm>
        </p:grpSpPr>
        <p:sp>
          <p:nvSpPr>
            <p:cNvPr id="588822" name="Text Box 22"/>
            <p:cNvSpPr txBox="1">
              <a:spLocks noChangeArrowheads="1"/>
            </p:cNvSpPr>
            <p:nvPr/>
          </p:nvSpPr>
          <p:spPr bwMode="auto">
            <a:xfrm>
              <a:off x="3443" y="1530"/>
              <a:ext cx="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lf</a:t>
              </a:r>
            </a:p>
          </p:txBody>
        </p:sp>
        <p:sp>
          <p:nvSpPr>
            <p:cNvPr id="588823" name="Rectangle 23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24" name="Line 24"/>
          <p:cNvSpPr>
            <a:spLocks noChangeShapeType="1"/>
          </p:cNvSpPr>
          <p:nvPr/>
        </p:nvSpPr>
        <p:spPr bwMode="auto">
          <a:xfrm>
            <a:off x="304800" y="451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8825" name="AutoShape 25"/>
          <p:cNvCxnSpPr>
            <a:cxnSpLocks noChangeShapeType="1"/>
            <a:stCxn id="588823" idx="3"/>
            <a:endCxn id="588832" idx="0"/>
          </p:cNvCxnSpPr>
          <p:nvPr/>
        </p:nvCxnSpPr>
        <p:spPr bwMode="auto">
          <a:xfrm>
            <a:off x="6510338" y="2524125"/>
            <a:ext cx="906462" cy="14319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26" name="Line 26"/>
          <p:cNvSpPr>
            <a:spLocks noChangeShapeType="1"/>
          </p:cNvSpPr>
          <p:nvPr/>
        </p:nvSpPr>
        <p:spPr bwMode="auto">
          <a:xfrm>
            <a:off x="304800" y="4829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7" name="Group 27"/>
          <p:cNvGrpSpPr>
            <a:grpSpLocks/>
          </p:cNvGrpSpPr>
          <p:nvPr/>
        </p:nvGrpSpPr>
        <p:grpSpPr bwMode="auto">
          <a:xfrm>
            <a:off x="6432550" y="3733800"/>
            <a:ext cx="1430338" cy="1006475"/>
            <a:chOff x="4091" y="2630"/>
            <a:chExt cx="901" cy="634"/>
          </a:xfrm>
        </p:grpSpPr>
        <p:grpSp>
          <p:nvGrpSpPr>
            <p:cNvPr id="58882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2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3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2" name="Text Box 32"/>
              <p:cNvSpPr txBox="1">
                <a:spLocks noChangeArrowheads="1"/>
              </p:cNvSpPr>
              <p:nvPr/>
            </p:nvSpPr>
            <p:spPr bwMode="auto">
              <a:xfrm>
                <a:off x="4543" y="210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1.1</a:t>
                </a:r>
              </a:p>
            </p:txBody>
          </p:sp>
          <p:sp>
            <p:nvSpPr>
              <p:cNvPr id="588833" name="Text Box 33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34" name="Text Box 34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588838" name="Group 38"/>
          <p:cNvGrpSpPr>
            <a:grpSpLocks/>
          </p:cNvGrpSpPr>
          <p:nvPr/>
        </p:nvGrpSpPr>
        <p:grpSpPr bwMode="auto">
          <a:xfrm>
            <a:off x="7042150" y="5105400"/>
            <a:ext cx="1430338" cy="1006475"/>
            <a:chOff x="4091" y="2630"/>
            <a:chExt cx="901" cy="634"/>
          </a:xfrm>
        </p:grpSpPr>
        <p:grpSp>
          <p:nvGrpSpPr>
            <p:cNvPr id="588839" name="Group 3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40" name="Rectangle 4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41" name="Rectangle 4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2" name="Rectangle 4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3" name="Text Box 4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2.2</a:t>
                </a:r>
              </a:p>
            </p:txBody>
          </p:sp>
          <p:sp>
            <p:nvSpPr>
              <p:cNvPr id="588844" name="Text Box 4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45" name="Text Box 4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46" name="AutoShape 46"/>
          <p:cNvCxnSpPr>
            <a:cxnSpLocks noChangeShapeType="1"/>
            <a:endCxn id="588843" idx="0"/>
          </p:cNvCxnSpPr>
          <p:nvPr/>
        </p:nvCxnSpPr>
        <p:spPr bwMode="auto">
          <a:xfrm>
            <a:off x="7807325" y="4541838"/>
            <a:ext cx="219075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47" name="Line 47"/>
          <p:cNvSpPr>
            <a:spLocks noChangeShapeType="1"/>
          </p:cNvSpPr>
          <p:nvPr/>
        </p:nvSpPr>
        <p:spPr bwMode="auto">
          <a:xfrm>
            <a:off x="319088" y="5119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48" name="Group 48"/>
          <p:cNvGrpSpPr>
            <a:grpSpLocks/>
          </p:cNvGrpSpPr>
          <p:nvPr/>
        </p:nvGrpSpPr>
        <p:grpSpPr bwMode="auto">
          <a:xfrm>
            <a:off x="7623175" y="2895600"/>
            <a:ext cx="1430338" cy="1006475"/>
            <a:chOff x="4091" y="2630"/>
            <a:chExt cx="901" cy="634"/>
          </a:xfrm>
        </p:grpSpPr>
        <p:grpSp>
          <p:nvGrpSpPr>
            <p:cNvPr id="588849" name="Group 4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50" name="Rectangle 5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51" name="Rectangle 5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2" name="Rectangle 5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3" name="Text Box 5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3.3</a:t>
                </a:r>
              </a:p>
            </p:txBody>
          </p:sp>
          <p:sp>
            <p:nvSpPr>
              <p:cNvPr id="588854" name="Text Box 54"/>
              <p:cNvSpPr txBox="1">
                <a:spLocks noChangeArrowheads="1"/>
              </p:cNvSpPr>
              <p:nvPr/>
            </p:nvSpPr>
            <p:spPr bwMode="auto">
              <a:xfrm>
                <a:off x="4641" y="2352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588855" name="Text Box 5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56" name="AutoShape 56"/>
          <p:cNvCxnSpPr>
            <a:cxnSpLocks noChangeShapeType="1"/>
            <a:stCxn id="588852" idx="1"/>
            <a:endCxn id="588832" idx="0"/>
          </p:cNvCxnSpPr>
          <p:nvPr/>
        </p:nvCxnSpPr>
        <p:spPr bwMode="auto">
          <a:xfrm rot="10800000" flipV="1">
            <a:off x="7416800" y="3675063"/>
            <a:ext cx="765175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8857" name="AutoShape 57"/>
          <p:cNvCxnSpPr>
            <a:cxnSpLocks noChangeShapeType="1"/>
            <a:stCxn id="588823" idx="3"/>
            <a:endCxn id="588853" idx="0"/>
          </p:cNvCxnSpPr>
          <p:nvPr/>
        </p:nvCxnSpPr>
        <p:spPr bwMode="auto">
          <a:xfrm>
            <a:off x="6510338" y="2524125"/>
            <a:ext cx="2097087" cy="5937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59" name="Rectangle 59"/>
          <p:cNvSpPr>
            <a:spLocks noChangeArrowheads="1"/>
          </p:cNvSpPr>
          <p:nvPr/>
        </p:nvSpPr>
        <p:spPr bwMode="auto">
          <a:xfrm>
            <a:off x="7054896" y="4391025"/>
            <a:ext cx="724177" cy="2477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8860" name="Rectangle 60"/>
          <p:cNvSpPr>
            <a:spLocks noChangeArrowheads="1"/>
          </p:cNvSpPr>
          <p:nvPr/>
        </p:nvSpPr>
        <p:spPr bwMode="auto">
          <a:xfrm>
            <a:off x="5741988" y="2333625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NULL</a:t>
            </a:r>
          </a:p>
        </p:txBody>
      </p:sp>
      <p:sp>
        <p:nvSpPr>
          <p:cNvPr id="588861" name="Text Box 61"/>
          <p:cNvSpPr txBox="1">
            <a:spLocks noChangeArrowheads="1"/>
          </p:cNvSpPr>
          <p:nvPr/>
        </p:nvSpPr>
        <p:spPr bwMode="auto">
          <a:xfrm>
            <a:off x="4876800" y="2057400"/>
            <a:ext cx="43434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So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88863" name="Text Box 63"/>
          <p:cNvSpPr txBox="1">
            <a:spLocks noChangeArrowheads="1"/>
          </p:cNvSpPr>
          <p:nvPr/>
        </p:nvSpPr>
        <p:spPr bwMode="auto">
          <a:xfrm>
            <a:off x="4953000" y="3429000"/>
            <a:ext cx="4343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vectors are based on </a:t>
            </a:r>
            <a:r>
              <a:rPr lang="en-US" sz="20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they allow fast access to any element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(via brackets) but adding new items is often slower.</a:t>
            </a:r>
          </a:p>
        </p:txBody>
      </p:sp>
      <p:sp>
        <p:nvSpPr>
          <p:cNvPr id="588864" name="Text Box 64"/>
          <p:cNvSpPr txBox="1">
            <a:spLocks noChangeArrowheads="1"/>
          </p:cNvSpPr>
          <p:nvPr/>
        </p:nvSpPr>
        <p:spPr bwMode="auto">
          <a:xfrm>
            <a:off x="5334000" y="5241925"/>
            <a:ext cx="350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STL list is based on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linked list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it offers fast insertion/deletion, but slow access to middle elements.</a:t>
            </a:r>
          </a:p>
        </p:txBody>
      </p:sp>
      <p:sp>
        <p:nvSpPr>
          <p:cNvPr id="588865" name="Text Box 65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588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88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88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588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0" grpId="0" animBg="1"/>
      <p:bldP spid="588820" grpId="1" animBg="1"/>
      <p:bldP spid="588824" grpId="0" animBg="1"/>
      <p:bldP spid="588824" grpId="1" animBg="1"/>
      <p:bldP spid="588826" grpId="0" animBg="1"/>
      <p:bldP spid="588826" grpId="1" animBg="1"/>
      <p:bldP spid="588847" grpId="0" animBg="1"/>
      <p:bldP spid="588847" grpId="1" animBg="1"/>
      <p:bldP spid="588859" grpId="0" animBg="1"/>
      <p:bldP spid="588859" grpId="1" animBg="1"/>
      <p:bldP spid="588860" grpId="0"/>
      <p:bldP spid="588860" grpId="1"/>
      <p:bldP spid="588860" grpId="2"/>
      <p:bldP spid="588861" grpId="0"/>
      <p:bldP spid="588863" grpId="0"/>
      <p:bldP spid="5888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900-AAE2-42DC-818E-02B91E3E8D63}" type="slidenum">
              <a:rPr lang="en-US"/>
              <a:pPr/>
              <a:t>31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234950" y="914400"/>
            <a:ext cx="8553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: Given an STL container class (like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), how do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iterate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through its elements?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381000" y="2216150"/>
            <a:ext cx="487680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#include &lt;list&gt;</a:t>
            </a:r>
          </a:p>
          <a:p>
            <a:r>
              <a:rPr lang="en-US">
                <a:cs typeface="Times New Roman" pitchFamily="18" charset="0"/>
              </a:rPr>
              <a:t>using namespace std;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main()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</a:t>
            </a:r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poof.push_back(5);</a:t>
            </a:r>
          </a:p>
          <a:p>
            <a:r>
              <a:rPr lang="en-US">
                <a:cs typeface="Times New Roman" pitchFamily="18" charset="0"/>
              </a:rPr>
              <a:t>  poof.push_back(7);</a:t>
            </a:r>
          </a:p>
          <a:p>
            <a:r>
              <a:rPr lang="en-US">
                <a:cs typeface="Times New Roman" pitchFamily="18" charset="0"/>
              </a:rPr>
              <a:t>  poof.push_back(1);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// how do I enumerate elements?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5334000" y="2257425"/>
            <a:ext cx="3733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Unfortunately, other than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class which allows you to use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brackets [ ]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access elements…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609600" y="5638800"/>
            <a:ext cx="4662488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poof.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retrieve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(j);</a:t>
            </a:r>
          </a:p>
        </p:txBody>
      </p:sp>
      <p:grpSp>
        <p:nvGrpSpPr>
          <p:cNvPr id="407562" name="Group 10"/>
          <p:cNvGrpSpPr>
            <a:grpSpLocks/>
          </p:cNvGrpSpPr>
          <p:nvPr/>
        </p:nvGrpSpPr>
        <p:grpSpPr bwMode="auto">
          <a:xfrm>
            <a:off x="4775200" y="5400675"/>
            <a:ext cx="3225800" cy="695325"/>
            <a:chOff x="3093" y="3354"/>
            <a:chExt cx="2032" cy="520"/>
          </a:xfrm>
        </p:grpSpPr>
        <p:sp>
          <p:nvSpPr>
            <p:cNvPr id="407559" name="Text Box 7"/>
            <p:cNvSpPr txBox="1">
              <a:spLocks noChangeArrowheads="1"/>
            </p:cNvSpPr>
            <p:nvPr/>
          </p:nvSpPr>
          <p:spPr bwMode="auto">
            <a:xfrm>
              <a:off x="3853" y="3354"/>
              <a:ext cx="127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Won’t work...</a:t>
              </a:r>
            </a:p>
          </p:txBody>
        </p:sp>
        <p:sp>
          <p:nvSpPr>
            <p:cNvPr id="407560" name="Line 8"/>
            <p:cNvSpPr>
              <a:spLocks noChangeShapeType="1"/>
            </p:cNvSpPr>
            <p:nvPr/>
          </p:nvSpPr>
          <p:spPr bwMode="auto">
            <a:xfrm flipH="1">
              <a:off x="3093" y="3545"/>
              <a:ext cx="794" cy="3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609600" y="35814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635000" y="3581400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595313" y="5638800"/>
            <a:ext cx="4662487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poof[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j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;   </a:t>
            </a:r>
          </a:p>
        </p:txBody>
      </p: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5334000" y="3886200"/>
            <a:ext cx="38100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None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other STL containers have an easy-to-use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“retrieve”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to quickly go thru the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utoUpdateAnimBg="0"/>
      <p:bldP spid="407558" grpId="0" autoUpdateAnimBg="0"/>
      <p:bldP spid="407563" grpId="0"/>
      <p:bldP spid="407564" grpId="0"/>
      <p:bldP spid="407564" grpId="1"/>
      <p:bldP spid="407565" grpId="0" autoUpdateAnimBg="0"/>
      <p:bldP spid="407565" grpId="1"/>
      <p:bldP spid="4075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A272-2265-4480-8EEB-1C0745AC4D13}" type="slidenum">
              <a:rPr lang="en-US"/>
              <a:pPr/>
              <a:t>32</a:t>
            </a:fld>
            <a:endParaRPr lang="en-US"/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284163" y="838200"/>
            <a:ext cx="8707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enumerate the contents of a container (e.g., a list or vector), you typically use an </a:t>
            </a:r>
            <a:r>
              <a:rPr lang="en-US" sz="24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iterator variable</a:t>
            </a:r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08631" name="Rectangle 55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8634" name="Text Box 58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08657" name="Text Box 81"/>
          <p:cNvSpPr txBox="1">
            <a:spLocks noChangeArrowheads="1"/>
          </p:cNvSpPr>
          <p:nvPr/>
        </p:nvSpPr>
        <p:spPr bwMode="auto">
          <a:xfrm>
            <a:off x="4159250" y="1784350"/>
            <a:ext cx="46037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 iterator variable is just like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pointer variable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but it’s used just with STL containers.</a:t>
            </a:r>
          </a:p>
        </p:txBody>
      </p:sp>
      <p:sp>
        <p:nvSpPr>
          <p:cNvPr id="408676" name="Text Box 100"/>
          <p:cNvSpPr txBox="1">
            <a:spLocks noChangeArrowheads="1"/>
          </p:cNvSpPr>
          <p:nvPr/>
        </p:nvSpPr>
        <p:spPr bwMode="auto">
          <a:xfrm>
            <a:off x="4000500" y="4262438"/>
            <a:ext cx="502761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Just like a pointer, you can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increment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iterator to move it up/down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through a container’s items.</a:t>
            </a:r>
          </a:p>
        </p:txBody>
      </p:sp>
      <p:sp>
        <p:nvSpPr>
          <p:cNvPr id="408678" name="Text Box 102"/>
          <p:cNvSpPr txBox="1">
            <a:spLocks noChangeArrowheads="1"/>
          </p:cNvSpPr>
          <p:nvPr/>
        </p:nvSpPr>
        <p:spPr bwMode="auto">
          <a:xfrm>
            <a:off x="4225925" y="5888038"/>
            <a:ext cx="4657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also use the iterator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read/write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each value it points to.</a:t>
            </a:r>
          </a:p>
        </p:txBody>
      </p:sp>
      <p:sp>
        <p:nvSpPr>
          <p:cNvPr id="408679" name="Text Box 103"/>
          <p:cNvSpPr txBox="1">
            <a:spLocks noChangeArrowheads="1"/>
          </p:cNvSpPr>
          <p:nvPr/>
        </p:nvSpPr>
        <p:spPr bwMode="auto">
          <a:xfrm>
            <a:off x="4040188" y="3038475"/>
            <a:ext cx="48529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Typically, you start by pointing an iterator to some item in your container (e.g., the first item).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/>
      <p:bldP spid="408657" grpId="0"/>
      <p:bldP spid="408676" grpId="0"/>
      <p:bldP spid="408678" grpId="0"/>
      <p:bldP spid="4086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334B-DCC7-4B35-AD54-7672EAC44D8D}" type="slidenum">
              <a:rPr lang="en-US"/>
              <a:pPr/>
              <a:t>33</a:t>
            </a:fld>
            <a:endParaRPr lang="en-US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Defining an Iterator </a:t>
            </a: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366713" y="2528888"/>
            <a:ext cx="1341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7" name="Text Box 7"/>
          <p:cNvSpPr txBox="1">
            <a:spLocks noChangeArrowheads="1"/>
          </p:cNvSpPr>
          <p:nvPr/>
        </p:nvSpPr>
        <p:spPr bwMode="auto">
          <a:xfrm>
            <a:off x="4267200" y="4371975"/>
            <a:ext cx="460375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Here are a few more examples: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it2;</a:t>
            </a:r>
          </a:p>
          <a:p>
            <a:pPr algn="ctr"/>
            <a:endParaRPr lang="en-US" sz="1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float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it3;</a:t>
            </a:r>
          </a:p>
        </p:txBody>
      </p:sp>
      <p:sp>
        <p:nvSpPr>
          <p:cNvPr id="624648" name="Text Box 8"/>
          <p:cNvSpPr txBox="1">
            <a:spLocks noChangeArrowheads="1"/>
          </p:cNvSpPr>
          <p:nvPr/>
        </p:nvSpPr>
        <p:spPr bwMode="auto">
          <a:xfrm>
            <a:off x="4235450" y="2238375"/>
            <a:ext cx="4652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To define an iterator variable,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write the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container type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followed by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two colons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followed by the word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then a </a:t>
            </a:r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variable name.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9" name="Text Box 9"/>
          <p:cNvSpPr txBox="1">
            <a:spLocks noChangeArrowheads="1"/>
          </p:cNvSpPr>
          <p:nvPr/>
        </p:nvSpPr>
        <p:spPr bwMode="auto">
          <a:xfrm>
            <a:off x="1600200" y="42052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</a:p>
        </p:txBody>
      </p:sp>
      <p:sp>
        <p:nvSpPr>
          <p:cNvPr id="624650" name="Text Box 10"/>
          <p:cNvSpPr txBox="1">
            <a:spLocks noChangeArrowheads="1"/>
          </p:cNvSpPr>
          <p:nvPr/>
        </p:nvSpPr>
        <p:spPr bwMode="auto">
          <a:xfrm>
            <a:off x="1862138" y="4217988"/>
            <a:ext cx="1046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</p:txBody>
      </p:sp>
      <p:sp>
        <p:nvSpPr>
          <p:cNvPr id="624651" name="Text Box 11"/>
          <p:cNvSpPr txBox="1">
            <a:spLocks noChangeArrowheads="1"/>
          </p:cNvSpPr>
          <p:nvPr/>
        </p:nvSpPr>
        <p:spPr bwMode="auto">
          <a:xfrm>
            <a:off x="2852738" y="4214813"/>
            <a:ext cx="423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62535E-6 L 0.0033 0.248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2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5" grpId="0"/>
      <p:bldP spid="624645" grpId="1"/>
      <p:bldP spid="624647" grpId="0" build="p"/>
      <p:bldP spid="62464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0D9-C59E-4CD6-8DDF-00C266E5A58F}" type="slidenum">
              <a:rPr lang="en-US"/>
              <a:pPr/>
              <a:t>34</a:t>
            </a:fld>
            <a:endParaRPr lang="en-US"/>
          </a:p>
        </p:txBody>
      </p:sp>
      <p:sp>
        <p:nvSpPr>
          <p:cNvPr id="411705" name="Text Box 57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</a:p>
        </p:txBody>
      </p:sp>
      <p:sp>
        <p:nvSpPr>
          <p:cNvPr id="411707" name="Rectangle 59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1677" name="Text Box 29"/>
          <p:cNvSpPr txBox="1">
            <a:spLocks noChangeArrowheads="1"/>
          </p:cNvSpPr>
          <p:nvPr/>
        </p:nvSpPr>
        <p:spPr bwMode="auto">
          <a:xfrm>
            <a:off x="4273550" y="990600"/>
            <a:ext cx="465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How do you use your iterator?</a:t>
            </a:r>
          </a:p>
        </p:txBody>
      </p:sp>
      <p:sp>
        <p:nvSpPr>
          <p:cNvPr id="411708" name="Rectangle 60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09" name="Text Box 61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411710" name="Rectangle 62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1" name="Text Box 63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411712" name="Rectangle 64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3" name="Text Box 65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411714" name="Text Box 6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15" name="Text Box 67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411716" name="Text Box 68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11717" name="Text Box 69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411722" name="Rectangle 74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411726" name="Rectangle 78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27" name="Text Box 79"/>
          <p:cNvSpPr txBox="1">
            <a:spLocks noChangeArrowheads="1"/>
          </p:cNvSpPr>
          <p:nvPr/>
        </p:nvSpPr>
        <p:spPr bwMode="auto">
          <a:xfrm>
            <a:off x="781050" y="55149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411729" name="Text Box 81"/>
          <p:cNvSpPr txBox="1">
            <a:spLocks noChangeArrowheads="1"/>
          </p:cNvSpPr>
          <p:nvPr/>
        </p:nvSpPr>
        <p:spPr bwMode="auto">
          <a:xfrm>
            <a:off x="3962400" y="2789238"/>
            <a:ext cx="51054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to point your iterator at the first item, simply use the container’s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411730" name="Text Box 82"/>
          <p:cNvSpPr txBox="1">
            <a:spLocks noChangeArrowheads="1"/>
          </p:cNvSpPr>
          <p:nvPr/>
        </p:nvSpPr>
        <p:spPr bwMode="auto">
          <a:xfrm>
            <a:off x="4114800" y="1676400"/>
            <a:ext cx="4805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first you must point it at an item in your container...</a:t>
            </a:r>
          </a:p>
        </p:txBody>
      </p:sp>
      <p:sp>
        <p:nvSpPr>
          <p:cNvPr id="411731" name="Line 83"/>
          <p:cNvSpPr>
            <a:spLocks noChangeShapeType="1"/>
          </p:cNvSpPr>
          <p:nvPr/>
        </p:nvSpPr>
        <p:spPr bwMode="auto">
          <a:xfrm>
            <a:off x="214313" y="3033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2" name="Line 84"/>
          <p:cNvSpPr>
            <a:spLocks noChangeShapeType="1"/>
          </p:cNvSpPr>
          <p:nvPr/>
        </p:nvSpPr>
        <p:spPr bwMode="auto">
          <a:xfrm>
            <a:off x="195263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3" name="Freeform 85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34" name="Text Box 86"/>
          <p:cNvSpPr txBox="1">
            <a:spLocks noChangeArrowheads="1"/>
          </p:cNvSpPr>
          <p:nvPr/>
        </p:nvSpPr>
        <p:spPr bwMode="auto">
          <a:xfrm>
            <a:off x="4038600" y="4160838"/>
            <a:ext cx="51054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Once the iterator points at a value, you can use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operator with it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to access the value.</a:t>
            </a:r>
          </a:p>
        </p:txBody>
      </p:sp>
      <p:sp>
        <p:nvSpPr>
          <p:cNvPr id="411735" name="Text Box 87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37" name="Line 89"/>
          <p:cNvSpPr>
            <a:spLocks noChangeShapeType="1"/>
          </p:cNvSpPr>
          <p:nvPr/>
        </p:nvSpPr>
        <p:spPr bwMode="auto">
          <a:xfrm>
            <a:off x="200025" y="3776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8" name="Text Box 90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41" name="AutoShape 93"/>
          <p:cNvSpPr>
            <a:spLocks noChangeArrowheads="1"/>
          </p:cNvSpPr>
          <p:nvPr/>
        </p:nvSpPr>
        <p:spPr bwMode="auto">
          <a:xfrm>
            <a:off x="1981200" y="1571625"/>
            <a:ext cx="4648200" cy="1371600"/>
          </a:xfrm>
          <a:prstGeom prst="wedgeRoundRectCallout">
            <a:avLst>
              <a:gd name="adj1" fmla="val -44468"/>
              <a:gd name="adj2" fmla="val 7338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you call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method it returns the position of the very first item in the container.</a:t>
            </a:r>
          </a:p>
        </p:txBody>
      </p:sp>
      <p:grpSp>
        <p:nvGrpSpPr>
          <p:cNvPr id="411743" name="Group 95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411744" name="Text Box 96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411745" name="Line 9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757" name="AutoShape 109"/>
          <p:cNvSpPr>
            <a:spLocks noChangeArrowheads="1"/>
          </p:cNvSpPr>
          <p:nvPr/>
        </p:nvSpPr>
        <p:spPr bwMode="auto">
          <a:xfrm>
            <a:off x="1752600" y="457200"/>
            <a:ext cx="5943600" cy="2895600"/>
          </a:xfrm>
          <a:prstGeom prst="wedgeRoundRectCallout">
            <a:avLst>
              <a:gd name="adj1" fmla="val -45671"/>
              <a:gd name="adj2" fmla="val 6107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we use the * operator with an iterator, this is called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 overloading.</a:t>
            </a:r>
          </a:p>
          <a:p>
            <a:pPr algn="ctr"/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C++ guys realized that you already use the * to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dereference pointers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why not use it to dereference iterators as well!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11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4" grpId="0"/>
      <p:bldP spid="411677" grpId="0"/>
      <p:bldP spid="411722" grpId="0"/>
      <p:bldP spid="411726" grpId="0" animBg="1"/>
      <p:bldP spid="411727" grpId="0"/>
      <p:bldP spid="411727" grpId="1"/>
      <p:bldP spid="411729" grpId="0"/>
      <p:bldP spid="411730" grpId="0"/>
      <p:bldP spid="411731" grpId="0" animBg="1"/>
      <p:bldP spid="411731" grpId="1" animBg="1"/>
      <p:bldP spid="411732" grpId="0" animBg="1"/>
      <p:bldP spid="411732" grpId="1" animBg="1"/>
      <p:bldP spid="411733" grpId="0" animBg="1"/>
      <p:bldP spid="411734" grpId="0"/>
      <p:bldP spid="411735" grpId="0"/>
      <p:bldP spid="411737" grpId="0" animBg="1"/>
      <p:bldP spid="411737" grpId="1" animBg="1"/>
      <p:bldP spid="411738" grpId="0"/>
      <p:bldP spid="411741" grpId="1" animBg="1"/>
      <p:bldP spid="411741" grpId="2" animBg="1"/>
      <p:bldP spid="411757" grpId="0" animBg="1"/>
      <p:bldP spid="41175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E505-BF8C-4ED9-9EC5-5A7E58E180A4}" type="slidenum">
              <a:rPr lang="en-US"/>
              <a:pPr/>
              <a:t>35</a:t>
            </a:fld>
            <a:endParaRPr lang="en-US"/>
          </a:p>
        </p:txBody>
      </p:sp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0854" name="Text Box 6"/>
          <p:cNvSpPr txBox="1">
            <a:spLocks noChangeArrowheads="1"/>
          </p:cNvSpPr>
          <p:nvPr/>
        </p:nvSpPr>
        <p:spPr bwMode="auto">
          <a:xfrm>
            <a:off x="4273550" y="990600"/>
            <a:ext cx="4652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move your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down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one item by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operator!</a:t>
            </a:r>
          </a:p>
        </p:txBody>
      </p:sp>
      <p:sp>
        <p:nvSpPr>
          <p:cNvPr id="590861" name="Rectangle 13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2" name="Text Box 14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0863" name="Rectangle 15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4" name="Text Box 16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0865" name="Rectangle 17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6" name="Text Box 18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0868" name="Text Box 20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0869" name="Text Box 21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0870" name="Text Box 22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0871" name="Rectangle 23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0872" name="Rectangle 24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6" name="Line 28"/>
          <p:cNvSpPr>
            <a:spLocks noChangeShapeType="1"/>
          </p:cNvSpPr>
          <p:nvPr/>
        </p:nvSpPr>
        <p:spPr bwMode="auto">
          <a:xfrm>
            <a:off x="214313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8" name="Freeform 30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79" name="Text Box 31"/>
          <p:cNvSpPr txBox="1">
            <a:spLocks noChangeArrowheads="1"/>
          </p:cNvSpPr>
          <p:nvPr/>
        </p:nvSpPr>
        <p:spPr bwMode="auto">
          <a:xfrm>
            <a:off x="4038600" y="23622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Now the iterator points to the second item!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0880" name="Text Box 32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4" name="Text Box 36"/>
          <p:cNvSpPr txBox="1">
            <a:spLocks noChangeArrowheads="1"/>
          </p:cNvSpPr>
          <p:nvPr/>
        </p:nvSpPr>
        <p:spPr bwMode="auto">
          <a:xfrm>
            <a:off x="471488" y="3948113"/>
            <a:ext cx="642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++;</a:t>
            </a:r>
          </a:p>
        </p:txBody>
      </p:sp>
      <p:sp>
        <p:nvSpPr>
          <p:cNvPr id="590885" name="Freeform 37"/>
          <p:cNvSpPr>
            <a:spLocks/>
          </p:cNvSpPr>
          <p:nvPr/>
        </p:nvSpPr>
        <p:spPr bwMode="auto">
          <a:xfrm>
            <a:off x="990600" y="5702300"/>
            <a:ext cx="1219200" cy="165100"/>
          </a:xfrm>
          <a:custGeom>
            <a:avLst/>
            <a:gdLst>
              <a:gd name="T0" fmla="*/ 0 w 768"/>
              <a:gd name="T1" fmla="*/ 56 h 104"/>
              <a:gd name="T2" fmla="*/ 432 w 768"/>
              <a:gd name="T3" fmla="*/ 8 h 104"/>
              <a:gd name="T4" fmla="*/ 768 w 768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04">
                <a:moveTo>
                  <a:pt x="0" y="56"/>
                </a:moveTo>
                <a:cubicBezTo>
                  <a:pt x="152" y="28"/>
                  <a:pt x="304" y="0"/>
                  <a:pt x="432" y="8"/>
                </a:cubicBezTo>
                <a:cubicBezTo>
                  <a:pt x="560" y="16"/>
                  <a:pt x="664" y="60"/>
                  <a:pt x="768" y="10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86" name="Text Box 38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88" name="Text Box 40"/>
          <p:cNvSpPr txBox="1">
            <a:spLocks noChangeArrowheads="1"/>
          </p:cNvSpPr>
          <p:nvPr/>
        </p:nvSpPr>
        <p:spPr bwMode="auto">
          <a:xfrm>
            <a:off x="471488" y="4238625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9" name="Line 41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0" name="Text Box 42"/>
          <p:cNvSpPr txBox="1">
            <a:spLocks noChangeArrowheads="1"/>
          </p:cNvSpPr>
          <p:nvPr/>
        </p:nvSpPr>
        <p:spPr bwMode="auto">
          <a:xfrm>
            <a:off x="8077200" y="6324600"/>
            <a:ext cx="44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91" name="Line 43"/>
          <p:cNvSpPr>
            <a:spLocks noChangeShapeType="1"/>
          </p:cNvSpPr>
          <p:nvPr/>
        </p:nvSpPr>
        <p:spPr bwMode="auto">
          <a:xfrm>
            <a:off x="214313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2" name="Text Box 44"/>
          <p:cNvSpPr txBox="1">
            <a:spLocks noChangeArrowheads="1"/>
          </p:cNvSpPr>
          <p:nvPr/>
        </p:nvSpPr>
        <p:spPr bwMode="auto">
          <a:xfrm>
            <a:off x="3962400" y="3276600"/>
            <a:ext cx="51054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a similar way, you can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operator to move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iterator backward!</a:t>
            </a:r>
          </a:p>
        </p:txBody>
      </p:sp>
      <p:sp>
        <p:nvSpPr>
          <p:cNvPr id="590893" name="Text Box 45"/>
          <p:cNvSpPr txBox="1">
            <a:spLocks noChangeArrowheads="1"/>
          </p:cNvSpPr>
          <p:nvPr/>
        </p:nvSpPr>
        <p:spPr bwMode="auto">
          <a:xfrm>
            <a:off x="457200" y="4219575"/>
            <a:ext cx="655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0894" name="Text Box 4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0895" name="Group 47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4" grpId="0"/>
      <p:bldP spid="590876" grpId="0" animBg="1"/>
      <p:bldP spid="590876" grpId="1" animBg="1"/>
      <p:bldP spid="590878" grpId="0" animBg="1"/>
      <p:bldP spid="590878" grpId="1" animBg="1"/>
      <p:bldP spid="590879" grpId="0"/>
      <p:bldP spid="590884" grpId="0"/>
      <p:bldP spid="590885" grpId="0" animBg="1"/>
      <p:bldP spid="590885" grpId="1" animBg="1"/>
      <p:bldP spid="590888" grpId="0"/>
      <p:bldP spid="590888" grpId="1"/>
      <p:bldP spid="590889" grpId="0" animBg="1"/>
      <p:bldP spid="590889" grpId="1" animBg="1"/>
      <p:bldP spid="590889" grpId="2" animBg="1"/>
      <p:bldP spid="590889" grpId="3" animBg="1"/>
      <p:bldP spid="590890" grpId="0"/>
      <p:bldP spid="590891" grpId="0" animBg="1"/>
      <p:bldP spid="590892" grpId="0"/>
      <p:bldP spid="5908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EC6E-14FC-4FE8-84C3-24C2FFAD1D21}" type="slidenum">
              <a:rPr lang="en-US"/>
              <a:pPr/>
              <a:t>36</a:t>
            </a:fld>
            <a:endParaRPr lang="en-US"/>
          </a:p>
        </p:txBody>
      </p:sp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39401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3810000" y="914400"/>
            <a:ext cx="5257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What if you want to point your iterator to the last item in the container? </a:t>
            </a:r>
          </a:p>
        </p:txBody>
      </p:sp>
      <p:grpSp>
        <p:nvGrpSpPr>
          <p:cNvPr id="592901" name="Group 5"/>
          <p:cNvGrpSpPr>
            <a:grpSpLocks/>
          </p:cNvGrpSpPr>
          <p:nvPr/>
        </p:nvGrpSpPr>
        <p:grpSpPr bwMode="auto">
          <a:xfrm>
            <a:off x="3248025" y="6219825"/>
            <a:ext cx="1876425" cy="396875"/>
            <a:chOff x="1920" y="3803"/>
            <a:chExt cx="1182" cy="250"/>
          </a:xfrm>
        </p:grpSpPr>
        <p:sp>
          <p:nvSpPr>
            <p:cNvPr id="592902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2903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2263775" y="50815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1790700" y="51323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2906" name="Rectangle 10"/>
          <p:cNvSpPr>
            <a:spLocks noChangeArrowheads="1"/>
          </p:cNvSpPr>
          <p:nvPr/>
        </p:nvSpPr>
        <p:spPr bwMode="auto">
          <a:xfrm>
            <a:off x="2257425" y="5486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7" name="Text Box 11"/>
          <p:cNvSpPr txBox="1">
            <a:spLocks noChangeArrowheads="1"/>
          </p:cNvSpPr>
          <p:nvPr/>
        </p:nvSpPr>
        <p:spPr bwMode="auto">
          <a:xfrm>
            <a:off x="1804988" y="55372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2908" name="Rectangle 12"/>
          <p:cNvSpPr>
            <a:spLocks noChangeArrowheads="1"/>
          </p:cNvSpPr>
          <p:nvPr/>
        </p:nvSpPr>
        <p:spPr bwMode="auto">
          <a:xfrm>
            <a:off x="2257425" y="5867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9" name="Text Box 13"/>
          <p:cNvSpPr txBox="1">
            <a:spLocks noChangeArrowheads="1"/>
          </p:cNvSpPr>
          <p:nvPr/>
        </p:nvSpPr>
        <p:spPr bwMode="auto">
          <a:xfrm>
            <a:off x="1784350" y="5918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2273300" y="50530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2527300" y="5462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2912" name="Text Box 16"/>
          <p:cNvSpPr txBox="1">
            <a:spLocks noChangeArrowheads="1"/>
          </p:cNvSpPr>
          <p:nvPr/>
        </p:nvSpPr>
        <p:spPr bwMode="auto">
          <a:xfrm>
            <a:off x="2530475" y="5843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13" name="Rectangle 17"/>
          <p:cNvSpPr>
            <a:spLocks noChangeArrowheads="1"/>
          </p:cNvSpPr>
          <p:nvPr/>
        </p:nvSpPr>
        <p:spPr bwMode="auto">
          <a:xfrm>
            <a:off x="142875" y="5181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2914" name="Rectangle 18"/>
          <p:cNvSpPr>
            <a:spLocks noChangeArrowheads="1"/>
          </p:cNvSpPr>
          <p:nvPr/>
        </p:nvSpPr>
        <p:spPr bwMode="auto">
          <a:xfrm>
            <a:off x="612775" y="52911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7" name="Text Box 21"/>
          <p:cNvSpPr txBox="1">
            <a:spLocks noChangeArrowheads="1"/>
          </p:cNvSpPr>
          <p:nvPr/>
        </p:nvSpPr>
        <p:spPr bwMode="auto">
          <a:xfrm>
            <a:off x="4038600" y="2163763"/>
            <a:ext cx="5105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it’s not quite so simple.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457200" y="3214688"/>
            <a:ext cx="197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9" name="Rectangle 23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2930" name="Text Box 34"/>
          <p:cNvSpPr txBox="1">
            <a:spLocks noChangeArrowheads="1"/>
          </p:cNvSpPr>
          <p:nvPr/>
        </p:nvSpPr>
        <p:spPr bwMode="auto">
          <a:xfrm>
            <a:off x="2174875" y="46482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2931" name="Group 35"/>
          <p:cNvGrpSpPr>
            <a:grpSpLocks/>
          </p:cNvGrpSpPr>
          <p:nvPr/>
        </p:nvGrpSpPr>
        <p:grpSpPr bwMode="auto">
          <a:xfrm>
            <a:off x="3200400" y="5067300"/>
            <a:ext cx="2084388" cy="396875"/>
            <a:chOff x="1920" y="3803"/>
            <a:chExt cx="1313" cy="250"/>
          </a:xfrm>
        </p:grpSpPr>
        <p:sp>
          <p:nvSpPr>
            <p:cNvPr id="592932" name="Text Box 36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2933" name="Line 3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5" name="Text Box 39"/>
          <p:cNvSpPr txBox="1">
            <a:spLocks noChangeArrowheads="1"/>
          </p:cNvSpPr>
          <p:nvPr/>
        </p:nvSpPr>
        <p:spPr bwMode="auto">
          <a:xfrm>
            <a:off x="4038600" y="26670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container has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method, but it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doesn’t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point to the last item!</a:t>
            </a:r>
          </a:p>
        </p:txBody>
      </p:sp>
      <p:sp>
        <p:nvSpPr>
          <p:cNvPr id="592936" name="Text Box 40"/>
          <p:cNvSpPr txBox="1">
            <a:spLocks noChangeArrowheads="1"/>
          </p:cNvSpPr>
          <p:nvPr/>
        </p:nvSpPr>
        <p:spPr bwMode="auto">
          <a:xfrm>
            <a:off x="781050" y="52101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2938" name="Rectangle 42"/>
          <p:cNvSpPr>
            <a:spLocks noChangeArrowheads="1"/>
          </p:cNvSpPr>
          <p:nvPr/>
        </p:nvSpPr>
        <p:spPr bwMode="auto">
          <a:xfrm>
            <a:off x="4989513" y="3581400"/>
            <a:ext cx="3392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It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the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last item in the container…</a:t>
            </a:r>
          </a:p>
        </p:txBody>
      </p: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2941" name="AutoShape 45"/>
          <p:cNvCxnSpPr>
            <a:cxnSpLocks noChangeShapeType="1"/>
            <a:stCxn id="592936" idx="3"/>
            <a:endCxn id="592942" idx="1"/>
          </p:cNvCxnSpPr>
          <p:nvPr/>
        </p:nvCxnSpPr>
        <p:spPr bwMode="auto">
          <a:xfrm>
            <a:off x="1125538" y="5438775"/>
            <a:ext cx="1141412" cy="10683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2266950" y="63087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2257425" y="6248400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4" name="Rectangle 48"/>
          <p:cNvSpPr>
            <a:spLocks noChangeArrowheads="1"/>
          </p:cNvSpPr>
          <p:nvPr/>
        </p:nvSpPr>
        <p:spPr bwMode="auto">
          <a:xfrm>
            <a:off x="5334000" y="4479925"/>
            <a:ext cx="367347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So if you want to get to the last item, you’ve got to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your iterator first!</a:t>
            </a:r>
          </a:p>
        </p:txBody>
      </p:sp>
      <p:sp>
        <p:nvSpPr>
          <p:cNvPr id="592945" name="Text Box 49"/>
          <p:cNvSpPr txBox="1">
            <a:spLocks noChangeArrowheads="1"/>
          </p:cNvSpPr>
          <p:nvPr/>
        </p:nvSpPr>
        <p:spPr bwMode="auto">
          <a:xfrm>
            <a:off x="457200" y="3595688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it--;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6" name="Line 50"/>
          <p:cNvSpPr>
            <a:spLocks noChangeShapeType="1"/>
          </p:cNvSpPr>
          <p:nvPr/>
        </p:nvSpPr>
        <p:spPr bwMode="auto">
          <a:xfrm>
            <a:off x="200025" y="3767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8" name="Text Box 52"/>
          <p:cNvSpPr txBox="1">
            <a:spLocks noChangeArrowheads="1"/>
          </p:cNvSpPr>
          <p:nvPr/>
        </p:nvSpPr>
        <p:spPr bwMode="auto">
          <a:xfrm>
            <a:off x="2286000" y="58515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2949" name="AutoShape 53"/>
          <p:cNvCxnSpPr>
            <a:cxnSpLocks noChangeShapeType="1"/>
            <a:stCxn id="592936" idx="3"/>
            <a:endCxn id="592948" idx="1"/>
          </p:cNvCxnSpPr>
          <p:nvPr/>
        </p:nvCxnSpPr>
        <p:spPr bwMode="auto">
          <a:xfrm>
            <a:off x="1125538" y="5438775"/>
            <a:ext cx="1160462" cy="6111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50" name="Text Box 54"/>
          <p:cNvSpPr txBox="1">
            <a:spLocks noChangeArrowheads="1"/>
          </p:cNvSpPr>
          <p:nvPr/>
        </p:nvSpPr>
        <p:spPr bwMode="auto">
          <a:xfrm>
            <a:off x="457200" y="3914775"/>
            <a:ext cx="148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cout &lt;&lt; (*it);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51" name="Line 55"/>
          <p:cNvSpPr>
            <a:spLocks noChangeShapeType="1"/>
          </p:cNvSpPr>
          <p:nvPr/>
        </p:nvSpPr>
        <p:spPr bwMode="auto">
          <a:xfrm>
            <a:off x="2286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52" name="Text Box 56"/>
          <p:cNvSpPr txBox="1">
            <a:spLocks noChangeArrowheads="1"/>
          </p:cNvSpPr>
          <p:nvPr/>
        </p:nvSpPr>
        <p:spPr bwMode="auto">
          <a:xfrm>
            <a:off x="6781800" y="6172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53" name="Rectangle 57"/>
          <p:cNvSpPr>
            <a:spLocks noChangeArrowheads="1"/>
          </p:cNvSpPr>
          <p:nvPr/>
        </p:nvSpPr>
        <p:spPr bwMode="auto">
          <a:xfrm>
            <a:off x="5181600" y="56515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Now why would they do that?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592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/>
      <p:bldP spid="592917" grpId="0"/>
      <p:bldP spid="592918" grpId="0"/>
      <p:bldP spid="592935" grpId="0"/>
      <p:bldP spid="592936" grpId="1"/>
      <p:bldP spid="592938" grpId="0"/>
      <p:bldP spid="592939" grpId="0" animBg="1"/>
      <p:bldP spid="592939" grpId="1" animBg="1"/>
      <p:bldP spid="592943" grpId="0" animBg="1"/>
      <p:bldP spid="592944" grpId="0"/>
      <p:bldP spid="592945" grpId="0"/>
      <p:bldP spid="592946" grpId="0" animBg="1"/>
      <p:bldP spid="592946" grpId="1" animBg="1"/>
      <p:bldP spid="592950" grpId="0"/>
      <p:bldP spid="592951" grpId="0" animBg="1"/>
      <p:bldP spid="592951" grpId="1" animBg="1"/>
      <p:bldP spid="592952" grpId="0"/>
      <p:bldP spid="5929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5F20-9726-47B4-BA59-CA82366A9426}" type="slidenum">
              <a:rPr lang="en-US"/>
              <a:pPr/>
              <a:t>37</a:t>
            </a:fld>
            <a:endParaRPr lang="en-US"/>
          </a:p>
        </p:txBody>
      </p:sp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7640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3886200" y="914400"/>
            <a:ext cx="5257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 you can make loops, of course! </a:t>
            </a:r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7004050" y="5653088"/>
            <a:ext cx="1876425" cy="396875"/>
            <a:chOff x="1920" y="3803"/>
            <a:chExt cx="1182" cy="250"/>
          </a:xfrm>
        </p:grpSpPr>
        <p:sp>
          <p:nvSpPr>
            <p:cNvPr id="594950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4951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6019800" y="45720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3" name="Text Box 9"/>
          <p:cNvSpPr txBox="1">
            <a:spLocks noChangeArrowheads="1"/>
          </p:cNvSpPr>
          <p:nvPr/>
        </p:nvSpPr>
        <p:spPr bwMode="auto">
          <a:xfrm>
            <a:off x="5546725" y="46228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6013450" y="4976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5" name="Text Box 11"/>
          <p:cNvSpPr txBox="1">
            <a:spLocks noChangeArrowheads="1"/>
          </p:cNvSpPr>
          <p:nvPr/>
        </p:nvSpPr>
        <p:spPr bwMode="auto">
          <a:xfrm>
            <a:off x="5561013" y="50276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4956" name="Rectangle 12"/>
          <p:cNvSpPr>
            <a:spLocks noChangeArrowheads="1"/>
          </p:cNvSpPr>
          <p:nvPr/>
        </p:nvSpPr>
        <p:spPr bwMode="auto">
          <a:xfrm>
            <a:off x="6013450" y="5357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5540375" y="54086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4958" name="Text Box 14"/>
          <p:cNvSpPr txBox="1">
            <a:spLocks noChangeArrowheads="1"/>
          </p:cNvSpPr>
          <p:nvPr/>
        </p:nvSpPr>
        <p:spPr bwMode="auto">
          <a:xfrm>
            <a:off x="6029325" y="45434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59" name="Text Box 15"/>
          <p:cNvSpPr txBox="1">
            <a:spLocks noChangeArrowheads="1"/>
          </p:cNvSpPr>
          <p:nvPr/>
        </p:nvSpPr>
        <p:spPr bwMode="auto">
          <a:xfrm>
            <a:off x="6283325" y="4953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4960" name="Text Box 16"/>
          <p:cNvSpPr txBox="1">
            <a:spLocks noChangeArrowheads="1"/>
          </p:cNvSpPr>
          <p:nvPr/>
        </p:nvSpPr>
        <p:spPr bwMode="auto">
          <a:xfrm>
            <a:off x="6286500" y="5334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4961" name="Rectangle 17"/>
          <p:cNvSpPr>
            <a:spLocks noChangeArrowheads="1"/>
          </p:cNvSpPr>
          <p:nvPr/>
        </p:nvSpPr>
        <p:spPr bwMode="auto">
          <a:xfrm>
            <a:off x="4267200" y="4419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4962" name="Rectangle 18"/>
          <p:cNvSpPr>
            <a:spLocks noChangeArrowheads="1"/>
          </p:cNvSpPr>
          <p:nvPr/>
        </p:nvSpPr>
        <p:spPr bwMode="auto">
          <a:xfrm>
            <a:off x="4619625" y="4486275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4" name="Text Box 20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65" name="Rectangle 21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930900" y="4138613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4967" name="Group 23"/>
          <p:cNvGrpSpPr>
            <a:grpSpLocks/>
          </p:cNvGrpSpPr>
          <p:nvPr/>
        </p:nvGrpSpPr>
        <p:grpSpPr bwMode="auto">
          <a:xfrm>
            <a:off x="6956425" y="4557713"/>
            <a:ext cx="2084388" cy="396875"/>
            <a:chOff x="1920" y="3803"/>
            <a:chExt cx="1313" cy="250"/>
          </a:xfrm>
        </p:grpSpPr>
        <p:sp>
          <p:nvSpPr>
            <p:cNvPr id="594968" name="Text Box 24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4969" name="Line 25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1" name="Text Box 27"/>
          <p:cNvSpPr txBox="1">
            <a:spLocks noChangeArrowheads="1"/>
          </p:cNvSpPr>
          <p:nvPr/>
        </p:nvSpPr>
        <p:spPr bwMode="auto">
          <a:xfrm>
            <a:off x="4787900" y="44053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4975" name="Text Box 31"/>
          <p:cNvSpPr txBox="1">
            <a:spLocks noChangeArrowheads="1"/>
          </p:cNvSpPr>
          <p:nvPr/>
        </p:nvSpPr>
        <p:spPr bwMode="auto">
          <a:xfrm>
            <a:off x="6022975" y="57991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76" name="Rectangle 32"/>
          <p:cNvSpPr>
            <a:spLocks noChangeArrowheads="1"/>
          </p:cNvSpPr>
          <p:nvPr/>
        </p:nvSpPr>
        <p:spPr bwMode="auto">
          <a:xfrm>
            <a:off x="6013450" y="5738813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471488" y="3667125"/>
            <a:ext cx="3005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while (  it !=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)</a:t>
            </a:r>
          </a:p>
        </p:txBody>
      </p:sp>
      <p:sp>
        <p:nvSpPr>
          <p:cNvPr id="594980" name="Text Box 36"/>
          <p:cNvSpPr txBox="1">
            <a:spLocks noChangeArrowheads="1"/>
          </p:cNvSpPr>
          <p:nvPr/>
        </p:nvSpPr>
        <p:spPr bwMode="auto">
          <a:xfrm>
            <a:off x="6042025" y="53419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82" name="Text Box 38"/>
          <p:cNvSpPr txBox="1">
            <a:spLocks noChangeArrowheads="1"/>
          </p:cNvSpPr>
          <p:nvPr/>
        </p:nvSpPr>
        <p:spPr bwMode="auto">
          <a:xfrm>
            <a:off x="471488" y="3986213"/>
            <a:ext cx="1762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cout &lt;&lt; (*it);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it++;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886200" y="1524000"/>
            <a:ext cx="5257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When you loop through a container,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you don’t want to stop at the last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item, you want to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stop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once you’ve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gone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the last item!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3886200" y="3230563"/>
            <a:ext cx="5257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That’s when you know you’re done!</a:t>
            </a:r>
          </a:p>
        </p:txBody>
      </p:sp>
      <p:sp>
        <p:nvSpPr>
          <p:cNvPr id="594988" name="Line 44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9" name="Text Box 45"/>
          <p:cNvSpPr txBox="1">
            <a:spLocks noChangeArrowheads="1"/>
          </p:cNvSpPr>
          <p:nvPr/>
        </p:nvSpPr>
        <p:spPr bwMode="auto">
          <a:xfrm>
            <a:off x="6048375" y="45720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0" name="Text Box 46"/>
          <p:cNvSpPr txBox="1">
            <a:spLocks noChangeArrowheads="1"/>
          </p:cNvSpPr>
          <p:nvPr/>
        </p:nvSpPr>
        <p:spPr bwMode="auto">
          <a:xfrm>
            <a:off x="6062663" y="49418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1" name="Text Box 47"/>
          <p:cNvSpPr txBox="1">
            <a:spLocks noChangeArrowheads="1"/>
          </p:cNvSpPr>
          <p:nvPr/>
        </p:nvSpPr>
        <p:spPr bwMode="auto">
          <a:xfrm>
            <a:off x="6064250" y="5346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2" name="Text Box 48"/>
          <p:cNvSpPr txBox="1">
            <a:spLocks noChangeArrowheads="1"/>
          </p:cNvSpPr>
          <p:nvPr/>
        </p:nvSpPr>
        <p:spPr bwMode="auto">
          <a:xfrm>
            <a:off x="6076950" y="5727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4993" name="AutoShape 49"/>
          <p:cNvCxnSpPr>
            <a:cxnSpLocks noChangeShapeType="1"/>
            <a:stCxn id="594971" idx="3"/>
            <a:endCxn id="594958" idx="1"/>
          </p:cNvCxnSpPr>
          <p:nvPr/>
        </p:nvCxnSpPr>
        <p:spPr bwMode="auto">
          <a:xfrm>
            <a:off x="5132388" y="4633913"/>
            <a:ext cx="896937" cy="138112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4" name="Line 50"/>
          <p:cNvSpPr>
            <a:spLocks noChangeShapeType="1"/>
          </p:cNvSpPr>
          <p:nvPr/>
        </p:nvSpPr>
        <p:spPr bwMode="auto">
          <a:xfrm>
            <a:off x="228600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5" name="Line 51"/>
          <p:cNvSpPr>
            <a:spLocks noChangeShapeType="1"/>
          </p:cNvSpPr>
          <p:nvPr/>
        </p:nvSpPr>
        <p:spPr bwMode="auto">
          <a:xfrm>
            <a:off x="500063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1423988" y="60960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97" name="Line 53"/>
          <p:cNvSpPr>
            <a:spLocks noChangeShapeType="1"/>
          </p:cNvSpPr>
          <p:nvPr/>
        </p:nvSpPr>
        <p:spPr bwMode="auto">
          <a:xfrm>
            <a:off x="51911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4998" name="AutoShape 54"/>
          <p:cNvCxnSpPr>
            <a:cxnSpLocks noChangeShapeType="1"/>
            <a:stCxn id="594971" idx="3"/>
            <a:endCxn id="594990" idx="1"/>
          </p:cNvCxnSpPr>
          <p:nvPr/>
        </p:nvCxnSpPr>
        <p:spPr bwMode="auto">
          <a:xfrm>
            <a:off x="5132388" y="4633913"/>
            <a:ext cx="930275" cy="506412"/>
          </a:xfrm>
          <a:prstGeom prst="curvedConnector3">
            <a:avLst>
              <a:gd name="adj1" fmla="val 49829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9" name="Line 55"/>
          <p:cNvSpPr>
            <a:spLocks noChangeShapeType="1"/>
          </p:cNvSpPr>
          <p:nvPr/>
        </p:nvSpPr>
        <p:spPr bwMode="auto">
          <a:xfrm>
            <a:off x="238125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0" name="Line 56"/>
          <p:cNvSpPr>
            <a:spLocks noChangeShapeType="1"/>
          </p:cNvSpPr>
          <p:nvPr/>
        </p:nvSpPr>
        <p:spPr bwMode="auto">
          <a:xfrm>
            <a:off x="509588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1" name="Line 57"/>
          <p:cNvSpPr>
            <a:spLocks noChangeShapeType="1"/>
          </p:cNvSpPr>
          <p:nvPr/>
        </p:nvSpPr>
        <p:spPr bwMode="auto">
          <a:xfrm>
            <a:off x="52863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2" name="Text Box 58"/>
          <p:cNvSpPr txBox="1">
            <a:spLocks noChangeArrowheads="1"/>
          </p:cNvSpPr>
          <p:nvPr/>
        </p:nvSpPr>
        <p:spPr bwMode="auto">
          <a:xfrm>
            <a:off x="2422525" y="6096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cxnSp>
        <p:nvCxnSpPr>
          <p:cNvPr id="595003" name="AutoShape 59"/>
          <p:cNvCxnSpPr>
            <a:cxnSpLocks noChangeShapeType="1"/>
            <a:endCxn id="594991" idx="1"/>
          </p:cNvCxnSpPr>
          <p:nvPr/>
        </p:nvCxnSpPr>
        <p:spPr bwMode="auto">
          <a:xfrm>
            <a:off x="5151438" y="4633913"/>
            <a:ext cx="912812" cy="911225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4" name="Line 60"/>
          <p:cNvSpPr>
            <a:spLocks noChangeShapeType="1"/>
          </p:cNvSpPr>
          <p:nvPr/>
        </p:nvSpPr>
        <p:spPr bwMode="auto">
          <a:xfrm>
            <a:off x="228600" y="3852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5" name="Line 61"/>
          <p:cNvSpPr>
            <a:spLocks noChangeShapeType="1"/>
          </p:cNvSpPr>
          <p:nvPr/>
        </p:nvSpPr>
        <p:spPr bwMode="auto">
          <a:xfrm>
            <a:off x="500063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6" name="Line 62"/>
          <p:cNvSpPr>
            <a:spLocks noChangeShapeType="1"/>
          </p:cNvSpPr>
          <p:nvPr/>
        </p:nvSpPr>
        <p:spPr bwMode="auto">
          <a:xfrm>
            <a:off x="519113" y="4719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7" name="Text Box 63"/>
          <p:cNvSpPr txBox="1">
            <a:spLocks noChangeArrowheads="1"/>
          </p:cNvSpPr>
          <p:nvPr/>
        </p:nvSpPr>
        <p:spPr bwMode="auto">
          <a:xfrm>
            <a:off x="2873375" y="6091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cxnSp>
        <p:nvCxnSpPr>
          <p:cNvPr id="595008" name="AutoShape 64"/>
          <p:cNvCxnSpPr>
            <a:cxnSpLocks noChangeShapeType="1"/>
            <a:endCxn id="594992" idx="1"/>
          </p:cNvCxnSpPr>
          <p:nvPr/>
        </p:nvCxnSpPr>
        <p:spPr bwMode="auto">
          <a:xfrm rot="16200000" flipH="1">
            <a:off x="4961731" y="4810919"/>
            <a:ext cx="1306513" cy="923925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9" name="Line 65"/>
          <p:cNvSpPr>
            <a:spLocks noChangeShapeType="1"/>
          </p:cNvSpPr>
          <p:nvPr/>
        </p:nvSpPr>
        <p:spPr bwMode="auto">
          <a:xfrm>
            <a:off x="223838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10" name="AutoShape 66"/>
          <p:cNvSpPr>
            <a:spLocks noChangeArrowheads="1"/>
          </p:cNvSpPr>
          <p:nvPr/>
        </p:nvSpPr>
        <p:spPr bwMode="auto">
          <a:xfrm>
            <a:off x="990600" y="3200400"/>
            <a:ext cx="3733800" cy="1066800"/>
          </a:xfrm>
          <a:prstGeom prst="wedgeRoundRectCallout">
            <a:avLst>
              <a:gd name="adj1" fmla="val -43111"/>
              <a:gd name="adj2" fmla="val 8006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Note that our iterator now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the last item in the container!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5011" name="AutoShape 67"/>
          <p:cNvSpPr>
            <a:spLocks noChangeArrowheads="1"/>
          </p:cNvSpPr>
          <p:nvPr/>
        </p:nvSpPr>
        <p:spPr bwMode="auto">
          <a:xfrm>
            <a:off x="1676400" y="1752600"/>
            <a:ext cx="6248400" cy="1600200"/>
          </a:xfrm>
          <a:prstGeom prst="wedgeRoundRectCallout">
            <a:avLst>
              <a:gd name="adj1" fmla="val -45884"/>
              <a:gd name="adj2" fmla="val 7004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 now when we check its value, it’s equal to myVec.end() – this indicates that we’ve processed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EVERY single item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in our container.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594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9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9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9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594964" grpId="0"/>
      <p:bldP spid="594971" grpId="0"/>
      <p:bldP spid="594978" grpId="0"/>
      <p:bldP spid="594982" grpId="0"/>
      <p:bldP spid="594986" grpId="0"/>
      <p:bldP spid="594987" grpId="0"/>
      <p:bldP spid="594988" grpId="0" animBg="1"/>
      <p:bldP spid="594988" grpId="1" animBg="1"/>
      <p:bldP spid="594994" grpId="0" animBg="1"/>
      <p:bldP spid="594994" grpId="1" animBg="1"/>
      <p:bldP spid="594995" grpId="0" animBg="1"/>
      <p:bldP spid="594995" grpId="1" animBg="1"/>
      <p:bldP spid="594996" grpId="0"/>
      <p:bldP spid="594997" grpId="0" animBg="1"/>
      <p:bldP spid="594997" grpId="1" animBg="1"/>
      <p:bldP spid="594999" grpId="0" animBg="1"/>
      <p:bldP spid="594999" grpId="1" animBg="1"/>
      <p:bldP spid="595000" grpId="0" animBg="1"/>
      <p:bldP spid="595000" grpId="1" animBg="1"/>
      <p:bldP spid="595001" grpId="0" animBg="1"/>
      <p:bldP spid="595001" grpId="1" animBg="1"/>
      <p:bldP spid="595002" grpId="0"/>
      <p:bldP spid="595004" grpId="0" animBg="1"/>
      <p:bldP spid="595004" grpId="1" animBg="1"/>
      <p:bldP spid="595005" grpId="0" animBg="1"/>
      <p:bldP spid="595005" grpId="1" animBg="1"/>
      <p:bldP spid="595006" grpId="0" animBg="1"/>
      <p:bldP spid="595006" grpId="1" animBg="1"/>
      <p:bldP spid="595007" grpId="0"/>
      <p:bldP spid="595009" grpId="0" animBg="1"/>
      <p:bldP spid="595009" grpId="1" animBg="1"/>
      <p:bldP spid="595010" grpId="0" animBg="1"/>
      <p:bldP spid="595010" grpId="1" animBg="1"/>
      <p:bldP spid="595011" grpId="0" animBg="1"/>
      <p:bldP spid="59501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1A69-5D3E-48B1-A302-4E18AECEC0EB}" type="slidenum">
              <a:rPr lang="en-US"/>
              <a:pPr/>
              <a:t>38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76200"/>
            <a:ext cx="7772400" cy="1143000"/>
          </a:xfrm>
        </p:spPr>
        <p:txBody>
          <a:bodyPr/>
          <a:lstStyle/>
          <a:p>
            <a:r>
              <a:rPr lang="en-US" sz="3700"/>
              <a:t>STL And Classes/Structs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228600" y="1865313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things;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 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d.first = “IluvC++”;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d.second = 300;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d.third = 3.1415;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6997" name="Text Box 5"/>
          <p:cNvSpPr txBox="1">
            <a:spLocks noChangeArrowheads="1"/>
          </p:cNvSpPr>
          <p:nvPr/>
        </p:nvSpPr>
        <p:spPr bwMode="auto">
          <a:xfrm>
            <a:off x="3886200" y="10668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Of course, you can also create STL containers of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561975" y="42863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Thing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string first;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int second;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float third;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3886200" y="22860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here’s how you would access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items with an iterator.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400050" y="4724400"/>
            <a:ext cx="287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431800" y="5105400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things.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3886200" y="32766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use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then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dot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428625" y="5327650"/>
            <a:ext cx="2363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(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it)</a:t>
            </a:r>
            <a:r>
              <a:rPr lang="en-US" sz="3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4" name="Text Box 12"/>
          <p:cNvSpPr txBox="1">
            <a:spLocks noChangeArrowheads="1"/>
          </p:cNvSpPr>
          <p:nvPr/>
        </p:nvSpPr>
        <p:spPr bwMode="auto">
          <a:xfrm>
            <a:off x="3886200" y="42672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Or you can also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-&gt;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if you like!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442913" y="5808663"/>
            <a:ext cx="237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446088" y="6156325"/>
            <a:ext cx="248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third = 2.718;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533400" y="28575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Nerd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void beNerdy( );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7008" name="Text Box 16"/>
          <p:cNvSpPr txBox="1">
            <a:spLocks noChangeArrowheads="1"/>
          </p:cNvSpPr>
          <p:nvPr/>
        </p:nvSpPr>
        <p:spPr bwMode="auto">
          <a:xfrm>
            <a:off x="228600" y="1855788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 d;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81000" y="3836988"/>
            <a:ext cx="282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12750" y="4217988"/>
            <a:ext cx="228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09575" y="4538663"/>
            <a:ext cx="2092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(*it)</a:t>
            </a:r>
            <a:r>
              <a:rPr lang="en-US" sz="3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beNerdy();</a:t>
            </a:r>
          </a:p>
        </p:txBody>
      </p:sp>
      <p:sp>
        <p:nvSpPr>
          <p:cNvPr id="597012" name="Rectangle 20"/>
          <p:cNvSpPr>
            <a:spLocks noChangeArrowheads="1"/>
          </p:cNvSpPr>
          <p:nvPr/>
        </p:nvSpPr>
        <p:spPr bwMode="auto">
          <a:xfrm>
            <a:off x="409575" y="5116513"/>
            <a:ext cx="187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it-&gt;beNerdy();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6" grpId="0" animBg="1"/>
      <p:bldP spid="596997" grpId="0"/>
      <p:bldP spid="596998" grpId="0" animBg="1"/>
      <p:bldP spid="596999" grpId="0"/>
      <p:bldP spid="597000" grpId="0"/>
      <p:bldP spid="597001" grpId="0"/>
      <p:bldP spid="597002" grpId="0"/>
      <p:bldP spid="597003" grpId="0"/>
      <p:bldP spid="597004" grpId="0"/>
      <p:bldP spid="597005" grpId="0"/>
      <p:bldP spid="597006" grpId="0"/>
      <p:bldP spid="597007" grpId="0" animBg="1"/>
      <p:bldP spid="597008" grpId="0" animBg="1"/>
      <p:bldP spid="597009" grpId="0"/>
      <p:bldP spid="597010" grpId="0"/>
      <p:bldP spid="597011" grpId="0"/>
      <p:bldP spid="5970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3579-580C-43CC-8B91-37403F624E1F}" type="slidenum">
              <a:rPr lang="en-US"/>
              <a:pPr/>
              <a:t>39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9550"/>
            <a:ext cx="7874000" cy="1143000"/>
          </a:xfrm>
        </p:spPr>
        <p:txBody>
          <a:bodyPr/>
          <a:lstStyle/>
          <a:p>
            <a:r>
              <a:rPr lang="en-US" sz="4000"/>
              <a:t>Const Iterators and Headaches</a:t>
            </a:r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5824538" y="1793875"/>
            <a:ext cx="3348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Sometimes you’ll pass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a container as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reference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parameter…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228600" y="1865313"/>
            <a:ext cx="5676900" cy="4519612"/>
          </a:xfrm>
          <a:prstGeom prst="rect">
            <a:avLst/>
          </a:prstGeom>
          <a:solidFill>
            <a:srgbClr val="FEF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void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tickleNerds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  </a:t>
            </a:r>
            <a:r>
              <a:rPr lang="en-US" b="0" dirty="0" err="1">
                <a:solidFill>
                  <a:srgbClr val="FEF6E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FEF6E6"/>
                </a:solidFill>
                <a:latin typeface="Comic Sans MS" pitchFamily="66" charset="0"/>
                <a:cs typeface="Times New Roman" pitchFamily="18" charset="0"/>
              </a:rPr>
              <a:t> list&lt;Nerd&gt; &amp;nerds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r>
              <a:rPr lang="en-US" sz="10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nerds.push_back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(“Carey”);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nerds.push_back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(“David”);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tickleNerds</a:t>
            </a:r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(nerds);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2066925" y="1863725"/>
            <a:ext cx="286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const</a:t>
            </a:r>
            <a:r>
              <a:rPr lang="en-US" b="0">
                <a:latin typeface="Comic Sans MS" pitchFamily="66" charset="0"/>
              </a:rPr>
              <a:t> list&lt;string&gt;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&amp; </a:t>
            </a:r>
            <a:r>
              <a:rPr lang="en-US" b="0">
                <a:latin typeface="Comic Sans MS" pitchFamily="66" charset="0"/>
              </a:rPr>
              <a:t>nerds</a:t>
            </a: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5921375" y="3508375"/>
            <a:ext cx="32226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iterate through such a container,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use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regular 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3" name="Text Box 9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won’t work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4" name="Text Box 10"/>
          <p:cNvSpPr txBox="1">
            <a:spLocks noChangeArrowheads="1"/>
          </p:cNvSpPr>
          <p:nvPr/>
        </p:nvSpPr>
        <p:spPr bwMode="auto">
          <a:xfrm>
            <a:off x="5921375" y="5238750"/>
            <a:ext cx="32226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But it’s easy to fix.  You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use a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const </a:t>
            </a:r>
            <a:r>
              <a:rPr lang="en-US" sz="22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, like this…</a:t>
            </a:r>
            <a:endParaRPr lang="en-US" sz="22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5" name="Text Box 11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const_iterator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works!!!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227013" y="722313"/>
            <a:ext cx="8666162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You’ll know you made this mistake if you see something like this: </a:t>
            </a:r>
          </a:p>
          <a:p>
            <a:pPr algn="ctr"/>
            <a:r>
              <a:rPr lang="en-US" sz="1500"/>
              <a:t>error C2440: 'initializing' : </a:t>
            </a:r>
            <a:r>
              <a:rPr lang="en-US" sz="1500">
                <a:solidFill>
                  <a:srgbClr val="FF3300"/>
                </a:solidFill>
              </a:rPr>
              <a:t>cannot convert</a:t>
            </a:r>
            <a:r>
              <a:rPr lang="en-US" sz="1500"/>
              <a:t> from 'std::_List_</a:t>
            </a:r>
            <a:r>
              <a:rPr lang="en-US" sz="1500">
                <a:solidFill>
                  <a:srgbClr val="FF3300"/>
                </a:solidFill>
              </a:rPr>
              <a:t>const_iterator</a:t>
            </a:r>
            <a:r>
              <a:rPr lang="en-US" sz="1500"/>
              <a:t>&lt;_Mylist&gt;' to 'std::_</a:t>
            </a:r>
            <a:r>
              <a:rPr lang="en-US" sz="1500">
                <a:solidFill>
                  <a:srgbClr val="FF3300"/>
                </a:solidFill>
              </a:rPr>
              <a:t>List_iterator</a:t>
            </a:r>
            <a:r>
              <a:rPr lang="en-US" sz="1500"/>
              <a:t>&lt;_Mylist&gt;'</a:t>
            </a:r>
          </a:p>
          <a:p>
            <a:pPr algn="ctr"/>
            <a:endParaRPr lang="en-US" sz="15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9" grpId="0"/>
      <p:bldP spid="630790" grpId="0" build="allAtOnce" animBg="1"/>
      <p:bldP spid="630791" grpId="0"/>
      <p:bldP spid="630792" grpId="0"/>
      <p:bldP spid="630793" grpId="0"/>
      <p:bldP spid="630793" grpId="1"/>
      <p:bldP spid="630794" grpId="0"/>
      <p:bldP spid="630795" grpId="0"/>
      <p:bldP spid="6307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Generic Programming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6359" y="144635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if you could program 50x faster than everyone else?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088" r="9407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6391" y="2403482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That’s what generic programming is all about.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275" y="3428692"/>
            <a:ext cx="626012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We’ll learn how to do stuff like:</a:t>
            </a:r>
          </a:p>
          <a:p>
            <a:pPr algn="ctr"/>
            <a:r>
              <a:rPr lang="en-US" sz="2200" dirty="0">
                <a:solidFill>
                  <a:srgbClr val="0070C0"/>
                </a:solidFill>
              </a:rPr>
              <a:t>Write a single generic function 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that can sort </a:t>
            </a:r>
            <a:r>
              <a:rPr lang="en-US" sz="2200" dirty="0">
                <a:solidFill>
                  <a:srgbClr val="FF3300"/>
                </a:solidFill>
              </a:rPr>
              <a:t>ANY</a:t>
            </a:r>
            <a:r>
              <a:rPr lang="en-US" sz="2200" dirty="0">
                <a:solidFill>
                  <a:srgbClr val="0070C0"/>
                </a:solidFill>
              </a:rPr>
              <a:t> type data</a:t>
            </a:r>
          </a:p>
          <a:p>
            <a:pPr algn="ctr"/>
            <a:r>
              <a:rPr lang="en-US" sz="2200" dirty="0">
                <a:solidFill>
                  <a:srgbClr val="7030A0"/>
                </a:solidFill>
              </a:rPr>
              <a:t>Write a linked list class that can hold </a:t>
            </a:r>
            <a:r>
              <a:rPr lang="en-US" sz="2200" dirty="0">
                <a:solidFill>
                  <a:srgbClr val="FF3300"/>
                </a:solidFill>
              </a:rPr>
              <a:t>ANY</a:t>
            </a:r>
            <a:r>
              <a:rPr lang="en-US" sz="2200" dirty="0">
                <a:solidFill>
                  <a:srgbClr val="7030A0"/>
                </a:solidFill>
              </a:rPr>
              <a:t> type of value</a:t>
            </a:r>
          </a:p>
          <a:p>
            <a:pPr algn="ctr"/>
            <a:r>
              <a:rPr lang="en-US" sz="2200" dirty="0">
                <a:solidFill>
                  <a:srgbClr val="00B050"/>
                </a:solidFill>
              </a:rPr>
              <a:t>Define once, re-use infinitely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5414" r="7500" b="21798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49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02A4-D3F1-458D-86D4-F2D64A74DDD4}" type="slidenum">
              <a:rPr lang="en-US"/>
              <a:pPr/>
              <a:t>40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 Challenge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457200" y="1106488"/>
            <a:ext cx="4267200" cy="50990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nerds;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John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David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Carey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 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nerds.begin();	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itr++;	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nerds.end();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itr--;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4784725" y="1112838"/>
            <a:ext cx="400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does it print out? </a:t>
            </a:r>
          </a:p>
        </p:txBody>
      </p:sp>
      <p:grpSp>
        <p:nvGrpSpPr>
          <p:cNvPr id="414727" name="Group 7"/>
          <p:cNvGrpSpPr>
            <a:grpSpLocks/>
          </p:cNvGrpSpPr>
          <p:nvPr/>
        </p:nvGrpSpPr>
        <p:grpSpPr bwMode="auto">
          <a:xfrm>
            <a:off x="5638800" y="1752600"/>
            <a:ext cx="1676400" cy="542925"/>
            <a:chOff x="3072" y="1530"/>
            <a:chExt cx="1056" cy="342"/>
          </a:xfrm>
        </p:grpSpPr>
        <p:sp>
          <p:nvSpPr>
            <p:cNvPr id="414728" name="Text Box 8"/>
            <p:cNvSpPr txBox="1">
              <a:spLocks noChangeArrowheads="1"/>
            </p:cNvSpPr>
            <p:nvPr/>
          </p:nvSpPr>
          <p:spPr bwMode="auto">
            <a:xfrm>
              <a:off x="3072" y="1530"/>
              <a:ext cx="10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nerds       </a:t>
              </a:r>
            </a:p>
          </p:txBody>
        </p:sp>
        <p:sp>
          <p:nvSpPr>
            <p:cNvPr id="414729" name="Rectangle 9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4730" name="Group 10"/>
          <p:cNvGrpSpPr>
            <a:grpSpLocks/>
          </p:cNvGrpSpPr>
          <p:nvPr/>
        </p:nvGrpSpPr>
        <p:grpSpPr bwMode="auto">
          <a:xfrm>
            <a:off x="5603875" y="3581400"/>
            <a:ext cx="1774825" cy="1006475"/>
            <a:chOff x="3901" y="2630"/>
            <a:chExt cx="1118" cy="634"/>
          </a:xfrm>
        </p:grpSpPr>
        <p:grpSp>
          <p:nvGrpSpPr>
            <p:cNvPr id="414731" name="Group 11"/>
            <p:cNvGrpSpPr>
              <a:grpSpLocks/>
            </p:cNvGrpSpPr>
            <p:nvPr/>
          </p:nvGrpSpPr>
          <p:grpSpPr bwMode="auto">
            <a:xfrm>
              <a:off x="4406" y="2770"/>
              <a:ext cx="613" cy="494"/>
              <a:chOff x="4406" y="2108"/>
              <a:chExt cx="613" cy="494"/>
            </a:xfrm>
          </p:grpSpPr>
          <p:sp>
            <p:nvSpPr>
              <p:cNvPr id="414732" name="Rectangle 12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33" name="Rectangle 13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4" name="Rectangle 14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5" name="Text Box 15"/>
              <p:cNvSpPr txBox="1">
                <a:spLocks noChangeArrowheads="1"/>
              </p:cNvSpPr>
              <p:nvPr/>
            </p:nvSpPr>
            <p:spPr bwMode="auto">
              <a:xfrm>
                <a:off x="4406" y="2108"/>
                <a:ext cx="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David</a:t>
                </a:r>
              </a:p>
            </p:txBody>
          </p:sp>
          <p:sp>
            <p:nvSpPr>
              <p:cNvPr id="414736" name="Text Box 16"/>
              <p:cNvSpPr txBox="1">
                <a:spLocks noChangeArrowheads="1"/>
              </p:cNvSpPr>
              <p:nvPr/>
            </p:nvSpPr>
            <p:spPr bwMode="auto">
              <a:xfrm>
                <a:off x="4469" y="2352"/>
                <a:ext cx="5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2000</a:t>
                </a:r>
              </a:p>
            </p:txBody>
          </p:sp>
        </p:grpSp>
        <p:sp>
          <p:nvSpPr>
            <p:cNvPr id="414737" name="Text Box 17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1000</a:t>
              </a:r>
            </a:p>
          </p:txBody>
        </p:sp>
      </p:grpSp>
      <p:grpSp>
        <p:nvGrpSpPr>
          <p:cNvPr id="414738" name="Group 18"/>
          <p:cNvGrpSpPr>
            <a:grpSpLocks/>
          </p:cNvGrpSpPr>
          <p:nvPr/>
        </p:nvGrpSpPr>
        <p:grpSpPr bwMode="auto">
          <a:xfrm>
            <a:off x="6189663" y="4953000"/>
            <a:ext cx="1808162" cy="1006475"/>
            <a:chOff x="3886" y="2630"/>
            <a:chExt cx="1139" cy="634"/>
          </a:xfrm>
        </p:grpSpPr>
        <p:grpSp>
          <p:nvGrpSpPr>
            <p:cNvPr id="414739" name="Group 19"/>
            <p:cNvGrpSpPr>
              <a:grpSpLocks/>
            </p:cNvGrpSpPr>
            <p:nvPr/>
          </p:nvGrpSpPr>
          <p:grpSpPr bwMode="auto">
            <a:xfrm>
              <a:off x="4398" y="2770"/>
              <a:ext cx="627" cy="494"/>
              <a:chOff x="4398" y="2108"/>
              <a:chExt cx="627" cy="494"/>
            </a:xfrm>
          </p:grpSpPr>
          <p:sp>
            <p:nvSpPr>
              <p:cNvPr id="414740" name="Rectangle 2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41" name="Rectangle 2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2" name="Rectangle 2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3" name="Text Box 23"/>
              <p:cNvSpPr txBox="1">
                <a:spLocks noChangeArrowheads="1"/>
              </p:cNvSpPr>
              <p:nvPr/>
            </p:nvSpPr>
            <p:spPr bwMode="auto">
              <a:xfrm>
                <a:off x="4398" y="2108"/>
                <a:ext cx="6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Carey</a:t>
                </a:r>
              </a:p>
            </p:txBody>
          </p:sp>
          <p:sp>
            <p:nvSpPr>
              <p:cNvPr id="414744" name="Text Box 2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414745" name="Text Box 25"/>
            <p:cNvSpPr txBox="1">
              <a:spLocks noChangeArrowheads="1"/>
            </p:cNvSpPr>
            <p:nvPr/>
          </p:nvSpPr>
          <p:spPr bwMode="auto">
            <a:xfrm>
              <a:off x="3886" y="2630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2000</a:t>
              </a:r>
            </a:p>
          </p:txBody>
        </p:sp>
      </p:grpSp>
      <p:cxnSp>
        <p:nvCxnSpPr>
          <p:cNvPr id="414746" name="AutoShape 26"/>
          <p:cNvCxnSpPr>
            <a:cxnSpLocks noChangeShapeType="1"/>
            <a:endCxn id="414743" idx="0"/>
          </p:cNvCxnSpPr>
          <p:nvPr/>
        </p:nvCxnSpPr>
        <p:spPr bwMode="auto">
          <a:xfrm>
            <a:off x="7246938" y="4389438"/>
            <a:ext cx="254000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4747" name="Group 27"/>
          <p:cNvGrpSpPr>
            <a:grpSpLocks/>
          </p:cNvGrpSpPr>
          <p:nvPr/>
        </p:nvGrpSpPr>
        <p:grpSpPr bwMode="auto">
          <a:xfrm>
            <a:off x="6794500" y="2743200"/>
            <a:ext cx="1731963" cy="1006475"/>
            <a:chOff x="3901" y="2630"/>
            <a:chExt cx="1091" cy="634"/>
          </a:xfrm>
        </p:grpSpPr>
        <p:grpSp>
          <p:nvGrpSpPr>
            <p:cNvPr id="41474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41474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5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2" name="Text Box 32"/>
              <p:cNvSpPr txBox="1">
                <a:spLocks noChangeArrowheads="1"/>
              </p:cNvSpPr>
              <p:nvPr/>
            </p:nvSpPr>
            <p:spPr bwMode="auto">
              <a:xfrm>
                <a:off x="4434" y="2108"/>
                <a:ext cx="5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John</a:t>
                </a:r>
              </a:p>
            </p:txBody>
          </p:sp>
          <p:sp>
            <p:nvSpPr>
              <p:cNvPr id="414753" name="Text Box 33"/>
              <p:cNvSpPr txBox="1">
                <a:spLocks noChangeArrowheads="1"/>
              </p:cNvSpPr>
              <p:nvPr/>
            </p:nvSpPr>
            <p:spPr bwMode="auto">
              <a:xfrm>
                <a:off x="4482" y="2352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1000</a:t>
                </a:r>
              </a:p>
            </p:txBody>
          </p:sp>
        </p:grpSp>
        <p:sp>
          <p:nvSpPr>
            <p:cNvPr id="414754" name="Text Box 34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1500</a:t>
              </a:r>
            </a:p>
          </p:txBody>
        </p:sp>
      </p:grpSp>
      <p:cxnSp>
        <p:nvCxnSpPr>
          <p:cNvPr id="414755" name="AutoShape 35"/>
          <p:cNvCxnSpPr>
            <a:cxnSpLocks noChangeShapeType="1"/>
            <a:stCxn id="414751" idx="1"/>
            <a:endCxn id="414735" idx="0"/>
          </p:cNvCxnSpPr>
          <p:nvPr/>
        </p:nvCxnSpPr>
        <p:spPr bwMode="auto">
          <a:xfrm rot="10800000" flipV="1">
            <a:off x="6892925" y="3522663"/>
            <a:ext cx="762000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756" name="AutoShape 36"/>
          <p:cNvCxnSpPr>
            <a:cxnSpLocks noChangeShapeType="1"/>
          </p:cNvCxnSpPr>
          <p:nvPr/>
        </p:nvCxnSpPr>
        <p:spPr bwMode="auto">
          <a:xfrm rot="16200000" flipH="1">
            <a:off x="7266782" y="2196306"/>
            <a:ext cx="812800" cy="70643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57" name="Line 37"/>
          <p:cNvSpPr>
            <a:spLocks noChangeShapeType="1"/>
          </p:cNvSpPr>
          <p:nvPr/>
        </p:nvSpPr>
        <p:spPr bwMode="auto">
          <a:xfrm>
            <a:off x="495300" y="3243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4760" name="Group 40"/>
          <p:cNvGrpSpPr>
            <a:grpSpLocks/>
          </p:cNvGrpSpPr>
          <p:nvPr/>
        </p:nvGrpSpPr>
        <p:grpSpPr bwMode="auto">
          <a:xfrm>
            <a:off x="4724400" y="2438400"/>
            <a:ext cx="1109663" cy="457200"/>
            <a:chOff x="2956" y="1498"/>
            <a:chExt cx="699" cy="288"/>
          </a:xfrm>
        </p:grpSpPr>
        <p:sp>
          <p:nvSpPr>
            <p:cNvPr id="414758" name="Rectangle 38"/>
            <p:cNvSpPr>
              <a:spLocks noChangeArrowheads="1"/>
            </p:cNvSpPr>
            <p:nvPr/>
          </p:nvSpPr>
          <p:spPr bwMode="auto">
            <a:xfrm>
              <a:off x="3271" y="1635"/>
              <a:ext cx="384" cy="144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59" name="Text Box 39"/>
            <p:cNvSpPr txBox="1">
              <a:spLocks noChangeArrowheads="1"/>
            </p:cNvSpPr>
            <p:nvPr/>
          </p:nvSpPr>
          <p:spPr bwMode="auto">
            <a:xfrm>
              <a:off x="2956" y="149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</p:grpSp>
      <p:sp>
        <p:nvSpPr>
          <p:cNvPr id="414761" name="Line 41"/>
          <p:cNvSpPr>
            <a:spLocks noChangeShapeType="1"/>
          </p:cNvSpPr>
          <p:nvPr/>
        </p:nvSpPr>
        <p:spPr bwMode="auto">
          <a:xfrm>
            <a:off x="504825" y="3657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2" name="AutoShape 42"/>
          <p:cNvCxnSpPr>
            <a:cxnSpLocks noChangeShapeType="1"/>
            <a:stCxn id="414758" idx="3"/>
            <a:endCxn id="414749" idx="1"/>
          </p:cNvCxnSpPr>
          <p:nvPr/>
        </p:nvCxnSpPr>
        <p:spPr bwMode="auto">
          <a:xfrm>
            <a:off x="5853113" y="2770188"/>
            <a:ext cx="1739900" cy="5826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3" name="Line 43"/>
          <p:cNvSpPr>
            <a:spLocks noChangeShapeType="1"/>
          </p:cNvSpPr>
          <p:nvPr/>
        </p:nvSpPr>
        <p:spPr bwMode="auto">
          <a:xfrm>
            <a:off x="500063" y="4100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4" name="Text Box 44"/>
          <p:cNvSpPr txBox="1">
            <a:spLocks noChangeArrowheads="1"/>
          </p:cNvSpPr>
          <p:nvPr/>
        </p:nvSpPr>
        <p:spPr bwMode="auto">
          <a:xfrm>
            <a:off x="4813300" y="5286375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Output:</a:t>
            </a:r>
          </a:p>
        </p:txBody>
      </p:sp>
      <p:sp>
        <p:nvSpPr>
          <p:cNvPr id="414765" name="Text Box 45"/>
          <p:cNvSpPr txBox="1">
            <a:spLocks noChangeArrowheads="1"/>
          </p:cNvSpPr>
          <p:nvPr/>
        </p:nvSpPr>
        <p:spPr bwMode="auto">
          <a:xfrm>
            <a:off x="5245100" y="5684838"/>
            <a:ext cx="88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John</a:t>
            </a:r>
          </a:p>
        </p:txBody>
      </p:sp>
      <p:sp>
        <p:nvSpPr>
          <p:cNvPr id="414766" name="Line 46"/>
          <p:cNvSpPr>
            <a:spLocks noChangeShapeType="1"/>
          </p:cNvSpPr>
          <p:nvPr/>
        </p:nvSpPr>
        <p:spPr bwMode="auto">
          <a:xfrm>
            <a:off x="514350" y="4381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7" name="AutoShape 47"/>
          <p:cNvCxnSpPr>
            <a:cxnSpLocks noChangeShapeType="1"/>
            <a:stCxn id="414758" idx="3"/>
            <a:endCxn id="414732" idx="1"/>
          </p:cNvCxnSpPr>
          <p:nvPr/>
        </p:nvCxnSpPr>
        <p:spPr bwMode="auto">
          <a:xfrm>
            <a:off x="5853113" y="2770188"/>
            <a:ext cx="549275" cy="14208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8" name="Line 48"/>
          <p:cNvSpPr>
            <a:spLocks noChangeShapeType="1"/>
          </p:cNvSpPr>
          <p:nvPr/>
        </p:nvSpPr>
        <p:spPr bwMode="auto">
          <a:xfrm>
            <a:off x="504825" y="4648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9" name="Text Box 49"/>
          <p:cNvSpPr txBox="1">
            <a:spLocks noChangeArrowheads="1"/>
          </p:cNvSpPr>
          <p:nvPr/>
        </p:nvSpPr>
        <p:spPr bwMode="auto">
          <a:xfrm>
            <a:off x="5199063" y="6019800"/>
            <a:ext cx="97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David</a:t>
            </a:r>
          </a:p>
        </p:txBody>
      </p:sp>
      <p:sp>
        <p:nvSpPr>
          <p:cNvPr id="414770" name="Line 50"/>
          <p:cNvSpPr>
            <a:spLocks noChangeShapeType="1"/>
          </p:cNvSpPr>
          <p:nvPr/>
        </p:nvSpPr>
        <p:spPr bwMode="auto">
          <a:xfrm>
            <a:off x="485775" y="5205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1" name="Text Box 51"/>
          <p:cNvSpPr txBox="1">
            <a:spLocks noChangeArrowheads="1"/>
          </p:cNvSpPr>
          <p:nvPr/>
        </p:nvSpPr>
        <p:spPr bwMode="auto">
          <a:xfrm>
            <a:off x="7342188" y="5975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14772" name="AutoShape 52"/>
          <p:cNvCxnSpPr>
            <a:cxnSpLocks noChangeShapeType="1"/>
            <a:stCxn id="414758" idx="3"/>
            <a:endCxn id="414771" idx="1"/>
          </p:cNvCxnSpPr>
          <p:nvPr/>
        </p:nvCxnSpPr>
        <p:spPr bwMode="auto">
          <a:xfrm>
            <a:off x="5853113" y="2770188"/>
            <a:ext cx="1489075" cy="3433762"/>
          </a:xfrm>
          <a:prstGeom prst="curvedConnector3">
            <a:avLst>
              <a:gd name="adj1" fmla="val 12685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3" name="Line 53"/>
          <p:cNvSpPr>
            <a:spLocks noChangeShapeType="1"/>
          </p:cNvSpPr>
          <p:nvPr/>
        </p:nvSpPr>
        <p:spPr bwMode="auto">
          <a:xfrm>
            <a:off x="485775" y="5472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74" name="AutoShape 54"/>
          <p:cNvCxnSpPr>
            <a:cxnSpLocks noChangeShapeType="1"/>
            <a:stCxn id="414758" idx="3"/>
            <a:endCxn id="414740" idx="1"/>
          </p:cNvCxnSpPr>
          <p:nvPr/>
        </p:nvCxnSpPr>
        <p:spPr bwMode="auto">
          <a:xfrm>
            <a:off x="5853113" y="2770188"/>
            <a:ext cx="1158875" cy="27924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5" name="Line 55"/>
          <p:cNvSpPr>
            <a:spLocks noChangeShapeType="1"/>
          </p:cNvSpPr>
          <p:nvPr/>
        </p:nvSpPr>
        <p:spPr bwMode="auto">
          <a:xfrm>
            <a:off x="504825" y="5757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6" name="Text Box 56"/>
          <p:cNvSpPr txBox="1">
            <a:spLocks noChangeArrowheads="1"/>
          </p:cNvSpPr>
          <p:nvPr/>
        </p:nvSpPr>
        <p:spPr bwMode="auto">
          <a:xfrm>
            <a:off x="5173663" y="6353175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414777" name="Rectangle 57"/>
          <p:cNvSpPr>
            <a:spLocks noChangeArrowheads="1"/>
          </p:cNvSpPr>
          <p:nvPr/>
        </p:nvSpPr>
        <p:spPr bwMode="auto">
          <a:xfrm>
            <a:off x="4886325" y="5218113"/>
            <a:ext cx="1274763" cy="1639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57" grpId="0" animBg="1"/>
      <p:bldP spid="414757" grpId="1" animBg="1"/>
      <p:bldP spid="414761" grpId="0" animBg="1"/>
      <p:bldP spid="414761" grpId="1" animBg="1"/>
      <p:bldP spid="414763" grpId="0" animBg="1"/>
      <p:bldP spid="414763" grpId="1" animBg="1"/>
      <p:bldP spid="414765" grpId="0"/>
      <p:bldP spid="414766" grpId="0" animBg="1"/>
      <p:bldP spid="414766" grpId="1" animBg="1"/>
      <p:bldP spid="414768" grpId="0" animBg="1"/>
      <p:bldP spid="414768" grpId="1" animBg="1"/>
      <p:bldP spid="414769" grpId="0"/>
      <p:bldP spid="414770" grpId="0" animBg="1"/>
      <p:bldP spid="414770" grpId="1" animBg="1"/>
      <p:bldP spid="414773" grpId="0" animBg="1"/>
      <p:bldP spid="414773" grpId="1" animBg="1"/>
      <p:bldP spid="414775" grpId="0" animBg="1"/>
      <p:bldP spid="414775" grpId="1" animBg="1"/>
      <p:bldP spid="414776" grpId="0"/>
      <p:bldP spid="41477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6FA0-87D9-4D1A-845D-C7A97E53260B}" type="slidenum">
              <a:rPr lang="en-US"/>
              <a:pPr/>
              <a:t>41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395288" y="1112838"/>
            <a:ext cx="8239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So what is an iterator, anyway?  It looks like a pointer, sort of works like a pointer, but it’s *not* a pointer!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457200" y="2408238"/>
            <a:ext cx="8550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An iterator is an </a:t>
            </a:r>
            <a:r>
              <a:rPr lang="en-US" sz="2400" b="0" i="1" u="sng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object</a:t>
            </a: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(i.e. a class variable) that knows three things:</a:t>
            </a:r>
          </a:p>
          <a:p>
            <a:endParaRPr lang="en-US" sz="2400" b="0">
              <a:latin typeface="Comic Sans MS" pitchFamily="66" charset="0"/>
              <a:ea typeface="MS Mincho" pitchFamily="49" charset="-128"/>
              <a:cs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What element it points to.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previous element in the container.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next element in the container.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517525" y="5151438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Let’s see what this looks like in C++ code!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utoUpdateAnimBg="0"/>
      <p:bldP spid="41370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9BE3-124C-484D-99B6-1FB399A958AC}" type="slidenum">
              <a:rPr lang="en-US"/>
              <a:pPr/>
              <a:t>42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7463" y="152400"/>
            <a:ext cx="2776537" cy="1143000"/>
          </a:xfrm>
        </p:spPr>
        <p:txBody>
          <a:bodyPr/>
          <a:lstStyle/>
          <a:p>
            <a:r>
              <a:rPr lang="en-US" sz="3200"/>
              <a:t>How </a:t>
            </a:r>
            <a:br>
              <a:rPr lang="en-US" sz="3200"/>
            </a:br>
            <a:r>
              <a:rPr lang="en-US" sz="3200"/>
              <a:t>Iterators </a:t>
            </a:r>
            <a:br>
              <a:rPr lang="en-US" sz="3200"/>
            </a:br>
            <a:r>
              <a:rPr lang="en-US" sz="3200"/>
              <a:t>Work?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76200" y="14288"/>
            <a:ext cx="5102225" cy="67770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class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rgbClr val="008080"/>
                </a:solidFill>
                <a:cs typeface="Times New Roman" pitchFamily="18" charset="0"/>
              </a:rPr>
              <a:t> public: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getVal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(){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return cur-&gt;value;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down()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cur-&gt;next;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up()  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</a:t>
            </a:r>
            <a:r>
              <a:rPr lang="en-US" dirty="0" err="1">
                <a:solidFill>
                  <a:schemeClr val="accent2"/>
                </a:solidFill>
                <a:cs typeface="Times New Roman" pitchFamily="18" charset="0"/>
              </a:rPr>
              <a:t>prev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008080"/>
                </a:solidFill>
                <a:cs typeface="Times New Roman" pitchFamily="18" charset="0"/>
              </a:rPr>
              <a:t>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Node *cur; 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};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LinkedList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sz="2400" dirty="0"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begin()</a:t>
            </a:r>
          </a:p>
          <a:p>
            <a:r>
              <a:rPr lang="en-US" dirty="0">
                <a:cs typeface="Times New Roman" pitchFamily="18" charset="0"/>
              </a:rPr>
              <a:t>  {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temp;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temp.cur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dirty="0" err="1">
                <a:cs typeface="Times New Roman" pitchFamily="18" charset="0"/>
              </a:rPr>
              <a:t>m_head</a:t>
            </a:r>
            <a:r>
              <a:rPr lang="en-US" dirty="0">
                <a:cs typeface="Times New Roman" pitchFamily="18" charset="0"/>
              </a:rPr>
              <a:t>;</a:t>
            </a:r>
          </a:p>
          <a:p>
            <a:r>
              <a:rPr lang="en-US" dirty="0">
                <a:cs typeface="Times New Roman" pitchFamily="18" charset="0"/>
              </a:rPr>
              <a:t>     return(temp);</a:t>
            </a:r>
          </a:p>
          <a:p>
            <a:r>
              <a:rPr lang="en-US" dirty="0">
                <a:cs typeface="Times New Roman" pitchFamily="18" charset="0"/>
              </a:rPr>
              <a:t>  }</a:t>
            </a:r>
          </a:p>
          <a:p>
            <a:endParaRPr lang="en-US" sz="800" dirty="0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Node 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m_head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6705600" y="1600200"/>
            <a:ext cx="2098675" cy="1743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Node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value;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*next;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*prev;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4" name="Rectangle 50"/>
          <p:cNvSpPr>
            <a:spLocks noChangeArrowheads="1"/>
          </p:cNvSpPr>
          <p:nvPr/>
        </p:nvSpPr>
        <p:spPr bwMode="auto">
          <a:xfrm>
            <a:off x="5943600" y="0"/>
            <a:ext cx="32004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3810000" y="3970338"/>
            <a:ext cx="5213350" cy="2811462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LinkedList GPAs; // list of GPAs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MyIterator </a:t>
            </a:r>
            <a:r>
              <a:rPr lang="en-US">
                <a:ea typeface="MS Mincho" pitchFamily="49" charset="-128"/>
                <a:cs typeface="Times New Roman" pitchFamily="18" charset="0"/>
              </a:rPr>
              <a:t>itr = GPAs.begin();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*it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itr.down();         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it++;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7959725" y="44513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pic>
        <p:nvPicPr>
          <p:cNvPr id="543795" name="Picture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"/>
            <a:ext cx="2217738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796" name="Line 52"/>
          <p:cNvSpPr>
            <a:spLocks noChangeShapeType="1"/>
          </p:cNvSpPr>
          <p:nvPr/>
        </p:nvSpPr>
        <p:spPr bwMode="auto">
          <a:xfrm>
            <a:off x="3838575" y="548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36" name="Rectangle 92"/>
          <p:cNvSpPr>
            <a:spLocks noChangeArrowheads="1"/>
          </p:cNvSpPr>
          <p:nvPr/>
        </p:nvSpPr>
        <p:spPr bwMode="auto">
          <a:xfrm>
            <a:off x="7162800" y="-304800"/>
            <a:ext cx="1143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43835" name="Group 91"/>
          <p:cNvGrpSpPr>
            <a:grpSpLocks/>
          </p:cNvGrpSpPr>
          <p:nvPr/>
        </p:nvGrpSpPr>
        <p:grpSpPr bwMode="auto">
          <a:xfrm>
            <a:off x="6477000" y="76200"/>
            <a:ext cx="1839913" cy="885825"/>
            <a:chOff x="6425" y="3762"/>
            <a:chExt cx="1159" cy="558"/>
          </a:xfrm>
        </p:grpSpPr>
        <p:sp>
          <p:nvSpPr>
            <p:cNvPr id="543831" name="Rectangle 87"/>
            <p:cNvSpPr>
              <a:spLocks noChangeArrowheads="1"/>
            </p:cNvSpPr>
            <p:nvPr/>
          </p:nvSpPr>
          <p:spPr bwMode="auto">
            <a:xfrm>
              <a:off x="6864" y="3792"/>
              <a:ext cx="720" cy="528"/>
            </a:xfrm>
            <a:prstGeom prst="rect">
              <a:avLst/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3832" name="Text Box 88"/>
            <p:cNvSpPr txBox="1">
              <a:spLocks noChangeArrowheads="1"/>
            </p:cNvSpPr>
            <p:nvPr/>
          </p:nvSpPr>
          <p:spPr bwMode="auto">
            <a:xfrm>
              <a:off x="6425" y="3762"/>
              <a:ext cx="4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GPAs</a:t>
              </a:r>
            </a:p>
          </p:txBody>
        </p:sp>
        <p:sp>
          <p:nvSpPr>
            <p:cNvPr id="543833" name="Text Box 89"/>
            <p:cNvSpPr txBox="1">
              <a:spLocks noChangeArrowheads="1"/>
            </p:cNvSpPr>
            <p:nvPr/>
          </p:nvSpPr>
          <p:spPr bwMode="auto">
            <a:xfrm>
              <a:off x="6897" y="3840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m_head</a:t>
              </a:r>
            </a:p>
          </p:txBody>
        </p:sp>
        <p:sp>
          <p:nvSpPr>
            <p:cNvPr id="543834" name="Rectangle 90"/>
            <p:cNvSpPr>
              <a:spLocks noChangeArrowheads="1"/>
            </p:cNvSpPr>
            <p:nvPr/>
          </p:nvSpPr>
          <p:spPr bwMode="auto">
            <a:xfrm>
              <a:off x="6960" y="4089"/>
              <a:ext cx="528" cy="195"/>
            </a:xfrm>
            <a:prstGeom prst="rect">
              <a:avLst/>
            </a:prstGeom>
            <a:solidFill>
              <a:srgbClr val="FFEAD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797" name="Line 53"/>
          <p:cNvSpPr>
            <a:spLocks noChangeShapeType="1"/>
          </p:cNvSpPr>
          <p:nvPr/>
        </p:nvSpPr>
        <p:spPr bwMode="auto">
          <a:xfrm>
            <a:off x="6477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98" name="Line 54"/>
          <p:cNvSpPr>
            <a:spLocks noChangeShapeType="1"/>
          </p:cNvSpPr>
          <p:nvPr/>
        </p:nvSpPr>
        <p:spPr bwMode="auto">
          <a:xfrm>
            <a:off x="90488" y="4267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1" name="Group 57"/>
          <p:cNvGrpSpPr>
            <a:grpSpLocks/>
          </p:cNvGrpSpPr>
          <p:nvPr/>
        </p:nvGrpSpPr>
        <p:grpSpPr bwMode="auto">
          <a:xfrm>
            <a:off x="5519738" y="838200"/>
            <a:ext cx="1109662" cy="817563"/>
            <a:chOff x="3648" y="528"/>
            <a:chExt cx="699" cy="515"/>
          </a:xfrm>
        </p:grpSpPr>
        <p:sp>
          <p:nvSpPr>
            <p:cNvPr id="543783" name="Rectangle 39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84" name="Text Box 40"/>
            <p:cNvSpPr txBox="1">
              <a:spLocks noChangeArrowheads="1"/>
            </p:cNvSpPr>
            <p:nvPr/>
          </p:nvSpPr>
          <p:spPr bwMode="auto">
            <a:xfrm>
              <a:off x="3648" y="52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  <p:sp>
          <p:nvSpPr>
            <p:cNvPr id="543799" name="Text Box 55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0" name="Rectangle 56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2" name="Text Box 58"/>
          <p:cNvSpPr txBox="1">
            <a:spLocks noChangeArrowheads="1"/>
          </p:cNvSpPr>
          <p:nvPr/>
        </p:nvSpPr>
        <p:spPr bwMode="auto">
          <a:xfrm>
            <a:off x="7448550" y="576263"/>
            <a:ext cx="706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03" name="Line 59"/>
          <p:cNvSpPr>
            <a:spLocks noChangeShapeType="1"/>
          </p:cNvSpPr>
          <p:nvPr/>
        </p:nvSpPr>
        <p:spPr bwMode="auto">
          <a:xfrm>
            <a:off x="5334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4" name="Group 60"/>
          <p:cNvGrpSpPr>
            <a:grpSpLocks/>
          </p:cNvGrpSpPr>
          <p:nvPr/>
        </p:nvGrpSpPr>
        <p:grpSpPr bwMode="auto">
          <a:xfrm>
            <a:off x="5132388" y="2057400"/>
            <a:ext cx="1497012" cy="817563"/>
            <a:chOff x="3404" y="528"/>
            <a:chExt cx="943" cy="515"/>
          </a:xfrm>
        </p:grpSpPr>
        <p:sp>
          <p:nvSpPr>
            <p:cNvPr id="543805" name="Rectangle 61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06" name="Text Box 62"/>
            <p:cNvSpPr txBox="1">
              <a:spLocks noChangeArrowheads="1"/>
            </p:cNvSpPr>
            <p:nvPr/>
          </p:nvSpPr>
          <p:spPr bwMode="auto">
            <a:xfrm>
              <a:off x="3404" y="528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temp     </a:t>
              </a:r>
            </a:p>
          </p:txBody>
        </p:sp>
        <p:sp>
          <p:nvSpPr>
            <p:cNvPr id="543807" name="Text Box 63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8" name="Rectangle 64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9" name="Line 65"/>
          <p:cNvSpPr>
            <a:spLocks noChangeShapeType="1"/>
          </p:cNvSpPr>
          <p:nvPr/>
        </p:nvSpPr>
        <p:spPr bwMode="auto">
          <a:xfrm>
            <a:off x="533400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0" name="Text Box 66"/>
          <p:cNvSpPr txBox="1">
            <a:spLocks noChangeArrowheads="1"/>
          </p:cNvSpPr>
          <p:nvPr/>
        </p:nvSpPr>
        <p:spPr bwMode="auto">
          <a:xfrm>
            <a:off x="7461250" y="581025"/>
            <a:ext cx="706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11" name="Line 67"/>
          <p:cNvSpPr>
            <a:spLocks noChangeShapeType="1"/>
          </p:cNvSpPr>
          <p:nvPr/>
        </p:nvSpPr>
        <p:spPr bwMode="auto">
          <a:xfrm>
            <a:off x="533400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2" name="Line 68"/>
          <p:cNvSpPr>
            <a:spLocks noChangeShapeType="1"/>
          </p:cNvSpPr>
          <p:nvPr/>
        </p:nvSpPr>
        <p:spPr bwMode="auto">
          <a:xfrm>
            <a:off x="6096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3" name="Text Box 69"/>
          <p:cNvSpPr txBox="1">
            <a:spLocks noChangeArrowheads="1"/>
          </p:cNvSpPr>
          <p:nvPr/>
        </p:nvSpPr>
        <p:spPr bwMode="auto">
          <a:xfrm>
            <a:off x="7805738" y="1185863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43814" name="Text Box 70"/>
          <p:cNvSpPr txBox="1">
            <a:spLocks noChangeArrowheads="1"/>
          </p:cNvSpPr>
          <p:nvPr/>
        </p:nvSpPr>
        <p:spPr bwMode="auto">
          <a:xfrm>
            <a:off x="6248400" y="10810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15" name="AutoShape 71"/>
          <p:cNvCxnSpPr>
            <a:cxnSpLocks noChangeShapeType="1"/>
            <a:stCxn id="543814" idx="3"/>
            <a:endCxn id="543813" idx="1"/>
          </p:cNvCxnSpPr>
          <p:nvPr/>
        </p:nvCxnSpPr>
        <p:spPr bwMode="auto">
          <a:xfrm>
            <a:off x="6530975" y="1265238"/>
            <a:ext cx="1274763" cy="104775"/>
          </a:xfrm>
          <a:prstGeom prst="curvedConnector3">
            <a:avLst>
              <a:gd name="adj1" fmla="val 4994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16" name="Line 72"/>
          <p:cNvSpPr>
            <a:spLocks noChangeShapeType="1"/>
          </p:cNvSpPr>
          <p:nvPr/>
        </p:nvSpPr>
        <p:spPr bwMode="auto">
          <a:xfrm>
            <a:off x="3843338" y="579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7" name="Line 7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8" name="Oval 74"/>
          <p:cNvSpPr>
            <a:spLocks noChangeArrowheads="1"/>
          </p:cNvSpPr>
          <p:nvPr/>
        </p:nvSpPr>
        <p:spPr bwMode="auto">
          <a:xfrm>
            <a:off x="8201025" y="1343025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20" name="Rectangle 76"/>
          <p:cNvSpPr>
            <a:spLocks noChangeArrowheads="1"/>
          </p:cNvSpPr>
          <p:nvPr/>
        </p:nvSpPr>
        <p:spPr bwMode="auto">
          <a:xfrm>
            <a:off x="5257800" y="5653088"/>
            <a:ext cx="1676400" cy="228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394700" y="1371600"/>
            <a:ext cx="52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3.3</a:t>
            </a:r>
          </a:p>
        </p:txBody>
      </p:sp>
      <p:sp>
        <p:nvSpPr>
          <p:cNvPr id="543821" name="Line 77"/>
          <p:cNvSpPr>
            <a:spLocks noChangeShapeType="1"/>
          </p:cNvSpPr>
          <p:nvPr/>
        </p:nvSpPr>
        <p:spPr bwMode="auto">
          <a:xfrm>
            <a:off x="3838575" y="604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2" name="Line 78"/>
          <p:cNvSpPr>
            <a:spLocks noChangeShapeType="1"/>
          </p:cNvSpPr>
          <p:nvPr/>
        </p:nvSpPr>
        <p:spPr bwMode="auto">
          <a:xfrm>
            <a:off x="2138363" y="1109663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3" name="Text Box 79"/>
          <p:cNvSpPr txBox="1">
            <a:spLocks noChangeArrowheads="1"/>
          </p:cNvSpPr>
          <p:nvPr/>
        </p:nvSpPr>
        <p:spPr bwMode="auto">
          <a:xfrm>
            <a:off x="8297863" y="1652588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1000</a:t>
            </a:r>
          </a:p>
        </p:txBody>
      </p:sp>
      <p:sp>
        <p:nvSpPr>
          <p:cNvPr id="543824" name="Text Box 80"/>
          <p:cNvSpPr txBox="1">
            <a:spLocks noChangeArrowheads="1"/>
          </p:cNvSpPr>
          <p:nvPr/>
        </p:nvSpPr>
        <p:spPr bwMode="auto">
          <a:xfrm>
            <a:off x="7413625" y="19954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25" name="AutoShape 81"/>
          <p:cNvCxnSpPr>
            <a:cxnSpLocks noChangeShapeType="1"/>
            <a:stCxn id="543814" idx="3"/>
            <a:endCxn id="543824" idx="0"/>
          </p:cNvCxnSpPr>
          <p:nvPr/>
        </p:nvCxnSpPr>
        <p:spPr bwMode="auto">
          <a:xfrm>
            <a:off x="6530975" y="1265238"/>
            <a:ext cx="1023938" cy="7302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26" name="Line 82"/>
          <p:cNvSpPr>
            <a:spLocks noChangeShapeType="1"/>
          </p:cNvSpPr>
          <p:nvPr/>
        </p:nvSpPr>
        <p:spPr bwMode="auto">
          <a:xfrm>
            <a:off x="3810000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7" name="Line 8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8" name="Rectangle 84"/>
          <p:cNvSpPr>
            <a:spLocks noChangeArrowheads="1"/>
          </p:cNvSpPr>
          <p:nvPr/>
        </p:nvSpPr>
        <p:spPr bwMode="auto">
          <a:xfrm>
            <a:off x="5243513" y="6200775"/>
            <a:ext cx="1676400" cy="2762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29" name="Oval 85"/>
          <p:cNvSpPr>
            <a:spLocks noChangeArrowheads="1"/>
          </p:cNvSpPr>
          <p:nvPr/>
        </p:nvSpPr>
        <p:spPr bwMode="auto">
          <a:xfrm>
            <a:off x="7315200" y="1966913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30" name="Text Box 86"/>
          <p:cNvSpPr txBox="1">
            <a:spLocks noChangeArrowheads="1"/>
          </p:cNvSpPr>
          <p:nvPr/>
        </p:nvSpPr>
        <p:spPr bwMode="auto">
          <a:xfrm>
            <a:off x="7531100" y="1981200"/>
            <a:ext cx="447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031E-7 L -0.16284 0.2661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132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84 0.26619 L -0.16284 0.0996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26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0259E-7 L -1.11111E-6 -0.16651 " pathEditMode="relative" ptsTypes="AA">
                                      <p:cBhvr>
                                        <p:cTn id="115" dur="2000" fill="hold"/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543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30805E-7 L -0.3132 0.61725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30851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4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543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9593E-6 L -0.25295 -0.06407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3215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4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6087E-6 L -0.21476 0.60615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7" y="30296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54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/>
      <p:bldP spid="543748" grpId="0" animBg="1"/>
      <p:bldP spid="543749" grpId="0" animBg="1"/>
      <p:bldP spid="543749" grpId="1" animBg="1"/>
      <p:bldP spid="543794" grpId="0" animBg="1"/>
      <p:bldP spid="543751" grpId="0" animBg="1"/>
      <p:bldP spid="543796" grpId="0" animBg="1"/>
      <p:bldP spid="543796" grpId="1" animBg="1"/>
      <p:bldP spid="543836" grpId="0" animBg="1"/>
      <p:bldP spid="543797" grpId="0" animBg="1"/>
      <p:bldP spid="543797" grpId="1" animBg="1"/>
      <p:bldP spid="543798" grpId="0" animBg="1"/>
      <p:bldP spid="543798" grpId="1" animBg="1"/>
      <p:bldP spid="543802" grpId="0"/>
      <p:bldP spid="543803" grpId="0" animBg="1"/>
      <p:bldP spid="543803" grpId="1" animBg="1"/>
      <p:bldP spid="543809" grpId="0" animBg="1"/>
      <p:bldP spid="543809" grpId="1" animBg="1"/>
      <p:bldP spid="543810" grpId="0"/>
      <p:bldP spid="543810" grpId="1"/>
      <p:bldP spid="543810" grpId="2"/>
      <p:bldP spid="543810" grpId="3"/>
      <p:bldP spid="543811" grpId="0" animBg="1"/>
      <p:bldP spid="543811" grpId="1" animBg="1"/>
      <p:bldP spid="543812" grpId="0" animBg="1"/>
      <p:bldP spid="543812" grpId="1" animBg="1"/>
      <p:bldP spid="543816" grpId="0" animBg="1"/>
      <p:bldP spid="543816" grpId="1" animBg="1"/>
      <p:bldP spid="543817" grpId="0" animBg="1"/>
      <p:bldP spid="543817" grpId="1" animBg="1"/>
      <p:bldP spid="543818" grpId="0" animBg="1"/>
      <p:bldP spid="543818" grpId="1" animBg="1"/>
      <p:bldP spid="543820" grpId="0" animBg="1"/>
      <p:bldP spid="543819" grpId="0"/>
      <p:bldP spid="543819" grpId="1"/>
      <p:bldP spid="543821" grpId="0" animBg="1"/>
      <p:bldP spid="543821" grpId="1" animBg="1"/>
      <p:bldP spid="543822" grpId="0" animBg="1"/>
      <p:bldP spid="543822" grpId="1" animBg="1"/>
      <p:bldP spid="543823" grpId="0"/>
      <p:bldP spid="543823" grpId="1"/>
      <p:bldP spid="543826" grpId="0" animBg="1"/>
      <p:bldP spid="543826" grpId="1" animBg="1"/>
      <p:bldP spid="543827" grpId="0" animBg="1"/>
      <p:bldP spid="543827" grpId="1" animBg="1"/>
      <p:bldP spid="543828" grpId="0" animBg="1"/>
      <p:bldP spid="543829" grpId="0" animBg="1"/>
      <p:bldP spid="543829" grpId="1" animBg="1"/>
      <p:bldP spid="543830" grpId="0"/>
      <p:bldP spid="54383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E6D-289D-40AD-8396-F81FADDA7152}" type="slidenum">
              <a:rPr lang="en-US"/>
              <a:pPr/>
              <a:t>43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STL Containers</a:t>
            </a:r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669925" y="1112838"/>
            <a:ext cx="5505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So far we’ve learned how to use the STL to create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(vectors).</a:t>
            </a:r>
          </a:p>
        </p:txBody>
      </p:sp>
      <p:pic>
        <p:nvPicPr>
          <p:cNvPr id="5232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1" b="15199"/>
          <a:stretch>
            <a:fillRect/>
          </a:stretch>
        </p:blipFill>
        <p:spPr bwMode="auto">
          <a:xfrm>
            <a:off x="4381500" y="3200400"/>
            <a:ext cx="476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550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else can the STL do for us?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CF28-DEA9-40E4-8532-58E48128C45F}" type="slidenum">
              <a:rPr lang="en-US"/>
              <a:pPr/>
              <a:t>44</a:t>
            </a:fld>
            <a:endParaRPr lang="en-US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5124450" y="1082675"/>
            <a:ext cx="3954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allow us to associate two related values. 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5257800" y="4219575"/>
            <a:ext cx="3651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Here’s how we create a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do this.</a:t>
            </a: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5064125" y="1898650"/>
            <a:ext cx="39751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Let’s say I want to associate  a bunch of people with each person’s phone number…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endParaRPr lang="en-US" sz="22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30" name="Text Box 10"/>
          <p:cNvSpPr txBox="1">
            <a:spLocks noChangeArrowheads="1"/>
          </p:cNvSpPr>
          <p:nvPr/>
        </p:nvSpPr>
        <p:spPr bwMode="auto">
          <a:xfrm>
            <a:off x="5135563" y="3041650"/>
            <a:ext cx="3875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Ok. Names are stored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variables, and phone #s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2" name="Rectangle 12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465933" name="Text Box 13"/>
          <p:cNvSpPr txBox="1">
            <a:spLocks noChangeArrowheads="1"/>
          </p:cNvSpPr>
          <p:nvPr/>
        </p:nvSpPr>
        <p:spPr bwMode="auto">
          <a:xfrm>
            <a:off x="5248275" y="3376613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465934" name="Text Box 14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6794500" y="3709988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465936" name="Text Box 16"/>
          <p:cNvSpPr txBox="1">
            <a:spLocks noChangeArrowheads="1"/>
          </p:cNvSpPr>
          <p:nvPr/>
        </p:nvSpPr>
        <p:spPr bwMode="auto">
          <a:xfrm>
            <a:off x="5148263" y="4997450"/>
            <a:ext cx="38973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Here’s how I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b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 given string to an integer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7" name="Rectangle 17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38" name="Rectangle 18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52" name="AutoShape 32"/>
          <p:cNvSpPr>
            <a:spLocks noChangeArrowheads="1"/>
          </p:cNvSpPr>
          <p:nvPr/>
        </p:nvSpPr>
        <p:spPr bwMode="auto">
          <a:xfrm>
            <a:off x="1600200" y="762000"/>
            <a:ext cx="4191000" cy="1295400"/>
          </a:xfrm>
          <a:prstGeom prst="wedgeRoundRectCallout">
            <a:avLst>
              <a:gd name="adj1" fmla="val -45227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this lets us quickly look up any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find out what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value it’s associated with.</a:t>
            </a:r>
          </a:p>
        </p:txBody>
      </p:sp>
      <p:sp>
        <p:nvSpPr>
          <p:cNvPr id="465954" name="AutoShape 34"/>
          <p:cNvSpPr>
            <a:spLocks noChangeArrowheads="1"/>
          </p:cNvSpPr>
          <p:nvPr/>
        </p:nvSpPr>
        <p:spPr bwMode="auto">
          <a:xfrm>
            <a:off x="2286000" y="1143000"/>
            <a:ext cx="4191000" cy="1295400"/>
          </a:xfrm>
          <a:prstGeom prst="wedgeRoundRectCallout">
            <a:avLst>
              <a:gd name="adj1" fmla="val -48866"/>
              <a:gd name="adj2" fmla="val 8651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“Carey”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8185551212.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5" name="AutoShape 35"/>
          <p:cNvSpPr>
            <a:spLocks noChangeArrowheads="1"/>
          </p:cNvSpPr>
          <p:nvPr/>
        </p:nvSpPr>
        <p:spPr bwMode="auto">
          <a:xfrm>
            <a:off x="2362200" y="1433513"/>
            <a:ext cx="4191000" cy="1295400"/>
          </a:xfrm>
          <a:prstGeom prst="wedgeRoundRectCallout">
            <a:avLst>
              <a:gd name="adj1" fmla="val -47046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“Joe”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3109991212.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6" name="Text Box 36"/>
          <p:cNvSpPr txBox="1">
            <a:spLocks noChangeArrowheads="1"/>
          </p:cNvSpPr>
          <p:nvPr/>
        </p:nvSpPr>
        <p:spPr bwMode="auto">
          <a:xfrm>
            <a:off x="5556250" y="5837238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8185551212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7" name="Text Box 37"/>
          <p:cNvSpPr txBox="1">
            <a:spLocks noChangeArrowheads="1"/>
          </p:cNvSpPr>
          <p:nvPr/>
        </p:nvSpPr>
        <p:spPr bwMode="auto">
          <a:xfrm>
            <a:off x="5673725" y="6151563"/>
            <a:ext cx="2659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“Joe”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3109991212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65960" name="AutoShape 40"/>
          <p:cNvCxnSpPr>
            <a:cxnSpLocks noChangeShapeType="1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45504 -0.1421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6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-0.5158 -0.1865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99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 tmFilter="0,0; .5, 1; 1, 1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7" grpId="0"/>
      <p:bldP spid="465929" grpId="0"/>
      <p:bldP spid="465930" grpId="0"/>
      <p:bldP spid="465932" grpId="0"/>
      <p:bldP spid="465933" grpId="0"/>
      <p:bldP spid="465933" grpId="1"/>
      <p:bldP spid="465934" grpId="0"/>
      <p:bldP spid="465935" grpId="0"/>
      <p:bldP spid="465935" grpId="1"/>
      <p:bldP spid="465936" grpId="0"/>
      <p:bldP spid="465937" grpId="0"/>
      <p:bldP spid="465938" grpId="0"/>
      <p:bldP spid="465952" grpId="0" animBg="1"/>
      <p:bldP spid="465952" grpId="1" animBg="1"/>
      <p:bldP spid="465954" grpId="0" animBg="1"/>
      <p:bldP spid="465954" grpId="1" animBg="1"/>
      <p:bldP spid="465955" grpId="0" animBg="1"/>
      <p:bldP spid="465955" grpId="1" animBg="1"/>
      <p:bldP spid="465956" grpId="0"/>
      <p:bldP spid="46595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DFBB-DDA7-43ED-B146-91319661CF78}" type="slidenum">
              <a:rPr lang="en-US"/>
              <a:pPr/>
              <a:t>45</a:t>
            </a:fld>
            <a:endParaRPr lang="en-US"/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4981575" y="2054225"/>
            <a:ext cx="40306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For example, our name2Fone map can associate a </a:t>
            </a:r>
            <a:br>
              <a:rPr lang="en-US" sz="2100" b="0"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, but not the other way around!</a:t>
            </a: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048250" y="1082675"/>
            <a:ext cx="40306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 given map can only associate in a single direction…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99048" name="Rectangle 8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599050" name="Text Box 10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99053" name="Rectangle 13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54" name="Rectangle 14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1085850" y="2395538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99073" name="Text Box 33"/>
          <p:cNvSpPr txBox="1">
            <a:spLocks noChangeArrowheads="1"/>
          </p:cNvSpPr>
          <p:nvPr/>
        </p:nvSpPr>
        <p:spPr bwMode="auto">
          <a:xfrm>
            <a:off x="2070100" y="2424113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599074" name="Rectangle 34"/>
          <p:cNvSpPr>
            <a:spLocks noChangeArrowheads="1"/>
          </p:cNvSpPr>
          <p:nvPr/>
        </p:nvSpPr>
        <p:spPr bwMode="auto">
          <a:xfrm>
            <a:off x="587375" y="3719513"/>
            <a:ext cx="4117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8" name="AutoShape 38"/>
          <p:cNvSpPr>
            <a:spLocks noChangeArrowheads="1"/>
          </p:cNvSpPr>
          <p:nvPr/>
        </p:nvSpPr>
        <p:spPr bwMode="auto">
          <a:xfrm>
            <a:off x="323850" y="133350"/>
            <a:ext cx="4781550" cy="1247775"/>
          </a:xfrm>
          <a:prstGeom prst="wedgeRoundRectCallout">
            <a:avLst>
              <a:gd name="adj1" fmla="val -15338"/>
              <a:gd name="adj2" fmla="val 13295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Why? Because I have defined the direction of my mapping here as being from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9079" name="AutoShape 39"/>
          <p:cNvSpPr>
            <a:spLocks noChangeArrowheads="1"/>
          </p:cNvSpPr>
          <p:nvPr/>
        </p:nvSpPr>
        <p:spPr bwMode="auto">
          <a:xfrm>
            <a:off x="2409825" y="1933575"/>
            <a:ext cx="4191000" cy="1162050"/>
          </a:xfrm>
          <a:prstGeom prst="wedgeRoundRectCallout">
            <a:avLst>
              <a:gd name="adj1" fmla="val -49583"/>
              <a:gd name="adj2" fmla="val 10710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But this use of our name2Fone map is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invalid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– it tries to map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cxnSp>
        <p:nvCxnSpPr>
          <p:cNvPr id="599080" name="AutoShape 40"/>
          <p:cNvCxnSpPr>
            <a:cxnSpLocks noChangeShapeType="1"/>
            <a:stCxn id="599072" idx="0"/>
            <a:endCxn id="599073" idx="0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83" name="Text Box 43"/>
          <p:cNvSpPr txBox="1">
            <a:spLocks noChangeArrowheads="1"/>
          </p:cNvSpPr>
          <p:nvPr/>
        </p:nvSpPr>
        <p:spPr bwMode="auto">
          <a:xfrm>
            <a:off x="4979988" y="3530600"/>
            <a:ext cx="4030662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how would we create a map that lets us </a:t>
            </a:r>
            <a:b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9084" name="Rectangle 44"/>
          <p:cNvSpPr>
            <a:spLocks noChangeArrowheads="1"/>
          </p:cNvSpPr>
          <p:nvPr/>
        </p:nvSpPr>
        <p:spPr bwMode="auto">
          <a:xfrm>
            <a:off x="571500" y="4357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fones2Names</a:t>
            </a:r>
          </a:p>
        </p:txBody>
      </p:sp>
      <p:sp>
        <p:nvSpPr>
          <p:cNvPr id="599086" name="Rectangle 46"/>
          <p:cNvSpPr>
            <a:spLocks noChangeArrowheads="1"/>
          </p:cNvSpPr>
          <p:nvPr/>
        </p:nvSpPr>
        <p:spPr bwMode="auto">
          <a:xfrm>
            <a:off x="536575" y="4795838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87" name="AutoShape 47"/>
          <p:cNvSpPr>
            <a:spLocks noChangeArrowheads="1"/>
          </p:cNvSpPr>
          <p:nvPr/>
        </p:nvSpPr>
        <p:spPr bwMode="auto">
          <a:xfrm>
            <a:off x="4114800" y="3676650"/>
            <a:ext cx="2419350" cy="733425"/>
          </a:xfrm>
          <a:prstGeom prst="wedgeRoundRectCallout">
            <a:avLst>
              <a:gd name="adj1" fmla="val -41731"/>
              <a:gd name="adj2" fmla="val 102815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works fine!</a:t>
            </a:r>
          </a:p>
        </p:txBody>
      </p:sp>
      <p:sp>
        <p:nvSpPr>
          <p:cNvPr id="599088" name="AutoShape 48"/>
          <p:cNvSpPr>
            <a:spLocks noChangeArrowheads="1"/>
          </p:cNvSpPr>
          <p:nvPr/>
        </p:nvSpPr>
        <p:spPr bwMode="auto">
          <a:xfrm>
            <a:off x="2419350" y="1524000"/>
            <a:ext cx="4343400" cy="971550"/>
          </a:xfrm>
          <a:prstGeom prst="wedgeRoundRectCallout">
            <a:avLst>
              <a:gd name="adj1" fmla="val -45394"/>
              <a:gd name="adj2" fmla="val 8987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allowed – I am allowed to map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… </a:t>
            </a:r>
            <a:r>
              <a:rPr lang="en-US" sz="2000" b="0">
                <a:solidFill>
                  <a:srgbClr val="FFEAD5"/>
                </a:solidFill>
                <a:latin typeface="Comic Sans MS" pitchFamily="66" charset="0"/>
                <a:cs typeface="Times New Roman" pitchFamily="18" charset="0"/>
              </a:rPr>
              <a:t>_________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                     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5751513" y="1873250"/>
            <a:ext cx="18780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latin typeface="Comic Sans MS" pitchFamily="66" charset="0"/>
                <a:cs typeface="Times New Roman" pitchFamily="18" charset="0"/>
              </a:rPr>
              <a:t>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5008563" y="5967413"/>
            <a:ext cx="40306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Cool! So how does the </a:t>
            </a:r>
            <a:b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Map class work?</a:t>
            </a:r>
          </a:p>
        </p:txBody>
      </p:sp>
      <p:sp>
        <p:nvSpPr>
          <p:cNvPr id="599091" name="Rectangle 51"/>
          <p:cNvSpPr>
            <a:spLocks noChangeArrowheads="1"/>
          </p:cNvSpPr>
          <p:nvPr/>
        </p:nvSpPr>
        <p:spPr bwMode="auto">
          <a:xfrm>
            <a:off x="527050" y="5072063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8183451212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Al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cxnSp>
        <p:nvCxnSpPr>
          <p:cNvPr id="599092" name="AutoShape 52"/>
          <p:cNvCxnSpPr>
            <a:cxnSpLocks noChangeShapeType="1"/>
          </p:cNvCxnSpPr>
          <p:nvPr/>
        </p:nvCxnSpPr>
        <p:spPr bwMode="auto">
          <a:xfrm rot="5400000" flipV="1">
            <a:off x="1776412" y="4013201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3529013" y="3484563"/>
            <a:ext cx="1423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4988956" y="4737100"/>
            <a:ext cx="4030662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you want to </a:t>
            </a:r>
            <a:r>
              <a:rPr lang="en-US" sz="21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efficiently </a:t>
            </a:r>
            <a:r>
              <a:rPr lang="en-US" sz="21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search in both directions, you have to use two maps.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354 0 " pathEditMode="relative" ptsTypes="AA">
                                      <p:cBhvr>
                                        <p:cTn id="24" dur="2000" fill="hold"/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9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74" grpId="0"/>
      <p:bldP spid="599074" grpId="1"/>
      <p:bldP spid="599078" grpId="0" animBg="1"/>
      <p:bldP spid="599078" grpId="1" animBg="1"/>
      <p:bldP spid="599079" grpId="0" animBg="1"/>
      <p:bldP spid="599079" grpId="1" animBg="1"/>
      <p:bldP spid="599084" grpId="0"/>
      <p:bldP spid="599086" grpId="0"/>
      <p:bldP spid="599087" grpId="0" animBg="1"/>
      <p:bldP spid="599087" grpId="1" animBg="1"/>
      <p:bldP spid="599088" grpId="0" animBg="1"/>
      <p:bldP spid="599088" grpId="1" animBg="1"/>
      <p:bldP spid="599088" grpId="2" animBg="1"/>
      <p:bldP spid="599089" grpId="0" build="allAtOnce"/>
      <p:bldP spid="599089" grpId="1" build="allAtOnce"/>
      <p:bldP spid="599091" grpId="0"/>
      <p:bldP spid="599093" grpId="0"/>
      <p:bldP spid="59909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8138-34B1-45FA-BEE6-04269F25FEA2}" type="slidenum">
              <a:rPr lang="en-US"/>
              <a:pPr/>
              <a:t>46</a:t>
            </a:fld>
            <a:endParaRPr lang="en-US"/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the Map Class Works</a:t>
            </a:r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3142" name="Rectangle 6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3143" name="Rectangle 7"/>
          <p:cNvSpPr>
            <a:spLocks noChangeArrowheads="1"/>
          </p:cNvSpPr>
          <p:nvPr/>
        </p:nvSpPr>
        <p:spPr bwMode="auto">
          <a:xfrm>
            <a:off x="528638" y="2819400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40;</a:t>
            </a:r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auto">
          <a:xfrm>
            <a:off x="533400" y="3090863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“Dan”</a:t>
            </a:r>
            <a:r>
              <a:rPr lang="en-US">
                <a:cs typeface="Times New Roman" pitchFamily="18" charset="0"/>
              </a:rPr>
              <a:t>] = 22;</a:t>
            </a:r>
          </a:p>
        </p:txBody>
      </p:sp>
      <p:sp>
        <p:nvSpPr>
          <p:cNvPr id="603145" name="Rectangle 9"/>
          <p:cNvSpPr>
            <a:spLocks noChangeArrowheads="1"/>
          </p:cNvSpPr>
          <p:nvPr/>
        </p:nvSpPr>
        <p:spPr bwMode="auto">
          <a:xfrm>
            <a:off x="530225" y="33670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“David”</a:t>
            </a:r>
            <a:r>
              <a:rPr lang="en-US">
                <a:cs typeface="Times New Roman" pitchFamily="18" charset="0"/>
              </a:rPr>
              <a:t>] = 53;</a:t>
            </a:r>
          </a:p>
        </p:txBody>
      </p:sp>
      <p:sp>
        <p:nvSpPr>
          <p:cNvPr id="603146" name="Text Box 10"/>
          <p:cNvSpPr txBox="1">
            <a:spLocks noChangeArrowheads="1"/>
          </p:cNvSpPr>
          <p:nvPr/>
        </p:nvSpPr>
        <p:spPr bwMode="auto">
          <a:xfrm>
            <a:off x="5048250" y="1082675"/>
            <a:ext cx="4030663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The map class basically stores each association in a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variable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! Let’s see how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3209925" y="514350"/>
            <a:ext cx="2066925" cy="1423988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pair</a:t>
            </a: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603148" name="Rectangle 12"/>
          <p:cNvSpPr>
            <a:spLocks noChangeArrowheads="1"/>
          </p:cNvSpPr>
          <p:nvPr/>
        </p:nvSpPr>
        <p:spPr bwMode="auto">
          <a:xfrm>
            <a:off x="1089025" y="24511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</a:p>
        </p:txBody>
      </p:sp>
      <p:sp>
        <p:nvSpPr>
          <p:cNvPr id="603150" name="Rectangle 14"/>
          <p:cNvSpPr>
            <a:spLocks noChangeArrowheads="1"/>
          </p:cNvSpPr>
          <p:nvPr/>
        </p:nvSpPr>
        <p:spPr bwMode="auto">
          <a:xfrm>
            <a:off x="2051050" y="24511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</a:p>
        </p:txBody>
      </p:sp>
      <p:sp>
        <p:nvSpPr>
          <p:cNvPr id="603151" name="Rectangle 15"/>
          <p:cNvSpPr>
            <a:spLocks noChangeArrowheads="1"/>
          </p:cNvSpPr>
          <p:nvPr/>
        </p:nvSpPr>
        <p:spPr bwMode="auto">
          <a:xfrm>
            <a:off x="4321175" y="9175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first;</a:t>
            </a:r>
          </a:p>
        </p:txBody>
      </p:sp>
      <p:sp>
        <p:nvSpPr>
          <p:cNvPr id="603152" name="Rectangle 16"/>
          <p:cNvSpPr>
            <a:spLocks noChangeArrowheads="1"/>
          </p:cNvSpPr>
          <p:nvPr/>
        </p:nvSpPr>
        <p:spPr bwMode="auto">
          <a:xfrm>
            <a:off x="4205288" y="1227138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second;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5311775" y="2684463"/>
            <a:ext cx="3441700" cy="3529012"/>
            <a:chOff x="3112" y="1695"/>
            <a:chExt cx="2168" cy="1617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112" y="1695"/>
              <a:ext cx="1506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</a:t>
              </a:r>
            </a:p>
          </p:txBody>
        </p:sp>
        <p:sp>
          <p:nvSpPr>
            <p:cNvPr id="603155" name="AutoShape 1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Line 20"/>
          <p:cNvSpPr>
            <a:spLocks noChangeShapeType="1"/>
          </p:cNvSpPr>
          <p:nvPr/>
        </p:nvSpPr>
        <p:spPr bwMode="auto">
          <a:xfrm>
            <a:off x="290513" y="2628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Line 21"/>
          <p:cNvSpPr>
            <a:spLocks noChangeShapeType="1"/>
          </p:cNvSpPr>
          <p:nvPr/>
        </p:nvSpPr>
        <p:spPr bwMode="auto">
          <a:xfrm>
            <a:off x="271463" y="300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2" name="Group 26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3158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59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3160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40</a:t>
              </a:r>
            </a:p>
          </p:txBody>
        </p:sp>
        <p:sp>
          <p:nvSpPr>
            <p:cNvPr id="603161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3" name="Line 27"/>
          <p:cNvSpPr>
            <a:spLocks noChangeShapeType="1"/>
          </p:cNvSpPr>
          <p:nvPr/>
        </p:nvSpPr>
        <p:spPr bwMode="auto">
          <a:xfrm>
            <a:off x="280988" y="3267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4" name="Group 28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3165" name="Rectangle 29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66" name="Rectangle 30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3167" name="Rectangle 31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3168" name="Text Box 32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9" name="Line 33"/>
          <p:cNvSpPr>
            <a:spLocks noChangeShapeType="1"/>
          </p:cNvSpPr>
          <p:nvPr/>
        </p:nvSpPr>
        <p:spPr bwMode="auto">
          <a:xfrm>
            <a:off x="280988" y="353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0" name="Group 34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3171" name="Rectangle 35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2" name="Rectangle 36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3173" name="Rectangle 37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3174" name="Text Box 38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75" name="Rectangle 39"/>
          <p:cNvSpPr>
            <a:spLocks noChangeArrowheads="1"/>
          </p:cNvSpPr>
          <p:nvPr/>
        </p:nvSpPr>
        <p:spPr bwMode="auto">
          <a:xfrm>
            <a:off x="557213" y="3852863"/>
            <a:ext cx="406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39; // </a:t>
            </a:r>
            <a:r>
              <a:rPr lang="en-US">
                <a:cs typeface="Times New Roman" pitchFamily="18" charset="0"/>
                <a:sym typeface="Wingdings" pitchFamily="2" charset="2"/>
              </a:rPr>
              <a:t></a:t>
            </a:r>
            <a:endParaRPr lang="en-US">
              <a:cs typeface="Times New Roman" pitchFamily="18" charset="0"/>
            </a:endParaRPr>
          </a:p>
        </p:txBody>
      </p:sp>
      <p:sp>
        <p:nvSpPr>
          <p:cNvPr id="603176" name="Line 40"/>
          <p:cNvSpPr>
            <a:spLocks noChangeShapeType="1"/>
          </p:cNvSpPr>
          <p:nvPr/>
        </p:nvSpPr>
        <p:spPr bwMode="auto">
          <a:xfrm>
            <a:off x="271463" y="4038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9" name="Group 43"/>
          <p:cNvGrpSpPr>
            <a:grpSpLocks/>
          </p:cNvGrpSpPr>
          <p:nvPr/>
        </p:nvGrpSpPr>
        <p:grpSpPr bwMode="auto">
          <a:xfrm>
            <a:off x="7693025" y="4165600"/>
            <a:ext cx="565150" cy="366713"/>
            <a:chOff x="4846" y="2624"/>
            <a:chExt cx="356" cy="231"/>
          </a:xfrm>
        </p:grpSpPr>
        <p:sp>
          <p:nvSpPr>
            <p:cNvPr id="603177" name="Rectangle 41"/>
            <p:cNvSpPr>
              <a:spLocks noChangeArrowheads="1"/>
            </p:cNvSpPr>
            <p:nvPr/>
          </p:nvSpPr>
          <p:spPr bwMode="auto">
            <a:xfrm>
              <a:off x="4860" y="2676"/>
              <a:ext cx="342" cy="120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8" name="Text Box 42"/>
            <p:cNvSpPr txBox="1">
              <a:spLocks noChangeArrowheads="1"/>
            </p:cNvSpPr>
            <p:nvPr/>
          </p:nvSpPr>
          <p:spPr bwMode="auto">
            <a:xfrm>
              <a:off x="4846" y="262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24635 -0.222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13906 -0.17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0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  <p:bldP spid="603148" grpId="0"/>
      <p:bldP spid="603150" grpId="0"/>
      <p:bldP spid="603151" grpId="0"/>
      <p:bldP spid="603152" grpId="0"/>
      <p:bldP spid="603156" grpId="0" animBg="1"/>
      <p:bldP spid="603156" grpId="1" animBg="1"/>
      <p:bldP spid="603157" grpId="0" animBg="1"/>
      <p:bldP spid="603157" grpId="1" animBg="1"/>
      <p:bldP spid="603163" grpId="0" animBg="1"/>
      <p:bldP spid="603163" grpId="1" animBg="1"/>
      <p:bldP spid="603169" grpId="0" animBg="1"/>
      <p:bldP spid="603169" grpId="1" animBg="1"/>
      <p:bldP spid="603175" grpId="0"/>
      <p:bldP spid="603176" grpId="0" animBg="1"/>
      <p:bldP spid="60317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0D3D-2895-4EDF-93DC-CA2E204AA5D9}" type="slidenum">
              <a:rPr lang="en-US"/>
              <a:pPr/>
              <a:t>47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5198" name="Group 14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5199" name="Text Box 15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5200" name="AutoShape 16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01" name="Line 17"/>
          <p:cNvSpPr>
            <a:spLocks noChangeShapeType="1"/>
          </p:cNvSpPr>
          <p:nvPr/>
        </p:nvSpPr>
        <p:spPr bwMode="auto">
          <a:xfrm>
            <a:off x="261938" y="3352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03" name="Group 19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5" name="Rectangle 21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5206" name="Rectangle 22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5207" name="Text Box 23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09" name="Group 25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5210" name="Rectangle 26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1" name="Rectangle 27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5212" name="Rectangle 28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5213" name="Text Box 29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15" name="Group 3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7" name="Rectangle 3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5218" name="Rectangle 3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5219" name="Text Box 3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5227" name="AutoShape 43"/>
          <p:cNvSpPr>
            <a:spLocks noChangeArrowheads="1"/>
          </p:cNvSpPr>
          <p:nvPr/>
        </p:nvSpPr>
        <p:spPr bwMode="auto">
          <a:xfrm>
            <a:off x="4152900" y="1314450"/>
            <a:ext cx="4352925" cy="1123950"/>
          </a:xfrm>
          <a:prstGeom prst="wedgeRoundRectCallout">
            <a:avLst>
              <a:gd name="adj1" fmla="val -47375"/>
              <a:gd name="adj2" fmla="val 11327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To search a map for an association, you must first define an </a:t>
            </a:r>
            <a:r>
              <a:rPr lang="en-US" sz="19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your map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:</a:t>
            </a:r>
          </a:p>
        </p:txBody>
      </p:sp>
      <p:sp>
        <p:nvSpPr>
          <p:cNvPr id="605228" name="Rectangle 44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5229" name="Rectangle 45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sp>
        <p:nvSpPr>
          <p:cNvPr id="605230" name="AutoShape 46"/>
          <p:cNvSpPr>
            <a:spLocks noChangeArrowheads="1"/>
          </p:cNvSpPr>
          <p:nvPr/>
        </p:nvSpPr>
        <p:spPr bwMode="auto">
          <a:xfrm>
            <a:off x="4495800" y="952500"/>
            <a:ext cx="4086225" cy="2000250"/>
          </a:xfrm>
          <a:prstGeom prst="wedgeRoundRectCallout">
            <a:avLst>
              <a:gd name="adj1" fmla="val -65384"/>
              <a:gd name="adj2" fmla="val 8745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call the map’s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command in order to locate an association.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Note: 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You can only search based on the left-hand type!</a:t>
            </a:r>
          </a:p>
        </p:txBody>
      </p:sp>
      <p:grpSp>
        <p:nvGrpSpPr>
          <p:cNvPr id="605232" name="Group 4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5233" name="Text Box 4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5234" name="Rectangle 5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35" name="Text Box 5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36" name="Line 52"/>
          <p:cNvSpPr>
            <a:spLocks noChangeShapeType="1"/>
          </p:cNvSpPr>
          <p:nvPr/>
        </p:nvSpPr>
        <p:spPr bwMode="auto">
          <a:xfrm>
            <a:off x="271463" y="3829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38" name="Rectangle 54"/>
          <p:cNvSpPr>
            <a:spLocks noChangeArrowheads="1"/>
          </p:cNvSpPr>
          <p:nvPr/>
        </p:nvSpPr>
        <p:spPr bwMode="auto">
          <a:xfrm>
            <a:off x="457200" y="5545138"/>
            <a:ext cx="318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5239" name="AutoShape 55"/>
          <p:cNvSpPr>
            <a:spLocks noChangeArrowheads="1"/>
          </p:cNvSpPr>
          <p:nvPr/>
        </p:nvSpPr>
        <p:spPr bwMode="auto">
          <a:xfrm>
            <a:off x="147637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look at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pair of values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pointed to by the iterator!</a:t>
            </a:r>
          </a:p>
        </p:txBody>
      </p:sp>
      <p:sp>
        <p:nvSpPr>
          <p:cNvPr id="605240" name="Text Box 56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41" name="Text Box 57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05242" name="AutoShape 58"/>
          <p:cNvCxnSpPr>
            <a:cxnSpLocks noChangeShapeType="1"/>
            <a:stCxn id="605240" idx="3"/>
            <a:endCxn id="605241" idx="1"/>
          </p:cNvCxnSpPr>
          <p:nvPr/>
        </p:nvCxnSpPr>
        <p:spPr bwMode="auto">
          <a:xfrm>
            <a:off x="6045200" y="4549775"/>
            <a:ext cx="568325" cy="1809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43" name="Line 59"/>
          <p:cNvSpPr>
            <a:spLocks noChangeShapeType="1"/>
          </p:cNvSpPr>
          <p:nvPr/>
        </p:nvSpPr>
        <p:spPr bwMode="auto">
          <a:xfrm>
            <a:off x="214313" y="572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Text Box 60"/>
          <p:cNvSpPr txBox="1">
            <a:spLocks noChangeArrowheads="1"/>
          </p:cNvSpPr>
          <p:nvPr/>
        </p:nvSpPr>
        <p:spPr bwMode="auto">
          <a:xfrm>
            <a:off x="51038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05245" name="Line 61"/>
          <p:cNvSpPr>
            <a:spLocks noChangeShapeType="1"/>
          </p:cNvSpPr>
          <p:nvPr/>
        </p:nvSpPr>
        <p:spPr bwMode="auto">
          <a:xfrm>
            <a:off x="223838" y="601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Text Box 62"/>
          <p:cNvSpPr txBox="1">
            <a:spLocks noChangeArrowheads="1"/>
          </p:cNvSpPr>
          <p:nvPr/>
        </p:nvSpPr>
        <p:spPr bwMode="auto">
          <a:xfrm>
            <a:off x="57515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05247" name="AutoShape 63"/>
          <p:cNvSpPr>
            <a:spLocks noChangeArrowheads="1"/>
          </p:cNvSpPr>
          <p:nvPr/>
        </p:nvSpPr>
        <p:spPr bwMode="auto">
          <a:xfrm>
            <a:off x="145732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Of course, you can use the alternate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syntax if you like too!</a:t>
            </a:r>
          </a:p>
        </p:txBody>
      </p:sp>
      <p:sp>
        <p:nvSpPr>
          <p:cNvPr id="605248" name="Rectangle 64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2375 -0.1722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0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605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0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01" grpId="0" animBg="1"/>
      <p:bldP spid="605201" grpId="1" animBg="1"/>
      <p:bldP spid="605227" grpId="0" animBg="1"/>
      <p:bldP spid="605227" grpId="1" animBg="1"/>
      <p:bldP spid="605228" grpId="0"/>
      <p:bldP spid="605229" grpId="0"/>
      <p:bldP spid="605230" grpId="0" animBg="1"/>
      <p:bldP spid="605230" grpId="1" animBg="1"/>
      <p:bldP spid="605230" grpId="2" animBg="1"/>
      <p:bldP spid="605236" grpId="0" animBg="1"/>
      <p:bldP spid="605236" grpId="1" animBg="1"/>
      <p:bldP spid="605238" grpId="0"/>
      <p:bldP spid="605238" grpId="1"/>
      <p:bldP spid="605239" grpId="0" animBg="1"/>
      <p:bldP spid="605239" grpId="1" animBg="1"/>
      <p:bldP spid="605243" grpId="0" animBg="1"/>
      <p:bldP spid="605243" grpId="1" animBg="1"/>
      <p:bldP spid="605245" grpId="0" animBg="1"/>
      <p:bldP spid="605245" grpId="1" animBg="1"/>
      <p:bldP spid="605247" grpId="0" animBg="1"/>
      <p:bldP spid="605247" grpId="1" animBg="1"/>
      <p:bldP spid="6052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E3E-7E52-4237-965E-66A7E0F60AC2}" type="slidenum">
              <a:rPr lang="en-US"/>
              <a:pPr/>
              <a:t>48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7238" name="Text Box 6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7239" name="Group 7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7240" name="Text Box 8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7241" name="AutoShape 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7243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7244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45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7246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7247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48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7249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0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7251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7252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53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7254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5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7256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7257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7259" name="Rectangle 27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7260" name="Rectangle 28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grpSp>
        <p:nvGrpSpPr>
          <p:cNvPr id="607262" name="Group 30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7263" name="Text Box 31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7264" name="Rectangle 3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7265" name="Text Box 33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69" name="Text Box 37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0" name="Text Box 38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2" name="Line 40"/>
          <p:cNvSpPr>
            <a:spLocks noChangeShapeType="1"/>
          </p:cNvSpPr>
          <p:nvPr/>
        </p:nvSpPr>
        <p:spPr bwMode="auto">
          <a:xfrm>
            <a:off x="261938" y="3848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77" name="Rectangle 45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7278" name="AutoShape 46"/>
          <p:cNvSpPr>
            <a:spLocks noChangeArrowheads="1"/>
          </p:cNvSpPr>
          <p:nvPr/>
        </p:nvSpPr>
        <p:spPr bwMode="auto">
          <a:xfrm>
            <a:off x="4324350" y="1457325"/>
            <a:ext cx="4086225" cy="2000250"/>
          </a:xfrm>
          <a:prstGeom prst="wedgeRoundRectCallout">
            <a:avLst>
              <a:gd name="adj1" fmla="val -67949"/>
              <a:gd name="adj2" fmla="val 622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But be careful!</a:t>
            </a:r>
          </a:p>
          <a:p>
            <a:pPr algn="ctr"/>
            <a:endParaRPr lang="en-US" sz="10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What if the item you search for (e.g. “Dan”) isn’t in your map?  You’ve got to check for this case!</a:t>
            </a:r>
          </a:p>
        </p:txBody>
      </p:sp>
      <p:sp>
        <p:nvSpPr>
          <p:cNvPr id="607279" name="Rectangle 47"/>
          <p:cNvSpPr>
            <a:spLocks noChangeArrowheads="1"/>
          </p:cNvSpPr>
          <p:nvPr/>
        </p:nvSpPr>
        <p:spPr bwMode="auto">
          <a:xfrm>
            <a:off x="538163" y="3667125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Ziggy</a:t>
            </a:r>
            <a:r>
              <a:rPr lang="en-US">
                <a:cs typeface="Times New Roman" pitchFamily="18" charset="0"/>
              </a:rPr>
              <a:t>”);</a:t>
            </a:r>
          </a:p>
        </p:txBody>
      </p:sp>
      <p:cxnSp>
        <p:nvCxnSpPr>
          <p:cNvPr id="607280" name="AutoShape 48"/>
          <p:cNvCxnSpPr>
            <a:cxnSpLocks noChangeShapeType="1"/>
            <a:stCxn id="607269" idx="1"/>
            <a:endCxn id="607281" idx="1"/>
          </p:cNvCxnSpPr>
          <p:nvPr/>
        </p:nvCxnSpPr>
        <p:spPr bwMode="auto">
          <a:xfrm rot="10800000" flipH="1" flipV="1">
            <a:off x="5784850" y="4549775"/>
            <a:ext cx="806450" cy="1982788"/>
          </a:xfrm>
          <a:prstGeom prst="curvedConnector3">
            <a:avLst>
              <a:gd name="adj1" fmla="val -28347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81" name="Text Box 4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07282" name="Rectangle 50"/>
          <p:cNvSpPr>
            <a:spLocks noChangeArrowheads="1"/>
          </p:cNvSpPr>
          <p:nvPr/>
        </p:nvSpPr>
        <p:spPr bwMode="auto">
          <a:xfrm>
            <a:off x="538163" y="4000500"/>
            <a:ext cx="38703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 it == name2Age.end() 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“Not found!\n”;</a:t>
            </a:r>
          </a:p>
          <a:p>
            <a:r>
              <a:rPr lang="en-US">
                <a:cs typeface="Times New Roman" pitchFamily="18" charset="0"/>
              </a:rPr>
              <a:t>   return;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07283" name="AutoShape 51"/>
          <p:cNvSpPr>
            <a:spLocks noChangeArrowheads="1"/>
          </p:cNvSpPr>
          <p:nvPr/>
        </p:nvSpPr>
        <p:spPr bwMode="auto">
          <a:xfrm>
            <a:off x="4267200" y="1514475"/>
            <a:ext cx="4476750" cy="2000250"/>
          </a:xfrm>
          <a:prstGeom prst="wedgeRoundRectCallout">
            <a:avLst>
              <a:gd name="adj1" fmla="val -67236"/>
              <a:gd name="adj2" fmla="val 5888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1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method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can’t locate your item, then it tells you this by returning an iterator that points past the end of the map!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can check for and handle this!</a:t>
            </a:r>
          </a:p>
        </p:txBody>
      </p:sp>
      <p:sp>
        <p:nvSpPr>
          <p:cNvPr id="607284" name="Line 52"/>
          <p:cNvSpPr>
            <a:spLocks noChangeShapeType="1"/>
          </p:cNvSpPr>
          <p:nvPr/>
        </p:nvSpPr>
        <p:spPr bwMode="auto">
          <a:xfrm>
            <a:off x="290513" y="4181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5" name="Line 53"/>
          <p:cNvSpPr>
            <a:spLocks noChangeShapeType="1"/>
          </p:cNvSpPr>
          <p:nvPr/>
        </p:nvSpPr>
        <p:spPr bwMode="auto">
          <a:xfrm>
            <a:off x="66198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3932238" y="6445250"/>
            <a:ext cx="17256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 found!</a:t>
            </a:r>
          </a:p>
        </p:txBody>
      </p:sp>
      <p:sp>
        <p:nvSpPr>
          <p:cNvPr id="607287" name="AutoShape 55"/>
          <p:cNvSpPr>
            <a:spLocks noChangeArrowheads="1"/>
          </p:cNvSpPr>
          <p:nvPr/>
        </p:nvSpPr>
        <p:spPr bwMode="auto">
          <a:xfrm>
            <a:off x="2514600" y="1162050"/>
            <a:ext cx="6029325" cy="1905000"/>
          </a:xfrm>
          <a:prstGeom prst="wedgeRoundRectCallout">
            <a:avLst>
              <a:gd name="adj1" fmla="val -51736"/>
              <a:gd name="adj2" fmla="val 81667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Since name2Age maps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ints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, we can search by a name to find an age, but not the other way around!!!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it = name2Age.find(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53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); 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60" grpId="0"/>
      <p:bldP spid="607272" grpId="0" animBg="1"/>
      <p:bldP spid="607272" grpId="1" animBg="1"/>
      <p:bldP spid="607278" grpId="0" animBg="1"/>
      <p:bldP spid="607278" grpId="1" animBg="1"/>
      <p:bldP spid="607279" grpId="0"/>
      <p:bldP spid="607281" grpId="0"/>
      <p:bldP spid="607282" grpId="0"/>
      <p:bldP spid="607283" grpId="0" animBg="1"/>
      <p:bldP spid="607283" grpId="1" animBg="1"/>
      <p:bldP spid="607284" grpId="0" animBg="1"/>
      <p:bldP spid="607284" grpId="1" animBg="1"/>
      <p:bldP spid="607285" grpId="0" animBg="1"/>
      <p:bldP spid="607285" grpId="1" animBg="1"/>
      <p:bldP spid="607287" grpId="0" animBg="1"/>
      <p:bldP spid="607287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E0D-D67B-49F0-A03A-F112BFBC51D3}" type="slidenum">
              <a:rPr lang="en-US"/>
              <a:pPr/>
              <a:t>49</a:t>
            </a:fld>
            <a:endParaRPr lang="en-US"/>
          </a:p>
        </p:txBody>
      </p:sp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038725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26695" name="Text Box 7"/>
          <p:cNvSpPr txBox="1">
            <a:spLocks noChangeArrowheads="1"/>
          </p:cNvSpPr>
          <p:nvPr/>
        </p:nvSpPr>
        <p:spPr bwMode="auto">
          <a:xfrm>
            <a:off x="5303838" y="730250"/>
            <a:ext cx="3632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To iterate through a map, simply use a for/while loop as we did for vectors/lists!</a:t>
            </a:r>
          </a:p>
        </p:txBody>
      </p:sp>
      <p:grpSp>
        <p:nvGrpSpPr>
          <p:cNvPr id="626696" name="Group 8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26697" name="Text Box 9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26698" name="AutoShape 10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6699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26700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1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26702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26703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4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26705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6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26707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26708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9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26710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11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26713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26714" name="Rectangle 26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grpSp>
        <p:nvGrpSpPr>
          <p:cNvPr id="626716" name="Group 2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26717" name="Text Box 2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6719" name="Text Box 3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0" name="Text Box 32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1" name="Text Box 33"/>
          <p:cNvSpPr txBox="1">
            <a:spLocks noChangeArrowheads="1"/>
          </p:cNvSpPr>
          <p:nvPr/>
        </p:nvSpPr>
        <p:spPr bwMode="auto">
          <a:xfrm>
            <a:off x="6613525" y="46466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7" name="Text Box 3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26734" name="Rectangle 46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How to Iterate Through a Map</a:t>
            </a:r>
          </a:p>
        </p:txBody>
      </p:sp>
      <p:sp>
        <p:nvSpPr>
          <p:cNvPr id="626735" name="Rectangle 47"/>
          <p:cNvSpPr>
            <a:spLocks noChangeArrowheads="1"/>
          </p:cNvSpPr>
          <p:nvPr/>
        </p:nvSpPr>
        <p:spPr bwMode="auto">
          <a:xfrm>
            <a:off x="528638" y="3562350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for (it =  name2Age.begin() ;</a:t>
            </a:r>
          </a:p>
        </p:txBody>
      </p:sp>
      <p:sp>
        <p:nvSpPr>
          <p:cNvPr id="626736" name="Rectangle 48"/>
          <p:cNvSpPr>
            <a:spLocks noChangeArrowheads="1"/>
          </p:cNvSpPr>
          <p:nvPr/>
        </p:nvSpPr>
        <p:spPr bwMode="auto">
          <a:xfrm>
            <a:off x="1195388" y="382905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!= name2Age.end() ;</a:t>
            </a:r>
          </a:p>
        </p:txBody>
      </p:sp>
      <p:sp>
        <p:nvSpPr>
          <p:cNvPr id="626737" name="Rectangle 49"/>
          <p:cNvSpPr>
            <a:spLocks noChangeArrowheads="1"/>
          </p:cNvSpPr>
          <p:nvPr/>
        </p:nvSpPr>
        <p:spPr bwMode="auto">
          <a:xfrm>
            <a:off x="1185863" y="409575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it++)</a:t>
            </a:r>
          </a:p>
        </p:txBody>
      </p:sp>
      <p:sp>
        <p:nvSpPr>
          <p:cNvPr id="626738" name="Rectangle 50"/>
          <p:cNvSpPr>
            <a:spLocks noChangeArrowheads="1"/>
          </p:cNvSpPr>
          <p:nvPr/>
        </p:nvSpPr>
        <p:spPr bwMode="auto">
          <a:xfrm>
            <a:off x="509588" y="4324350"/>
            <a:ext cx="3187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it-&gt;first;</a:t>
            </a:r>
          </a:p>
          <a:p>
            <a:r>
              <a:rPr lang="en-US">
                <a:cs typeface="Times New Roman" pitchFamily="18" charset="0"/>
              </a:rPr>
              <a:t>   cout &lt;&lt; it-&gt;second;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26739" name="Line 51"/>
          <p:cNvSpPr>
            <a:spLocks noChangeShapeType="1"/>
          </p:cNvSpPr>
          <p:nvPr/>
        </p:nvSpPr>
        <p:spPr bwMode="auto">
          <a:xfrm>
            <a:off x="303213" y="373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0" name="Text Box 52"/>
          <p:cNvSpPr txBox="1">
            <a:spLocks noChangeArrowheads="1"/>
          </p:cNvSpPr>
          <p:nvPr/>
        </p:nvSpPr>
        <p:spPr bwMode="auto">
          <a:xfrm>
            <a:off x="6642100" y="39893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41" name="Text Box 53"/>
          <p:cNvSpPr txBox="1">
            <a:spLocks noChangeArrowheads="1"/>
          </p:cNvSpPr>
          <p:nvPr/>
        </p:nvSpPr>
        <p:spPr bwMode="auto">
          <a:xfrm>
            <a:off x="6661150" y="53609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26743" name="AutoShape 55"/>
          <p:cNvCxnSpPr>
            <a:cxnSpLocks noChangeShapeType="1"/>
            <a:stCxn id="626720" idx="3"/>
            <a:endCxn id="626740" idx="1"/>
          </p:cNvCxnSpPr>
          <p:nvPr/>
        </p:nvCxnSpPr>
        <p:spPr bwMode="auto">
          <a:xfrm flipV="1">
            <a:off x="6045200" y="4187825"/>
            <a:ext cx="596900" cy="3619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44" name="Line 56"/>
          <p:cNvSpPr>
            <a:spLocks noChangeShapeType="1"/>
          </p:cNvSpPr>
          <p:nvPr/>
        </p:nvSpPr>
        <p:spPr bwMode="auto">
          <a:xfrm>
            <a:off x="931863" y="400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5" name="Line 57"/>
          <p:cNvSpPr>
            <a:spLocks noChangeShapeType="1"/>
          </p:cNvSpPr>
          <p:nvPr/>
        </p:nvSpPr>
        <p:spPr bwMode="auto">
          <a:xfrm>
            <a:off x="660400" y="480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6" name="Text Box 58"/>
          <p:cNvSpPr txBox="1">
            <a:spLocks noChangeArrowheads="1"/>
          </p:cNvSpPr>
          <p:nvPr/>
        </p:nvSpPr>
        <p:spPr bwMode="auto">
          <a:xfrm>
            <a:off x="33020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26747" name="Line 59"/>
          <p:cNvSpPr>
            <a:spLocks noChangeShapeType="1"/>
          </p:cNvSpPr>
          <p:nvPr/>
        </p:nvSpPr>
        <p:spPr bwMode="auto">
          <a:xfrm>
            <a:off x="669925" y="5041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8" name="Text Box 60"/>
          <p:cNvSpPr txBox="1">
            <a:spLocks noChangeArrowheads="1"/>
          </p:cNvSpPr>
          <p:nvPr/>
        </p:nvSpPr>
        <p:spPr bwMode="auto">
          <a:xfrm>
            <a:off x="1296988" y="6169025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39</a:t>
            </a:r>
          </a:p>
        </p:txBody>
      </p:sp>
      <p:sp>
        <p:nvSpPr>
          <p:cNvPr id="626749" name="Line 61"/>
          <p:cNvSpPr>
            <a:spLocks noChangeShapeType="1"/>
          </p:cNvSpPr>
          <p:nvPr/>
        </p:nvSpPr>
        <p:spPr bwMode="auto">
          <a:xfrm>
            <a:off x="923925" y="427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6750" name="AutoShape 62"/>
          <p:cNvCxnSpPr>
            <a:cxnSpLocks noChangeShapeType="1"/>
            <a:stCxn id="626720" idx="3"/>
            <a:endCxn id="626721" idx="1"/>
          </p:cNvCxnSpPr>
          <p:nvPr/>
        </p:nvCxnSpPr>
        <p:spPr bwMode="auto">
          <a:xfrm>
            <a:off x="6045200" y="4549775"/>
            <a:ext cx="568325" cy="295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51" name="Line 63"/>
          <p:cNvSpPr>
            <a:spLocks noChangeShapeType="1"/>
          </p:cNvSpPr>
          <p:nvPr/>
        </p:nvSpPr>
        <p:spPr bwMode="auto">
          <a:xfrm>
            <a:off x="642938" y="4810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2" name="Text Box 64"/>
          <p:cNvSpPr txBox="1">
            <a:spLocks noChangeArrowheads="1"/>
          </p:cNvSpPr>
          <p:nvPr/>
        </p:nvSpPr>
        <p:spPr bwMode="auto">
          <a:xfrm>
            <a:off x="175895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26753" name="Line 65"/>
          <p:cNvSpPr>
            <a:spLocks noChangeShapeType="1"/>
          </p:cNvSpPr>
          <p:nvPr/>
        </p:nvSpPr>
        <p:spPr bwMode="auto">
          <a:xfrm>
            <a:off x="652463" y="5048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4" name="Text Box 66"/>
          <p:cNvSpPr txBox="1">
            <a:spLocks noChangeArrowheads="1"/>
          </p:cNvSpPr>
          <p:nvPr/>
        </p:nvSpPr>
        <p:spPr bwMode="auto">
          <a:xfrm>
            <a:off x="2487613" y="6196013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26755" name="Line 67"/>
          <p:cNvSpPr>
            <a:spLocks noChangeShapeType="1"/>
          </p:cNvSpPr>
          <p:nvPr/>
        </p:nvSpPr>
        <p:spPr bwMode="auto">
          <a:xfrm>
            <a:off x="933450" y="399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8" name="Text Box 70"/>
          <p:cNvSpPr txBox="1">
            <a:spLocks noChangeArrowheads="1"/>
          </p:cNvSpPr>
          <p:nvPr/>
        </p:nvSpPr>
        <p:spPr bwMode="auto">
          <a:xfrm>
            <a:off x="3790950" y="6210300"/>
            <a:ext cx="17621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And so on…</a:t>
            </a:r>
          </a:p>
        </p:txBody>
      </p:sp>
      <p:sp>
        <p:nvSpPr>
          <p:cNvPr id="626760" name="AutoShape 72"/>
          <p:cNvSpPr>
            <a:spLocks noChangeArrowheads="1"/>
          </p:cNvSpPr>
          <p:nvPr/>
        </p:nvSpPr>
        <p:spPr bwMode="auto">
          <a:xfrm>
            <a:off x="2514600" y="692150"/>
            <a:ext cx="6029325" cy="2374900"/>
          </a:xfrm>
          <a:prstGeom prst="wedgeRoundRectCallout">
            <a:avLst>
              <a:gd name="adj1" fmla="val -51736"/>
              <a:gd name="adj2" fmla="val 75403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As it turns out, the map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maintains its items in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 order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This means that when you iterate thru them, they’re automatically ordered for you!</a:t>
            </a:r>
          </a:p>
          <a:p>
            <a:pPr algn="ctr"/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(i.e., no sorting required!)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8414233" y="3902834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Left Arrow 56"/>
          <p:cNvSpPr/>
          <p:nvPr/>
        </p:nvSpPr>
        <p:spPr bwMode="auto">
          <a:xfrm>
            <a:off x="8414233" y="4570619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Left Arrow 57"/>
          <p:cNvSpPr/>
          <p:nvPr/>
        </p:nvSpPr>
        <p:spPr bwMode="auto">
          <a:xfrm>
            <a:off x="8414233" y="5260975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35" grpId="0"/>
      <p:bldP spid="626736" grpId="0"/>
      <p:bldP spid="626737" grpId="0"/>
      <p:bldP spid="626738" grpId="0"/>
      <p:bldP spid="626739" grpId="0" animBg="1"/>
      <p:bldP spid="626739" grpId="1" animBg="1"/>
      <p:bldP spid="626744" grpId="0" animBg="1"/>
      <p:bldP spid="626744" grpId="1" animBg="1"/>
      <p:bldP spid="626745" grpId="0" animBg="1"/>
      <p:bldP spid="626745" grpId="1" animBg="1"/>
      <p:bldP spid="626747" grpId="0" animBg="1"/>
      <p:bldP spid="626747" grpId="1" animBg="1"/>
      <p:bldP spid="626749" grpId="0" animBg="1"/>
      <p:bldP spid="626749" grpId="1" animBg="1"/>
      <p:bldP spid="626751" grpId="0" animBg="1"/>
      <p:bldP spid="626751" grpId="1" animBg="1"/>
      <p:bldP spid="626753" grpId="0" animBg="1"/>
      <p:bldP spid="626753" grpId="1" animBg="1"/>
      <p:bldP spid="626755" grpId="0" animBg="1"/>
      <p:bldP spid="626755" grpId="1" animBg="1"/>
      <p:bldP spid="626760" grpId="0" animBg="1"/>
      <p:bldP spid="626760" grpId="1" animBg="1"/>
      <p:bldP spid="2" grpId="0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D7E5-F5DB-49A7-B435-2C2C79FA3A99}" type="slidenum">
              <a:rPr lang="en-US"/>
              <a:pPr/>
              <a:t>5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Programming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this lecture, we’re going to learn about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“Generic Programming”</a:t>
            </a:r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304800" y="2057400"/>
            <a:ext cx="8610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 goal of GP is to build algorithms that are able to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operate on many different types of data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(not just a single type).</a:t>
            </a: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57200" y="3216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For example,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 function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sort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but can sort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Student objects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57200" y="4359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Or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linked list class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hold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but can hold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Robots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490538" y="5562600"/>
            <a:ext cx="81200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Once you define such a generic function or class, you can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quickly reuse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 to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solve many different problems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  <p:bldP spid="553989" grpId="0"/>
      <p:bldP spid="553990" grpId="0"/>
      <p:bldP spid="553991" grpId="0"/>
      <p:bldP spid="55399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E23-9D33-41B3-A78A-A4F20A73A99B}" type="slidenum">
              <a:rPr lang="en-US"/>
              <a:pPr/>
              <a:t>50</a:t>
            </a:fld>
            <a:endParaRPr lang="en-US"/>
          </a:p>
        </p:txBody>
      </p:sp>
      <p:sp>
        <p:nvSpPr>
          <p:cNvPr id="562202" name="Text Box 26"/>
          <p:cNvSpPr txBox="1">
            <a:spLocks noChangeArrowheads="1"/>
          </p:cNvSpPr>
          <p:nvPr/>
        </p:nvSpPr>
        <p:spPr bwMode="auto">
          <a:xfrm>
            <a:off x="4989513" y="2619375"/>
            <a:ext cx="39735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this code allows us to associate a given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with their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GPA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5046663" y="1066800"/>
            <a:ext cx="38973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even associate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more complex data types like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304800" y="838200"/>
            <a:ext cx="4692650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idNum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map&lt;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stud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float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  stud2GPA;</a:t>
            </a:r>
          </a:p>
          <a:p>
            <a:endParaRPr lang="en-US" sz="10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stud d;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d.name = “David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Smallberg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”;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d.idNum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= 916451243;</a:t>
            </a:r>
          </a:p>
          <a:p>
            <a:r>
              <a:rPr lang="en-US" sz="1000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stud2GPA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[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] = 1.3;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62200" name="Text Box 24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2201" name="AutoShape 25"/>
          <p:cNvSpPr>
            <a:spLocks noChangeArrowheads="1"/>
          </p:cNvSpPr>
          <p:nvPr/>
        </p:nvSpPr>
        <p:spPr bwMode="auto">
          <a:xfrm>
            <a:off x="2133600" y="149225"/>
            <a:ext cx="5486400" cy="1855788"/>
          </a:xfrm>
          <a:prstGeom prst="wedgeRoundRectCallout">
            <a:avLst>
              <a:gd name="adj1" fmla="val -45458"/>
              <a:gd name="adj2" fmla="val 9003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we tell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it can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differentiate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different students by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comparing their names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(But we could have just as easily compared students by their ID #)</a:t>
            </a:r>
          </a:p>
        </p:txBody>
      </p:sp>
      <p:sp>
        <p:nvSpPr>
          <p:cNvPr id="562203" name="Text Box 27"/>
          <p:cNvSpPr txBox="1">
            <a:spLocks noChangeArrowheads="1"/>
          </p:cNvSpPr>
          <p:nvPr/>
        </p:nvSpPr>
        <p:spPr bwMode="auto">
          <a:xfrm>
            <a:off x="5075238" y="4467225"/>
            <a:ext cx="389731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for this to work,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define your own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 for the left-hand class/struct!</a:t>
            </a:r>
          </a:p>
        </p:txBody>
      </p:sp>
      <p:sp>
        <p:nvSpPr>
          <p:cNvPr id="562205" name="Text Box 29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&lt; b.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cxnSp>
        <p:nvCxnSpPr>
          <p:cNvPr id="562207" name="AutoShape 31"/>
          <p:cNvCxnSpPr>
            <a:cxnSpLocks noChangeShapeType="1"/>
          </p:cNvCxnSpPr>
          <p:nvPr/>
        </p:nvCxnSpPr>
        <p:spPr bwMode="auto">
          <a:xfrm rot="5400000" flipV="1">
            <a:off x="1919287" y="43465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2204" name="AutoShape 28"/>
          <p:cNvSpPr>
            <a:spLocks noChangeArrowheads="1"/>
          </p:cNvSpPr>
          <p:nvPr/>
        </p:nvSpPr>
        <p:spPr bwMode="auto">
          <a:xfrm>
            <a:off x="1781175" y="2663825"/>
            <a:ext cx="5486400" cy="2446338"/>
          </a:xfrm>
          <a:prstGeom prst="wedgeRoundRectCallout">
            <a:avLst>
              <a:gd name="adj1" fmla="val -45458"/>
              <a:gd name="adj2" fmla="val 8738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allow our map to differentiate different items (e.g., students) from each other.</a:t>
            </a:r>
          </a:p>
          <a:p>
            <a:pPr algn="ctr"/>
            <a:endParaRPr lang="en-US" sz="2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(Right now, you might be asking: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“Why not use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operator==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instead?”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We’ll learn why in a few lectures)</a:t>
            </a:r>
          </a:p>
        </p:txBody>
      </p:sp>
      <p:sp>
        <p:nvSpPr>
          <p:cNvPr id="562199" name="AutoShape 23"/>
          <p:cNvSpPr>
            <a:spLocks noChangeArrowheads="1"/>
          </p:cNvSpPr>
          <p:nvPr/>
        </p:nvSpPr>
        <p:spPr bwMode="auto">
          <a:xfrm>
            <a:off x="1387475" y="2025650"/>
            <a:ext cx="4125913" cy="1833563"/>
          </a:xfrm>
          <a:prstGeom prst="wedgeRoundRectCallout">
            <a:avLst>
              <a:gd name="adj1" fmla="val -43958"/>
              <a:gd name="adj2" fmla="val 9987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the left-hand side is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Therefore, for this to work we must define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stud.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97" grpId="0"/>
      <p:bldP spid="562198" grpId="0" animBg="1"/>
      <p:bldP spid="562200" grpId="0"/>
      <p:bldP spid="562200" grpId="1"/>
      <p:bldP spid="562201" grpId="0" animBg="1"/>
      <p:bldP spid="562201" grpId="1" animBg="1"/>
      <p:bldP spid="562205" grpId="0"/>
      <p:bldP spid="562204" grpId="0" animBg="1"/>
      <p:bldP spid="562204" grpId="1" animBg="1"/>
      <p:bldP spid="562199" grpId="0" animBg="1"/>
      <p:bldP spid="562199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D7EA-7DF8-4A9A-9B16-3D4D937CE740}" type="slidenum">
              <a:rPr lang="en-US"/>
              <a:pPr/>
              <a:t>51</a:t>
            </a:fld>
            <a:endParaRPr lang="en-US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5046663" y="1066800"/>
            <a:ext cx="389731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Note: You only need to define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method if you’re mapping </a:t>
            </a:r>
            <a:r>
              <a:rPr lang="en-US" sz="2200" b="0" i="1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from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your own </a:t>
            </a:r>
            <a:r>
              <a:rPr lang="en-US" sz="2200" b="0" dirty="0" err="1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/class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(it’s on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left-hand-side </a:t>
            </a:r>
            <a:b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of the map)!</a:t>
            </a: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idNum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</a:p>
          <a:p>
            <a:endParaRPr lang="en-US" sz="10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1341" name="Rectangle 13"/>
          <p:cNvSpPr>
            <a:spLocks noChangeArrowheads="1"/>
          </p:cNvSpPr>
          <p:nvPr/>
        </p:nvSpPr>
        <p:spPr bwMode="auto">
          <a:xfrm>
            <a:off x="574675" y="4689475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stud2GPA;</a:t>
            </a:r>
          </a:p>
          <a:p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d</a:t>
            </a:r>
            <a:r>
              <a:rPr lang="en-US">
                <a:cs typeface="Times New Roman" pitchFamily="18" charset="0"/>
              </a:rPr>
              <a:t>] = 1.3;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2" name="Rectangle 14"/>
          <p:cNvSpPr>
            <a:spLocks noChangeArrowheads="1"/>
          </p:cNvSpPr>
          <p:nvPr/>
        </p:nvSpPr>
        <p:spPr bwMode="auto">
          <a:xfrm>
            <a:off x="574675" y="4679950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&gt;  phone2Stud;</a:t>
            </a:r>
          </a:p>
          <a:p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8183451234</a:t>
            </a:r>
            <a:r>
              <a:rPr lang="en-US">
                <a:cs typeface="Times New Roman" pitchFamily="18" charset="0"/>
              </a:rPr>
              <a:t>] = d;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3" name="AutoShape 15"/>
          <p:cNvSpPr>
            <a:spLocks noChangeArrowheads="1"/>
          </p:cNvSpPr>
          <p:nvPr/>
        </p:nvSpPr>
        <p:spPr bwMode="auto">
          <a:xfrm>
            <a:off x="3133725" y="2530475"/>
            <a:ext cx="5724525" cy="1903413"/>
          </a:xfrm>
          <a:prstGeom prst="wedgeRoundRectCallout">
            <a:avLst>
              <a:gd name="adj1" fmla="val -67778"/>
              <a:gd name="adj2" fmla="val 6250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our student </a:t>
            </a:r>
            <a:r>
              <a:rPr lang="en-US" sz="2000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on the right-hand-side, so we don’t need to define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it.</a:t>
            </a:r>
          </a:p>
          <a:p>
            <a:pPr algn="ctr"/>
            <a:endParaRPr lang="en-US" sz="20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(Unless you’re feeling nerdy.)</a:t>
            </a:r>
          </a:p>
        </p:txBody>
      </p:sp>
      <p:sp>
        <p:nvSpPr>
          <p:cNvPr id="611344" name="AutoShape 16"/>
          <p:cNvSpPr>
            <a:spLocks noChangeArrowheads="1"/>
          </p:cNvSpPr>
          <p:nvPr/>
        </p:nvSpPr>
        <p:spPr bwMode="auto">
          <a:xfrm>
            <a:off x="5038725" y="2911475"/>
            <a:ext cx="3933825" cy="1379538"/>
          </a:xfrm>
          <a:prstGeom prst="wedgeRoundRectCallout">
            <a:avLst>
              <a:gd name="adj1" fmla="val -139306"/>
              <a:gd name="adj2" fmla="val 8521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stud </a:t>
            </a:r>
            <a:r>
              <a:rPr lang="en-US" sz="2000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on the left-hand-side now so we need to define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for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11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2" grpId="0"/>
      <p:bldP spid="611334" grpId="2"/>
      <p:bldP spid="611341" grpId="0"/>
      <p:bldP spid="611342" grpId="0"/>
      <p:bldP spid="611343" grpId="0" animBg="1"/>
      <p:bldP spid="611343" grpId="1" animBg="1"/>
      <p:bldP spid="611344" grpId="0" animBg="1"/>
      <p:bldP spid="611344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50E1-0B65-4D18-A37F-7539F8C9AE44}" type="slidenum">
              <a:rPr lang="en-US"/>
              <a:pPr/>
              <a:t>52</a:t>
            </a:fld>
            <a:endParaRPr lang="en-US"/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285750" y="971550"/>
            <a:ext cx="2917825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3709988" y="985838"/>
            <a:ext cx="48371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A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is a container that keeps track of </a:t>
            </a:r>
            <a:r>
              <a:rPr lang="en-US" sz="24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unique items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1" name="Text Box 7"/>
          <p:cNvSpPr txBox="1">
            <a:spLocks noChangeArrowheads="1"/>
          </p:cNvSpPr>
          <p:nvPr/>
        </p:nvSpPr>
        <p:spPr bwMode="auto">
          <a:xfrm>
            <a:off x="3359150" y="2057400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define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3" name="Rectangle 9"/>
          <p:cNvSpPr>
            <a:spLocks noChangeArrowheads="1"/>
          </p:cNvSpPr>
          <p:nvPr/>
        </p:nvSpPr>
        <p:spPr bwMode="auto">
          <a:xfrm>
            <a:off x="519113" y="24526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3352800" y="2987675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insert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items into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5" name="Rectangle 11"/>
          <p:cNvSpPr>
            <a:spLocks noChangeArrowheads="1"/>
          </p:cNvSpPr>
          <p:nvPr/>
        </p:nvSpPr>
        <p:spPr bwMode="auto">
          <a:xfrm>
            <a:off x="528638" y="27574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466956" name="Text Box 12"/>
          <p:cNvSpPr txBox="1">
            <a:spLocks noChangeArrowheads="1"/>
          </p:cNvSpPr>
          <p:nvPr/>
        </p:nvSpPr>
        <p:spPr bwMode="auto">
          <a:xfrm>
            <a:off x="3362325" y="3689350"/>
            <a:ext cx="5629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If you insert a </a:t>
            </a:r>
            <a:r>
              <a:rPr lang="en-US" sz="24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duplicate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item into the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, it is ignored (since it’s already in the set!).</a:t>
            </a:r>
          </a:p>
        </p:txBody>
      </p:sp>
      <p:sp>
        <p:nvSpPr>
          <p:cNvPr id="466957" name="Rectangle 13"/>
          <p:cNvSpPr>
            <a:spLocks noChangeArrowheads="1"/>
          </p:cNvSpPr>
          <p:nvPr/>
        </p:nvSpPr>
        <p:spPr bwMode="auto">
          <a:xfrm>
            <a:off x="528638" y="3584575"/>
            <a:ext cx="2733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); //</a:t>
            </a:r>
            <a:r>
              <a:rPr lang="en-US" sz="12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dup</a:t>
            </a:r>
          </a:p>
        </p:txBody>
      </p:sp>
      <p:sp>
        <p:nvSpPr>
          <p:cNvPr id="466958" name="Text Box 14"/>
          <p:cNvSpPr txBox="1">
            <a:spLocks noChangeArrowheads="1"/>
          </p:cNvSpPr>
          <p:nvPr/>
        </p:nvSpPr>
        <p:spPr bwMode="auto">
          <a:xfrm>
            <a:off x="3276600" y="5181600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get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500063" y="394493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size</a:t>
            </a:r>
            <a:r>
              <a:rPr lang="en-US">
                <a:cs typeface="Times New Roman" pitchFamily="18" charset="0"/>
              </a:rPr>
              <a:t>();</a:t>
            </a:r>
          </a:p>
        </p:txBody>
      </p:sp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3286125" y="5897563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Finally, here’s how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 member of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61" name="Rectangle 17"/>
          <p:cNvSpPr>
            <a:spLocks noChangeArrowheads="1"/>
          </p:cNvSpPr>
          <p:nvPr/>
        </p:nvSpPr>
        <p:spPr bwMode="auto">
          <a:xfrm>
            <a:off x="485775" y="45386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(2);</a:t>
            </a:r>
          </a:p>
        </p:txBody>
      </p:sp>
      <p:sp>
        <p:nvSpPr>
          <p:cNvPr id="466971" name="Rectangle 27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466976" name="Line 32"/>
          <p:cNvSpPr>
            <a:spLocks noChangeShapeType="1"/>
          </p:cNvSpPr>
          <p:nvPr/>
        </p:nvSpPr>
        <p:spPr bwMode="auto">
          <a:xfrm>
            <a:off x="280988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6978" name="Group 34"/>
          <p:cNvGrpSpPr>
            <a:grpSpLocks/>
          </p:cNvGrpSpPr>
          <p:nvPr/>
        </p:nvGrpSpPr>
        <p:grpSpPr bwMode="auto">
          <a:xfrm>
            <a:off x="595313" y="5564188"/>
            <a:ext cx="1593850" cy="1150937"/>
            <a:chOff x="375" y="3505"/>
            <a:chExt cx="1004" cy="725"/>
          </a:xfrm>
        </p:grpSpPr>
        <p:sp>
          <p:nvSpPr>
            <p:cNvPr id="466972" name="AutoShape 28"/>
            <p:cNvSpPr>
              <a:spLocks noChangeArrowheads="1"/>
            </p:cNvSpPr>
            <p:nvPr/>
          </p:nvSpPr>
          <p:spPr bwMode="auto">
            <a:xfrm>
              <a:off x="594" y="3510"/>
              <a:ext cx="785" cy="720"/>
            </a:xfrm>
            <a:prstGeom prst="can">
              <a:avLst>
                <a:gd name="adj" fmla="val 25000"/>
              </a:avLst>
            </a:prstGeom>
            <a:solidFill>
              <a:srgbClr val="FFFF99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77" name="Rectangle 33"/>
            <p:cNvSpPr>
              <a:spLocks noChangeArrowheads="1"/>
            </p:cNvSpPr>
            <p:nvPr/>
          </p:nvSpPr>
          <p:spPr bwMode="auto">
            <a:xfrm>
              <a:off x="375" y="3505"/>
              <a:ext cx="1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a</a:t>
              </a:r>
            </a:p>
          </p:txBody>
        </p:sp>
      </p:grpSp>
      <p:sp>
        <p:nvSpPr>
          <p:cNvPr id="466979" name="Line 35"/>
          <p:cNvSpPr>
            <a:spLocks noChangeShapeType="1"/>
          </p:cNvSpPr>
          <p:nvPr/>
        </p:nvSpPr>
        <p:spPr bwMode="auto">
          <a:xfrm>
            <a:off x="300038" y="2943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0" name="Text Box 36"/>
          <p:cNvSpPr txBox="1">
            <a:spLocks noChangeArrowheads="1"/>
          </p:cNvSpPr>
          <p:nvPr/>
        </p:nvSpPr>
        <p:spPr bwMode="auto">
          <a:xfrm>
            <a:off x="1011238" y="5827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</a:t>
            </a:r>
          </a:p>
        </p:txBody>
      </p:sp>
      <p:sp>
        <p:nvSpPr>
          <p:cNvPr id="466981" name="Line 37"/>
          <p:cNvSpPr>
            <a:spLocks noChangeShapeType="1"/>
          </p:cNvSpPr>
          <p:nvPr/>
        </p:nvSpPr>
        <p:spPr bwMode="auto">
          <a:xfrm>
            <a:off x="300038" y="3219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2" name="Text Box 38"/>
          <p:cNvSpPr txBox="1">
            <a:spLocks noChangeArrowheads="1"/>
          </p:cNvSpPr>
          <p:nvPr/>
        </p:nvSpPr>
        <p:spPr bwMode="auto">
          <a:xfrm>
            <a:off x="1144588" y="61039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466983" name="Line 39"/>
          <p:cNvSpPr>
            <a:spLocks noChangeShapeType="1"/>
          </p:cNvSpPr>
          <p:nvPr/>
        </p:nvSpPr>
        <p:spPr bwMode="auto">
          <a:xfrm>
            <a:off x="300038" y="3486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4" name="Text Box 40"/>
          <p:cNvSpPr txBox="1">
            <a:spLocks noChangeArrowheads="1"/>
          </p:cNvSpPr>
          <p:nvPr/>
        </p:nvSpPr>
        <p:spPr bwMode="auto">
          <a:xfrm>
            <a:off x="1592263" y="5970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sp>
        <p:nvSpPr>
          <p:cNvPr id="466985" name="Line 41"/>
          <p:cNvSpPr>
            <a:spLocks noChangeShapeType="1"/>
          </p:cNvSpPr>
          <p:nvPr/>
        </p:nvSpPr>
        <p:spPr bwMode="auto">
          <a:xfrm>
            <a:off x="300038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6" name="AutoShape 42"/>
          <p:cNvSpPr>
            <a:spLocks noChangeArrowheads="1"/>
          </p:cNvSpPr>
          <p:nvPr/>
        </p:nvSpPr>
        <p:spPr bwMode="auto">
          <a:xfrm>
            <a:off x="2105025" y="1301750"/>
            <a:ext cx="3933825" cy="1131888"/>
          </a:xfrm>
          <a:prstGeom prst="wedgeRoundRectCallout">
            <a:avLst>
              <a:gd name="adj1" fmla="val -65699"/>
              <a:gd name="adj2" fmla="val 15855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set already contains the value of 2, so this is ignored.</a:t>
            </a:r>
          </a:p>
        </p:txBody>
      </p:sp>
      <p:sp>
        <p:nvSpPr>
          <p:cNvPr id="466987" name="Line 43"/>
          <p:cNvSpPr>
            <a:spLocks noChangeShapeType="1"/>
          </p:cNvSpPr>
          <p:nvPr/>
        </p:nvSpPr>
        <p:spPr bwMode="auto">
          <a:xfrm>
            <a:off x="280988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8" name="Line 44"/>
          <p:cNvSpPr>
            <a:spLocks noChangeShapeType="1"/>
          </p:cNvSpPr>
          <p:nvPr/>
        </p:nvSpPr>
        <p:spPr bwMode="auto">
          <a:xfrm>
            <a:off x="27146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90" name="Text Box 46"/>
          <p:cNvSpPr txBox="1">
            <a:spLocks noChangeArrowheads="1"/>
          </p:cNvSpPr>
          <p:nvPr/>
        </p:nvSpPr>
        <p:spPr bwMode="auto">
          <a:xfrm>
            <a:off x="2849563" y="63039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4669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1" grpId="0"/>
      <p:bldP spid="466953" grpId="0"/>
      <p:bldP spid="466954" grpId="0"/>
      <p:bldP spid="466955" grpId="0"/>
      <p:bldP spid="466956" grpId="0"/>
      <p:bldP spid="466957" grpId="0"/>
      <p:bldP spid="466958" grpId="0"/>
      <p:bldP spid="466959" grpId="0"/>
      <p:bldP spid="466960" grpId="0"/>
      <p:bldP spid="466961" grpId="0"/>
      <p:bldP spid="466976" grpId="0" animBg="1"/>
      <p:bldP spid="466976" grpId="1" animBg="1"/>
      <p:bldP spid="466979" grpId="0" animBg="1"/>
      <p:bldP spid="466979" grpId="1" animBg="1"/>
      <p:bldP spid="466980" grpId="0"/>
      <p:bldP spid="466980" grpId="1"/>
      <p:bldP spid="466980" grpId="2"/>
      <p:bldP spid="466981" grpId="0" animBg="1"/>
      <p:bldP spid="466981" grpId="1" animBg="1"/>
      <p:bldP spid="466982" grpId="0"/>
      <p:bldP spid="466983" grpId="0" animBg="1"/>
      <p:bldP spid="466983" grpId="1" animBg="1"/>
      <p:bldP spid="466984" grpId="0"/>
      <p:bldP spid="466985" grpId="0" animBg="1"/>
      <p:bldP spid="466985" grpId="1" animBg="1"/>
      <p:bldP spid="466986" grpId="0" animBg="1"/>
      <p:bldP spid="466986" grpId="1" animBg="1"/>
      <p:bldP spid="466987" grpId="0" animBg="1"/>
      <p:bldP spid="466987" grpId="1" animBg="1"/>
      <p:bldP spid="466988" grpId="0" animBg="1"/>
      <p:bldP spid="466988" grpId="1" animBg="1"/>
      <p:bldP spid="46699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6346-80A0-4D95-BADF-E65DBD21EB55}" type="slidenum">
              <a:rPr lang="en-US"/>
              <a:pPr/>
              <a:t>53</a:t>
            </a:fld>
            <a:endParaRPr lang="en-US"/>
          </a:p>
        </p:txBody>
      </p:sp>
      <p:sp>
        <p:nvSpPr>
          <p:cNvPr id="613391" name="Text Box 15"/>
          <p:cNvSpPr txBox="1">
            <a:spLocks noChangeArrowheads="1"/>
          </p:cNvSpPr>
          <p:nvPr/>
        </p:nvSpPr>
        <p:spPr bwMode="auto">
          <a:xfrm>
            <a:off x="3979863" y="9810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of course, you can have sets of other data types as well!</a:t>
            </a:r>
          </a:p>
        </p:txBody>
      </p:sp>
      <p:sp>
        <p:nvSpPr>
          <p:cNvPr id="613392" name="Text Box 16"/>
          <p:cNvSpPr txBox="1">
            <a:spLocks noChangeArrowheads="1"/>
          </p:cNvSpPr>
          <p:nvPr/>
        </p:nvSpPr>
        <p:spPr bwMode="auto">
          <a:xfrm>
            <a:off x="3979863" y="2025650"/>
            <a:ext cx="5164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But as with our map, you </a:t>
            </a:r>
            <a:r>
              <a:rPr lang="en-US" sz="24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need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to define the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for your own classes (e.g., Course)!</a:t>
            </a:r>
          </a:p>
        </p:txBody>
      </p:sp>
      <p:sp>
        <p:nvSpPr>
          <p:cNvPr id="613394" name="Text Box 18"/>
          <p:cNvSpPr txBox="1">
            <a:spLocks noChangeArrowheads="1"/>
          </p:cNvSpPr>
          <p:nvPr/>
        </p:nvSpPr>
        <p:spPr bwMode="auto">
          <a:xfrm>
            <a:off x="3979863" y="35083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Otherwise you’ll get a compile error!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3395" name="Rectangle 19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613396" name="Text Box 20"/>
          <p:cNvSpPr txBox="1">
            <a:spLocks noChangeArrowheads="1"/>
          </p:cNvSpPr>
          <p:nvPr/>
        </p:nvSpPr>
        <p:spPr bwMode="auto">
          <a:xfrm>
            <a:off x="161925" y="915988"/>
            <a:ext cx="3878263" cy="55419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Course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units;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/>
              <a:t>  set&lt;</a:t>
            </a:r>
            <a:r>
              <a:rPr lang="en-US">
                <a:solidFill>
                  <a:srgbClr val="6600CC"/>
                </a:solidFill>
              </a:rPr>
              <a:t>Course</a:t>
            </a:r>
            <a:r>
              <a:rPr lang="en-US"/>
              <a:t>&gt; myClasses;</a:t>
            </a:r>
          </a:p>
          <a:p>
            <a:endParaRPr lang="en-US"/>
          </a:p>
          <a:p>
            <a:r>
              <a:rPr lang="en-US"/>
              <a:t>  Course lec1;</a:t>
            </a:r>
          </a:p>
          <a:p>
            <a:r>
              <a:rPr lang="en-US"/>
              <a:t>  lec1.name = </a:t>
            </a:r>
            <a:r>
              <a:rPr lang="en-US">
                <a:latin typeface="Comic Sans MS"/>
              </a:rPr>
              <a:t>“</a:t>
            </a:r>
            <a:r>
              <a:rPr lang="en-US"/>
              <a:t>CS32</a:t>
            </a:r>
            <a:r>
              <a:rPr lang="en-US">
                <a:latin typeface="Comic Sans MS"/>
              </a:rPr>
              <a:t>”</a:t>
            </a:r>
            <a:r>
              <a:rPr lang="en-US"/>
              <a:t>;</a:t>
            </a:r>
          </a:p>
          <a:p>
            <a:r>
              <a:rPr lang="en-US"/>
              <a:t>  lec1.units = 16;</a:t>
            </a:r>
          </a:p>
          <a:p>
            <a:r>
              <a:rPr lang="en-US"/>
              <a:t>  </a:t>
            </a:r>
          </a:p>
          <a:p>
            <a:r>
              <a:rPr lang="en-US"/>
              <a:t>  myClasses.insert(</a:t>
            </a:r>
            <a:r>
              <a:rPr lang="en-US">
                <a:solidFill>
                  <a:srgbClr val="6600CC"/>
                </a:solidFill>
              </a:rPr>
              <a:t>lec1</a:t>
            </a:r>
            <a:r>
              <a:rPr lang="en-US"/>
              <a:t>);</a:t>
            </a:r>
          </a:p>
          <a:p>
            <a:r>
              <a:rPr lang="en-US" sz="150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3397" name="Text Box 21"/>
          <p:cNvSpPr txBox="1">
            <a:spLocks noChangeArrowheads="1"/>
          </p:cNvSpPr>
          <p:nvPr/>
        </p:nvSpPr>
        <p:spPr bwMode="auto">
          <a:xfrm>
            <a:off x="127000" y="2328863"/>
            <a:ext cx="514032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</a:t>
            </a:r>
            <a:r>
              <a:rPr lang="en-US" sz="17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operator&lt;(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 Course &amp;a,</a:t>
            </a:r>
            <a:b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                   const Course &amp;b)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1" grpId="0"/>
      <p:bldP spid="613392" grpId="0"/>
      <p:bldP spid="613394" grpId="0"/>
      <p:bldP spid="613396" grpId="0" animBg="1"/>
      <p:bldP spid="61339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312-71EB-48EF-9CF2-3ACFB0CED863}" type="slidenum">
              <a:rPr lang="en-US"/>
              <a:pPr/>
              <a:t>54</a:t>
            </a:fld>
            <a:endParaRPr lang="en-US"/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/>
              <a:t>Searching/Iterating Through a Set</a:t>
            </a:r>
            <a:endParaRPr lang="en-US" sz="1200"/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180975" y="1073150"/>
            <a:ext cx="4160838" cy="53133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414338" y="25542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423863" y="28590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4718050" y="1257300"/>
            <a:ext cx="36734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 can search the STL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function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and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just like we did 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72" name="Rectangle 12"/>
          <p:cNvSpPr>
            <a:spLocks noChangeArrowheads="1"/>
          </p:cNvSpPr>
          <p:nvPr/>
        </p:nvSpPr>
        <p:spPr bwMode="auto">
          <a:xfrm>
            <a:off x="428625" y="381000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&gt;::iterator it;</a:t>
            </a:r>
          </a:p>
        </p:txBody>
      </p:sp>
      <p:sp>
        <p:nvSpPr>
          <p:cNvPr id="527373" name="Rectangle 13"/>
          <p:cNvSpPr>
            <a:spLocks noChangeArrowheads="1"/>
          </p:cNvSpPr>
          <p:nvPr/>
        </p:nvSpPr>
        <p:spPr bwMode="auto">
          <a:xfrm>
            <a:off x="381000" y="5791200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“I found “ &lt;&lt; (*it);</a:t>
            </a:r>
          </a:p>
        </p:txBody>
      </p:sp>
      <p:sp>
        <p:nvSpPr>
          <p:cNvPr id="527374" name="Rectangle 14"/>
          <p:cNvSpPr>
            <a:spLocks noChangeArrowheads="1"/>
          </p:cNvSpPr>
          <p:nvPr/>
        </p:nvSpPr>
        <p:spPr bwMode="auto">
          <a:xfrm>
            <a:off x="395288" y="4429125"/>
            <a:ext cx="4006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(it ==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“2 was not found”;</a:t>
            </a:r>
          </a:p>
          <a:p>
            <a:r>
              <a:rPr lang="en-US">
                <a:cs typeface="Times New Roman" pitchFamily="18" charset="0"/>
              </a:rPr>
              <a:t>  return(0);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527375" name="Rectangle 15"/>
          <p:cNvSpPr>
            <a:spLocks noChangeArrowheads="1"/>
          </p:cNvSpPr>
          <p:nvPr/>
        </p:nvSpPr>
        <p:spPr bwMode="auto">
          <a:xfrm>
            <a:off x="406400" y="4176713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a.find(2);</a:t>
            </a:r>
          </a:p>
        </p:txBody>
      </p:sp>
      <p:sp>
        <p:nvSpPr>
          <p:cNvPr id="527376" name="Line 16"/>
          <p:cNvSpPr>
            <a:spLocks noChangeShapeType="1"/>
          </p:cNvSpPr>
          <p:nvPr/>
        </p:nvSpPr>
        <p:spPr bwMode="auto">
          <a:xfrm>
            <a:off x="47625" y="4005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7" name="AutoShape 17"/>
          <p:cNvSpPr>
            <a:spLocks noChangeArrowheads="1"/>
          </p:cNvSpPr>
          <p:nvPr/>
        </p:nvSpPr>
        <p:spPr bwMode="auto">
          <a:xfrm>
            <a:off x="7239000" y="2895600"/>
            <a:ext cx="779463" cy="1676400"/>
          </a:xfrm>
          <a:prstGeom prst="can">
            <a:avLst>
              <a:gd name="adj" fmla="val 53768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90" name="Rectangle 30"/>
          <p:cNvSpPr>
            <a:spLocks noChangeArrowheads="1"/>
          </p:cNvSpPr>
          <p:nvPr/>
        </p:nvSpPr>
        <p:spPr bwMode="auto">
          <a:xfrm>
            <a:off x="7467600" y="3352800"/>
            <a:ext cx="381000" cy="381000"/>
          </a:xfrm>
          <a:prstGeom prst="rect">
            <a:avLst/>
          </a:prstGeom>
          <a:solidFill>
            <a:srgbClr val="FFE1FF"/>
          </a:solidFill>
          <a:ln w="381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8" name="Text Box 18"/>
          <p:cNvSpPr txBox="1">
            <a:spLocks noChangeArrowheads="1"/>
          </p:cNvSpPr>
          <p:nvPr/>
        </p:nvSpPr>
        <p:spPr bwMode="auto">
          <a:xfrm>
            <a:off x="7467600" y="3324225"/>
            <a:ext cx="369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grpSp>
        <p:nvGrpSpPr>
          <p:cNvPr id="527379" name="Group 19"/>
          <p:cNvGrpSpPr>
            <a:grpSpLocks/>
          </p:cNvGrpSpPr>
          <p:nvPr/>
        </p:nvGrpSpPr>
        <p:grpSpPr bwMode="auto">
          <a:xfrm>
            <a:off x="4800600" y="3657600"/>
            <a:ext cx="1120775" cy="457200"/>
            <a:chOff x="62" y="4781"/>
            <a:chExt cx="706" cy="288"/>
          </a:xfrm>
        </p:grpSpPr>
        <p:sp>
          <p:nvSpPr>
            <p:cNvPr id="527380" name="Text Box 20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527381" name="Rectangle 21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7382" name="Line 22"/>
          <p:cNvSpPr>
            <a:spLocks noChangeShapeType="1"/>
          </p:cNvSpPr>
          <p:nvPr/>
        </p:nvSpPr>
        <p:spPr bwMode="auto">
          <a:xfrm>
            <a:off x="61913" y="43719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4" name="Text Box 24"/>
          <p:cNvSpPr txBox="1">
            <a:spLocks noChangeArrowheads="1"/>
          </p:cNvSpPr>
          <p:nvPr/>
        </p:nvSpPr>
        <p:spPr bwMode="auto">
          <a:xfrm>
            <a:off x="5486400" y="3657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27385" name="Text Box 25"/>
          <p:cNvSpPr txBox="1">
            <a:spLocks noChangeArrowheads="1"/>
          </p:cNvSpPr>
          <p:nvPr/>
        </p:nvSpPr>
        <p:spPr bwMode="auto">
          <a:xfrm>
            <a:off x="7510463" y="33099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27386" name="AutoShape 26"/>
          <p:cNvCxnSpPr>
            <a:cxnSpLocks noChangeShapeType="1"/>
            <a:stCxn id="527384" idx="3"/>
            <a:endCxn id="527385" idx="1"/>
          </p:cNvCxnSpPr>
          <p:nvPr/>
        </p:nvCxnSpPr>
        <p:spPr bwMode="auto">
          <a:xfrm flipV="1">
            <a:off x="5761038" y="3538538"/>
            <a:ext cx="1749425" cy="347662"/>
          </a:xfrm>
          <a:prstGeom prst="curvedConnector3">
            <a:avLst>
              <a:gd name="adj1" fmla="val 4990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87" name="Line 27"/>
          <p:cNvSpPr>
            <a:spLocks noChangeShapeType="1"/>
          </p:cNvSpPr>
          <p:nvPr/>
        </p:nvSpPr>
        <p:spPr bwMode="auto">
          <a:xfrm>
            <a:off x="47625" y="4633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8" name="Line 28"/>
          <p:cNvSpPr>
            <a:spLocks noChangeShapeType="1"/>
          </p:cNvSpPr>
          <p:nvPr/>
        </p:nvSpPr>
        <p:spPr bwMode="auto">
          <a:xfrm>
            <a:off x="14288" y="59912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9" name="Text Box 29"/>
          <p:cNvSpPr txBox="1">
            <a:spLocks noChangeArrowheads="1"/>
          </p:cNvSpPr>
          <p:nvPr/>
        </p:nvSpPr>
        <p:spPr bwMode="auto">
          <a:xfrm>
            <a:off x="4648200" y="4648200"/>
            <a:ext cx="153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 found 2</a:t>
            </a:r>
          </a:p>
        </p:txBody>
      </p:sp>
      <p:sp>
        <p:nvSpPr>
          <p:cNvPr id="527392" name="Text Box 32"/>
          <p:cNvSpPr txBox="1">
            <a:spLocks noChangeArrowheads="1"/>
          </p:cNvSpPr>
          <p:nvPr/>
        </p:nvSpPr>
        <p:spPr bwMode="auto">
          <a:xfrm>
            <a:off x="4473575" y="5253038"/>
            <a:ext cx="44688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BTW, you can iterate through a set’s items just like we did with a map - and the items will all be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alphabetically ordered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93" name="Rectangle 33"/>
          <p:cNvSpPr>
            <a:spLocks noChangeArrowheads="1"/>
          </p:cNvSpPr>
          <p:nvPr/>
        </p:nvSpPr>
        <p:spPr bwMode="auto">
          <a:xfrm>
            <a:off x="407988" y="4303713"/>
            <a:ext cx="30511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a.begin(); </a:t>
            </a:r>
          </a:p>
          <a:p>
            <a:r>
              <a:rPr lang="en-US">
                <a:cs typeface="Times New Roman" pitchFamily="18" charset="0"/>
              </a:rPr>
              <a:t>while (it !=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*it;</a:t>
            </a:r>
          </a:p>
          <a:p>
            <a:r>
              <a:rPr lang="en-US">
                <a:cs typeface="Times New Roman" pitchFamily="18" charset="0"/>
              </a:rPr>
              <a:t>  it++;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1" grpId="0"/>
      <p:bldP spid="527372" grpId="0"/>
      <p:bldP spid="527373" grpId="0"/>
      <p:bldP spid="527373" grpId="1"/>
      <p:bldP spid="527374" grpId="0"/>
      <p:bldP spid="527374" grpId="1"/>
      <p:bldP spid="527375" grpId="0"/>
      <p:bldP spid="527375" grpId="1"/>
      <p:bldP spid="527376" grpId="0" animBg="1"/>
      <p:bldP spid="527376" grpId="1" animBg="1"/>
      <p:bldP spid="527390" grpId="0" animBg="1"/>
      <p:bldP spid="527382" grpId="0" animBg="1"/>
      <p:bldP spid="527382" grpId="1" animBg="1"/>
      <p:bldP spid="527387" grpId="0" animBg="1"/>
      <p:bldP spid="527387" grpId="1" animBg="1"/>
      <p:bldP spid="527388" grpId="0" animBg="1"/>
      <p:bldP spid="527388" grpId="1" animBg="1"/>
      <p:bldP spid="527389" grpId="0"/>
      <p:bldP spid="527392" grpId="0"/>
      <p:bldP spid="52739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2C12-25B2-4264-BCFA-3943DA6C30C7}" type="slidenum">
              <a:rPr lang="en-US"/>
              <a:pPr/>
              <a:t>55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893175" cy="1143000"/>
          </a:xfrm>
        </p:spPr>
        <p:txBody>
          <a:bodyPr/>
          <a:lstStyle/>
          <a:p>
            <a:r>
              <a:rPr lang="en-US" sz="3600"/>
              <a:t>Deleting an Item from an STL Container</a:t>
            </a:r>
          </a:p>
        </p:txBody>
      </p:sp>
      <p:sp>
        <p:nvSpPr>
          <p:cNvPr id="424963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4838700" cy="53133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set&lt;string&gt;  geeks;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5230813" y="1520825"/>
            <a:ext cx="374808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Most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STL containers have an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() method you can use to delete an item.</a:t>
            </a:r>
          </a:p>
          <a:p>
            <a:pPr algn="ctr"/>
            <a:endParaRPr lang="en-US" sz="22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First you search for the item you want to delete and get an iterator to it.</a:t>
            </a:r>
          </a:p>
          <a:p>
            <a:pPr algn="ctr"/>
            <a:endParaRPr lang="en-US" sz="22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Then,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if you found an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use the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() method to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 pointed to by the iterator. </a:t>
            </a:r>
          </a:p>
        </p:txBody>
      </p:sp>
      <p:sp>
        <p:nvSpPr>
          <p:cNvPr id="424965" name="Line 5"/>
          <p:cNvSpPr>
            <a:spLocks noChangeShapeType="1"/>
          </p:cNvSpPr>
          <p:nvPr/>
        </p:nvSpPr>
        <p:spPr bwMode="auto">
          <a:xfrm>
            <a:off x="292100" y="3446463"/>
            <a:ext cx="361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6" name="AutoShape 6"/>
          <p:cNvSpPr>
            <a:spLocks noChangeArrowheads="1"/>
          </p:cNvSpPr>
          <p:nvPr/>
        </p:nvSpPr>
        <p:spPr bwMode="auto">
          <a:xfrm>
            <a:off x="7315200" y="1371600"/>
            <a:ext cx="1284288" cy="1676400"/>
          </a:xfrm>
          <a:prstGeom prst="can">
            <a:avLst>
              <a:gd name="adj" fmla="val 32633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7" name="Text Box 7"/>
          <p:cNvSpPr txBox="1">
            <a:spLocks noChangeArrowheads="1"/>
          </p:cNvSpPr>
          <p:nvPr/>
        </p:nvSpPr>
        <p:spPr bwMode="auto">
          <a:xfrm>
            <a:off x="7489825" y="1785938"/>
            <a:ext cx="96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alex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carey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280988" y="4005263"/>
            <a:ext cx="3714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4970" name="Group 10"/>
          <p:cNvGrpSpPr>
            <a:grpSpLocks/>
          </p:cNvGrpSpPr>
          <p:nvPr/>
        </p:nvGrpSpPr>
        <p:grpSpPr bwMode="auto">
          <a:xfrm>
            <a:off x="5791200" y="3124200"/>
            <a:ext cx="1120775" cy="457200"/>
            <a:chOff x="62" y="4781"/>
            <a:chExt cx="706" cy="288"/>
          </a:xfrm>
        </p:grpSpPr>
        <p:sp>
          <p:nvSpPr>
            <p:cNvPr id="424971" name="Text Box 11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424972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4973" name="Text Box 13"/>
          <p:cNvSpPr txBox="1">
            <a:spLocks noChangeArrowheads="1"/>
          </p:cNvSpPr>
          <p:nvPr/>
        </p:nvSpPr>
        <p:spPr bwMode="auto">
          <a:xfrm>
            <a:off x="6567488" y="3108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24974" name="Text Box 14"/>
          <p:cNvSpPr txBox="1">
            <a:spLocks noChangeArrowheads="1"/>
          </p:cNvSpPr>
          <p:nvPr/>
        </p:nvSpPr>
        <p:spPr bwMode="auto">
          <a:xfrm>
            <a:off x="7524750" y="22272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24975" name="AutoShape 15"/>
          <p:cNvCxnSpPr>
            <a:cxnSpLocks noChangeShapeType="1"/>
            <a:stCxn id="424973" idx="3"/>
            <a:endCxn id="424974" idx="1"/>
          </p:cNvCxnSpPr>
          <p:nvPr/>
        </p:nvCxnSpPr>
        <p:spPr bwMode="auto">
          <a:xfrm flipV="1">
            <a:off x="6842125" y="2455863"/>
            <a:ext cx="682625" cy="881062"/>
          </a:xfrm>
          <a:prstGeom prst="curvedConnector3">
            <a:avLst>
              <a:gd name="adj1" fmla="val 49769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976" name="Line 16"/>
          <p:cNvSpPr>
            <a:spLocks noChangeShapeType="1"/>
          </p:cNvSpPr>
          <p:nvPr/>
        </p:nvSpPr>
        <p:spPr bwMode="auto">
          <a:xfrm>
            <a:off x="333375" y="4538663"/>
            <a:ext cx="352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7" name="Line 17"/>
          <p:cNvSpPr>
            <a:spLocks noChangeShapeType="1"/>
          </p:cNvSpPr>
          <p:nvPr/>
        </p:nvSpPr>
        <p:spPr bwMode="auto">
          <a:xfrm>
            <a:off x="538163" y="5372100"/>
            <a:ext cx="390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8" name="Text Box 18"/>
          <p:cNvSpPr txBox="1">
            <a:spLocks noChangeArrowheads="1"/>
          </p:cNvSpPr>
          <p:nvPr/>
        </p:nvSpPr>
        <p:spPr bwMode="auto">
          <a:xfrm>
            <a:off x="6248400" y="40386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bye bye carey</a:t>
            </a:r>
          </a:p>
        </p:txBody>
      </p:sp>
      <p:sp>
        <p:nvSpPr>
          <p:cNvPr id="424979" name="Line 19"/>
          <p:cNvSpPr>
            <a:spLocks noChangeShapeType="1"/>
          </p:cNvSpPr>
          <p:nvPr/>
        </p:nvSpPr>
        <p:spPr bwMode="auto">
          <a:xfrm>
            <a:off x="533400" y="5648325"/>
            <a:ext cx="4000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0" name="Rectangle 20"/>
          <p:cNvSpPr>
            <a:spLocks noChangeArrowheads="1"/>
          </p:cNvSpPr>
          <p:nvPr/>
        </p:nvSpPr>
        <p:spPr bwMode="auto">
          <a:xfrm>
            <a:off x="7543800" y="2209800"/>
            <a:ext cx="865188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1" name="Rectangle 21"/>
          <p:cNvSpPr>
            <a:spLocks noChangeArrowheads="1"/>
          </p:cNvSpPr>
          <p:nvPr/>
        </p:nvSpPr>
        <p:spPr bwMode="auto">
          <a:xfrm>
            <a:off x="7605713" y="2514600"/>
            <a:ext cx="738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88" name="Rectangle 28"/>
          <p:cNvSpPr>
            <a:spLocks noChangeArrowheads="1"/>
          </p:cNvSpPr>
          <p:nvPr/>
        </p:nvSpPr>
        <p:spPr bwMode="auto">
          <a:xfrm>
            <a:off x="582613" y="3270250"/>
            <a:ext cx="3597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set&lt;string&gt;::iterator it;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it = geeks.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("carey");</a:t>
            </a:r>
          </a:p>
        </p:txBody>
      </p:sp>
      <p:sp>
        <p:nvSpPr>
          <p:cNvPr id="424989" name="Rectangle 29"/>
          <p:cNvSpPr>
            <a:spLocks noChangeArrowheads="1"/>
          </p:cNvSpPr>
          <p:nvPr/>
        </p:nvSpPr>
        <p:spPr bwMode="auto">
          <a:xfrm>
            <a:off x="447675" y="4354513"/>
            <a:ext cx="4572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if (it !=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end()</a:t>
            </a:r>
            <a:r>
              <a:rPr lang="en-US"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{</a:t>
            </a:r>
          </a:p>
          <a:p>
            <a:r>
              <a:rPr lang="en-US">
                <a:cs typeface="Times New Roman" pitchFamily="18" charset="0"/>
              </a:rPr>
              <a:t>   // found my item!!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cout &lt;&lt; “bye bye “ &lt;&lt; *it;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(it); 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kill</a:t>
            </a:r>
            <a:endParaRPr lang="en-US" b="0">
              <a:solidFill>
                <a:srgbClr val="FF3300"/>
              </a:solidFill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77521E-8 L 1.38889E-6 -0.0545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uiExpand="1" build="p"/>
      <p:bldP spid="424964" grpId="1" build="allAtOnce"/>
      <p:bldP spid="424965" grpId="0" animBg="1"/>
      <p:bldP spid="424965" grpId="1" animBg="1"/>
      <p:bldP spid="424966" grpId="0" animBg="1"/>
      <p:bldP spid="424967" grpId="0"/>
      <p:bldP spid="424969" grpId="0" animBg="1"/>
      <p:bldP spid="424969" grpId="1" animBg="1"/>
      <p:bldP spid="424976" grpId="0" animBg="1"/>
      <p:bldP spid="424976" grpId="1" animBg="1"/>
      <p:bldP spid="424977" grpId="0" animBg="1"/>
      <p:bldP spid="424977" grpId="1" animBg="1"/>
      <p:bldP spid="424978" grpId="0"/>
      <p:bldP spid="424979" grpId="0" animBg="1"/>
      <p:bldP spid="424979" grpId="1" animBg="1"/>
      <p:bldP spid="424980" grpId="0" animBg="1"/>
      <p:bldP spid="424981" grpId="0"/>
      <p:bldP spid="424981" grpId="1"/>
      <p:bldP spid="424988" grpId="0"/>
      <p:bldP spid="42498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4D5-3833-44A9-81D7-F91D849200EC}" type="slidenum">
              <a:rPr lang="en-US"/>
              <a:pPr/>
              <a:t>56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Iterator Gotchas!</a:t>
            </a: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4346575" y="1036638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Let’s say you point an iterator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to an item in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vector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x;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4419600" y="1981200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then you either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 item from the same vector…</a:t>
            </a:r>
          </a:p>
        </p:txBody>
      </p:sp>
      <p:sp>
        <p:nvSpPr>
          <p:cNvPr id="539655" name="Text Box 7"/>
          <p:cNvSpPr txBox="1">
            <a:spLocks noChangeArrowheads="1"/>
          </p:cNvSpPr>
          <p:nvPr/>
        </p:nvSpPr>
        <p:spPr bwMode="auto">
          <a:xfrm>
            <a:off x="433388" y="4198938"/>
            <a:ext cx="3246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x.push_back(“Yong”); // add </a:t>
            </a: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4572000" y="3244850"/>
            <a:ext cx="449738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All old iterators that were assigned before the add/erase are </a:t>
            </a:r>
            <a:r>
              <a:rPr lang="en-US" sz="2200" i="1">
                <a:latin typeface="Comic Sans MS" pitchFamily="66" charset="0"/>
                <a:cs typeface="Times New Roman" pitchFamily="18" charset="0"/>
              </a:rPr>
              <a:t>invalidated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442913" y="4195763"/>
            <a:ext cx="3487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x.erase(it); 	// kill 1</a:t>
            </a:r>
            <a:r>
              <a:rPr lang="en-US" b="0" baseline="3000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item</a:t>
            </a:r>
          </a:p>
        </p:txBody>
      </p:sp>
      <p:sp>
        <p:nvSpPr>
          <p:cNvPr id="539661" name="Text Box 13"/>
          <p:cNvSpPr txBox="1">
            <a:spLocks noChangeArrowheads="1"/>
          </p:cNvSpPr>
          <p:nvPr/>
        </p:nvSpPr>
        <p:spPr bwMode="auto">
          <a:xfrm>
            <a:off x="4819650" y="4572000"/>
            <a:ext cx="42497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Why? When you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add/erase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items in a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it may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shuffle its memory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around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(without telling you) and then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iterators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won’t point to the right place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any more!</a:t>
            </a: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228600" y="5638800"/>
            <a:ext cx="449738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Leaving the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old iterator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pointing to a random spot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your PC’s memory.</a:t>
            </a:r>
          </a:p>
        </p:txBody>
      </p:sp>
      <p:sp>
        <p:nvSpPr>
          <p:cNvPr id="539663" name="Rectangle 15"/>
          <p:cNvSpPr>
            <a:spLocks noChangeArrowheads="1"/>
          </p:cNvSpPr>
          <p:nvPr/>
        </p:nvSpPr>
        <p:spPr bwMode="auto">
          <a:xfrm>
            <a:off x="298450" y="3824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it = x.begin();</a:t>
            </a:r>
          </a:p>
        </p:txBody>
      </p:sp>
      <p:sp>
        <p:nvSpPr>
          <p:cNvPr id="539660" name="AutoShape 12"/>
          <p:cNvSpPr>
            <a:spLocks noChangeArrowheads="1"/>
          </p:cNvSpPr>
          <p:nvPr/>
        </p:nvSpPr>
        <p:spPr bwMode="auto">
          <a:xfrm>
            <a:off x="1981200" y="3581400"/>
            <a:ext cx="2401888" cy="1052513"/>
          </a:xfrm>
          <a:prstGeom prst="wedgeRoundRectCallout">
            <a:avLst>
              <a:gd name="adj1" fmla="val -51389"/>
              <a:gd name="adj2" fmla="val 80014"/>
              <a:gd name="adj3" fmla="val 16667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I’m no longer valid!!!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nimBg="1"/>
      <p:bldP spid="539654" grpId="0"/>
      <p:bldP spid="539655" grpId="0"/>
      <p:bldP spid="539655" grpId="1"/>
      <p:bldP spid="539656" grpId="0"/>
      <p:bldP spid="539658" grpId="1" animBg="1"/>
      <p:bldP spid="539659" grpId="0"/>
      <p:bldP spid="539661" grpId="0"/>
      <p:bldP spid="539662" grpId="0"/>
      <p:bldP spid="539663" grpId="0"/>
      <p:bldP spid="539660" grpId="0" animBg="1"/>
      <p:bldP spid="539660" grpId="1" animBg="1"/>
      <p:bldP spid="539660" grpId="2" animBg="1"/>
      <p:bldP spid="539660" grpId="3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86F-7663-4AF9-86FB-FA01BB672FDA}" type="slidenum">
              <a:rPr lang="en-US"/>
              <a:pPr/>
              <a:t>57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Gotchas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4648200" y="1036638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Fortunately, this same problem doesn’t occur with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sets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set&lt;string&gt;::iterator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 = s.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("carey");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433388" y="4198938"/>
            <a:ext cx="276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x.insert(“Yong”); // add </a:t>
            </a: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still works!</a:t>
            </a: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4648200" y="2514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With one exception…</a:t>
            </a: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4648200" y="3200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If you erase the item the iterator points to, then you’ve got troubles!</a:t>
            </a:r>
          </a:p>
        </p:txBody>
      </p:sp>
      <p:sp>
        <p:nvSpPr>
          <p:cNvPr id="541711" name="Text Box 15"/>
          <p:cNvSpPr txBox="1">
            <a:spLocks noChangeArrowheads="1"/>
          </p:cNvSpPr>
          <p:nvPr/>
        </p:nvSpPr>
        <p:spPr bwMode="auto">
          <a:xfrm>
            <a:off x="446088" y="4205288"/>
            <a:ext cx="3532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x.erase(“rick”); // removes rick</a:t>
            </a:r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457200" y="4191000"/>
            <a:ext cx="3881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x.erase(“carey”); // removes carey</a:t>
            </a:r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2209800" y="4648200"/>
            <a:ext cx="2271713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oh CRAP!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2" grpId="0"/>
      <p:bldP spid="541702" grpId="1"/>
      <p:bldP spid="541704" grpId="0" animBg="1"/>
      <p:bldP spid="541709" grpId="0"/>
      <p:bldP spid="541710" grpId="0"/>
      <p:bldP spid="541711" grpId="0"/>
      <p:bldP spid="541711" grpId="1"/>
      <p:bldP spid="541712" grpId="0"/>
      <p:bldP spid="5417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659-00A5-44CA-9D8B-7F0F6930B411}" type="slidenum">
              <a:rPr lang="en-US"/>
              <a:pPr/>
              <a:t>58</a:t>
            </a:fld>
            <a:endParaRPr lang="en-US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Part 5: STL Algorithms</a:t>
            </a:r>
          </a:p>
        </p:txBody>
      </p:sp>
      <p:pic>
        <p:nvPicPr>
          <p:cNvPr id="5642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3513"/>
            <a:ext cx="30099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137025" y="1474788"/>
            <a:ext cx="4387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The STL also provides some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additional functions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that work with many different types of data.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4248149" y="2707033"/>
            <a:ext cx="416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For instance,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find()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can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search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most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STL containers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and arrays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for a value.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3957637" y="5120447"/>
            <a:ext cx="47466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sort()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function can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 arrays/vectors/lists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for you!</a:t>
            </a: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4062481" y="6044854"/>
            <a:ext cx="4746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Let’s learn about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sort()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function!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062482" y="3893413"/>
            <a:ext cx="4746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the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set_intersection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can compute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intersection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of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two sorted sets/lists/arrays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cs typeface="Times New Roman" pitchFamily="18" charset="0"/>
              </a:rPr>
              <a:t>of data.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5025" y="835223"/>
            <a:ext cx="5383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See: http://en.cppreference.com/w/cpp/algorithm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/>
      <p:bldP spid="564233" grpId="0"/>
      <p:bldP spid="564234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B119-3F32-41DE-B2D9-8BC71631DD68}" type="slidenum">
              <a:rPr lang="en-US"/>
              <a:pPr/>
              <a:t>59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“sort” function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343400" cy="57102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vector&lt;string&gt;  n;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("carey");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bart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alex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");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arr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[4] = {2,5,1,-7};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5083249" y="2058654"/>
            <a:ext cx="37311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 will sort all of the items in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ascending (increasing) order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66283" name="Text Box 11"/>
          <p:cNvSpPr txBox="1">
            <a:spLocks noChangeArrowheads="1"/>
          </p:cNvSpPr>
          <p:nvPr/>
        </p:nvSpPr>
        <p:spPr bwMode="auto">
          <a:xfrm>
            <a:off x="5083249" y="914400"/>
            <a:ext cx="37004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STL provides you with a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fast sorting function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which works on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6287" name="Text Box 15"/>
          <p:cNvSpPr txBox="1">
            <a:spLocks noChangeArrowheads="1"/>
          </p:cNvSpPr>
          <p:nvPr/>
        </p:nvSpPr>
        <p:spPr bwMode="auto">
          <a:xfrm>
            <a:off x="4967367" y="3768677"/>
            <a:ext cx="39862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one that points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just past the last item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you want to sort.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01648" y="4309567"/>
            <a:ext cx="311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 the whole vector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n.end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 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81000" y="5868988"/>
            <a:ext cx="362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sorts the first 4 array items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>
                <a:solidFill>
                  <a:srgbClr val="7030A0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[0]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[4] 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); </a:t>
            </a:r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4950568" y="5548285"/>
            <a:ext cx="403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Finally, you can use sort() to </a:t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order objects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based on your own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arbitrary criteria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01648" y="4041128"/>
            <a:ext cx="3978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sorts just the first 2 items of n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 + 2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44499" y="4256385"/>
            <a:ext cx="4035424" cy="420230"/>
            <a:chOff x="200496" y="3926185"/>
            <a:chExt cx="4035424" cy="420230"/>
          </a:xfrm>
        </p:grpSpPr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200496" y="3977083"/>
              <a:ext cx="4035424" cy="369332"/>
            </a:xfrm>
            <a:prstGeom prst="rect">
              <a:avLst/>
            </a:prstGeom>
            <a:solidFill>
              <a:srgbClr val="FFFF99">
                <a:alpha val="89804"/>
              </a:srgbClr>
            </a:solidFill>
            <a:ln w="3175">
              <a:noFill/>
              <a:miter lim="800000"/>
              <a:headEnd/>
              <a:tailEnd/>
            </a:ln>
            <a:effectLst/>
            <a:extLst/>
          </p:spPr>
          <p:txBody>
            <a:bodyPr>
              <a:noAutofit/>
            </a:bodyPr>
            <a:lstStyle/>
            <a:p>
              <a:pPr algn="ctr"/>
              <a:endParaRPr lang="en-US" b="0" dirty="0">
                <a:cs typeface="Times New Roman" pitchFamily="18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171555" y="3926185"/>
              <a:ext cx="1673059" cy="245097"/>
              <a:chOff x="-801278" y="3296731"/>
              <a:chExt cx="1673059" cy="245097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-801278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-244999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105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313391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 bwMode="auto">
          <a:xfrm flipH="1" flipV="1">
            <a:off x="1527546" y="4518156"/>
            <a:ext cx="67856" cy="169950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2338426" y="4225697"/>
            <a:ext cx="941798" cy="292456"/>
          </a:xfrm>
          <a:prstGeom prst="rect">
            <a:avLst/>
          </a:prstGeom>
          <a:solidFill>
            <a:srgbClr val="FFFF99">
              <a:alpha val="89804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>
            <a:noAutofit/>
          </a:bodyPr>
          <a:lstStyle/>
          <a:p>
            <a:endParaRPr lang="en-US" b="0" dirty="0"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2588444" y="4496562"/>
            <a:ext cx="43469" cy="189688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457199" y="5796821"/>
            <a:ext cx="3552826" cy="420231"/>
            <a:chOff x="3062491" y="6189662"/>
            <a:chExt cx="5266729" cy="420231"/>
          </a:xfrm>
        </p:grpSpPr>
        <p:grpSp>
          <p:nvGrpSpPr>
            <p:cNvPr id="63" name="Group 62"/>
            <p:cNvGrpSpPr/>
            <p:nvPr/>
          </p:nvGrpSpPr>
          <p:grpSpPr>
            <a:xfrm>
              <a:off x="3062491" y="6189663"/>
              <a:ext cx="5266729" cy="420230"/>
              <a:chOff x="474307" y="3926185"/>
              <a:chExt cx="5266729" cy="420230"/>
            </a:xfrm>
          </p:grpSpPr>
          <p:sp>
            <p:nvSpPr>
              <p:cNvPr id="64" name="Text Box 4"/>
              <p:cNvSpPr txBox="1">
                <a:spLocks noChangeArrowheads="1"/>
              </p:cNvSpPr>
              <p:nvPr/>
            </p:nvSpPr>
            <p:spPr bwMode="auto">
              <a:xfrm>
                <a:off x="474307" y="3977083"/>
                <a:ext cx="5266729" cy="369332"/>
              </a:xfrm>
              <a:prstGeom prst="rect">
                <a:avLst/>
              </a:prstGeom>
              <a:solidFill>
                <a:srgbClr val="FFFF99">
                  <a:alpha val="89804"/>
                </a:srgbClr>
              </a:solidFill>
              <a:ln w="3175">
                <a:noFill/>
                <a:miter lim="800000"/>
                <a:headEnd/>
                <a:tailEnd/>
              </a:ln>
              <a:effectLst/>
              <a:extLst/>
            </p:spPr>
            <p:txBody>
              <a:bodyPr>
                <a:noAutofit/>
              </a:bodyPr>
              <a:lstStyle/>
              <a:p>
                <a:pPr algn="ctr"/>
                <a:endParaRPr lang="en-US" sz="1600" b="0" dirty="0">
                  <a:cs typeface="Times New Roman" pitchFamily="18" charset="0"/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1387866" y="3926185"/>
                <a:ext cx="1673058" cy="245097"/>
                <a:chOff x="-584967" y="3296731"/>
                <a:chExt cx="1673058" cy="245097"/>
              </a:xfrm>
            </p:grpSpPr>
            <p:sp>
              <p:nvSpPr>
                <p:cNvPr id="66" name="Rectangle 65"/>
                <p:cNvSpPr/>
                <p:nvPr/>
              </p:nvSpPr>
              <p:spPr bwMode="auto">
                <a:xfrm>
                  <a:off x="-584967" y="3296731"/>
                  <a:ext cx="558390" cy="245097"/>
                </a:xfrm>
                <a:prstGeom prst="rect">
                  <a:avLst/>
                </a:prstGeom>
                <a:solidFill>
                  <a:srgbClr val="EAEAFA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urier New" pitchFamily="49" charset="0"/>
                      <a:cs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 bwMode="auto">
                <a:xfrm>
                  <a:off x="-28688" y="3296731"/>
                  <a:ext cx="558390" cy="245097"/>
                </a:xfrm>
                <a:prstGeom prst="rect">
                  <a:avLst/>
                </a:prstGeom>
                <a:solidFill>
                  <a:srgbClr val="EAEAFA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urier New" pitchFamily="49" charset="0"/>
                      <a:cs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 bwMode="auto">
                <a:xfrm>
                  <a:off x="529701" y="3296731"/>
                  <a:ext cx="558390" cy="245097"/>
                </a:xfrm>
                <a:prstGeom prst="rect">
                  <a:avLst/>
                </a:prstGeom>
                <a:solidFill>
                  <a:srgbClr val="EAEAFA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45720" tIns="45720" rIns="4572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urier New" pitchFamily="49" charset="0"/>
                      <a:cs typeface="Courier New" pitchFamily="49" charset="0"/>
                    </a:rPr>
                    <a:t>1</a:t>
                  </a:r>
                </a:p>
              </p:txBody>
            </p:sp>
          </p:grpSp>
        </p:grpSp>
        <p:sp>
          <p:nvSpPr>
            <p:cNvPr id="69" name="Rectangle 68"/>
            <p:cNvSpPr/>
            <p:nvPr/>
          </p:nvSpPr>
          <p:spPr bwMode="auto">
            <a:xfrm>
              <a:off x="5640797" y="6189662"/>
              <a:ext cx="558390" cy="245097"/>
            </a:xfrm>
            <a:prstGeom prst="rect">
              <a:avLst/>
            </a:prstGeom>
            <a:solidFill>
              <a:srgbClr val="EAEAF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rPr>
                <a:t>-7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H="1" flipV="1">
            <a:off x="1323187" y="6068436"/>
            <a:ext cx="53016" cy="193733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/>
          <p:cNvCxnSpPr/>
          <p:nvPr/>
        </p:nvCxnSpPr>
        <p:spPr bwMode="auto">
          <a:xfrm flipV="1">
            <a:off x="2573149" y="6056116"/>
            <a:ext cx="119066" cy="184382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 Box 15"/>
          <p:cNvSpPr txBox="1">
            <a:spLocks noChangeArrowheads="1"/>
          </p:cNvSpPr>
          <p:nvPr/>
        </p:nvSpPr>
        <p:spPr bwMode="auto">
          <a:xfrm>
            <a:off x="4786341" y="2949621"/>
            <a:ext cx="43482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sort, you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pass in two iterators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: </a:t>
            </a:r>
          </a:p>
        </p:txBody>
      </p:sp>
      <p:sp>
        <p:nvSpPr>
          <p:cNvPr id="566273" name="Rectangle 566272"/>
          <p:cNvSpPr/>
          <p:nvPr/>
        </p:nvSpPr>
        <p:spPr>
          <a:xfrm>
            <a:off x="5414307" y="3358371"/>
            <a:ext cx="3092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one to the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first item…</a:t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412772" y="4193226"/>
            <a:ext cx="3663950" cy="420230"/>
            <a:chOff x="346075" y="3926185"/>
            <a:chExt cx="3663950" cy="420230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346075" y="3977083"/>
              <a:ext cx="3663950" cy="369332"/>
            </a:xfrm>
            <a:prstGeom prst="rect">
              <a:avLst/>
            </a:prstGeom>
            <a:solidFill>
              <a:srgbClr val="FFFF99">
                <a:alpha val="89804"/>
              </a:srgbClr>
            </a:solidFill>
            <a:ln w="3175">
              <a:noFill/>
              <a:miter lim="800000"/>
              <a:headEnd/>
              <a:tailEnd/>
            </a:ln>
            <a:effectLst/>
            <a:extLst/>
          </p:spPr>
          <p:txBody>
            <a:bodyPr>
              <a:noAutofit/>
            </a:bodyPr>
            <a:lstStyle/>
            <a:p>
              <a:pPr algn="ctr"/>
              <a:endParaRPr lang="en-US" b="0" dirty="0">
                <a:cs typeface="Times New Roman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71555" y="3926185"/>
              <a:ext cx="1673059" cy="245097"/>
              <a:chOff x="-801278" y="3296731"/>
              <a:chExt cx="1673059" cy="245097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-801278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244999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105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313391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7" name="Straight Arrow Connector 6"/>
          <p:cNvCxnSpPr/>
          <p:nvPr/>
        </p:nvCxnSpPr>
        <p:spPr bwMode="auto">
          <a:xfrm flipH="1" flipV="1">
            <a:off x="1439116" y="4501785"/>
            <a:ext cx="67855" cy="169949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924804" y="4479455"/>
            <a:ext cx="69058" cy="191883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3040914" y="4243376"/>
            <a:ext cx="2015719" cy="245097"/>
            <a:chOff x="3084645" y="3879397"/>
            <a:chExt cx="2015719" cy="245097"/>
          </a:xfrm>
        </p:grpSpPr>
        <p:grpSp>
          <p:nvGrpSpPr>
            <p:cNvPr id="92" name="Group 91"/>
            <p:cNvGrpSpPr/>
            <p:nvPr/>
          </p:nvGrpSpPr>
          <p:grpSpPr>
            <a:xfrm>
              <a:off x="3427305" y="3879397"/>
              <a:ext cx="1673059" cy="245097"/>
              <a:chOff x="1435079" y="4031797"/>
              <a:chExt cx="1673059" cy="245097"/>
            </a:xfrm>
          </p:grpSpPr>
          <p:sp>
            <p:nvSpPr>
              <p:cNvPr id="94" name="Rectangle 93"/>
              <p:cNvSpPr/>
              <p:nvPr/>
            </p:nvSpPr>
            <p:spPr bwMode="auto">
              <a:xfrm>
                <a:off x="1435079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err="1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199135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  <a:endPara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254974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93" name="Arrow: Right 92"/>
            <p:cNvSpPr/>
            <p:nvPr/>
          </p:nvSpPr>
          <p:spPr bwMode="auto">
            <a:xfrm>
              <a:off x="3084645" y="3882110"/>
              <a:ext cx="268194" cy="240510"/>
            </a:xfrm>
            <a:prstGeom prst="rightArrow">
              <a:avLst/>
            </a:prstGeom>
            <a:solidFill>
              <a:srgbClr val="FFEAE5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5081138" y="4652286"/>
            <a:ext cx="37311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can similarly pass in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addresses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sort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grpSp>
        <p:nvGrpSpPr>
          <p:cNvPr id="566278" name="Group 566277"/>
          <p:cNvGrpSpPr/>
          <p:nvPr/>
        </p:nvGrpSpPr>
        <p:grpSpPr>
          <a:xfrm>
            <a:off x="3040218" y="4149048"/>
            <a:ext cx="2015719" cy="322214"/>
            <a:chOff x="3084645" y="3835219"/>
            <a:chExt cx="2015719" cy="322214"/>
          </a:xfrm>
        </p:grpSpPr>
        <p:grpSp>
          <p:nvGrpSpPr>
            <p:cNvPr id="566275" name="Group 566274"/>
            <p:cNvGrpSpPr/>
            <p:nvPr/>
          </p:nvGrpSpPr>
          <p:grpSpPr>
            <a:xfrm>
              <a:off x="3427305" y="3879397"/>
              <a:ext cx="1673059" cy="245097"/>
              <a:chOff x="1435079" y="4031797"/>
              <a:chExt cx="1673059" cy="245097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1435079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199135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err="1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254974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</a:p>
            </p:txBody>
          </p:sp>
        </p:grpSp>
        <p:sp>
          <p:nvSpPr>
            <p:cNvPr id="566277" name="Arrow: Right 566276"/>
            <p:cNvSpPr/>
            <p:nvPr/>
          </p:nvSpPr>
          <p:spPr bwMode="auto">
            <a:xfrm>
              <a:off x="3084645" y="3835219"/>
              <a:ext cx="254501" cy="322214"/>
            </a:xfrm>
            <a:prstGeom prst="rightArrow">
              <a:avLst/>
            </a:prstGeom>
            <a:solidFill>
              <a:srgbClr val="FFEAE5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66281" name="Group 566280"/>
          <p:cNvGrpSpPr/>
          <p:nvPr/>
        </p:nvGrpSpPr>
        <p:grpSpPr>
          <a:xfrm>
            <a:off x="2969231" y="5793263"/>
            <a:ext cx="1911135" cy="248655"/>
            <a:chOff x="2984759" y="5839766"/>
            <a:chExt cx="1911135" cy="248655"/>
          </a:xfrm>
        </p:grpSpPr>
        <p:grpSp>
          <p:nvGrpSpPr>
            <p:cNvPr id="566279" name="Group 566278"/>
            <p:cNvGrpSpPr/>
            <p:nvPr/>
          </p:nvGrpSpPr>
          <p:grpSpPr>
            <a:xfrm>
              <a:off x="3340849" y="5843323"/>
              <a:ext cx="1555045" cy="245098"/>
              <a:chOff x="1170504" y="5972667"/>
              <a:chExt cx="1555045" cy="245098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1170504" y="5972669"/>
                <a:ext cx="432041" cy="245096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-7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1601121" y="5972668"/>
                <a:ext cx="376678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1977799" y="5972668"/>
                <a:ext cx="376678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2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348871" y="5972667"/>
                <a:ext cx="376678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5</a:t>
                </a:r>
              </a:p>
            </p:txBody>
          </p:sp>
        </p:grpSp>
        <p:sp>
          <p:nvSpPr>
            <p:cNvPr id="106" name="Arrow: Right 105"/>
            <p:cNvSpPr/>
            <p:nvPr/>
          </p:nvSpPr>
          <p:spPr bwMode="auto">
            <a:xfrm>
              <a:off x="2984759" y="5839766"/>
              <a:ext cx="268194" cy="240510"/>
            </a:xfrm>
            <a:prstGeom prst="rightArrow">
              <a:avLst/>
            </a:prstGeom>
            <a:solidFill>
              <a:srgbClr val="FFEAE5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0" name="AutoShape 16"/>
          <p:cNvSpPr>
            <a:spLocks noChangeArrowheads="1"/>
          </p:cNvSpPr>
          <p:nvPr/>
        </p:nvSpPr>
        <p:spPr bwMode="auto">
          <a:xfrm>
            <a:off x="4239250" y="136280"/>
            <a:ext cx="4729652" cy="1223169"/>
          </a:xfrm>
          <a:prstGeom prst="wedgeRoundRectCallout">
            <a:avLst>
              <a:gd name="adj1" fmla="val -74236"/>
              <a:gd name="adj2" fmla="val 5813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First, to use the STL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sort() function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or any of its other algorithms, you need to include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this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header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6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0" grpId="0"/>
      <p:bldP spid="566283" grpId="0"/>
      <p:bldP spid="566287" grpId="0"/>
      <p:bldP spid="566318" grpId="0"/>
      <p:bldP spid="566318" grpId="1"/>
      <p:bldP spid="566319" grpId="0"/>
      <p:bldP spid="566320" grpId="0"/>
      <p:bldP spid="566324" grpId="0"/>
      <p:bldP spid="62" grpId="0" animBg="1"/>
      <p:bldP spid="62" grpId="1" animBg="1"/>
      <p:bldP spid="80" grpId="0"/>
      <p:bldP spid="566273" grpId="0"/>
      <p:bldP spid="83" grpId="0"/>
      <p:bldP spid="110" grpId="0" animBg="1"/>
      <p:bldP spid="1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3485-49C3-428F-A10B-8839EF14A0C5}" type="slidenum">
              <a:rPr lang="en-US"/>
              <a:pPr/>
              <a:t>6</a:t>
            </a:fld>
            <a:endParaRPr lang="en-US"/>
          </a:p>
        </p:txBody>
      </p:sp>
      <p:sp>
        <p:nvSpPr>
          <p:cNvPr id="534544" name="Text Box 16"/>
          <p:cNvSpPr txBox="1">
            <a:spLocks noChangeArrowheads="1"/>
          </p:cNvSpPr>
          <p:nvPr/>
        </p:nvSpPr>
        <p:spPr bwMode="auto">
          <a:xfrm>
            <a:off x="212725" y="2438400"/>
            <a:ext cx="4283075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 </a:t>
            </a:r>
          </a:p>
          <a:p>
            <a:r>
              <a:rPr lang="en-US" sz="1000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FF66"/>
              </a:solidFill>
              <a:cs typeface="Times New Roman" pitchFamily="18" charset="0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001000" cy="1143000"/>
          </a:xfrm>
        </p:spPr>
        <p:txBody>
          <a:bodyPr/>
          <a:lstStyle/>
          <a:p>
            <a:r>
              <a:rPr lang="en-US" sz="3600"/>
              <a:t>Part 1: Allowing Generic Comparisons</a:t>
            </a:r>
          </a:p>
        </p:txBody>
      </p:sp>
      <p:sp>
        <p:nvSpPr>
          <p:cNvPr id="534535" name="Text Box 7"/>
          <p:cNvSpPr txBox="1">
            <a:spLocks noChangeArrowheads="1"/>
          </p:cNvSpPr>
          <p:nvPr/>
        </p:nvSpPr>
        <p:spPr bwMode="auto">
          <a:xfrm>
            <a:off x="838200" y="930275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Consider the following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main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function that compares various objects to each other…</a:t>
            </a:r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4343400" y="2301875"/>
            <a:ext cx="4876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Notice that the way we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(by weight)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different than the way we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circles (by radius)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288925" y="3962400"/>
            <a:ext cx="4098925" cy="11223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88925" y="3000375"/>
            <a:ext cx="4098925" cy="9175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288925" y="5105400"/>
            <a:ext cx="4098925" cy="1312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212725" y="2438400"/>
            <a:ext cx="4251325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i1 = 3, i2 = 5;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(i1 &gt; i2)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“i1 is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  a(5), b(6);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b="0"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“a was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fido(10), spot(20);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(fido.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spot.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“fido is bigger”;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34541" name="Text Box 13"/>
          <p:cNvSpPr txBox="1">
            <a:spLocks noChangeArrowheads="1"/>
          </p:cNvSpPr>
          <p:nvPr/>
        </p:nvSpPr>
        <p:spPr bwMode="auto">
          <a:xfrm>
            <a:off x="4648200" y="4114800"/>
            <a:ext cx="44418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Wouldn’t it be nice if we could compare objects like circles and dogs just like we compare two integers?</a:t>
            </a:r>
          </a:p>
        </p:txBody>
      </p:sp>
      <p:grpSp>
        <p:nvGrpSpPr>
          <p:cNvPr id="534548" name="Group 20"/>
          <p:cNvGrpSpPr>
            <a:grpSpLocks/>
          </p:cNvGrpSpPr>
          <p:nvPr/>
        </p:nvGrpSpPr>
        <p:grpSpPr bwMode="auto">
          <a:xfrm>
            <a:off x="230188" y="4391025"/>
            <a:ext cx="4117975" cy="366713"/>
            <a:chOff x="672" y="4929"/>
            <a:chExt cx="2431" cy="231"/>
          </a:xfrm>
        </p:grpSpPr>
        <p:sp>
          <p:nvSpPr>
            <p:cNvPr id="534545" name="Rectangle 17"/>
            <p:cNvSpPr>
              <a:spLocks noChangeArrowheads="1"/>
            </p:cNvSpPr>
            <p:nvPr/>
          </p:nvSpPr>
          <p:spPr bwMode="auto">
            <a:xfrm>
              <a:off x="672" y="4944"/>
              <a:ext cx="2431" cy="19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816" y="4929"/>
              <a:ext cx="18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(a &gt; b)</a:t>
              </a:r>
            </a:p>
          </p:txBody>
        </p:sp>
      </p:grpSp>
      <p:grpSp>
        <p:nvGrpSpPr>
          <p:cNvPr id="534552" name="Group 24"/>
          <p:cNvGrpSpPr>
            <a:grpSpLocks/>
          </p:cNvGrpSpPr>
          <p:nvPr/>
        </p:nvGrpSpPr>
        <p:grpSpPr bwMode="auto">
          <a:xfrm>
            <a:off x="228600" y="5486400"/>
            <a:ext cx="4117975" cy="904875"/>
            <a:chOff x="250" y="3504"/>
            <a:chExt cx="2594" cy="570"/>
          </a:xfrm>
        </p:grpSpPr>
        <p:sp>
          <p:nvSpPr>
            <p:cNvPr id="534550" name="Rectangle 22"/>
            <p:cNvSpPr>
              <a:spLocks noChangeArrowheads="1"/>
            </p:cNvSpPr>
            <p:nvPr/>
          </p:nvSpPr>
          <p:spPr bwMode="auto">
            <a:xfrm>
              <a:off x="250" y="3519"/>
              <a:ext cx="2594" cy="55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04" y="3504"/>
              <a:ext cx="23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(fido &gt; spot)</a:t>
              </a:r>
            </a:p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cs typeface="Times New Roman" pitchFamily="18" charset="0"/>
                </a:rPr>
                <a:t>cout &lt;&lt; “fido is bigger”;</a:t>
              </a:r>
            </a:p>
          </p:txBody>
        </p:sp>
      </p:grp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5105400" y="6019800"/>
            <a:ext cx="335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3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4" grpId="0" animBg="1" autoUpdateAnimBg="0"/>
      <p:bldP spid="534535" grpId="0"/>
      <p:bldP spid="534536" grpId="0"/>
      <p:bldP spid="534537" grpId="0" animBg="1"/>
      <p:bldP spid="534537" grpId="1" animBg="1"/>
      <p:bldP spid="534538" grpId="0" animBg="1"/>
      <p:bldP spid="534538" grpId="1" animBg="1"/>
      <p:bldP spid="534539" grpId="0" animBg="1"/>
      <p:bldP spid="534539" grpId="1" animBg="1"/>
      <p:bldP spid="534540" grpId="0"/>
      <p:bldP spid="534541" grpId="0"/>
      <p:bldP spid="53455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B119-3F32-41DE-B2D9-8BC71631DD68}" type="slidenum">
              <a:rPr lang="en-US"/>
              <a:pPr/>
              <a:t>60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“sort” function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343400" cy="57102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arr[4] = {5,2,1,-7};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46075" y="3995738"/>
            <a:ext cx="311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whole vector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n.end( 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81000" y="5868988"/>
            <a:ext cx="362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first 4 array items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arr+4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61950" y="4427538"/>
            <a:ext cx="3978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just the first 2 items of n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n.begin() + 2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1" name="Text Box 49"/>
          <p:cNvSpPr txBox="1">
            <a:spLocks noChangeArrowheads="1"/>
          </p:cNvSpPr>
          <p:nvPr/>
        </p:nvSpPr>
        <p:spPr bwMode="auto">
          <a:xfrm>
            <a:off x="76200" y="119063"/>
            <a:ext cx="5715000" cy="669204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 dirty="0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getBark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() { return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m_barkVolume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getBite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() { return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m_bitePain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dirty="0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arr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[4] = {...};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</a:p>
          <a:p>
            <a:endParaRPr lang="en-US" sz="1050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66322" name="Rectangle 50"/>
          <p:cNvSpPr>
            <a:spLocks noChangeArrowheads="1"/>
          </p:cNvSpPr>
          <p:nvPr/>
        </p:nvSpPr>
        <p:spPr bwMode="auto">
          <a:xfrm>
            <a:off x="84464" y="2522336"/>
            <a:ext cx="556594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// returns true if dog A should go before dog B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bool 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customCompare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 err="1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 Dog &amp;a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 Dog &amp;b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if (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&gt; b.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())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  return true; // Dog a has a nastier bite!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if (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&lt;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())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  return false; // Dog b has a nastier bite!</a:t>
            </a:r>
          </a:p>
          <a:p>
            <a:endParaRPr lang="en-US" sz="8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return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a.getBark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&gt;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b.getBark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6323" name="Rectangle 51"/>
          <p:cNvSpPr>
            <a:spLocks noChangeArrowheads="1"/>
          </p:cNvSpPr>
          <p:nvPr/>
        </p:nvSpPr>
        <p:spPr bwMode="auto">
          <a:xfrm>
            <a:off x="-315914" y="6107905"/>
            <a:ext cx="533400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arr+4,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&amp;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customCompare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); 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2276079" y="4023112"/>
            <a:ext cx="3245642" cy="1663959"/>
          </a:xfrm>
          <a:prstGeom prst="wedgeRoundRectCallout">
            <a:avLst>
              <a:gd name="adj1" fmla="val -93855"/>
              <a:gd name="adj2" fmla="val 7576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sort() function uses the passed-in function to figure out how to order the items!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5435248" y="1115567"/>
            <a:ext cx="3635046" cy="1223169"/>
          </a:xfrm>
          <a:prstGeom prst="wedgeRoundRectCallout">
            <a:avLst>
              <a:gd name="adj1" fmla="val -59037"/>
              <a:gd name="adj2" fmla="val 9288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First, you define a new function that can compare two Dogs, A and B.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5718128" y="2931282"/>
            <a:ext cx="3069286" cy="1954249"/>
          </a:xfrm>
          <a:prstGeom prst="wedgeRoundRectCallout">
            <a:avLst>
              <a:gd name="adj1" fmla="val -120412"/>
              <a:gd name="adj2" fmla="val -2356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function must: </a:t>
            </a:r>
          </a:p>
          <a:p>
            <a:pPr algn="ctr"/>
            <a:endParaRPr lang="en-US" sz="9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return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belongs before B</a:t>
            </a:r>
          </a:p>
          <a:p>
            <a:pPr algn="ctr"/>
            <a:endParaRPr lang="en-US" sz="105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return 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belongs after B.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4239250" y="136280"/>
            <a:ext cx="4729652" cy="1223169"/>
          </a:xfrm>
          <a:prstGeom prst="wedgeRoundRectCallout">
            <a:avLst>
              <a:gd name="adj1" fmla="val -106458"/>
              <a:gd name="adj2" fmla="val 925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Let’s say we want to sort Dogs based on how nasty their bite is first, and how loud their bark is, second…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4876801" y="3081368"/>
            <a:ext cx="4267200" cy="1278648"/>
          </a:xfrm>
          <a:prstGeom prst="wedgeRoundRectCallout">
            <a:avLst>
              <a:gd name="adj1" fmla="val -83300"/>
              <a:gd name="adj2" fmla="val -2028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instance, this function will place dogs with a bigger bite before dogs with a smaller bite…</a:t>
            </a: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6000750" y="5035617"/>
            <a:ext cx="2806548" cy="1072288"/>
          </a:xfrm>
          <a:prstGeom prst="wedgeRoundRectCallout">
            <a:avLst>
              <a:gd name="adj1" fmla="val -121846"/>
              <a:gd name="adj2" fmla="val -7582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break ties by the loudest bark…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684676" y="5006272"/>
            <a:ext cx="3294796" cy="1211876"/>
          </a:xfrm>
          <a:prstGeom prst="wedgeRoundRectCallout">
            <a:avLst>
              <a:gd name="adj1" fmla="val -102658"/>
              <a:gd name="adj2" fmla="val 4427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then pass this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function’s address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 a parameter to sort()! </a:t>
            </a:r>
          </a:p>
        </p:txBody>
      </p:sp>
    </p:spTree>
    <p:extLst>
      <p:ext uri="{BB962C8B-B14F-4D97-AF65-F5344CB8AC3E}">
        <p14:creationId xmlns:p14="http://schemas.microsoft.com/office/powerpoint/2010/main" val="359972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322" grpId="0"/>
      <p:bldP spid="566323" grpId="0"/>
      <p:bldP spid="18" grpId="0" animBg="1"/>
      <p:bldP spid="18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17" grpId="0" animBg="1"/>
      <p:bldP spid="17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D169-BD57-440B-9CD8-3D7BEB2BA908}" type="slidenum">
              <a:rPr lang="en-US"/>
              <a:pPr/>
              <a:t>61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305800" cy="1143000"/>
          </a:xfrm>
        </p:spPr>
        <p:txBody>
          <a:bodyPr/>
          <a:lstStyle/>
          <a:p>
            <a:r>
              <a:rPr lang="en-US" sz="3400" dirty="0"/>
              <a:t>Part 6: Compound STL Data Structures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336550" y="960438"/>
            <a:ext cx="4017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Let’s say you want to maintain a list of courses for each UCLA student.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266700" y="2543175"/>
            <a:ext cx="4017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How could you do it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with the STL?</a:t>
            </a: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46038" y="3768725"/>
            <a:ext cx="42767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how about creating a  map between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student’s 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their </a:t>
            </a:r>
          </a:p>
          <a:p>
            <a:pPr algn="ctr"/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 of courses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4454525" y="1219200"/>
            <a:ext cx="4460875" cy="5516563"/>
          </a:xfrm>
          <a:prstGeom prst="rect">
            <a:avLst/>
          </a:prstGeom>
          <a:solidFill>
            <a:srgbClr val="CCFFCC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4572000" y="1219200"/>
            <a:ext cx="177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&lt;map&gt;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&lt;list&gt;</a:t>
            </a: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4572000" y="3549650"/>
            <a:ext cx="4129088" cy="262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sz="1200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sz="1600" b="0">
              <a:latin typeface="Comic Sans MS" pitchFamily="66" charset="0"/>
              <a:cs typeface="Times New Roman" pitchFamily="18" charset="0"/>
            </a:endParaRPr>
          </a:p>
          <a:p>
            <a:endParaRPr lang="en-US" sz="1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4876800" y="4162425"/>
            <a:ext cx="68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map&lt;</a:t>
            </a:r>
          </a:p>
        </p:txBody>
      </p:sp>
      <p:sp>
        <p:nvSpPr>
          <p:cNvPr id="529419" name="Text Box 11"/>
          <p:cNvSpPr txBox="1">
            <a:spLocks noChangeArrowheads="1"/>
          </p:cNvSpPr>
          <p:nvPr/>
        </p:nvSpPr>
        <p:spPr bwMode="auto">
          <a:xfrm>
            <a:off x="4572000" y="1905000"/>
            <a:ext cx="2943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class Course 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1295400" y="4448175"/>
            <a:ext cx="81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1168400" y="4814888"/>
            <a:ext cx="1427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list&lt;Course&gt;</a:t>
            </a:r>
          </a:p>
        </p:txBody>
      </p:sp>
      <p:sp>
        <p:nvSpPr>
          <p:cNvPr id="529422" name="Text Box 14"/>
          <p:cNvSpPr txBox="1">
            <a:spLocks noChangeArrowheads="1"/>
          </p:cNvSpPr>
          <p:nvPr/>
        </p:nvSpPr>
        <p:spPr bwMode="auto">
          <a:xfrm>
            <a:off x="6005513" y="4105275"/>
            <a:ext cx="294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29423" name="Text Box 15"/>
          <p:cNvSpPr txBox="1">
            <a:spLocks noChangeArrowheads="1"/>
          </p:cNvSpPr>
          <p:nvPr/>
        </p:nvSpPr>
        <p:spPr bwMode="auto">
          <a:xfrm>
            <a:off x="7405688" y="4179888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529425" name="Text Box 17"/>
          <p:cNvSpPr txBox="1">
            <a:spLocks noChangeArrowheads="1"/>
          </p:cNvSpPr>
          <p:nvPr/>
        </p:nvSpPr>
        <p:spPr bwMode="auto">
          <a:xfrm>
            <a:off x="7662863" y="4165600"/>
            <a:ext cx="155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crsmap;</a:t>
            </a:r>
          </a:p>
        </p:txBody>
      </p:sp>
      <p:sp>
        <p:nvSpPr>
          <p:cNvPr id="529426" name="Text Box 18"/>
          <p:cNvSpPr txBox="1">
            <a:spLocks noChangeArrowheads="1"/>
          </p:cNvSpPr>
          <p:nvPr/>
        </p:nvSpPr>
        <p:spPr bwMode="auto">
          <a:xfrm>
            <a:off x="4841875" y="4591050"/>
            <a:ext cx="5140325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(“cs”,”32”), 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(“math”,”3b”),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(“english”,”1”);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27" name="Text Box 19"/>
          <p:cNvSpPr txBox="1">
            <a:spLocks noChangeArrowheads="1"/>
          </p:cNvSpPr>
          <p:nvPr/>
        </p:nvSpPr>
        <p:spPr bwMode="auto">
          <a:xfrm>
            <a:off x="19050" y="5391150"/>
            <a:ext cx="4227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In many cases, you’ll want to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combine multiple STL containers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to represent more complex associations like this!</a:t>
            </a:r>
          </a:p>
        </p:txBody>
      </p:sp>
      <p:sp>
        <p:nvSpPr>
          <p:cNvPr id="529428" name="AutoShape 20"/>
          <p:cNvSpPr>
            <a:spLocks noChangeArrowheads="1"/>
          </p:cNvSpPr>
          <p:nvPr/>
        </p:nvSpPr>
        <p:spPr bwMode="auto">
          <a:xfrm>
            <a:off x="6467475" y="1371600"/>
            <a:ext cx="2532063" cy="16764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9432" name="Group 24"/>
          <p:cNvGrpSpPr>
            <a:grpSpLocks/>
          </p:cNvGrpSpPr>
          <p:nvPr/>
        </p:nvGrpSpPr>
        <p:grpSpPr bwMode="auto">
          <a:xfrm>
            <a:off x="6446838" y="1844675"/>
            <a:ext cx="1096962" cy="366713"/>
            <a:chOff x="4061" y="1162"/>
            <a:chExt cx="691" cy="231"/>
          </a:xfrm>
        </p:grpSpPr>
        <p:sp>
          <p:nvSpPr>
            <p:cNvPr id="529429" name="Rectangle 21"/>
            <p:cNvSpPr>
              <a:spLocks noChangeArrowheads="1"/>
            </p:cNvSpPr>
            <p:nvPr/>
          </p:nvSpPr>
          <p:spPr bwMode="auto">
            <a:xfrm>
              <a:off x="4061" y="1162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“carey”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0" name="Line 22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1" name="AutoShape 23"/>
          <p:cNvSpPr>
            <a:spLocks noChangeArrowheads="1"/>
          </p:cNvSpPr>
          <p:nvPr/>
        </p:nvSpPr>
        <p:spPr bwMode="auto">
          <a:xfrm>
            <a:off x="7591425" y="1819275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3" name="Text Box 25"/>
          <p:cNvSpPr txBox="1">
            <a:spLocks noChangeArrowheads="1"/>
          </p:cNvSpPr>
          <p:nvPr/>
        </p:nvSpPr>
        <p:spPr bwMode="auto">
          <a:xfrm>
            <a:off x="7712075" y="1908175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34" name="Text Box 26"/>
          <p:cNvSpPr txBox="1">
            <a:spLocks noChangeArrowheads="1"/>
          </p:cNvSpPr>
          <p:nvPr/>
        </p:nvSpPr>
        <p:spPr bwMode="auto">
          <a:xfrm>
            <a:off x="8056563" y="191770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c2</a:t>
            </a:r>
          </a:p>
        </p:txBody>
      </p:sp>
      <p:grpSp>
        <p:nvGrpSpPr>
          <p:cNvPr id="529435" name="Group 27"/>
          <p:cNvGrpSpPr>
            <a:grpSpLocks/>
          </p:cNvGrpSpPr>
          <p:nvPr/>
        </p:nvGrpSpPr>
        <p:grpSpPr bwMode="auto">
          <a:xfrm>
            <a:off x="6461125" y="2368550"/>
            <a:ext cx="1082675" cy="366713"/>
            <a:chOff x="4070" y="1162"/>
            <a:chExt cx="682" cy="231"/>
          </a:xfrm>
        </p:grpSpPr>
        <p:sp>
          <p:nvSpPr>
            <p:cNvPr id="529436" name="Rectangle 28"/>
            <p:cNvSpPr>
              <a:spLocks noChangeArrowheads="1"/>
            </p:cNvSpPr>
            <p:nvPr/>
          </p:nvSpPr>
          <p:spPr bwMode="auto">
            <a:xfrm>
              <a:off x="4070" y="1162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“david”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7" name="Line 29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8" name="AutoShape 30"/>
          <p:cNvSpPr>
            <a:spLocks noChangeArrowheads="1"/>
          </p:cNvSpPr>
          <p:nvPr/>
        </p:nvSpPr>
        <p:spPr bwMode="auto">
          <a:xfrm>
            <a:off x="7591425" y="2343150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9" name="Text Box 31"/>
          <p:cNvSpPr txBox="1">
            <a:spLocks noChangeArrowheads="1"/>
          </p:cNvSpPr>
          <p:nvPr/>
        </p:nvSpPr>
        <p:spPr bwMode="auto">
          <a:xfrm>
            <a:off x="7664450" y="2432050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40" name="Text Box 32"/>
          <p:cNvSpPr txBox="1">
            <a:spLocks noChangeArrowheads="1"/>
          </p:cNvSpPr>
          <p:nvPr/>
        </p:nvSpPr>
        <p:spPr bwMode="auto">
          <a:xfrm>
            <a:off x="7999413" y="243205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c3</a:t>
            </a:r>
          </a:p>
        </p:txBody>
      </p:sp>
      <p:sp>
        <p:nvSpPr>
          <p:cNvPr id="529441" name="Text Box 33"/>
          <p:cNvSpPr txBox="1">
            <a:spLocks noChangeArrowheads="1"/>
          </p:cNvSpPr>
          <p:nvPr/>
        </p:nvSpPr>
        <p:spPr bwMode="auto">
          <a:xfrm>
            <a:off x="7061200" y="1398588"/>
            <a:ext cx="1270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crsMap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0.44705 -0.0398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53958 -0.0935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2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2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2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3" grpId="0"/>
      <p:bldP spid="529414" grpId="0"/>
      <p:bldP spid="529415" grpId="0" animBg="1"/>
      <p:bldP spid="529416" grpId="0"/>
      <p:bldP spid="529417" grpId="0"/>
      <p:bldP spid="529418" grpId="0"/>
      <p:bldP spid="529419" grpId="0"/>
      <p:bldP spid="529420" grpId="0"/>
      <p:bldP spid="529420" grpId="1"/>
      <p:bldP spid="529421" grpId="0"/>
      <p:bldP spid="529421" grpId="1"/>
      <p:bldP spid="529422" grpId="0"/>
      <p:bldP spid="529423" grpId="0"/>
      <p:bldP spid="529425" grpId="0"/>
      <p:bldP spid="529426" grpId="0" uiExpand="1" build="p"/>
      <p:bldP spid="529427" grpId="0"/>
      <p:bldP spid="529428" grpId="0" animBg="1"/>
      <p:bldP spid="529431" grpId="0" animBg="1"/>
      <p:bldP spid="529433" grpId="0"/>
      <p:bldP spid="529434" grpId="0"/>
      <p:bldP spid="529438" grpId="0" animBg="1"/>
      <p:bldP spid="529439" grpId="0"/>
      <p:bldP spid="529440" grpId="0"/>
      <p:bldP spid="52944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498850" y="914399"/>
            <a:ext cx="5451475" cy="31162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class Person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getName();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getPhone();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B493-780C-44D7-8150-D8E51F5420D8}" type="slidenum">
              <a:rPr lang="en-US"/>
              <a:pPr/>
              <a:t>62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STL Challenges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106363" y="1066800"/>
            <a:ext cx="34131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Design a compound STL data structure that allows us to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associate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people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(a Person object) and each person’s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set of friends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(also Person objects).</a:t>
            </a: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3505200" y="914400"/>
            <a:ext cx="5451475" cy="31162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Person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string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getName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string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getPhone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 err="1">
                <a:solidFill>
                  <a:srgbClr val="7030A0"/>
                </a:solidFill>
                <a:ea typeface="MS Mincho" pitchFamily="49" charset="-128"/>
                <a:cs typeface="Times New Roman" pitchFamily="18" charset="0"/>
              </a:rPr>
              <a:t>Person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&lt;Person&gt;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facebook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4449763" y="820738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If you’re mapping your own class to something else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3544888" y="2630488"/>
            <a:ext cx="51403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Person &amp;a, 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Person &amp;b)</a:t>
            </a:r>
          </a:p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a.getName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() &lt; 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b.getName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());</a:t>
            </a:r>
          </a:p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31464" name="AutoShape 8"/>
          <p:cNvSpPr>
            <a:spLocks noChangeArrowheads="1"/>
          </p:cNvSpPr>
          <p:nvPr/>
        </p:nvSpPr>
        <p:spPr bwMode="auto">
          <a:xfrm>
            <a:off x="5638800" y="762000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Also, if you have a set containing your own class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115888" y="3581400"/>
            <a:ext cx="3357562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Design a compound STL data structure to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associate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7030A0"/>
                </a:solidFill>
                <a:latin typeface="Comic Sans MS" pitchFamily="66" charset="0"/>
                <a:cs typeface="Times New Roman" pitchFamily="18" charset="0"/>
              </a:rPr>
              <a:t>people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with the group of 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courses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(e.g.,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Course objects)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they’ve taken,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and further associate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each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with the </a:t>
            </a:r>
            <a:r>
              <a:rPr lang="en-US" sz="20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grade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(e.g. a string like “A+”) they got for that course.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3505200" y="4198938"/>
            <a:ext cx="5451475" cy="119380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// you could do this…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 err="1">
                <a:solidFill>
                  <a:srgbClr val="7030A0"/>
                </a:solidFill>
                <a:ea typeface="MS Mincho" pitchFamily="49" charset="-128"/>
                <a:cs typeface="Times New Roman" pitchFamily="18" charset="0"/>
              </a:rPr>
              <a:t>Person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Course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 &gt; x;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</p:txBody>
      </p:sp>
      <p:grpSp>
        <p:nvGrpSpPr>
          <p:cNvPr id="531469" name="Group 13"/>
          <p:cNvGrpSpPr>
            <a:grpSpLocks/>
          </p:cNvGrpSpPr>
          <p:nvPr/>
        </p:nvGrpSpPr>
        <p:grpSpPr bwMode="auto">
          <a:xfrm>
            <a:off x="3328988" y="638175"/>
            <a:ext cx="5791200" cy="6096000"/>
            <a:chOff x="2064" y="453"/>
            <a:chExt cx="3648" cy="3840"/>
          </a:xfrm>
        </p:grpSpPr>
        <p:sp>
          <p:nvSpPr>
            <p:cNvPr id="531467" name="Rectangle 11"/>
            <p:cNvSpPr>
              <a:spLocks noChangeArrowheads="1"/>
            </p:cNvSpPr>
            <p:nvPr/>
          </p:nvSpPr>
          <p:spPr bwMode="auto">
            <a:xfrm>
              <a:off x="2064" y="453"/>
              <a:ext cx="3648" cy="3840"/>
            </a:xfrm>
            <a:prstGeom prst="rect">
              <a:avLst/>
            </a:prstGeom>
            <a:solidFill>
              <a:srgbClr val="CCFFCC"/>
            </a:solidFill>
            <a:ln w="38100" algn="ctr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As you can see, the STL makes it </a:t>
              </a:r>
              <a:br>
                <a:rPr lang="en-US" sz="2400" b="0" dirty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much easier to solve common problems!</a:t>
              </a: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“When I was a kid, we had to write</a:t>
              </a:r>
              <a:br>
                <a:rPr lang="en-US" sz="2400" b="0" dirty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our linked lists from scratch!”</a:t>
              </a: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531468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" y="2274"/>
              <a:ext cx="1653" cy="1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31461" grpId="0" animBg="1"/>
      <p:bldP spid="531462" grpId="0" animBg="1"/>
      <p:bldP spid="531462" grpId="1" animBg="1"/>
      <p:bldP spid="531463" grpId="0"/>
      <p:bldP spid="531464" grpId="0" animBg="1"/>
      <p:bldP spid="531464" grpId="1" animBg="1"/>
      <p:bldP spid="531465" grpId="0"/>
      <p:bldP spid="53146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84" y="-76200"/>
            <a:ext cx="8872694" cy="1143000"/>
          </a:xfrm>
        </p:spPr>
        <p:txBody>
          <a:bodyPr/>
          <a:lstStyle/>
          <a:p>
            <a:r>
              <a:rPr lang="en-US" dirty="0"/>
              <a:t>Appendix – On Your Own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31" y="1307961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rgbClr val="6600CC"/>
                </a:solidFill>
              </a:rPr>
              <a:t>Inline Functions</a:t>
            </a:r>
          </a:p>
          <a:p>
            <a:r>
              <a:rPr lang="en-US" dirty="0">
                <a:solidFill>
                  <a:srgbClr val="6600CC"/>
                </a:solidFill>
              </a:rPr>
              <a:t>Template Exercise</a:t>
            </a:r>
          </a:p>
          <a:p>
            <a:r>
              <a:rPr lang="en-US" dirty="0">
                <a:solidFill>
                  <a:srgbClr val="6600CC"/>
                </a:solidFill>
              </a:rPr>
              <a:t>More STL Algorithm Functions</a:t>
            </a:r>
          </a:p>
          <a:p>
            <a:pPr lvl="1"/>
            <a:r>
              <a:rPr lang="en-US" dirty="0">
                <a:solidFill>
                  <a:srgbClr val="6600CC"/>
                </a:solidFill>
              </a:rPr>
              <a:t>find()</a:t>
            </a:r>
          </a:p>
          <a:p>
            <a:pPr lvl="1"/>
            <a:r>
              <a:rPr lang="en-US" dirty="0" err="1">
                <a:solidFill>
                  <a:srgbClr val="6600CC"/>
                </a:solidFill>
              </a:rPr>
              <a:t>find_if</a:t>
            </a:r>
            <a:r>
              <a:rPr lang="en-US">
                <a:solidFill>
                  <a:srgbClr val="6600CC"/>
                </a:solidFill>
              </a:rPr>
              <a:t>()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C251-798E-4D87-B008-33F3CA90D27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69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F09-581E-4748-96D8-0EC6F573AA08}" type="slidenum">
              <a:rPr lang="en-US"/>
              <a:pPr/>
              <a:t>64</a:t>
            </a:fld>
            <a:endParaRPr lang="en-US"/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215900" y="395288"/>
            <a:ext cx="4737100" cy="63563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230188" y="441325"/>
            <a:ext cx="4829175" cy="58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Foo</a:t>
            </a:r>
            <a:endParaRPr lang="en-US" b="0">
              <a:solidFill>
                <a:srgbClr val="9900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void setVal(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>
                <a:ea typeface="MS Mincho" pitchFamily="49" charset="-128"/>
                <a:cs typeface="Times New Roman" pitchFamily="18" charset="0"/>
              </a:rPr>
              <a:t> a);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void printVal(void)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      {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  cout &lt;&lt; “The value is: “;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  cout &lt;&lt; m_a &lt;&lt; “\n”;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      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private: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>
                <a:ea typeface="MS Mincho" pitchFamily="49" charset="-128"/>
                <a:cs typeface="Times New Roman" pitchFamily="18" charset="0"/>
              </a:rPr>
              <a:t>  m_a;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b="0"/>
          </a:p>
          <a:p>
            <a:endParaRPr lang="en-US" b="0"/>
          </a:p>
          <a:p>
            <a:endParaRPr lang="en-US" sz="1000" b="0"/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 </a:t>
            </a:r>
            <a:endParaRPr lang="en-US" sz="500" b="0"/>
          </a:p>
          <a:p>
            <a:endParaRPr lang="en-US" sz="500" b="0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Foo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&lt;Item&gt;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 </a:t>
            </a:r>
            <a:r>
              <a:rPr lang="en-US">
                <a:ea typeface="MS Mincho" pitchFamily="49" charset="-128"/>
                <a:cs typeface="Times New Roman" pitchFamily="18" charset="0"/>
              </a:rPr>
              <a:t>a)</a:t>
            </a:r>
            <a:endParaRPr lang="en-US" b="0"/>
          </a:p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{</a:t>
            </a:r>
            <a:endParaRPr lang="en-US" sz="16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m_a = a;</a:t>
            </a:r>
            <a:endParaRPr lang="en-US" b="0"/>
          </a:p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}</a:t>
            </a:r>
            <a:endParaRPr lang="en-US" sz="1600" b="0"/>
          </a:p>
          <a:p>
            <a:r>
              <a:rPr lang="en-US" sz="100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>
              <a:solidFill>
                <a:srgbClr val="FF3300"/>
              </a:solidFill>
            </a:endParaRPr>
          </a:p>
          <a:p>
            <a:endParaRPr lang="en-US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621584" name="Text Box 16"/>
          <p:cNvSpPr txBox="1">
            <a:spLocks noChangeArrowheads="1"/>
          </p:cNvSpPr>
          <p:nvPr/>
        </p:nvSpPr>
        <p:spPr bwMode="auto">
          <a:xfrm>
            <a:off x="5019675" y="76200"/>
            <a:ext cx="3819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Inline Methods</a:t>
            </a:r>
          </a:p>
        </p:txBody>
      </p:sp>
      <p:sp>
        <p:nvSpPr>
          <p:cNvPr id="621585" name="Rectangle 17"/>
          <p:cNvSpPr>
            <a:spLocks noChangeArrowheads="1"/>
          </p:cNvSpPr>
          <p:nvPr/>
        </p:nvSpPr>
        <p:spPr bwMode="auto">
          <a:xfrm>
            <a:off x="196850" y="482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587" name="Rectangle 19"/>
          <p:cNvSpPr>
            <a:spLocks noChangeArrowheads="1"/>
          </p:cNvSpPr>
          <p:nvPr/>
        </p:nvSpPr>
        <p:spPr bwMode="auto">
          <a:xfrm>
            <a:off x="225425" y="4486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609" name="Text Box 41"/>
          <p:cNvSpPr txBox="1">
            <a:spLocks noChangeArrowheads="1"/>
          </p:cNvSpPr>
          <p:nvPr/>
        </p:nvSpPr>
        <p:spPr bwMode="auto">
          <a:xfrm>
            <a:off x="5005388" y="904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When you define a function as being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you ask the compiler to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directly embed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the function’s logic into the calling function (for speed).</a:t>
            </a:r>
          </a:p>
        </p:txBody>
      </p:sp>
      <p:sp>
        <p:nvSpPr>
          <p:cNvPr id="621610" name="Text Box 42"/>
          <p:cNvSpPr txBox="1">
            <a:spLocks noChangeArrowheads="1"/>
          </p:cNvSpPr>
          <p:nvPr/>
        </p:nvSpPr>
        <p:spPr bwMode="auto">
          <a:xfrm>
            <a:off x="5029200" y="4152900"/>
            <a:ext cx="4006850" cy="25669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Foo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nerd;</a:t>
            </a:r>
            <a:endParaRPr lang="en-US" b="0"/>
          </a:p>
          <a:p>
            <a:endParaRPr lang="en-US" b="0"/>
          </a:p>
          <a:p>
            <a:r>
              <a:rPr lang="en-US"/>
              <a:t>    </a:t>
            </a:r>
          </a:p>
          <a:p>
            <a:r>
              <a:rPr lang="en-US"/>
              <a:t> </a:t>
            </a:r>
          </a:p>
          <a:p>
            <a:r>
              <a:rPr lang="en-US"/>
              <a:t>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 </a:t>
            </a:r>
          </a:p>
        </p:txBody>
      </p:sp>
      <p:sp>
        <p:nvSpPr>
          <p:cNvPr id="621611" name="Rectangle 43"/>
          <p:cNvSpPr>
            <a:spLocks noChangeArrowheads="1"/>
          </p:cNvSpPr>
          <p:nvPr/>
        </p:nvSpPr>
        <p:spPr bwMode="auto">
          <a:xfrm>
            <a:off x="5429250" y="5546725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nerd.printVal(); </a:t>
            </a:r>
          </a:p>
        </p:txBody>
      </p:sp>
      <p:sp>
        <p:nvSpPr>
          <p:cNvPr id="621612" name="Rectangle 44"/>
          <p:cNvSpPr>
            <a:spLocks noChangeArrowheads="1"/>
          </p:cNvSpPr>
          <p:nvPr/>
        </p:nvSpPr>
        <p:spPr bwMode="auto">
          <a:xfrm>
            <a:off x="5429250" y="5835650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nerd.setVal(10);</a:t>
            </a:r>
          </a:p>
        </p:txBody>
      </p:sp>
      <p:sp>
        <p:nvSpPr>
          <p:cNvPr id="621614" name="Rectangle 46"/>
          <p:cNvSpPr>
            <a:spLocks noChangeArrowheads="1"/>
          </p:cNvSpPr>
          <p:nvPr/>
        </p:nvSpPr>
        <p:spPr bwMode="auto">
          <a:xfrm>
            <a:off x="1314450" y="227965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cout &lt;&lt; “The value is: “;</a:t>
            </a:r>
          </a:p>
          <a:p>
            <a:r>
              <a:rPr lang="en-US"/>
              <a:t>cout &lt;&lt; nerd.m_a &lt;&lt; “\n”;</a:t>
            </a:r>
          </a:p>
        </p:txBody>
      </p:sp>
      <p:sp>
        <p:nvSpPr>
          <p:cNvPr id="621615" name="Text Box 47"/>
          <p:cNvSpPr txBox="1">
            <a:spLocks noChangeArrowheads="1"/>
          </p:cNvSpPr>
          <p:nvPr/>
        </p:nvSpPr>
        <p:spPr bwMode="auto">
          <a:xfrm>
            <a:off x="4986338" y="2228850"/>
            <a:ext cx="41290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By default, all methods with their body defined directly in the class are inline.</a:t>
            </a:r>
          </a:p>
        </p:txBody>
      </p:sp>
      <p:sp>
        <p:nvSpPr>
          <p:cNvPr id="621616" name="Rectangle 48"/>
          <p:cNvSpPr>
            <a:spLocks noChangeArrowheads="1"/>
          </p:cNvSpPr>
          <p:nvPr/>
        </p:nvSpPr>
        <p:spPr bwMode="auto">
          <a:xfrm>
            <a:off x="771525" y="1866900"/>
            <a:ext cx="4114800" cy="1219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7" name="AutoShape 49"/>
          <p:cNvSpPr>
            <a:spLocks noChangeArrowheads="1"/>
          </p:cNvSpPr>
          <p:nvPr/>
        </p:nvSpPr>
        <p:spPr bwMode="auto">
          <a:xfrm>
            <a:off x="3571875" y="190500"/>
            <a:ext cx="4800600" cy="1323975"/>
          </a:xfrm>
          <a:prstGeom prst="wedgeRoundRectCallout">
            <a:avLst>
              <a:gd name="adj1" fmla="val -52611"/>
              <a:gd name="adj2" fmla="val 81176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entire body is defined inside the class declaration, I’m inline by default in C++.</a:t>
            </a:r>
          </a:p>
        </p:txBody>
      </p:sp>
      <p:sp>
        <p:nvSpPr>
          <p:cNvPr id="621619" name="Text Box 51"/>
          <p:cNvSpPr txBox="1">
            <a:spLocks noChangeArrowheads="1"/>
          </p:cNvSpPr>
          <p:nvPr/>
        </p:nvSpPr>
        <p:spPr bwMode="auto">
          <a:xfrm>
            <a:off x="5426075" y="3200400"/>
            <a:ext cx="3536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When the compiler compiles your inline function, this is what happens:</a:t>
            </a:r>
          </a:p>
        </p:txBody>
      </p:sp>
      <p:sp>
        <p:nvSpPr>
          <p:cNvPr id="621620" name="Rectangle 52"/>
          <p:cNvSpPr>
            <a:spLocks noChangeArrowheads="1"/>
          </p:cNvSpPr>
          <p:nvPr/>
        </p:nvSpPr>
        <p:spPr bwMode="auto">
          <a:xfrm>
            <a:off x="257175" y="4438650"/>
            <a:ext cx="4333875" cy="14573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8" name="AutoShape 50"/>
          <p:cNvSpPr>
            <a:spLocks noChangeArrowheads="1"/>
          </p:cNvSpPr>
          <p:nvPr/>
        </p:nvSpPr>
        <p:spPr bwMode="auto">
          <a:xfrm>
            <a:off x="1971675" y="2524125"/>
            <a:ext cx="4486275" cy="1971675"/>
          </a:xfrm>
          <a:prstGeom prst="wedgeRoundRectCallout">
            <a:avLst>
              <a:gd name="adj1" fmla="val -69782"/>
              <a:gd name="adj2" fmla="val 5064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code is defined outside the class declaration, I’m not an inline method unless the programmer explicitly says so.</a:t>
            </a:r>
          </a:p>
        </p:txBody>
      </p:sp>
      <p:sp>
        <p:nvSpPr>
          <p:cNvPr id="621624" name="Text Box 56"/>
          <p:cNvSpPr txBox="1">
            <a:spLocks noChangeArrowheads="1"/>
          </p:cNvSpPr>
          <p:nvPr/>
        </p:nvSpPr>
        <p:spPr bwMode="auto">
          <a:xfrm>
            <a:off x="5014913" y="762000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To make an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method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inline, simply add the word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right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before the function return type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621625" name="Text Box 57"/>
          <p:cNvSpPr txBox="1">
            <a:spLocks noChangeArrowheads="1"/>
          </p:cNvSpPr>
          <p:nvPr/>
        </p:nvSpPr>
        <p:spPr bwMode="auto">
          <a:xfrm>
            <a:off x="220663" y="44862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inline</a:t>
            </a:r>
          </a:p>
        </p:txBody>
      </p:sp>
      <p:sp>
        <p:nvSpPr>
          <p:cNvPr id="621626" name="Rectangle 58"/>
          <p:cNvSpPr>
            <a:spLocks noChangeArrowheads="1"/>
          </p:cNvSpPr>
          <p:nvPr/>
        </p:nvSpPr>
        <p:spPr bwMode="auto">
          <a:xfrm>
            <a:off x="647700" y="52689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10;</a:t>
            </a:r>
          </a:p>
        </p:txBody>
      </p:sp>
      <p:sp>
        <p:nvSpPr>
          <p:cNvPr id="621627" name="Rectangle 59"/>
          <p:cNvSpPr>
            <a:spLocks noChangeArrowheads="1"/>
          </p:cNvSpPr>
          <p:nvPr/>
        </p:nvSpPr>
        <p:spPr bwMode="auto">
          <a:xfrm>
            <a:off x="647700" y="5268913"/>
            <a:ext cx="195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5;</a:t>
            </a:r>
          </a:p>
        </p:txBody>
      </p:sp>
      <p:sp>
        <p:nvSpPr>
          <p:cNvPr id="621628" name="Rectangle 60"/>
          <p:cNvSpPr>
            <a:spLocks noChangeArrowheads="1"/>
          </p:cNvSpPr>
          <p:nvPr/>
        </p:nvSpPr>
        <p:spPr bwMode="auto">
          <a:xfrm>
            <a:off x="5441950" y="528637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nerd.setVal(5);</a:t>
            </a:r>
          </a:p>
        </p:txBody>
      </p:sp>
      <p:sp>
        <p:nvSpPr>
          <p:cNvPr id="621623" name="AutoShape 55"/>
          <p:cNvSpPr>
            <a:spLocks noChangeArrowheads="1"/>
          </p:cNvSpPr>
          <p:nvPr/>
        </p:nvSpPr>
        <p:spPr bwMode="auto">
          <a:xfrm>
            <a:off x="1643063" y="2703513"/>
            <a:ext cx="4783137" cy="2025650"/>
          </a:xfrm>
          <a:prstGeom prst="wedgeRoundRectCallout">
            <a:avLst>
              <a:gd name="adj1" fmla="val 47343"/>
              <a:gd name="adj2" fmla="val 9263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By replacing the function call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</a:rPr>
              <a:t>printVal</a:t>
            </a:r>
            <a:r>
              <a:rPr lang="en-US" sz="2200" b="0">
                <a:latin typeface="Comic Sans MS" pitchFamily="66" charset="0"/>
              </a:rPr>
              <a:t> with its actual code, this reduces the amount of jumping around your program must do, speeding it up!</a:t>
            </a:r>
          </a:p>
        </p:txBody>
      </p:sp>
      <p:sp>
        <p:nvSpPr>
          <p:cNvPr id="621629" name="Text Box 61"/>
          <p:cNvSpPr txBox="1">
            <a:spLocks noChangeArrowheads="1"/>
          </p:cNvSpPr>
          <p:nvPr/>
        </p:nvSpPr>
        <p:spPr bwMode="auto">
          <a:xfrm>
            <a:off x="4948238" y="2047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Technically, C++ is not required to honor the inline keyword – this is just a request by the programmer to the compiler.</a:t>
            </a:r>
          </a:p>
        </p:txBody>
      </p:sp>
      <p:sp>
        <p:nvSpPr>
          <p:cNvPr id="621630" name="Text Box 62"/>
          <p:cNvSpPr txBox="1">
            <a:spLocks noChangeArrowheads="1"/>
          </p:cNvSpPr>
          <p:nvPr/>
        </p:nvSpPr>
        <p:spPr bwMode="auto">
          <a:xfrm>
            <a:off x="4938713" y="3284538"/>
            <a:ext cx="4129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Be careful, while inline functions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speed up your program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they also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make your EXE file bigger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21631" name="Line 63"/>
          <p:cNvSpPr>
            <a:spLocks noChangeShapeType="1"/>
          </p:cNvSpPr>
          <p:nvPr/>
        </p:nvSpPr>
        <p:spPr bwMode="auto">
          <a:xfrm flipH="1" flipV="1">
            <a:off x="4414838" y="4940300"/>
            <a:ext cx="1081087" cy="130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1632" name="Line 64"/>
          <p:cNvSpPr>
            <a:spLocks noChangeShapeType="1"/>
          </p:cNvSpPr>
          <p:nvPr/>
        </p:nvSpPr>
        <p:spPr bwMode="auto">
          <a:xfrm>
            <a:off x="539750" y="5722938"/>
            <a:ext cx="4967288" cy="701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39 L 0.45052 0.4763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2388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621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278 L 1.66667E-6 0.0361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2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62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621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62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8.11242E-6 L -0.00104 -0.04718 " pathEditMode="relative" ptsTypes="AA">
                                      <p:cBhvr>
                                        <p:cTn id="106" dur="2000" fill="hold"/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2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621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62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2854E-6 L 0.52361 0.12213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1" y="610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22854E-6 L 0.51962 0.0023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7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7" grpId="0"/>
      <p:bldP spid="621609" grpId="0"/>
      <p:bldP spid="621609" grpId="1"/>
      <p:bldP spid="621611" grpId="0"/>
      <p:bldP spid="621612" grpId="0"/>
      <p:bldP spid="621612" grpId="1"/>
      <p:bldP spid="621614" grpId="0"/>
      <p:bldP spid="621614" grpId="1"/>
      <p:bldP spid="621615" grpId="0"/>
      <p:bldP spid="621615" grpId="1"/>
      <p:bldP spid="621616" grpId="0" animBg="1"/>
      <p:bldP spid="621616" grpId="1" animBg="1"/>
      <p:bldP spid="621617" grpId="0" animBg="1"/>
      <p:bldP spid="621617" grpId="1" animBg="1"/>
      <p:bldP spid="621619" grpId="0"/>
      <p:bldP spid="621619" grpId="1"/>
      <p:bldP spid="621620" grpId="0" animBg="1"/>
      <p:bldP spid="621620" grpId="1" animBg="1"/>
      <p:bldP spid="621618" grpId="0" animBg="1"/>
      <p:bldP spid="621618" grpId="1" animBg="1"/>
      <p:bldP spid="621624" grpId="0"/>
      <p:bldP spid="621625" grpId="0"/>
      <p:bldP spid="621626" grpId="0"/>
      <p:bldP spid="621626" grpId="1"/>
      <p:bldP spid="621627" grpId="0"/>
      <p:bldP spid="621627" grpId="1"/>
      <p:bldP spid="621628" grpId="0"/>
      <p:bldP spid="621623" grpId="0" animBg="1"/>
      <p:bldP spid="621623" grpId="1" animBg="1"/>
      <p:bldP spid="621629" grpId="0"/>
      <p:bldP spid="621630" grpId="0"/>
      <p:bldP spid="621631" grpId="0" animBg="1"/>
      <p:bldP spid="621631" grpId="1" animBg="1"/>
      <p:bldP spid="621632" grpId="0" animBg="1"/>
      <p:bldP spid="621632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628-723A-4D1A-8956-B85407EE83CD}" type="slidenum">
              <a:rPr lang="en-US"/>
              <a:pPr/>
              <a:t>65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-76200"/>
            <a:ext cx="7772400" cy="1143000"/>
          </a:xfrm>
        </p:spPr>
        <p:txBody>
          <a:bodyPr/>
          <a:lstStyle/>
          <a:p>
            <a:r>
              <a:rPr lang="en-US" sz="3600"/>
              <a:t>Template Exercise</a:t>
            </a:r>
          </a:p>
        </p:txBody>
      </p:sp>
      <p:grpSp>
        <p:nvGrpSpPr>
          <p:cNvPr id="568325" name="Group 5"/>
          <p:cNvGrpSpPr>
            <a:grpSpLocks/>
          </p:cNvGrpSpPr>
          <p:nvPr/>
        </p:nvGrpSpPr>
        <p:grpSpPr bwMode="auto">
          <a:xfrm>
            <a:off x="215900" y="304800"/>
            <a:ext cx="4594225" cy="6324600"/>
            <a:chOff x="2743" y="973"/>
            <a:chExt cx="2894" cy="3222"/>
          </a:xfrm>
        </p:grpSpPr>
        <p:sp>
          <p:nvSpPr>
            <p:cNvPr id="568326" name="Rectangle 6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27" name="Text Box 7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4938713" y="974725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#1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>
                <a:latin typeface="Comic Sans MS" pitchFamily="66" charset="0"/>
                <a:cs typeface="Times New Roman" pitchFamily="18" charset="0"/>
              </a:rPr>
              <a:t>Convert this Stack class to one that can hold any type of data.</a:t>
            </a:r>
          </a:p>
        </p:txBody>
      </p:sp>
      <p:sp>
        <p:nvSpPr>
          <p:cNvPr id="568329" name="Rectangle 9"/>
          <p:cNvSpPr>
            <a:spLocks noChangeArrowheads="1"/>
          </p:cNvSpPr>
          <p:nvPr/>
        </p:nvSpPr>
        <p:spPr bwMode="auto">
          <a:xfrm>
            <a:off x="215900" y="3524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2257425" y="2076450"/>
            <a:ext cx="5937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1" name="Rectangle 11"/>
          <p:cNvSpPr>
            <a:spLocks noChangeArrowheads="1"/>
          </p:cNvSpPr>
          <p:nvPr/>
        </p:nvSpPr>
        <p:spPr bwMode="auto">
          <a:xfrm>
            <a:off x="763588" y="32908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2" name="Rectangle 12"/>
          <p:cNvSpPr>
            <a:spLocks noChangeArrowheads="1"/>
          </p:cNvSpPr>
          <p:nvPr/>
        </p:nvSpPr>
        <p:spPr bwMode="auto">
          <a:xfrm>
            <a:off x="762000" y="39766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3" name="Rectangle 13"/>
          <p:cNvSpPr>
            <a:spLocks noChangeArrowheads="1"/>
          </p:cNvSpPr>
          <p:nvPr/>
        </p:nvSpPr>
        <p:spPr bwMode="auto">
          <a:xfrm>
            <a:off x="233363" y="5048250"/>
            <a:ext cx="33242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4" name="Rectangle 14"/>
          <p:cNvSpPr>
            <a:spLocks noChangeArrowheads="1"/>
          </p:cNvSpPr>
          <p:nvPr/>
        </p:nvSpPr>
        <p:spPr bwMode="auto">
          <a:xfrm>
            <a:off x="242888" y="5353050"/>
            <a:ext cx="305117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 Stack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&lt;xxx&gt;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::pop()</a:t>
            </a:r>
          </a:p>
        </p:txBody>
      </p:sp>
      <p:sp>
        <p:nvSpPr>
          <p:cNvPr id="568335" name="Text Box 15"/>
          <p:cNvSpPr txBox="1">
            <a:spLocks noChangeArrowheads="1"/>
          </p:cNvSpPr>
          <p:nvPr/>
        </p:nvSpPr>
        <p:spPr bwMode="auto">
          <a:xfrm>
            <a:off x="5014913" y="2590800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#2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Show how you would create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stack of 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push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Fido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on.</a:t>
            </a:r>
          </a:p>
        </p:txBody>
      </p:sp>
      <p:sp>
        <p:nvSpPr>
          <p:cNvPr id="568339" name="Text Box 19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8340" name="Rectangle 20"/>
          <p:cNvSpPr>
            <a:spLocks noChangeArrowheads="1"/>
          </p:cNvSpPr>
          <p:nvPr/>
        </p:nvSpPr>
        <p:spPr bwMode="auto">
          <a:xfrm>
            <a:off x="5438775" y="49672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Stack&lt;Dog&gt; stackOfDogs;</a:t>
            </a:r>
          </a:p>
        </p:txBody>
      </p:sp>
      <p:sp>
        <p:nvSpPr>
          <p:cNvPr id="568341" name="Rectangle 21"/>
          <p:cNvSpPr>
            <a:spLocks noChangeArrowheads="1"/>
          </p:cNvSpPr>
          <p:nvPr/>
        </p:nvSpPr>
        <p:spPr bwMode="auto">
          <a:xfrm>
            <a:off x="5438775" y="5408613"/>
            <a:ext cx="33242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Dog </a:t>
            </a:r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fido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;</a:t>
            </a:r>
          </a:p>
          <a:p>
            <a:endParaRPr lang="en-US" sz="1000" dirty="0">
              <a:solidFill>
                <a:srgbClr val="9900FF"/>
              </a:solidFill>
              <a:cs typeface="Times New Roman" pitchFamily="18" charset="0"/>
            </a:endParaRPr>
          </a:p>
          <a:p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stackOfDogs.push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fido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);</a:t>
            </a:r>
          </a:p>
        </p:txBody>
      </p:sp>
      <p:grpSp>
        <p:nvGrpSpPr>
          <p:cNvPr id="568343" name="Group 23"/>
          <p:cNvGrpSpPr>
            <a:grpSpLocks/>
          </p:cNvGrpSpPr>
          <p:nvPr/>
        </p:nvGrpSpPr>
        <p:grpSpPr bwMode="auto">
          <a:xfrm>
            <a:off x="228600" y="304800"/>
            <a:ext cx="4594225" cy="6324600"/>
            <a:chOff x="2743" y="973"/>
            <a:chExt cx="2894" cy="3222"/>
          </a:xfrm>
        </p:grpSpPr>
        <p:sp>
          <p:nvSpPr>
            <p:cNvPr id="568344" name="Rectangle 24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5" name="Text Box 25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// code generated by C++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46" name="Text Box 26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grpSp>
        <p:nvGrpSpPr>
          <p:cNvPr id="568348" name="Group 28"/>
          <p:cNvGrpSpPr>
            <a:grpSpLocks/>
          </p:cNvGrpSpPr>
          <p:nvPr/>
        </p:nvGrpSpPr>
        <p:grpSpPr bwMode="auto">
          <a:xfrm>
            <a:off x="214313" y="319088"/>
            <a:ext cx="4594225" cy="6324600"/>
            <a:chOff x="2743" y="973"/>
            <a:chExt cx="2894" cy="3222"/>
          </a:xfrm>
        </p:grpSpPr>
        <p:sp>
          <p:nvSpPr>
            <p:cNvPr id="568349" name="Rectangle 29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50" name="Text Box 30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</p:spTree>
    <p:extLst>
      <p:ext uri="{BB962C8B-B14F-4D97-AF65-F5344CB8AC3E}">
        <p14:creationId xmlns:p14="http://schemas.microsoft.com/office/powerpoint/2010/main" val="36132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8" grpId="0"/>
      <p:bldP spid="568329" grpId="0"/>
      <p:bldP spid="568330" grpId="0" animBg="1"/>
      <p:bldP spid="568331" grpId="0" animBg="1"/>
      <p:bldP spid="568332" grpId="0" animBg="1"/>
      <p:bldP spid="568333" grpId="0" animBg="1"/>
      <p:bldP spid="568334" grpId="0" animBg="1"/>
      <p:bldP spid="568335" grpId="0"/>
      <p:bldP spid="568339" grpId="0" animBg="1"/>
      <p:bldP spid="568340" grpId="0"/>
      <p:bldP spid="568341" grpId="0"/>
      <p:bldP spid="56834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0923-E074-49FD-B98D-5B607B62FC5E}" type="slidenum">
              <a:rPr lang="en-US"/>
              <a:pPr/>
              <a:t>66</a:t>
            </a:fld>
            <a:endParaRPr lang="en-US"/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5495925" y="409575"/>
            <a:ext cx="35210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STL provides a </a:t>
            </a:r>
            <a:r>
              <a:rPr lang="en-US" sz="20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that works with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vectors/lists.</a:t>
            </a:r>
            <a:endParaRPr lang="en-US"/>
          </a:p>
          <a:p>
            <a:pPr algn="ctr"/>
            <a:r>
              <a:rPr lang="en-US" b="0">
                <a:latin typeface="Comic Sans MS" pitchFamily="66" charset="0"/>
              </a:rPr>
              <a:t>(They don’t have built-in find methods like map &amp; set)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5546725" y="2324100"/>
            <a:ext cx="3549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Make sure to include the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algorithm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header file!</a:t>
            </a:r>
          </a:p>
        </p:txBody>
      </p:sp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5384800" y="3257550"/>
            <a:ext cx="3711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points to where you want to start searching.</a:t>
            </a:r>
          </a:p>
        </p:txBody>
      </p:sp>
      <p:sp>
        <p:nvSpPr>
          <p:cNvPr id="469004" name="Text Box 12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08" name="Text Box 16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44" name="Rectangle 52"/>
          <p:cNvSpPr>
            <a:spLocks noChangeArrowheads="1"/>
          </p:cNvSpPr>
          <p:nvPr/>
        </p:nvSpPr>
        <p:spPr bwMode="auto">
          <a:xfrm>
            <a:off x="304800" y="0"/>
            <a:ext cx="49228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469056" name="Rectangle 64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469047" name="Text Box 55"/>
          <p:cNvSpPr txBox="1">
            <a:spLocks noChangeArrowheads="1"/>
          </p:cNvSpPr>
          <p:nvPr/>
        </p:nvSpPr>
        <p:spPr bwMode="auto">
          <a:xfrm>
            <a:off x="5432425" y="4429125"/>
            <a:ext cx="37115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iterator that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AFTER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stop searching!</a:t>
            </a:r>
          </a:p>
        </p:txBody>
      </p:sp>
      <p:sp>
        <p:nvSpPr>
          <p:cNvPr id="469048" name="Text Box 56"/>
          <p:cNvSpPr txBox="1">
            <a:spLocks noChangeArrowheads="1"/>
          </p:cNvSpPr>
          <p:nvPr/>
        </p:nvSpPr>
        <p:spPr bwMode="auto">
          <a:xfrm>
            <a:off x="5394325" y="5953125"/>
            <a:ext cx="3711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final argument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what you’re searching for.</a:t>
            </a:r>
          </a:p>
        </p:txBody>
      </p:sp>
      <p:sp>
        <p:nvSpPr>
          <p:cNvPr id="469053" name="Rectangle 61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69054" name="Rectangle 62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469049" name="AutoShape 57"/>
          <p:cNvSpPr>
            <a:spLocks noChangeArrowheads="1"/>
          </p:cNvSpPr>
          <p:nvPr/>
        </p:nvSpPr>
        <p:spPr bwMode="auto">
          <a:xfrm>
            <a:off x="4991100" y="4676775"/>
            <a:ext cx="3933825" cy="1770063"/>
          </a:xfrm>
          <a:prstGeom prst="wedgeRoundRectCallout">
            <a:avLst>
              <a:gd name="adj1" fmla="val -75144"/>
              <a:gd name="adj2" fmla="val -3466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if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couldn’t locate the item, it will return whatever you passed in for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9052" name="AutoShape 60"/>
          <p:cNvSpPr>
            <a:spLocks noChangeArrowheads="1"/>
          </p:cNvSpPr>
          <p:nvPr/>
        </p:nvSpPr>
        <p:spPr bwMode="auto">
          <a:xfrm>
            <a:off x="5210175" y="4733925"/>
            <a:ext cx="3933825" cy="1579563"/>
          </a:xfrm>
          <a:prstGeom prst="wedgeRoundRectCallout">
            <a:avLst>
              <a:gd name="adj1" fmla="val -123324"/>
              <a:gd name="adj2" fmla="val -1834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make sure to check for this value to see if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was successful!</a:t>
            </a:r>
          </a:p>
        </p:txBody>
      </p:sp>
      <p:sp>
        <p:nvSpPr>
          <p:cNvPr id="469055" name="Rectangle 63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9057" name="Rectangle 65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469059" name="Rectangle 67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list&lt;string&gt;::iterator a, b, </a:t>
            </a:r>
            <a:r>
              <a:rPr lang="en-US" dirty="0" err="1">
                <a:cs typeface="Times New Roman" pitchFamily="18" charset="0"/>
              </a:rPr>
              <a:t>itr</a:t>
            </a:r>
            <a:r>
              <a:rPr lang="en-US" dirty="0">
                <a:cs typeface="Times New Roman" pitchFamily="18" charset="0"/>
              </a:rPr>
              <a:t>;</a:t>
            </a:r>
          </a:p>
        </p:txBody>
      </p:sp>
      <p:sp>
        <p:nvSpPr>
          <p:cNvPr id="469046" name="AutoShape 54"/>
          <p:cNvSpPr>
            <a:spLocks noChangeArrowheads="1"/>
          </p:cNvSpPr>
          <p:nvPr/>
        </p:nvSpPr>
        <p:spPr bwMode="auto">
          <a:xfrm>
            <a:off x="2105025" y="2366308"/>
            <a:ext cx="3933825" cy="1408113"/>
          </a:xfrm>
          <a:prstGeom prst="wedgeRoundRectCallout">
            <a:avLst>
              <a:gd name="adj1" fmla="val -61583"/>
              <a:gd name="adj2" fmla="val 10794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just like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map’s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find methods, this version returns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item that it found.</a:t>
            </a:r>
          </a:p>
        </p:txBody>
      </p:sp>
      <p:sp>
        <p:nvSpPr>
          <p:cNvPr id="469051" name="Line 59"/>
          <p:cNvSpPr>
            <a:spLocks noChangeShapeType="1"/>
          </p:cNvSpPr>
          <p:nvPr/>
        </p:nvSpPr>
        <p:spPr bwMode="auto">
          <a:xfrm flipH="1">
            <a:off x="2105025" y="48482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7" grpId="0"/>
      <p:bldP spid="468998" grpId="0"/>
      <p:bldP spid="469056" grpId="0"/>
      <p:bldP spid="469047" grpId="0"/>
      <p:bldP spid="469048" grpId="0"/>
      <p:bldP spid="469053" grpId="0"/>
      <p:bldP spid="469054" grpId="0"/>
      <p:bldP spid="469049" grpId="0" animBg="1"/>
      <p:bldP spid="469049" grpId="1" animBg="1"/>
      <p:bldP spid="469052" grpId="0" animBg="1"/>
      <p:bldP spid="469052" grpId="1" animBg="1"/>
      <p:bldP spid="469055" grpId="0"/>
      <p:bldP spid="469057" grpId="0"/>
      <p:bldP spid="469059" grpId="0"/>
      <p:bldP spid="469046" grpId="0" animBg="1"/>
      <p:bldP spid="469046" grpId="1" animBg="1"/>
      <p:bldP spid="46905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9096-03EE-412D-AB80-9FA61032115A}" type="slidenum">
              <a:rPr lang="en-US"/>
              <a:pPr/>
              <a:t>67</a:t>
            </a:fld>
            <a:endParaRPr lang="en-US"/>
          </a:p>
        </p:txBody>
      </p:sp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80" name="Rectangle 8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7481" name="Rectangle 9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617484" name="Rectangle 12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617485" name="Rectangle 13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617488" name="Rectangle 16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617489" name="Rectangle 1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617490" name="Rectangle 18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list&lt;string&gt;::iterator a, b, iter;</a:t>
            </a:r>
          </a:p>
        </p:txBody>
      </p:sp>
      <p:sp>
        <p:nvSpPr>
          <p:cNvPr id="617493" name="Rectangle 21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ShiPu</a:t>
            </a:r>
          </a:p>
        </p:txBody>
      </p:sp>
      <p:sp>
        <p:nvSpPr>
          <p:cNvPr id="617494" name="Text Box 22"/>
          <p:cNvSpPr txBox="1">
            <a:spLocks noChangeArrowheads="1"/>
          </p:cNvSpPr>
          <p:nvPr/>
        </p:nvSpPr>
        <p:spPr bwMode="auto">
          <a:xfrm>
            <a:off x="5689600" y="1312863"/>
            <a:ext cx="90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names</a:t>
            </a:r>
          </a:p>
        </p:txBody>
      </p:sp>
      <p:sp>
        <p:nvSpPr>
          <p:cNvPr id="617495" name="Rectangle 23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Chandni</a:t>
            </a:r>
          </a:p>
        </p:txBody>
      </p:sp>
      <p:sp>
        <p:nvSpPr>
          <p:cNvPr id="617496" name="Rectangle 24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Alvin</a:t>
            </a:r>
          </a:p>
        </p:txBody>
      </p:sp>
      <p:sp>
        <p:nvSpPr>
          <p:cNvPr id="617497" name="Rectangle 25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Ratna</a:t>
            </a:r>
          </a:p>
        </p:txBody>
      </p:sp>
      <p:sp>
        <p:nvSpPr>
          <p:cNvPr id="617498" name="Rectangle 26"/>
          <p:cNvSpPr>
            <a:spLocks noChangeArrowheads="1"/>
          </p:cNvSpPr>
          <p:nvPr/>
        </p:nvSpPr>
        <p:spPr bwMode="auto">
          <a:xfrm>
            <a:off x="6610350" y="25622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Lily</a:t>
            </a:r>
          </a:p>
        </p:txBody>
      </p:sp>
      <p:sp>
        <p:nvSpPr>
          <p:cNvPr id="617499" name="Rectangle 27"/>
          <p:cNvSpPr>
            <a:spLocks noChangeArrowheads="1"/>
          </p:cNvSpPr>
          <p:nvPr/>
        </p:nvSpPr>
        <p:spPr bwMode="auto">
          <a:xfrm>
            <a:off x="6610350" y="28289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Luan</a:t>
            </a:r>
          </a:p>
        </p:txBody>
      </p:sp>
      <p:sp>
        <p:nvSpPr>
          <p:cNvPr id="617500" name="Rectangle 28"/>
          <p:cNvSpPr>
            <a:spLocks noChangeArrowheads="1"/>
          </p:cNvSpPr>
          <p:nvPr/>
        </p:nvSpPr>
        <p:spPr bwMode="auto">
          <a:xfrm>
            <a:off x="6610350" y="30956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17501" name="Rectangle 29"/>
          <p:cNvSpPr>
            <a:spLocks noChangeArrowheads="1"/>
          </p:cNvSpPr>
          <p:nvPr/>
        </p:nvSpPr>
        <p:spPr bwMode="auto">
          <a:xfrm>
            <a:off x="6610350" y="33623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Silvia</a:t>
            </a:r>
          </a:p>
        </p:txBody>
      </p:sp>
      <p:sp>
        <p:nvSpPr>
          <p:cNvPr id="617502" name="Text Box 30"/>
          <p:cNvSpPr txBox="1">
            <a:spLocks noChangeArrowheads="1"/>
          </p:cNvSpPr>
          <p:nvPr/>
        </p:nvSpPr>
        <p:spPr bwMode="auto">
          <a:xfrm>
            <a:off x="7950200" y="1436688"/>
            <a:ext cx="639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a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3" name="Text Box 31"/>
          <p:cNvSpPr txBox="1">
            <a:spLocks noChangeArrowheads="1"/>
          </p:cNvSpPr>
          <p:nvPr/>
        </p:nvSpPr>
        <p:spPr bwMode="auto">
          <a:xfrm>
            <a:off x="7940675" y="3627438"/>
            <a:ext cx="66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b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5" name="Line 33"/>
          <p:cNvSpPr>
            <a:spLocks noChangeShapeType="1"/>
          </p:cNvSpPr>
          <p:nvPr/>
        </p:nvSpPr>
        <p:spPr bwMode="auto">
          <a:xfrm>
            <a:off x="223838" y="3981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6" name="Line 34"/>
          <p:cNvSpPr>
            <a:spLocks noChangeShapeType="1"/>
          </p:cNvSpPr>
          <p:nvPr/>
        </p:nvSpPr>
        <p:spPr bwMode="auto">
          <a:xfrm>
            <a:off x="223838" y="4238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7" name="Line 35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8" name="Rectangle 36"/>
          <p:cNvSpPr>
            <a:spLocks noChangeArrowheads="1"/>
          </p:cNvSpPr>
          <p:nvPr/>
        </p:nvSpPr>
        <p:spPr bwMode="auto">
          <a:xfrm>
            <a:off x="6524625" y="1400175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9" name="Rectangle 3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&lt;points-to-Luan&gt;;</a:t>
            </a:r>
          </a:p>
        </p:txBody>
      </p:sp>
      <p:sp>
        <p:nvSpPr>
          <p:cNvPr id="617510" name="Line 38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11" name="Rectangle 39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1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273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17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916 " pathEditMode="relative" ptsTypes="AA">
                                      <p:cBhvr>
                                        <p:cTn id="60" dur="2000" fill="hold"/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312 0.1583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9" grpId="0"/>
      <p:bldP spid="617502" grpId="0"/>
      <p:bldP spid="617503" grpId="0"/>
      <p:bldP spid="617503" grpId="1"/>
      <p:bldP spid="617505" grpId="0" animBg="1"/>
      <p:bldP spid="617505" grpId="1" animBg="1"/>
      <p:bldP spid="617506" grpId="0" animBg="1"/>
      <p:bldP spid="617506" grpId="1" animBg="1"/>
      <p:bldP spid="617506" grpId="2" animBg="1"/>
      <p:bldP spid="617506" grpId="3" animBg="1"/>
      <p:bldP spid="617507" grpId="0" animBg="1"/>
      <p:bldP spid="617507" grpId="1" animBg="1"/>
      <p:bldP spid="617508" grpId="0" animBg="1"/>
      <p:bldP spid="617508" grpId="1" animBg="1"/>
      <p:bldP spid="617508" grpId="2" animBg="1"/>
      <p:bldP spid="617509" grpId="0"/>
      <p:bldP spid="617510" grpId="0" animBg="1"/>
      <p:bldP spid="617510" grpId="1" animBg="1"/>
      <p:bldP spid="617511" grpId="0" animBg="1"/>
      <p:bldP spid="617511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589-FB43-4F45-AE86-A5EA08D57806}" type="slidenum">
              <a:rPr lang="en-US"/>
              <a:pPr/>
              <a:t>68</a:t>
            </a:fld>
            <a:endParaRPr lang="en-US"/>
          </a:p>
        </p:txBody>
      </p:sp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238750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n.begin()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,“Al");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(itr != 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“Hello: “ &lt;&lt; *itr;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“Not there\n”;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5451475" y="971550"/>
            <a:ext cx="3549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also works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138113" y="1066800"/>
            <a:ext cx="5253037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&amp;a[0]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,19);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(ptr ==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“Item not found!\n”;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“Found ” &lt;&lt;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615433" name="Text Box 9"/>
          <p:cNvSpPr txBox="1">
            <a:spLocks noChangeArrowheads="1"/>
          </p:cNvSpPr>
          <p:nvPr/>
        </p:nvSpPr>
        <p:spPr bwMode="auto">
          <a:xfrm>
            <a:off x="5424488" y="1936750"/>
            <a:ext cx="36861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start searching in the array.</a:t>
            </a:r>
          </a:p>
        </p:txBody>
      </p:sp>
      <p:sp>
        <p:nvSpPr>
          <p:cNvPr id="615434" name="Text Box 10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5" name="Text Box 11"/>
          <p:cNvSpPr txBox="1">
            <a:spLocks noChangeArrowheads="1"/>
          </p:cNvSpPr>
          <p:nvPr/>
        </p:nvSpPr>
        <p:spPr bwMode="auto">
          <a:xfrm>
            <a:off x="6953250" y="24796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36" name="AutoShape 12"/>
          <p:cNvCxnSpPr>
            <a:cxnSpLocks noChangeShapeType="1"/>
            <a:stCxn id="615435" idx="1"/>
            <a:endCxn id="615434" idx="0"/>
          </p:cNvCxnSpPr>
          <p:nvPr/>
        </p:nvCxnSpPr>
        <p:spPr bwMode="auto">
          <a:xfrm rot="10800000" flipV="1">
            <a:off x="2346325" y="2708275"/>
            <a:ext cx="4606925" cy="1427163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37" name="Text Box 13"/>
          <p:cNvSpPr txBox="1">
            <a:spLocks noChangeArrowheads="1"/>
          </p:cNvSpPr>
          <p:nvPr/>
        </p:nvSpPr>
        <p:spPr bwMode="auto">
          <a:xfrm>
            <a:off x="5257800" y="3654425"/>
            <a:ext cx="39862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element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AFTER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the last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 your want to search.</a:t>
            </a:r>
          </a:p>
        </p:txBody>
      </p:sp>
      <p:sp>
        <p:nvSpPr>
          <p:cNvPr id="615438" name="Text Box 14"/>
          <p:cNvSpPr txBox="1">
            <a:spLocks noChangeArrowheads="1"/>
          </p:cNvSpPr>
          <p:nvPr/>
        </p:nvSpPr>
        <p:spPr bwMode="auto">
          <a:xfrm>
            <a:off x="3267075" y="41529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9" name="Text Box 15"/>
          <p:cNvSpPr txBox="1">
            <a:spLocks noChangeArrowheads="1"/>
          </p:cNvSpPr>
          <p:nvPr/>
        </p:nvSpPr>
        <p:spPr bwMode="auto">
          <a:xfrm>
            <a:off x="6840538" y="4124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40" name="AutoShape 16"/>
          <p:cNvCxnSpPr>
            <a:cxnSpLocks noChangeShapeType="1"/>
            <a:stCxn id="615439" idx="1"/>
            <a:endCxn id="615438" idx="0"/>
          </p:cNvCxnSpPr>
          <p:nvPr/>
        </p:nvCxnSpPr>
        <p:spPr bwMode="auto">
          <a:xfrm rot="10800000">
            <a:off x="3405188" y="4152900"/>
            <a:ext cx="3435350" cy="200025"/>
          </a:xfrm>
          <a:prstGeom prst="curvedConnector4">
            <a:avLst>
              <a:gd name="adj1" fmla="val 48014"/>
              <a:gd name="adj2" fmla="val 21428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5441" name="Group 17"/>
          <p:cNvGrpSpPr>
            <a:grpSpLocks/>
          </p:cNvGrpSpPr>
          <p:nvPr/>
        </p:nvGrpSpPr>
        <p:grpSpPr bwMode="auto">
          <a:xfrm>
            <a:off x="3709988" y="1144588"/>
            <a:ext cx="1477962" cy="1693862"/>
            <a:chOff x="2337" y="721"/>
            <a:chExt cx="931" cy="1067"/>
          </a:xfrm>
        </p:grpSpPr>
        <p:grpSp>
          <p:nvGrpSpPr>
            <p:cNvPr id="615442" name="Group 18"/>
            <p:cNvGrpSpPr>
              <a:grpSpLocks/>
            </p:cNvGrpSpPr>
            <p:nvPr/>
          </p:nvGrpSpPr>
          <p:grpSpPr bwMode="auto">
            <a:xfrm>
              <a:off x="2337" y="721"/>
              <a:ext cx="927" cy="367"/>
              <a:chOff x="2337" y="721"/>
              <a:chExt cx="927" cy="367"/>
            </a:xfrm>
          </p:grpSpPr>
          <p:sp>
            <p:nvSpPr>
              <p:cNvPr id="615443" name="Rectangle 19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4" name="Text Box 20"/>
              <p:cNvSpPr txBox="1">
                <a:spLocks noChangeArrowheads="1"/>
              </p:cNvSpPr>
              <p:nvPr/>
            </p:nvSpPr>
            <p:spPr bwMode="auto">
              <a:xfrm>
                <a:off x="2337" y="721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a    </a:t>
                </a:r>
              </a:p>
            </p:txBody>
          </p:sp>
        </p:grpSp>
        <p:sp>
          <p:nvSpPr>
            <p:cNvPr id="615445" name="Text Box 21"/>
            <p:cNvSpPr txBox="1">
              <a:spLocks noChangeArrowheads="1"/>
            </p:cNvSpPr>
            <p:nvPr/>
          </p:nvSpPr>
          <p:spPr bwMode="auto">
            <a:xfrm>
              <a:off x="2440" y="88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  <p:grpSp>
          <p:nvGrpSpPr>
            <p:cNvPr id="615446" name="Group 22"/>
            <p:cNvGrpSpPr>
              <a:grpSpLocks/>
            </p:cNvGrpSpPr>
            <p:nvPr/>
          </p:nvGrpSpPr>
          <p:grpSpPr bwMode="auto">
            <a:xfrm>
              <a:off x="2360" y="948"/>
              <a:ext cx="907" cy="367"/>
              <a:chOff x="2357" y="721"/>
              <a:chExt cx="907" cy="367"/>
            </a:xfrm>
          </p:grpSpPr>
          <p:sp>
            <p:nvSpPr>
              <p:cNvPr id="615447" name="Rectangle 23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8" name="Text Box 24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49" name="Text Box 25"/>
            <p:cNvSpPr txBox="1">
              <a:spLocks noChangeArrowheads="1"/>
            </p:cNvSpPr>
            <p:nvPr/>
          </p:nvSpPr>
          <p:spPr bwMode="auto">
            <a:xfrm>
              <a:off x="2447" y="108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  <p:grpSp>
          <p:nvGrpSpPr>
            <p:cNvPr id="615450" name="Group 26"/>
            <p:cNvGrpSpPr>
              <a:grpSpLocks/>
            </p:cNvGrpSpPr>
            <p:nvPr/>
          </p:nvGrpSpPr>
          <p:grpSpPr bwMode="auto">
            <a:xfrm>
              <a:off x="2361" y="1178"/>
              <a:ext cx="907" cy="367"/>
              <a:chOff x="2357" y="721"/>
              <a:chExt cx="907" cy="367"/>
            </a:xfrm>
          </p:grpSpPr>
          <p:sp>
            <p:nvSpPr>
              <p:cNvPr id="615451" name="Rectangle 27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2" name="Text Box 28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3" name="Text Box 29"/>
            <p:cNvSpPr txBox="1">
              <a:spLocks noChangeArrowheads="1"/>
            </p:cNvSpPr>
            <p:nvPr/>
          </p:nvSpPr>
          <p:spPr bwMode="auto">
            <a:xfrm>
              <a:off x="2435" y="1307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[2]</a:t>
              </a:r>
            </a:p>
          </p:txBody>
        </p:sp>
        <p:grpSp>
          <p:nvGrpSpPr>
            <p:cNvPr id="615454" name="Group 30"/>
            <p:cNvGrpSpPr>
              <a:grpSpLocks/>
            </p:cNvGrpSpPr>
            <p:nvPr/>
          </p:nvGrpSpPr>
          <p:grpSpPr bwMode="auto">
            <a:xfrm>
              <a:off x="2361" y="1409"/>
              <a:ext cx="907" cy="367"/>
              <a:chOff x="2357" y="721"/>
              <a:chExt cx="907" cy="367"/>
            </a:xfrm>
          </p:grpSpPr>
          <p:sp>
            <p:nvSpPr>
              <p:cNvPr id="615455" name="Rectangle 31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6" name="Text Box 32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7" name="Text Box 33"/>
            <p:cNvSpPr txBox="1">
              <a:spLocks noChangeArrowheads="1"/>
            </p:cNvSpPr>
            <p:nvPr/>
          </p:nvSpPr>
          <p:spPr bwMode="auto">
            <a:xfrm>
              <a:off x="2435" y="153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</a:t>
              </a:r>
            </a:p>
          </p:txBody>
        </p:sp>
      </p:grpSp>
      <p:sp>
        <p:nvSpPr>
          <p:cNvPr id="615458" name="Text Box 34"/>
          <p:cNvSpPr txBox="1">
            <a:spLocks noChangeArrowheads="1"/>
          </p:cNvSpPr>
          <p:nvPr/>
        </p:nvSpPr>
        <p:spPr bwMode="auto">
          <a:xfrm>
            <a:off x="4295775" y="1322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59" name="Text Box 35"/>
          <p:cNvSpPr txBox="1">
            <a:spLocks noChangeArrowheads="1"/>
          </p:cNvSpPr>
          <p:nvPr/>
        </p:nvSpPr>
        <p:spPr bwMode="auto">
          <a:xfrm>
            <a:off x="43592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60" name="AutoShape 36"/>
          <p:cNvCxnSpPr>
            <a:cxnSpLocks noChangeShapeType="1"/>
            <a:stCxn id="615434" idx="0"/>
            <a:endCxn id="615458" idx="1"/>
          </p:cNvCxnSpPr>
          <p:nvPr/>
        </p:nvCxnSpPr>
        <p:spPr bwMode="auto">
          <a:xfrm rot="16200000">
            <a:off x="2028825" y="1868488"/>
            <a:ext cx="2584450" cy="19494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61" name="AutoShape 37"/>
          <p:cNvCxnSpPr>
            <a:cxnSpLocks noChangeShapeType="1"/>
            <a:stCxn id="615438" idx="0"/>
            <a:endCxn id="615459" idx="1"/>
          </p:cNvCxnSpPr>
          <p:nvPr/>
        </p:nvCxnSpPr>
        <p:spPr bwMode="auto">
          <a:xfrm rot="16200000">
            <a:off x="3322638" y="3116263"/>
            <a:ext cx="1119187" cy="954087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62" name="Rectangle 38"/>
          <p:cNvSpPr>
            <a:spLocks noChangeArrowheads="1"/>
          </p:cNvSpPr>
          <p:nvPr/>
        </p:nvSpPr>
        <p:spPr bwMode="auto">
          <a:xfrm>
            <a:off x="3870325" y="2809875"/>
            <a:ext cx="53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[4]</a:t>
            </a:r>
          </a:p>
        </p:txBody>
      </p:sp>
      <p:sp>
        <p:nvSpPr>
          <p:cNvPr id="615463" name="Text Box 39"/>
          <p:cNvSpPr txBox="1">
            <a:spLocks noChangeArrowheads="1"/>
          </p:cNvSpPr>
          <p:nvPr/>
        </p:nvSpPr>
        <p:spPr bwMode="auto">
          <a:xfrm>
            <a:off x="4470400" y="1338263"/>
            <a:ext cx="5556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10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615464" name="Oval 40"/>
          <p:cNvSpPr>
            <a:spLocks noChangeArrowheads="1"/>
          </p:cNvSpPr>
          <p:nvPr/>
        </p:nvSpPr>
        <p:spPr bwMode="auto">
          <a:xfrm>
            <a:off x="4541838" y="13573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5" name="Oval 41"/>
          <p:cNvSpPr>
            <a:spLocks noChangeArrowheads="1"/>
          </p:cNvSpPr>
          <p:nvPr/>
        </p:nvSpPr>
        <p:spPr bwMode="auto">
          <a:xfrm>
            <a:off x="4543425" y="1703388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6" name="Oval 42"/>
          <p:cNvSpPr>
            <a:spLocks noChangeArrowheads="1"/>
          </p:cNvSpPr>
          <p:nvPr/>
        </p:nvSpPr>
        <p:spPr bwMode="auto">
          <a:xfrm>
            <a:off x="4514850" y="20939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7" name="Oval 43"/>
          <p:cNvSpPr>
            <a:spLocks noChangeArrowheads="1"/>
          </p:cNvSpPr>
          <p:nvPr/>
        </p:nvSpPr>
        <p:spPr bwMode="auto">
          <a:xfrm>
            <a:off x="4538663" y="2460625"/>
            <a:ext cx="441325" cy="3730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8" name="Rectangle 44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5469" name="Text Box 45"/>
          <p:cNvSpPr txBox="1">
            <a:spLocks noChangeArrowheads="1"/>
          </p:cNvSpPr>
          <p:nvPr/>
        </p:nvSpPr>
        <p:spPr bwMode="auto">
          <a:xfrm>
            <a:off x="5353050" y="5216525"/>
            <a:ext cx="36242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will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return a pointer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found item, or to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the item can’t be found.</a:t>
            </a:r>
          </a:p>
        </p:txBody>
      </p:sp>
      <p:sp>
        <p:nvSpPr>
          <p:cNvPr id="615470" name="Line 46"/>
          <p:cNvSpPr>
            <a:spLocks noChangeShapeType="1"/>
          </p:cNvSpPr>
          <p:nvPr/>
        </p:nvSpPr>
        <p:spPr bwMode="auto">
          <a:xfrm flipH="1">
            <a:off x="2466975" y="43910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3" grpId="0"/>
      <p:bldP spid="615437" grpId="0"/>
      <p:bldP spid="615462" grpId="0"/>
      <p:bldP spid="615463" grpId="0"/>
      <p:bldP spid="615464" grpId="0" animBg="1"/>
      <p:bldP spid="615464" grpId="1" animBg="1"/>
      <p:bldP spid="615465" grpId="0" animBg="1"/>
      <p:bldP spid="615465" grpId="1" animBg="1"/>
      <p:bldP spid="615466" grpId="0" animBg="1"/>
      <p:bldP spid="615466" grpId="1" animBg="1"/>
      <p:bldP spid="615467" grpId="0" animBg="1"/>
      <p:bldP spid="615467" grpId="1" animBg="1"/>
      <p:bldP spid="615469" grpId="0"/>
      <p:bldP spid="61547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161-58A1-4C41-AA76-0AAADE537125}" type="slidenum">
              <a:rPr lang="en-US"/>
              <a:pPr/>
              <a:t>69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5353050" y="809625"/>
            <a:ext cx="369728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19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func loops through a container/array and passes each item to a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“predicate function”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that you specify. </a:t>
            </a:r>
          </a:p>
        </p:txBody>
      </p:sp>
      <p:sp>
        <p:nvSpPr>
          <p:cNvPr id="470061" name="Text Box 45"/>
          <p:cNvSpPr txBox="1">
            <a:spLocks noChangeArrowheads="1"/>
          </p:cNvSpPr>
          <p:nvPr/>
        </p:nvSpPr>
        <p:spPr bwMode="auto">
          <a:xfrm>
            <a:off x="138113" y="728663"/>
            <a:ext cx="5253037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70062" name="Text Box 46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3" name="Text Box 47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5" name="Text Box 49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8" name="Rectangle 52"/>
          <p:cNvSpPr>
            <a:spLocks noChangeArrowheads="1"/>
          </p:cNvSpPr>
          <p:nvPr/>
        </p:nvSpPr>
        <p:spPr bwMode="auto">
          <a:xfrm>
            <a:off x="5476875" y="3860800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returns an iterator/pointer to the first item that triggers the predicate function.</a:t>
            </a:r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79" name="Rectangle 63"/>
          <p:cNvSpPr>
            <a:spLocks noChangeArrowheads="1"/>
          </p:cNvSpPr>
          <p:nvPr/>
        </p:nvSpPr>
        <p:spPr bwMode="auto">
          <a:xfrm>
            <a:off x="5438775" y="2405063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processes each item in the container until the predicate function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returns true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or it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runs out of items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70080" name="Rectangle 64"/>
          <p:cNvSpPr>
            <a:spLocks noChangeArrowheads="1"/>
          </p:cNvSpPr>
          <p:nvPr/>
        </p:nvSpPr>
        <p:spPr bwMode="auto">
          <a:xfrm>
            <a:off x="266700" y="4802188"/>
            <a:ext cx="568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ptr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find_if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is_even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70081" name="Rectangle 65"/>
          <p:cNvSpPr>
            <a:spLocks noChangeArrowheads="1"/>
          </p:cNvSpPr>
          <p:nvPr/>
        </p:nvSpPr>
        <p:spPr bwMode="auto">
          <a:xfrm>
            <a:off x="400050" y="52022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470082" name="Rectangle 66"/>
          <p:cNvSpPr>
            <a:spLocks noChangeArrowheads="1"/>
          </p:cNvSpPr>
          <p:nvPr/>
        </p:nvSpPr>
        <p:spPr bwMode="auto">
          <a:xfrm>
            <a:off x="171450" y="1801813"/>
            <a:ext cx="52863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bool is_even(int n) // predicate func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470083" name="Line 67"/>
          <p:cNvSpPr>
            <a:spLocks noChangeShapeType="1"/>
          </p:cNvSpPr>
          <p:nvPr/>
        </p:nvSpPr>
        <p:spPr bwMode="auto">
          <a:xfrm>
            <a:off x="1533525" y="2124075"/>
            <a:ext cx="295275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085" name="Rectangle 69"/>
          <p:cNvSpPr>
            <a:spLocks noChangeArrowheads="1"/>
          </p:cNvSpPr>
          <p:nvPr/>
        </p:nvSpPr>
        <p:spPr bwMode="auto">
          <a:xfrm>
            <a:off x="5448300" y="762000"/>
            <a:ext cx="348615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6" name="Rectangle 70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087" name="Text Box 71"/>
          <p:cNvSpPr txBox="1">
            <a:spLocks noChangeArrowheads="1"/>
          </p:cNvSpPr>
          <p:nvPr/>
        </p:nvSpPr>
        <p:spPr bwMode="auto">
          <a:xfrm>
            <a:off x="5964238" y="1041400"/>
            <a:ext cx="655637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a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[0]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[1]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[2]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[3]</a:t>
            </a:r>
          </a:p>
          <a:p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8" name="Rectangle 72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089" name="Rectangle 73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090" name="Rectangle 74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470099" name="Line 83"/>
          <p:cNvSpPr>
            <a:spLocks noChangeShapeType="1"/>
          </p:cNvSpPr>
          <p:nvPr/>
        </p:nvSpPr>
        <p:spPr bwMode="auto">
          <a:xfrm>
            <a:off x="176213" y="4991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0" name="Rectangle 84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1" name="Rectangle 85"/>
          <p:cNvSpPr>
            <a:spLocks noChangeArrowheads="1"/>
          </p:cNvSpPr>
          <p:nvPr/>
        </p:nvSpPr>
        <p:spPr bwMode="auto">
          <a:xfrm>
            <a:off x="7146925" y="143033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102" name="Line 86"/>
          <p:cNvSpPr>
            <a:spLocks noChangeShapeType="1"/>
          </p:cNvSpPr>
          <p:nvPr/>
        </p:nvSpPr>
        <p:spPr bwMode="auto">
          <a:xfrm>
            <a:off x="-28575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3" name="Line 87"/>
          <p:cNvSpPr>
            <a:spLocks noChangeShapeType="1"/>
          </p:cNvSpPr>
          <p:nvPr/>
        </p:nvSpPr>
        <p:spPr bwMode="auto">
          <a:xfrm>
            <a:off x="200025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4" name="Line 88"/>
          <p:cNvSpPr>
            <a:spLocks noChangeShapeType="1"/>
          </p:cNvSpPr>
          <p:nvPr/>
        </p:nvSpPr>
        <p:spPr bwMode="auto">
          <a:xfrm>
            <a:off x="190500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5" name="Rectangle 89"/>
          <p:cNvSpPr>
            <a:spLocks noChangeArrowheads="1"/>
          </p:cNvSpPr>
          <p:nvPr/>
        </p:nvSpPr>
        <p:spPr bwMode="auto">
          <a:xfrm>
            <a:off x="7126288" y="16970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106" name="Line 90"/>
          <p:cNvSpPr>
            <a:spLocks noChangeShapeType="1"/>
          </p:cNvSpPr>
          <p:nvPr/>
        </p:nvSpPr>
        <p:spPr bwMode="auto">
          <a:xfrm>
            <a:off x="-38100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7" name="Line 91"/>
          <p:cNvSpPr>
            <a:spLocks noChangeShapeType="1"/>
          </p:cNvSpPr>
          <p:nvPr/>
        </p:nvSpPr>
        <p:spPr bwMode="auto">
          <a:xfrm>
            <a:off x="190500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8" name="Line 92"/>
          <p:cNvSpPr>
            <a:spLocks noChangeShapeType="1"/>
          </p:cNvSpPr>
          <p:nvPr/>
        </p:nvSpPr>
        <p:spPr bwMode="auto">
          <a:xfrm>
            <a:off x="180975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9" name="Rectangle 93"/>
          <p:cNvSpPr>
            <a:spLocks noChangeArrowheads="1"/>
          </p:cNvSpPr>
          <p:nvPr/>
        </p:nvSpPr>
        <p:spPr bwMode="auto">
          <a:xfrm>
            <a:off x="7069138" y="1963738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110" name="Line 94"/>
          <p:cNvSpPr>
            <a:spLocks noChangeShapeType="1"/>
          </p:cNvSpPr>
          <p:nvPr/>
        </p:nvSpPr>
        <p:spPr bwMode="auto">
          <a:xfrm>
            <a:off x="-38100" y="197167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1" name="Line 95"/>
          <p:cNvSpPr>
            <a:spLocks noChangeShapeType="1"/>
          </p:cNvSpPr>
          <p:nvPr/>
        </p:nvSpPr>
        <p:spPr bwMode="auto">
          <a:xfrm>
            <a:off x="190500" y="252412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2" name="Line 96"/>
          <p:cNvSpPr>
            <a:spLocks noChangeShapeType="1"/>
          </p:cNvSpPr>
          <p:nvPr/>
        </p:nvSpPr>
        <p:spPr bwMode="auto">
          <a:xfrm>
            <a:off x="466725" y="28003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0118" name="Group 102"/>
          <p:cNvGrpSpPr>
            <a:grpSpLocks/>
          </p:cNvGrpSpPr>
          <p:nvPr/>
        </p:nvGrpSpPr>
        <p:grpSpPr bwMode="auto">
          <a:xfrm>
            <a:off x="3719513" y="3362325"/>
            <a:ext cx="1277937" cy="457200"/>
            <a:chOff x="-37" y="4781"/>
            <a:chExt cx="805" cy="288"/>
          </a:xfrm>
        </p:grpSpPr>
        <p:sp>
          <p:nvSpPr>
            <p:cNvPr id="470119" name="Text Box 103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470120" name="Rectangle 104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0121" name="Line 105"/>
          <p:cNvSpPr>
            <a:spLocks noChangeShapeType="1"/>
          </p:cNvSpPr>
          <p:nvPr/>
        </p:nvSpPr>
        <p:spPr bwMode="auto">
          <a:xfrm>
            <a:off x="157163" y="4629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22" name="Text Box 106"/>
          <p:cNvSpPr txBox="1">
            <a:spLocks noChangeArrowheads="1"/>
          </p:cNvSpPr>
          <p:nvPr/>
        </p:nvSpPr>
        <p:spPr bwMode="auto">
          <a:xfrm>
            <a:off x="4651375" y="3389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123" name="Text Box 107"/>
          <p:cNvSpPr txBox="1">
            <a:spLocks noChangeArrowheads="1"/>
          </p:cNvSpPr>
          <p:nvPr/>
        </p:nvSpPr>
        <p:spPr bwMode="auto">
          <a:xfrm>
            <a:off x="6623050" y="19700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70124" name="AutoShape 108"/>
          <p:cNvCxnSpPr>
            <a:cxnSpLocks noChangeShapeType="1"/>
            <a:stCxn id="470122" idx="3"/>
            <a:endCxn id="470089" idx="1"/>
          </p:cNvCxnSpPr>
          <p:nvPr/>
        </p:nvCxnSpPr>
        <p:spPr bwMode="auto">
          <a:xfrm flipV="1">
            <a:off x="4911725" y="2162175"/>
            <a:ext cx="1689100" cy="1425575"/>
          </a:xfrm>
          <a:prstGeom prst="curvedConnector3">
            <a:avLst>
              <a:gd name="adj1" fmla="val 5028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0063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51042 0.0208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470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77 L 3.33333E-6 0.0416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50938 -0.0152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69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305 L 3.33333E-6 0.08055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470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08 L -0.51042 -0.0520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470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7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68" grpId="0"/>
      <p:bldP spid="470079" grpId="0"/>
      <p:bldP spid="470080" grpId="0"/>
      <p:bldP spid="470081" grpId="0"/>
      <p:bldP spid="470082" grpId="0"/>
      <p:bldP spid="470083" grpId="0" animBg="1"/>
      <p:bldP spid="470083" grpId="1" animBg="1"/>
      <p:bldP spid="470086" grpId="0" animBg="1"/>
      <p:bldP spid="470087" grpId="0"/>
      <p:bldP spid="470088" grpId="0" animBg="1"/>
      <p:bldP spid="470089" grpId="0" animBg="1"/>
      <p:bldP spid="470090" grpId="0" animBg="1"/>
      <p:bldP spid="470099" grpId="0" animBg="1"/>
      <p:bldP spid="470100" grpId="0" animBg="1"/>
      <p:bldP spid="470100" grpId="1" animBg="1"/>
      <p:bldP spid="470100" grpId="2" animBg="1"/>
      <p:bldP spid="470100" grpId="3" animBg="1"/>
      <p:bldP spid="470101" grpId="0"/>
      <p:bldP spid="470101" grpId="1"/>
      <p:bldP spid="470101" grpId="2"/>
      <p:bldP spid="470102" grpId="0" animBg="1"/>
      <p:bldP spid="470102" grpId="1" animBg="1"/>
      <p:bldP spid="470103" grpId="0" animBg="1"/>
      <p:bldP spid="470103" grpId="1" animBg="1"/>
      <p:bldP spid="470104" grpId="0" animBg="1"/>
      <p:bldP spid="470104" grpId="1" animBg="1"/>
      <p:bldP spid="470105" grpId="0"/>
      <p:bldP spid="470105" grpId="1"/>
      <p:bldP spid="470105" grpId="2"/>
      <p:bldP spid="470106" grpId="0" animBg="1"/>
      <p:bldP spid="470106" grpId="1" animBg="1"/>
      <p:bldP spid="470107" grpId="0" animBg="1"/>
      <p:bldP spid="470107" grpId="1" animBg="1"/>
      <p:bldP spid="470108" grpId="0" animBg="1"/>
      <p:bldP spid="470108" grpId="1" animBg="1"/>
      <p:bldP spid="470109" grpId="0"/>
      <p:bldP spid="470109" grpId="1"/>
      <p:bldP spid="470110" grpId="0" animBg="1"/>
      <p:bldP spid="470110" grpId="1" animBg="1"/>
      <p:bldP spid="470111" grpId="0" animBg="1"/>
      <p:bldP spid="470111" grpId="1" animBg="1"/>
      <p:bldP spid="470112" grpId="0" animBg="1"/>
      <p:bldP spid="470112" grpId="1" animBg="1"/>
      <p:bldP spid="470121" grpId="0" animBg="1"/>
      <p:bldP spid="47012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C251-798E-4D87-B008-33F3CA90D27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5852160" y="198120"/>
            <a:ext cx="3032760" cy="1143000"/>
          </a:xfrm>
          <a:noFill/>
          <a:ln/>
        </p:spPr>
        <p:txBody>
          <a:bodyPr/>
          <a:lstStyle/>
          <a:p>
            <a:r>
              <a:rPr lang="en-US" sz="2800" dirty="0"/>
              <a:t>Custom Comparison Operators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34944" y="1692900"/>
            <a:ext cx="34323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You can define  a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for a class/</a:t>
            </a:r>
            <a:r>
              <a:rPr lang="en-US" sz="2200" b="0" dirty="0" err="1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like this…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2725" y="99412"/>
            <a:ext cx="5285421" cy="6740307"/>
          </a:xfrm>
          <a:prstGeom prst="rect">
            <a:avLst/>
          </a:prstGeom>
          <a:solidFill>
            <a:srgbClr val="FFF4EB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               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dirty="0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97" y="954186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{ return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 }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…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};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26765" y="3066474"/>
            <a:ext cx="373711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100" b="0" dirty="0">
                <a:latin typeface="Comic Sans MS" pitchFamily="66" charset="0"/>
                <a:cs typeface="Times New Roman" pitchFamily="18" charset="0"/>
              </a:rPr>
              <a:t>If you like, you can also define your comparison operator </a:t>
            </a:r>
            <a:r>
              <a:rPr lang="en-US" sz="21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 </a:t>
            </a:r>
            <a:r>
              <a:rPr lang="en-US" sz="2100" b="0" dirty="0">
                <a:latin typeface="Comic Sans MS" pitchFamily="66" charset="0"/>
                <a:cs typeface="Times New Roman" pitchFamily="18" charset="0"/>
              </a:rPr>
              <a:t>your class…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4635699"/>
            <a:ext cx="7406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operator&gt;=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const Dog &amp;a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, </a:t>
            </a:r>
            <a:b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</a:b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&amp;b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a.getWeight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b.getWeight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// otherwise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12298" y="4552125"/>
            <a:ext cx="343231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NOTE: If you define the operator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of the class, it may only use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public methods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from your class!</a:t>
            </a:r>
          </a:p>
        </p:txBody>
      </p:sp>
      <p:sp>
        <p:nvSpPr>
          <p:cNvPr id="18" name="AutoShape 45"/>
          <p:cNvSpPr>
            <a:spLocks noChangeArrowheads="1"/>
          </p:cNvSpPr>
          <p:nvPr/>
        </p:nvSpPr>
        <p:spPr bwMode="auto">
          <a:xfrm>
            <a:off x="3731883" y="1749286"/>
            <a:ext cx="4672012" cy="2462213"/>
          </a:xfrm>
          <a:prstGeom prst="wedgeRoundRectCallout">
            <a:avLst>
              <a:gd name="adj1" fmla="val -65528"/>
              <a:gd name="adj2" fmla="val 6844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accept </a:t>
            </a:r>
            <a:r>
              <a:rPr lang="en-US" sz="2000" i="1" u="sng" dirty="0">
                <a:latin typeface="Comic Sans MS" pitchFamily="66" charset="0"/>
                <a:cs typeface="Times New Roman" pitchFamily="18" charset="0"/>
              </a:rPr>
              <a:t>const reference</a:t>
            </a:r>
            <a:r>
              <a:rPr lang="en-US" sz="2000" i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parameters. 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endParaRPr lang="en-US" sz="2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(Leaving const out </a:t>
            </a:r>
            <a:r>
              <a:rPr lang="en-US" sz="200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can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cause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compiler errors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!)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AutoShape 44"/>
          <p:cNvSpPr>
            <a:spLocks noChangeArrowheads="1"/>
          </p:cNvSpPr>
          <p:nvPr/>
        </p:nvSpPr>
        <p:spPr bwMode="auto">
          <a:xfrm>
            <a:off x="4272860" y="1864880"/>
            <a:ext cx="4016375" cy="2569656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 have two parameters, one for each of the two operands.</a:t>
            </a:r>
          </a:p>
          <a:p>
            <a:pPr algn="ctr"/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if (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&gt;=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  </a:t>
            </a: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  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&lt;&lt; “a is &gt;= b\n”;</a:t>
            </a: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>
            <a:off x="3680215" y="1013790"/>
            <a:ext cx="4710746" cy="2591896"/>
          </a:xfrm>
          <a:prstGeom prst="wedgeRoundRectCallout">
            <a:avLst>
              <a:gd name="adj1" fmla="val -78169"/>
              <a:gd name="adj2" fmla="val 91611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Does it look familiar?</a:t>
            </a:r>
          </a:p>
          <a:p>
            <a:pPr algn="ctr"/>
            <a:endParaRPr lang="en-US" sz="1100" b="0" i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It’s just like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an assignment operator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only it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compares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objects instead of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assigning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one to another.</a:t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br>
              <a:rPr lang="en-US" sz="1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can define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==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!=</a:t>
            </a: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2771145" y="3230925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class, I can only use public methods like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1736437" y="1073426"/>
            <a:ext cx="4016375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</a:t>
            </a:r>
            <a:r>
              <a:rPr lang="en-US" sz="2000" b="0" i="1" dirty="0">
                <a:latin typeface="Comic Sans MS" pitchFamily="66" charset="0"/>
                <a:cs typeface="Times New Roman" pitchFamily="18" charset="0"/>
              </a:rPr>
              <a:t>must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return a Boolean value: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or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example, our function should return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b., and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otherwise.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3459219" y="1951575"/>
            <a:ext cx="5227581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Your comparison function should compare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object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against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object b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using whatever approach makes sense.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br>
              <a:rPr lang="en-US" sz="14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Here we say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 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is greater than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dog b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if its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is bigger.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322" y="965109"/>
            <a:ext cx="6031549" cy="177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sz="17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operator&lt;(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&amp;other</a:t>
            </a:r>
            <a:r>
              <a:rPr lang="en-US" sz="17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)</a:t>
            </a:r>
            <a:r>
              <a:rPr lang="en-US" sz="9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700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const</a:t>
            </a:r>
            <a:endParaRPr lang="en-US" sz="1700" dirty="0">
              <a:solidFill>
                <a:srgbClr val="FF00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  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other.m_weight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   return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// otherwise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>
            <a:off x="3510365" y="107574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class, I can access private data too, like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m_weight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5080948" y="2473536"/>
            <a:ext cx="4016375" cy="2492910"/>
          </a:xfrm>
          <a:prstGeom prst="wedgeRoundRectCallout">
            <a:avLst>
              <a:gd name="adj1" fmla="val -65386"/>
              <a:gd name="adj2" fmla="val -9557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 have a single “other” parameter, just like a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copy constructor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does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. 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br>
              <a:rPr lang="en-US" sz="7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“other” refers to the value to the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right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of the operator: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endParaRPr lang="en-US" sz="6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(</a:t>
            </a:r>
            <a:r>
              <a:rPr lang="en-US" sz="2000" b="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 &lt; </a:t>
            </a:r>
            <a:r>
              <a:rPr lang="en-US" sz="2000" b="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other</a:t>
            </a:r>
            <a:r>
              <a:rPr lang="en-US" sz="2000" b="0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 …</a:t>
            </a:r>
          </a:p>
        </p:txBody>
      </p:sp>
      <p:sp>
        <p:nvSpPr>
          <p:cNvPr id="22" name="AutoShape 44"/>
          <p:cNvSpPr>
            <a:spLocks noChangeArrowheads="1"/>
          </p:cNvSpPr>
          <p:nvPr/>
        </p:nvSpPr>
        <p:spPr bwMode="auto">
          <a:xfrm>
            <a:off x="4993775" y="1983932"/>
            <a:ext cx="4016375" cy="1343025"/>
          </a:xfrm>
          <a:prstGeom prst="wedgeRoundRectCallout">
            <a:avLst>
              <a:gd name="adj1" fmla="val -41718"/>
              <a:gd name="adj2" fmla="val -10117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Don’t forget to make it a </a:t>
            </a:r>
            <a:r>
              <a:rPr lang="en-US" sz="2000" b="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– otherwise it won’t work when you compare </a:t>
            </a:r>
            <a:r>
              <a:rPr lang="en-US" sz="2000" b="0" dirty="0" err="1"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objects!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00035 0.2592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1" grpId="0"/>
      <p:bldP spid="21" grpId="1"/>
      <p:bldP spid="8" grpId="0"/>
      <p:bldP spid="9" grpId="0"/>
      <p:bldP spid="10" grpId="0"/>
      <p:bldP spid="18" grpId="0" animBg="1"/>
      <p:bldP spid="18" grpId="1" animBg="1"/>
      <p:bldP spid="13" grpId="0" animBg="1"/>
      <p:bldP spid="13" grpId="1" animBg="1"/>
      <p:bldP spid="19" grpId="0" animBg="1"/>
      <p:bldP spid="19" grpId="1" animBg="1"/>
      <p:bldP spid="16" grpId="0" animBg="1"/>
      <p:bldP spid="16" grpId="1" animBg="1"/>
      <p:bldP spid="11" grpId="0" animBg="1"/>
      <p:bldP spid="11" grpId="1" animBg="1"/>
      <p:bldP spid="20" grpId="0" animBg="1"/>
      <p:bldP spid="20" grpId="1" animBg="1"/>
      <p:bldP spid="15" grpId="0"/>
      <p:bldP spid="17" grpId="0" animBg="1"/>
      <p:bldP spid="17" grpId="1" animBg="1"/>
      <p:bldP spid="12" grpId="0" animBg="1"/>
      <p:bldP spid="12" grpId="1" animBg="1"/>
      <p:bldP spid="22" grpId="0" animBg="1"/>
      <p:bldP spid="22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B78A-FA60-4E78-A794-CB94952B7A66}" type="slidenum">
              <a:rPr lang="en-US"/>
              <a:pPr/>
              <a:t>70</a:t>
            </a:fld>
            <a:endParaRPr 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38113" y="728663"/>
            <a:ext cx="5253037" cy="60452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bool is_even(int n)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find_if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is_even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>
              <a:cs typeface="Times New Roman" pitchFamily="18" charset="0"/>
            </a:endParaRPr>
          </a:p>
          <a:p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9525" name="Text Box 5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204788" y="1843088"/>
            <a:ext cx="600075" cy="3127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5554663" y="842963"/>
            <a:ext cx="35433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return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boolean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value.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5543550" y="2308225"/>
            <a:ext cx="35433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accept values that are of the same type as the ones in the container/array.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8" name="Line 18"/>
          <p:cNvSpPr>
            <a:spLocks noChangeShapeType="1"/>
          </p:cNvSpPr>
          <p:nvPr/>
        </p:nvSpPr>
        <p:spPr bwMode="auto">
          <a:xfrm flipH="1">
            <a:off x="742950" y="2152650"/>
            <a:ext cx="1390650" cy="2095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9" name="Rectangle 19"/>
          <p:cNvSpPr>
            <a:spLocks noChangeArrowheads="1"/>
          </p:cNvSpPr>
          <p:nvPr/>
        </p:nvSpPr>
        <p:spPr bwMode="auto">
          <a:xfrm>
            <a:off x="400050" y="52403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619544" name="Rectangle 24"/>
          <p:cNvSpPr>
            <a:spLocks noChangeArrowheads="1"/>
          </p:cNvSpPr>
          <p:nvPr/>
        </p:nvSpPr>
        <p:spPr bwMode="auto">
          <a:xfrm>
            <a:off x="5470525" y="4410075"/>
            <a:ext cx="3673475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find_if provides a convenient way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locate an item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a set/map/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list/vector that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meets specific requirements.</a:t>
            </a:r>
          </a:p>
          <a:p>
            <a:pPr algn="ctr"/>
            <a:r>
              <a:rPr lang="en-US" sz="1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(your predicate function’s logic determines the requirements)</a:t>
            </a:r>
            <a:endParaRPr lang="en-US" sz="1400" b="0"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2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32" grpId="0" animBg="1"/>
      <p:bldP spid="619532" grpId="1" animBg="1"/>
      <p:bldP spid="619534" grpId="0"/>
      <p:bldP spid="619537" grpId="0"/>
      <p:bldP spid="619538" grpId="0" animBg="1"/>
      <p:bldP spid="619538" grpId="1" animBg="1"/>
      <p:bldP spid="61954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89-C9FF-49DF-AAAC-2A31220BF37F}" type="slidenum">
              <a:rPr lang="en-US"/>
              <a:pPr/>
              <a:t>71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How does find_if work?</a:t>
            </a:r>
            <a:br>
              <a:rPr lang="en-US" sz="3600"/>
            </a:br>
            <a:r>
              <a:rPr lang="en-US" sz="3600"/>
              <a:t>Using pointers to functions!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562600" y="1100138"/>
            <a:ext cx="3581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Just like you can have pointers to ints and pointers to Squares, you can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76200" y="1066800"/>
            <a:ext cx="548640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squared(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a*a; 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cubed(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a*a*a; }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 (*ptr)(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squared;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25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cubed;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125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51942" name="AutoShape 6"/>
          <p:cNvSpPr>
            <a:spLocks noChangeArrowheads="1"/>
          </p:cNvSpPr>
          <p:nvPr/>
        </p:nvSpPr>
        <p:spPr bwMode="auto">
          <a:xfrm>
            <a:off x="1668463" y="1809750"/>
            <a:ext cx="3716337" cy="2000250"/>
          </a:xfrm>
          <a:prstGeom prst="wedgeRoundRectCallout">
            <a:avLst>
              <a:gd name="adj1" fmla="val -44875"/>
              <a:gd name="adj2" fmla="val 87144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line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“ptr is a pointer variable that can point to any function that </a:t>
            </a: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returns an 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and takes a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single int as a parameter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51943" name="AutoShape 7"/>
          <p:cNvSpPr>
            <a:spLocks noChangeArrowheads="1"/>
          </p:cNvSpPr>
          <p:nvPr/>
        </p:nvSpPr>
        <p:spPr bwMode="auto">
          <a:xfrm>
            <a:off x="1752600" y="3313113"/>
            <a:ext cx="3716338" cy="1030287"/>
          </a:xfrm>
          <a:prstGeom prst="wedgeRoundRectCallout">
            <a:avLst>
              <a:gd name="adj1" fmla="val -44875"/>
              <a:gd name="adj2" fmla="val 122111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how you point your function pointer to a particular function…</a:t>
            </a:r>
          </a:p>
        </p:txBody>
      </p:sp>
      <p:sp>
        <p:nvSpPr>
          <p:cNvPr id="551944" name="AutoShape 8"/>
          <p:cNvSpPr>
            <a:spLocks noChangeArrowheads="1"/>
          </p:cNvSpPr>
          <p:nvPr/>
        </p:nvSpPr>
        <p:spPr bwMode="auto">
          <a:xfrm>
            <a:off x="2259013" y="2971800"/>
            <a:ext cx="3716337" cy="1714500"/>
          </a:xfrm>
          <a:prstGeom prst="wedgeRoundRectCallout">
            <a:avLst>
              <a:gd name="adj1" fmla="val -44875"/>
              <a:gd name="adj2" fmla="val 93333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can use a function pointer with parens ( ) to call the pointed-to function just like you call any other function..</a:t>
            </a:r>
          </a:p>
        </p:txBody>
      </p:sp>
      <p:grpSp>
        <p:nvGrpSpPr>
          <p:cNvPr id="551946" name="Group 10"/>
          <p:cNvGrpSpPr>
            <a:grpSpLocks/>
          </p:cNvGrpSpPr>
          <p:nvPr/>
        </p:nvGrpSpPr>
        <p:grpSpPr bwMode="auto">
          <a:xfrm>
            <a:off x="5715000" y="5029200"/>
            <a:ext cx="1277938" cy="457200"/>
            <a:chOff x="-37" y="4781"/>
            <a:chExt cx="805" cy="288"/>
          </a:xfrm>
        </p:grpSpPr>
        <p:sp>
          <p:nvSpPr>
            <p:cNvPr id="551947" name="Text Box 11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551948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6477000" y="5029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51950" name="Line 14"/>
          <p:cNvSpPr>
            <a:spLocks noChangeShapeType="1"/>
          </p:cNvSpPr>
          <p:nvPr/>
        </p:nvSpPr>
        <p:spPr bwMode="auto">
          <a:xfrm>
            <a:off x="123825" y="4705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1" name="Line 15"/>
          <p:cNvSpPr>
            <a:spLocks noChangeShapeType="1"/>
          </p:cNvSpPr>
          <p:nvPr/>
        </p:nvSpPr>
        <p:spPr bwMode="auto">
          <a:xfrm>
            <a:off x="104775" y="5257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4559300" y="10096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3" name="AutoShape 17"/>
          <p:cNvCxnSpPr>
            <a:cxnSpLocks noChangeShapeType="1"/>
            <a:stCxn id="551949" idx="3"/>
            <a:endCxn id="551952" idx="3"/>
          </p:cNvCxnSpPr>
          <p:nvPr/>
        </p:nvCxnSpPr>
        <p:spPr bwMode="auto">
          <a:xfrm flipH="1" flipV="1">
            <a:off x="4833938" y="1238250"/>
            <a:ext cx="1917700" cy="4019550"/>
          </a:xfrm>
          <a:prstGeom prst="curvedConnector3">
            <a:avLst>
              <a:gd name="adj1" fmla="val -11838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54" name="Line 18"/>
          <p:cNvSpPr>
            <a:spLocks noChangeShapeType="1"/>
          </p:cNvSpPr>
          <p:nvPr/>
        </p:nvSpPr>
        <p:spPr bwMode="auto">
          <a:xfrm>
            <a:off x="104775" y="5529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5" name="Line 19"/>
          <p:cNvSpPr>
            <a:spLocks noChangeShapeType="1"/>
          </p:cNvSpPr>
          <p:nvPr/>
        </p:nvSpPr>
        <p:spPr bwMode="auto">
          <a:xfrm>
            <a:off x="-287338" y="1246188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6" name="Line 20"/>
          <p:cNvSpPr>
            <a:spLocks noChangeShapeType="1"/>
          </p:cNvSpPr>
          <p:nvPr/>
        </p:nvSpPr>
        <p:spPr bwMode="auto">
          <a:xfrm>
            <a:off x="3617913" y="881063"/>
            <a:ext cx="225425" cy="258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7" name="Line 21"/>
          <p:cNvSpPr>
            <a:spLocks noChangeShapeType="1"/>
          </p:cNvSpPr>
          <p:nvPr/>
        </p:nvSpPr>
        <p:spPr bwMode="auto">
          <a:xfrm>
            <a:off x="90488" y="6081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9" name="AutoShape 23"/>
          <p:cNvCxnSpPr>
            <a:cxnSpLocks noChangeShapeType="1"/>
            <a:stCxn id="551949" idx="3"/>
            <a:endCxn id="551958" idx="3"/>
          </p:cNvCxnSpPr>
          <p:nvPr/>
        </p:nvCxnSpPr>
        <p:spPr bwMode="auto">
          <a:xfrm flipH="1" flipV="1">
            <a:off x="4818063" y="1662113"/>
            <a:ext cx="1933575" cy="3595687"/>
          </a:xfrm>
          <a:prstGeom prst="curvedConnector3">
            <a:avLst>
              <a:gd name="adj1" fmla="val -11741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60" name="Line 24"/>
          <p:cNvSpPr>
            <a:spLocks noChangeShapeType="1"/>
          </p:cNvSpPr>
          <p:nvPr/>
        </p:nvSpPr>
        <p:spPr bwMode="auto">
          <a:xfrm>
            <a:off x="95250" y="6367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1" name="Line 25"/>
          <p:cNvSpPr>
            <a:spLocks noChangeShapeType="1"/>
          </p:cNvSpPr>
          <p:nvPr/>
        </p:nvSpPr>
        <p:spPr bwMode="auto">
          <a:xfrm>
            <a:off x="-298450" y="1674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3" name="Line 27"/>
          <p:cNvSpPr>
            <a:spLocks noChangeShapeType="1"/>
          </p:cNvSpPr>
          <p:nvPr/>
        </p:nvSpPr>
        <p:spPr bwMode="auto">
          <a:xfrm>
            <a:off x="3657600" y="1295400"/>
            <a:ext cx="225425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4" name="Line 28"/>
          <p:cNvSpPr>
            <a:spLocks noChangeShapeType="1"/>
          </p:cNvSpPr>
          <p:nvPr/>
        </p:nvSpPr>
        <p:spPr bwMode="auto">
          <a:xfrm>
            <a:off x="-304800" y="662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5562600" y="2624138"/>
            <a:ext cx="358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we can have function pointers to all types of functions…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5473700" y="3808413"/>
            <a:ext cx="3746500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void (*p1)(int,float);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Square (*p2)(Circle &amp;);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bool (*p3)(void);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5486400" y="5486400"/>
            <a:ext cx="37465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And you can use function pointers as arguments to functions too!</a:t>
            </a: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(This is how find_if works)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1968" name="Rectangle 32"/>
          <p:cNvSpPr>
            <a:spLocks noChangeArrowheads="1"/>
          </p:cNvSpPr>
          <p:nvPr/>
        </p:nvSpPr>
        <p:spPr bwMode="auto">
          <a:xfrm>
            <a:off x="95250" y="2057400"/>
            <a:ext cx="5486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void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applyToArray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CC00FF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(*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ptr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)(</a:t>
            </a:r>
            <a:r>
              <a:rPr lang="en-US" dirty="0" err="1">
                <a:solidFill>
                  <a:srgbClr val="008080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dirty="0">
                <a:solidFill>
                  <a:srgbClr val="CC00FF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br>
              <a:rPr lang="en-US" dirty="0">
                <a:solidFill>
                  <a:srgbClr val="6600CC"/>
                </a:solidFill>
                <a:cs typeface="Times New Roman" pitchFamily="18" charset="0"/>
              </a:rPr>
            </a:b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             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x[],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size)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for (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=0;i&lt;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size;i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++)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   x[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] = </a:t>
            </a:r>
            <a:r>
              <a:rPr lang="en-US" dirty="0" err="1">
                <a:solidFill>
                  <a:srgbClr val="008080"/>
                </a:solidFill>
                <a:cs typeface="Times New Roman" pitchFamily="18" charset="0"/>
              </a:rPr>
              <a:t>ptr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(x[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]);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551969" name="Rectangle 33"/>
          <p:cNvSpPr>
            <a:spLocks noChangeArrowheads="1"/>
          </p:cNvSpPr>
          <p:nvPr/>
        </p:nvSpPr>
        <p:spPr bwMode="auto">
          <a:xfrm>
            <a:off x="490538" y="5922963"/>
            <a:ext cx="4538662" cy="5540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1970" name="Rectangle 34"/>
          <p:cNvSpPr>
            <a:spLocks noChangeArrowheads="1"/>
          </p:cNvSpPr>
          <p:nvPr/>
        </p:nvSpPr>
        <p:spPr bwMode="auto">
          <a:xfrm>
            <a:off x="457200" y="5895975"/>
            <a:ext cx="548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 arr[3] = { 10, 20, 30};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applyToArray(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cubed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,arr,3);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5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551942" grpId="0" animBg="1"/>
      <p:bldP spid="551942" grpId="1" animBg="1"/>
      <p:bldP spid="551943" grpId="0" animBg="1"/>
      <p:bldP spid="551943" grpId="1" animBg="1"/>
      <p:bldP spid="551944" grpId="0" animBg="1"/>
      <p:bldP spid="551944" grpId="1" animBg="1"/>
      <p:bldP spid="551950" grpId="0" animBg="1"/>
      <p:bldP spid="551950" grpId="1" animBg="1"/>
      <p:bldP spid="551951" grpId="0" animBg="1"/>
      <p:bldP spid="551951" grpId="1" animBg="1"/>
      <p:bldP spid="551954" grpId="0" animBg="1"/>
      <p:bldP spid="551954" grpId="1" animBg="1"/>
      <p:bldP spid="551955" grpId="0" animBg="1"/>
      <p:bldP spid="551955" grpId="1" animBg="1"/>
      <p:bldP spid="551956" grpId="0" animBg="1"/>
      <p:bldP spid="551956" grpId="1" animBg="1"/>
      <p:bldP spid="551957" grpId="0" animBg="1"/>
      <p:bldP spid="551957" grpId="1" animBg="1"/>
      <p:bldP spid="551960" grpId="0" animBg="1"/>
      <p:bldP spid="551960" grpId="1" animBg="1"/>
      <p:bldP spid="551961" grpId="0" animBg="1"/>
      <p:bldP spid="551961" grpId="1" animBg="1"/>
      <p:bldP spid="551963" grpId="0" animBg="1"/>
      <p:bldP spid="551963" grpId="1" animBg="1"/>
      <p:bldP spid="551964" grpId="0" animBg="1"/>
      <p:bldP spid="551964" grpId="1" animBg="1"/>
      <p:bldP spid="551965" grpId="0"/>
      <p:bldP spid="551966" grpId="0"/>
      <p:bldP spid="551967" grpId="0"/>
      <p:bldP spid="551968" grpId="0"/>
      <p:bldP spid="551969" grpId="0" animBg="1"/>
      <p:bldP spid="5519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D597-2C1C-4B82-A26D-6A9D171244DB}" type="slidenum">
              <a:rPr lang="en-US"/>
              <a:pPr/>
              <a:t>8</a:t>
            </a:fld>
            <a:endParaRPr lang="en-US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5961063" y="838200"/>
            <a:ext cx="31353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And here’s how they work!</a:t>
            </a:r>
          </a:p>
        </p:txBody>
      </p:sp>
      <p:sp>
        <p:nvSpPr>
          <p:cNvPr id="536587" name="Text Box 11"/>
          <p:cNvSpPr txBox="1">
            <a:spLocks noChangeArrowheads="1"/>
          </p:cNvSpPr>
          <p:nvPr/>
        </p:nvSpPr>
        <p:spPr bwMode="auto">
          <a:xfrm>
            <a:off x="5380038" y="4168775"/>
            <a:ext cx="3763962" cy="2431435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(5), spot(3);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&gt;= spot)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wins”;</a:t>
            </a: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…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Custom Comparison Operators</a:t>
            </a: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310455" y="1066800"/>
            <a:ext cx="5576888" cy="174307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operator</a:t>
            </a:r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(const Dog &amp;a, const Dog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&gt;=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7" name="Line 21"/>
          <p:cNvSpPr>
            <a:spLocks noChangeShapeType="1"/>
          </p:cNvSpPr>
          <p:nvPr/>
        </p:nvSpPr>
        <p:spPr bwMode="auto">
          <a:xfrm>
            <a:off x="5408613" y="488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6603" name="Group 27"/>
          <p:cNvGrpSpPr>
            <a:grpSpLocks/>
          </p:cNvGrpSpPr>
          <p:nvPr/>
        </p:nvGrpSpPr>
        <p:grpSpPr bwMode="auto">
          <a:xfrm>
            <a:off x="3120330" y="4648200"/>
            <a:ext cx="1841500" cy="866775"/>
            <a:chOff x="288" y="4878"/>
            <a:chExt cx="1160" cy="546"/>
          </a:xfrm>
        </p:grpSpPr>
        <p:sp>
          <p:nvSpPr>
            <p:cNvPr id="536598" name="Rectangle 22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599" name="Text Box 23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fido</a:t>
              </a:r>
            </a:p>
          </p:txBody>
        </p:sp>
        <p:sp>
          <p:nvSpPr>
            <p:cNvPr id="536600" name="Text Box 24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1" name="Rectangle 25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2" name="Text Box 26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5</a:t>
              </a:r>
            </a:p>
          </p:txBody>
        </p:sp>
      </p:grpSp>
      <p:grpSp>
        <p:nvGrpSpPr>
          <p:cNvPr id="536604" name="Group 28"/>
          <p:cNvGrpSpPr>
            <a:grpSpLocks/>
          </p:cNvGrpSpPr>
          <p:nvPr/>
        </p:nvGrpSpPr>
        <p:grpSpPr bwMode="auto">
          <a:xfrm>
            <a:off x="3044130" y="5638800"/>
            <a:ext cx="1841500" cy="866775"/>
            <a:chOff x="288" y="4878"/>
            <a:chExt cx="1160" cy="546"/>
          </a:xfrm>
        </p:grpSpPr>
        <p:sp>
          <p:nvSpPr>
            <p:cNvPr id="536605" name="Rectangle 29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6" name="Text Box 30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spot</a:t>
              </a:r>
            </a:p>
          </p:txBody>
        </p:sp>
        <p:sp>
          <p:nvSpPr>
            <p:cNvPr id="536607" name="Text Box 31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8" name="Rectangle 32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9" name="Text Box 33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536610" name="Line 34"/>
          <p:cNvSpPr>
            <a:spLocks noChangeShapeType="1"/>
          </p:cNvSpPr>
          <p:nvPr/>
        </p:nvSpPr>
        <p:spPr bwMode="auto">
          <a:xfrm>
            <a:off x="5410200" y="5153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1" name="AutoShape 35"/>
          <p:cNvSpPr>
            <a:spLocks noChangeArrowheads="1"/>
          </p:cNvSpPr>
          <p:nvPr/>
        </p:nvSpPr>
        <p:spPr bwMode="auto">
          <a:xfrm>
            <a:off x="5803900" y="2819400"/>
            <a:ext cx="3340100" cy="1828800"/>
          </a:xfrm>
          <a:prstGeom prst="wedgeRoundRectCallout">
            <a:avLst>
              <a:gd name="adj1" fmla="val -11454"/>
              <a:gd name="adj2" fmla="val 74394"/>
              <a:gd name="adj3" fmla="val 16667"/>
            </a:avLst>
          </a:prstGeom>
          <a:solidFill>
            <a:srgbClr val="99CC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Simply using the operator in your code causes C++ to call your comparison function!</a:t>
            </a:r>
          </a:p>
        </p:txBody>
      </p:sp>
      <p:sp>
        <p:nvSpPr>
          <p:cNvPr id="536612" name="Line 36"/>
          <p:cNvSpPr>
            <a:spLocks noChangeShapeType="1"/>
          </p:cNvSpPr>
          <p:nvPr/>
        </p:nvSpPr>
        <p:spPr bwMode="auto">
          <a:xfrm>
            <a:off x="72330" y="1281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5" name="Line 39"/>
          <p:cNvSpPr>
            <a:spLocks noChangeShapeType="1"/>
          </p:cNvSpPr>
          <p:nvPr/>
        </p:nvSpPr>
        <p:spPr bwMode="auto">
          <a:xfrm>
            <a:off x="324743" y="1804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6" name="Text Box 40"/>
          <p:cNvSpPr txBox="1">
            <a:spLocks noChangeArrowheads="1"/>
          </p:cNvSpPr>
          <p:nvPr/>
        </p:nvSpPr>
        <p:spPr bwMode="auto">
          <a:xfrm>
            <a:off x="1696343" y="13620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36617" name="Text Box 41"/>
          <p:cNvSpPr txBox="1">
            <a:spLocks noChangeArrowheads="1"/>
          </p:cNvSpPr>
          <p:nvPr/>
        </p:nvSpPr>
        <p:spPr bwMode="auto">
          <a:xfrm>
            <a:off x="3525143" y="13335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36618" name="Line 42"/>
          <p:cNvSpPr>
            <a:spLocks noChangeShapeType="1"/>
          </p:cNvSpPr>
          <p:nvPr/>
        </p:nvSpPr>
        <p:spPr bwMode="auto">
          <a:xfrm>
            <a:off x="610493" y="2076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9" name="Line 43"/>
          <p:cNvSpPr>
            <a:spLocks noChangeShapeType="1"/>
          </p:cNvSpPr>
          <p:nvPr/>
        </p:nvSpPr>
        <p:spPr bwMode="auto">
          <a:xfrm>
            <a:off x="5689600" y="546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3525143" y="104775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5196780" y="10334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767263" y="452913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8" name="Text Box 52"/>
          <p:cNvSpPr txBox="1">
            <a:spLocks noChangeArrowheads="1"/>
          </p:cNvSpPr>
          <p:nvPr/>
        </p:nvSpPr>
        <p:spPr bwMode="auto">
          <a:xfrm>
            <a:off x="4724400" y="5519738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cxnSp>
        <p:nvCxnSpPr>
          <p:cNvPr id="536629" name="AutoShape 53"/>
          <p:cNvCxnSpPr>
            <a:cxnSpLocks noChangeShapeType="1"/>
            <a:stCxn id="536624" idx="3"/>
          </p:cNvCxnSpPr>
          <p:nvPr/>
        </p:nvCxnSpPr>
        <p:spPr bwMode="auto">
          <a:xfrm>
            <a:off x="3891855" y="1276350"/>
            <a:ext cx="1009650" cy="3481388"/>
          </a:xfrm>
          <a:prstGeom prst="curvedConnector3">
            <a:avLst>
              <a:gd name="adj1" fmla="val 12248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6630" name="AutoShape 54"/>
          <p:cNvCxnSpPr>
            <a:cxnSpLocks noChangeShapeType="1"/>
            <a:stCxn id="536625" idx="3"/>
          </p:cNvCxnSpPr>
          <p:nvPr/>
        </p:nvCxnSpPr>
        <p:spPr bwMode="auto">
          <a:xfrm flipH="1">
            <a:off x="4858643" y="1262063"/>
            <a:ext cx="704850" cy="4486275"/>
          </a:xfrm>
          <a:prstGeom prst="curvedConnector3">
            <a:avLst>
              <a:gd name="adj1" fmla="val -32208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5788594" y="2892490"/>
            <a:ext cx="3355406" cy="313932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{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}</a:t>
            </a:r>
          </a:p>
          <a:p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634" name="Line 58"/>
          <p:cNvSpPr>
            <a:spLocks noChangeShapeType="1"/>
          </p:cNvSpPr>
          <p:nvPr/>
        </p:nvSpPr>
        <p:spPr bwMode="auto">
          <a:xfrm>
            <a:off x="8277614" y="4040651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31" name="AutoShape 55"/>
          <p:cNvSpPr>
            <a:spLocks noChangeArrowheads="1"/>
          </p:cNvSpPr>
          <p:nvPr/>
        </p:nvSpPr>
        <p:spPr bwMode="auto">
          <a:xfrm>
            <a:off x="258763" y="3067294"/>
            <a:ext cx="4508500" cy="1946713"/>
          </a:xfrm>
          <a:prstGeom prst="wedgeRoundRectCallout">
            <a:avLst>
              <a:gd name="adj1" fmla="val 36340"/>
              <a:gd name="adj2" fmla="val -13735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Oh, and by the way… since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are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our function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can only call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 functions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in Dog!</a:t>
            </a:r>
          </a:p>
          <a:p>
            <a:pPr algn="ctr"/>
            <a:endParaRPr lang="en-US" sz="1000" b="0" i="1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 you’d better make </a:t>
            </a:r>
            <a:b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err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() const too!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74282" r="68040" b="18678"/>
          <a:stretch/>
        </p:blipFill>
        <p:spPr bwMode="auto">
          <a:xfrm>
            <a:off x="130990" y="6031811"/>
            <a:ext cx="5540188" cy="72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57"/>
          <p:cNvSpPr txBox="1">
            <a:spLocks noChangeArrowheads="1"/>
          </p:cNvSpPr>
          <p:nvPr/>
        </p:nvSpPr>
        <p:spPr bwMode="auto">
          <a:xfrm>
            <a:off x="8234354" y="3740418"/>
            <a:ext cx="825355" cy="369332"/>
          </a:xfrm>
          <a:prstGeom prst="rect">
            <a:avLst/>
          </a:prstGeom>
          <a:solidFill>
            <a:srgbClr val="FFFF99">
              <a:alpha val="94902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endParaRPr lang="en-US" b="0" dirty="0">
              <a:cs typeface="Times New Roman" pitchFamily="18" charset="0"/>
            </a:endParaRPr>
          </a:p>
        </p:txBody>
      </p:sp>
      <p:sp>
        <p:nvSpPr>
          <p:cNvPr id="39" name="AutoShape 55"/>
          <p:cNvSpPr>
            <a:spLocks noChangeArrowheads="1"/>
          </p:cNvSpPr>
          <p:nvPr/>
        </p:nvSpPr>
        <p:spPr bwMode="auto">
          <a:xfrm>
            <a:off x="5561013" y="2329681"/>
            <a:ext cx="3033169" cy="960388"/>
          </a:xfrm>
          <a:prstGeom prst="wedgeRoundRectCallout">
            <a:avLst>
              <a:gd name="adj1" fmla="val 48295"/>
              <a:gd name="adj2" fmla="val 9429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If you forget the </a:t>
            </a:r>
            <a:r>
              <a:rPr lang="en-US" sz="2000" b="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keyword… 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AutoShape 55"/>
          <p:cNvSpPr>
            <a:spLocks noChangeArrowheads="1"/>
          </p:cNvSpPr>
          <p:nvPr/>
        </p:nvSpPr>
        <p:spPr bwMode="auto">
          <a:xfrm>
            <a:off x="1611162" y="5191867"/>
            <a:ext cx="3033169" cy="960388"/>
          </a:xfrm>
          <a:prstGeom prst="wedgeRoundRectCallout">
            <a:avLst>
              <a:gd name="adj1" fmla="val 54921"/>
              <a:gd name="adj2" fmla="val 9220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You’ll see this kind of cryptic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… 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36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6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5366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7" grpId="0" animBg="1" autoUpdateAnimBg="0"/>
      <p:bldP spid="536597" grpId="0" animBg="1"/>
      <p:bldP spid="536597" grpId="1" animBg="1"/>
      <p:bldP spid="536610" grpId="0" animBg="1"/>
      <p:bldP spid="536610" grpId="1" animBg="1"/>
      <p:bldP spid="536611" grpId="0" animBg="1"/>
      <p:bldP spid="536611" grpId="1" animBg="1"/>
      <p:bldP spid="536612" grpId="0" animBg="1"/>
      <p:bldP spid="536612" grpId="1" animBg="1"/>
      <p:bldP spid="536615" grpId="0" animBg="1"/>
      <p:bldP spid="536615" grpId="1" animBg="1"/>
      <p:bldP spid="536616" grpId="0"/>
      <p:bldP spid="536616" grpId="1"/>
      <p:bldP spid="536617" grpId="0"/>
      <p:bldP spid="536617" grpId="1"/>
      <p:bldP spid="536618" grpId="0" animBg="1"/>
      <p:bldP spid="536618" grpId="1" animBg="1"/>
      <p:bldP spid="536619" grpId="0" animBg="1"/>
      <p:bldP spid="536619" grpId="1" animBg="1"/>
      <p:bldP spid="536633" grpId="0" animBg="1" autoUpdateAnimBg="0"/>
      <p:bldP spid="536633" grpId="1" animBg="1"/>
      <p:bldP spid="536634" grpId="0" animBg="1"/>
      <p:bldP spid="536634" grpId="1" animBg="1"/>
      <p:bldP spid="536634" grpId="2" animBg="1"/>
      <p:bldP spid="536631" grpId="0" animBg="1"/>
      <p:bldP spid="536631" grpId="1" animBg="1"/>
      <p:bldP spid="40" grpId="0" animBg="1"/>
      <p:bldP spid="40" grpId="1" animBg="1"/>
      <p:bldP spid="39" grpId="0" animBg="1"/>
      <p:bldP spid="39" grpId="1" animBg="1"/>
      <p:bldP spid="41" grpId="0" animBg="1"/>
      <p:bldP spid="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F0A-7AC0-43EC-9122-D119C0E4D201}" type="slidenum">
              <a:rPr lang="en-US"/>
              <a:pPr/>
              <a:t>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686800" cy="1143000"/>
          </a:xfrm>
        </p:spPr>
        <p:txBody>
          <a:bodyPr/>
          <a:lstStyle/>
          <a:p>
            <a:r>
              <a:rPr lang="en-US" sz="4000"/>
              <a:t>Part 2: Writing Generic Functions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5715000" y="762000"/>
            <a:ext cx="33988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this code, we’ve written several different </a:t>
            </a:r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swap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functions that swap the two values passed into the function.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152400" y="890588"/>
            <a:ext cx="5522913" cy="5891212"/>
          </a:xfrm>
          <a:prstGeom prst="rect">
            <a:avLst/>
          </a:prstGeom>
          <a:solidFill>
            <a:srgbClr val="FFFFD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the old way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>
                <a:ea typeface="MS Mincho" pitchFamily="49" charset="-128"/>
                <a:cs typeface="Times New Roman" pitchFamily="18" charset="0"/>
              </a:rPr>
              <a:t>(Circ &amp;a, Circ &amp;b)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Circle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SwapDog</a:t>
            </a:r>
            <a:r>
              <a:rPr lang="en-US">
                <a:ea typeface="MS Mincho" pitchFamily="49" charset="-128"/>
                <a:cs typeface="Times New Roman" pitchFamily="18" charset="0"/>
              </a:rPr>
              <a:t>(Dog &amp;d1, Dog &amp;d2)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/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  <a:endParaRPr lang="en-US" sz="120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Circle a(5), b(6);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c(100), d(750);</a:t>
            </a:r>
            <a:endParaRPr lang="en-US"/>
          </a:p>
          <a:p>
            <a:r>
              <a:rPr lang="en-US" sz="800">
                <a:ea typeface="MS Mincho" pitchFamily="49" charset="-128"/>
                <a:cs typeface="Times New Roman" pitchFamily="18" charset="0"/>
              </a:rPr>
              <a:t> </a:t>
            </a:r>
            <a:endParaRPr lang="en-US" sz="80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>
                <a:ea typeface="MS Mincho" pitchFamily="49" charset="-128"/>
                <a:cs typeface="Times New Roman" pitchFamily="18" charset="0"/>
              </a:rPr>
              <a:t>(a,b);</a:t>
            </a:r>
            <a:endParaRPr lang="en-US"/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SwapDog</a:t>
            </a:r>
            <a:r>
              <a:rPr lang="en-US">
                <a:ea typeface="MS Mincho" pitchFamily="49" charset="-128"/>
                <a:cs typeface="Times New Roman" pitchFamily="18" charset="0"/>
              </a:rPr>
              <a:t>(c,d);</a:t>
            </a:r>
            <a:endParaRPr lang="en-US"/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</p:txBody>
      </p:sp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5775325" y="3111500"/>
            <a:ext cx="321627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Wouldn’t it be nice if we could write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one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swap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 and have it work for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any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data type? </a:t>
            </a:r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152400" y="1271588"/>
            <a:ext cx="5522913" cy="4214812"/>
          </a:xfrm>
          <a:prstGeom prst="rect">
            <a:avLst/>
          </a:prstGeom>
          <a:solidFill>
            <a:srgbClr val="EBFF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the 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new</a:t>
            </a:r>
            <a:r>
              <a:rPr lang="en-US">
                <a:ea typeface="MS Mincho" pitchFamily="49" charset="-128"/>
                <a:cs typeface="Times New Roman" pitchFamily="18" charset="0"/>
              </a:rPr>
              <a:t> way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... (we’ll learn how in a sec)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a(5), b(6);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c(10), d(75);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e = 5, f = 10;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>
              <a:solidFill>
                <a:srgbClr val="FF3300"/>
              </a:solidFill>
            </a:endParaRP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e,f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	</a:t>
            </a:r>
          </a:p>
        </p:txBody>
      </p:sp>
      <p:sp>
        <p:nvSpPr>
          <p:cNvPr id="446473" name="Text Box 9"/>
          <p:cNvSpPr txBox="1">
            <a:spLocks noChangeArrowheads="1"/>
          </p:cNvSpPr>
          <p:nvPr/>
        </p:nvSpPr>
        <p:spPr bwMode="auto">
          <a:xfrm>
            <a:off x="6019800" y="5349875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/>
      <p:bldP spid="446468" grpId="0" animBg="1"/>
      <p:bldP spid="446469" grpId="0" autoUpdateAnimBg="0"/>
      <p:bldP spid="446472" grpId="0" animBg="1"/>
      <p:bldP spid="446473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51126</TotalTime>
  <Words>10526</Words>
  <Application>Microsoft Office PowerPoint</Application>
  <PresentationFormat>On-screen Show (4:3)</PresentationFormat>
  <Paragraphs>2860</Paragraphs>
  <Slides>71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MS Mincho</vt:lpstr>
      <vt:lpstr>Comic Sans MS</vt:lpstr>
      <vt:lpstr>Courier New</vt:lpstr>
      <vt:lpstr>Impact</vt:lpstr>
      <vt:lpstr>Times New Roman</vt:lpstr>
      <vt:lpstr>Wingdings</vt:lpstr>
      <vt:lpstr>Default Design</vt:lpstr>
      <vt:lpstr>Lecture #9</vt:lpstr>
      <vt:lpstr>PowerPoint Presentation</vt:lpstr>
      <vt:lpstr>Generic Programming</vt:lpstr>
      <vt:lpstr>PowerPoint Presentation</vt:lpstr>
      <vt:lpstr>Generic Programming</vt:lpstr>
      <vt:lpstr>Part 1: Allowing Generic Comparisons</vt:lpstr>
      <vt:lpstr>Custom Comparison Operators</vt:lpstr>
      <vt:lpstr>Custom Comparison Operators</vt:lpstr>
      <vt:lpstr>Part 2: Writing Generic Functions</vt:lpstr>
      <vt:lpstr>The Solution</vt:lpstr>
      <vt:lpstr>Function Template Details</vt:lpstr>
      <vt:lpstr>Function Template Details</vt:lpstr>
      <vt:lpstr>Function Template Details</vt:lpstr>
      <vt:lpstr>Function Template Details</vt:lpstr>
      <vt:lpstr>Function Template Details</vt:lpstr>
      <vt:lpstr>A Hairy Template Example</vt:lpstr>
      <vt:lpstr>Multi-type Templates</vt:lpstr>
      <vt:lpstr>Part 3: Writing Generic Classes</vt:lpstr>
      <vt:lpstr>PowerPoint Presentation</vt:lpstr>
      <vt:lpstr>Template Classes</vt:lpstr>
      <vt:lpstr>Carey’s Template Cheat Sheet</vt:lpstr>
      <vt:lpstr>Part 4: The Standard Template Library (aka “STL”)</vt:lpstr>
      <vt:lpstr>The “STL”</vt:lpstr>
      <vt:lpstr>Cool STL Class #1: Vector</vt:lpstr>
      <vt:lpstr>Cool STL Class #1: Vector</vt:lpstr>
      <vt:lpstr>Cool STL Class #1: Vector</vt:lpstr>
      <vt:lpstr>Cool STL Class #1: Vector</vt:lpstr>
      <vt:lpstr>Cool STL Class #1: Vector</vt:lpstr>
      <vt:lpstr>Cool STL Class #2: List</vt:lpstr>
      <vt:lpstr>Cool STL Class #2: List</vt:lpstr>
      <vt:lpstr>Iterating Through The Items </vt:lpstr>
      <vt:lpstr>Iterating Through The Items </vt:lpstr>
      <vt:lpstr>Defining an Iterator </vt:lpstr>
      <vt:lpstr>STL Iterators</vt:lpstr>
      <vt:lpstr>STL Iterators</vt:lpstr>
      <vt:lpstr>STL Iterators</vt:lpstr>
      <vt:lpstr>STL Iterators</vt:lpstr>
      <vt:lpstr>STL And Classes/Structs</vt:lpstr>
      <vt:lpstr>Const Iterators and Headaches</vt:lpstr>
      <vt:lpstr>STL Iterator Challenge</vt:lpstr>
      <vt:lpstr>STL Iterators</vt:lpstr>
      <vt:lpstr>How  Iterators  Work?</vt:lpstr>
      <vt:lpstr>Other STL Containers</vt:lpstr>
      <vt:lpstr>Cool STL Class #3: Map </vt:lpstr>
      <vt:lpstr>Cool STL Class #3: Map </vt:lpstr>
      <vt:lpstr>How the Map Class Works</vt:lpstr>
      <vt:lpstr>How to Search the Map Class</vt:lpstr>
      <vt:lpstr>How to Search the Map Class</vt:lpstr>
      <vt:lpstr>How to Iterate Through a Map</vt:lpstr>
      <vt:lpstr>Cool STL Class #3: Map </vt:lpstr>
      <vt:lpstr>Cool STL Class #3: Map </vt:lpstr>
      <vt:lpstr>Cool STL Class #4: Set </vt:lpstr>
      <vt:lpstr>Cool STL Class #4: Set </vt:lpstr>
      <vt:lpstr>Searching/Iterating Through a Set</vt:lpstr>
      <vt:lpstr>Deleting an Item from an STL Container</vt:lpstr>
      <vt:lpstr>Iterator Gotchas!</vt:lpstr>
      <vt:lpstr>Deletion Gotchas</vt:lpstr>
      <vt:lpstr>PowerPoint Presentation</vt:lpstr>
      <vt:lpstr>The “sort” function</vt:lpstr>
      <vt:lpstr>The “sort” function</vt:lpstr>
      <vt:lpstr>Part 6: Compound STL Data Structures</vt:lpstr>
      <vt:lpstr>STL Challenges</vt:lpstr>
      <vt:lpstr>Appendix – On Your Own Study</vt:lpstr>
      <vt:lpstr>PowerPoint Presentation</vt:lpstr>
      <vt:lpstr>Template Exercise</vt:lpstr>
      <vt:lpstr>PowerPoint Presentation</vt:lpstr>
      <vt:lpstr>PowerPoint Presentation</vt:lpstr>
      <vt:lpstr>PowerPoint Presentation</vt:lpstr>
      <vt:lpstr>The find_if Function</vt:lpstr>
      <vt:lpstr>The find_if Function</vt:lpstr>
      <vt:lpstr>How does find_if work? Using pointers to functions!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4920</cp:revision>
  <dcterms:created xsi:type="dcterms:W3CDTF">2002-10-09T05:27:34Z</dcterms:created>
  <dcterms:modified xsi:type="dcterms:W3CDTF">2017-11-24T19:33:39Z</dcterms:modified>
</cp:coreProperties>
</file>