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07" autoAdjust="0"/>
    <p:restoredTop sz="94660"/>
  </p:normalViewPr>
  <p:slideViewPr>
    <p:cSldViewPr snapToGrid="0">
      <p:cViewPr varScale="1">
        <p:scale>
          <a:sx n="36" d="100"/>
          <a:sy n="36" d="100"/>
        </p:scale>
        <p:origin x="19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15BA79-C766-49CC-8C2F-2400F73BF849}"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143621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5BA79-C766-49CC-8C2F-2400F73BF849}"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30446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5BA79-C766-49CC-8C2F-2400F73BF849}"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23184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5BA79-C766-49CC-8C2F-2400F73BF849}"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337053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15BA79-C766-49CC-8C2F-2400F73BF849}"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18065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15BA79-C766-49CC-8C2F-2400F73BF849}"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53774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15BA79-C766-49CC-8C2F-2400F73BF849}"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375731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15BA79-C766-49CC-8C2F-2400F73BF849}"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27761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5BA79-C766-49CC-8C2F-2400F73BF849}"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150103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2215BA79-C766-49CC-8C2F-2400F73BF849}"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256921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2215BA79-C766-49CC-8C2F-2400F73BF849}"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5163D-3ACB-4396-A49B-676FD67222EE}" type="slidenum">
              <a:rPr lang="en-US" smtClean="0"/>
              <a:t>‹#›</a:t>
            </a:fld>
            <a:endParaRPr lang="en-US"/>
          </a:p>
        </p:txBody>
      </p:sp>
    </p:spTree>
    <p:extLst>
      <p:ext uri="{BB962C8B-B14F-4D97-AF65-F5344CB8AC3E}">
        <p14:creationId xmlns:p14="http://schemas.microsoft.com/office/powerpoint/2010/main" val="32467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2215BA79-C766-49CC-8C2F-2400F73BF849}" type="datetimeFigureOut">
              <a:rPr lang="en-US" smtClean="0"/>
              <a:t>5/8/2017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84D5163D-3ACB-4396-A49B-676FD67222EE}" type="slidenum">
              <a:rPr lang="en-US" smtClean="0"/>
              <a:t>‹#›</a:t>
            </a:fld>
            <a:endParaRPr lang="en-US"/>
          </a:p>
        </p:txBody>
      </p:sp>
    </p:spTree>
    <p:extLst>
      <p:ext uri="{BB962C8B-B14F-4D97-AF65-F5344CB8AC3E}">
        <p14:creationId xmlns:p14="http://schemas.microsoft.com/office/powerpoint/2010/main" val="3492509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237"/>
            <a:ext cx="32937141" cy="219456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23" y="14147918"/>
            <a:ext cx="5507827" cy="688191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003" y="5283548"/>
            <a:ext cx="8146067" cy="118235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47104" y="4546822"/>
            <a:ext cx="13796888" cy="780582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102543" y="9962739"/>
            <a:ext cx="14358708" cy="9338023"/>
          </a:xfrm>
          <a:prstGeom prst="rect">
            <a:avLst/>
          </a:prstGeom>
        </p:spPr>
      </p:pic>
      <p:sp>
        <p:nvSpPr>
          <p:cNvPr id="14" name="TextBox 13"/>
          <p:cNvSpPr txBox="1"/>
          <p:nvPr/>
        </p:nvSpPr>
        <p:spPr>
          <a:xfrm>
            <a:off x="27143232" y="15226487"/>
            <a:ext cx="4351763" cy="4524315"/>
          </a:xfrm>
          <a:prstGeom prst="rect">
            <a:avLst/>
          </a:prstGeom>
          <a:noFill/>
        </p:spPr>
        <p:txBody>
          <a:bodyPr wrap="square" rtlCol="0">
            <a:spAutoFit/>
          </a:bodyPr>
          <a:lstStyle/>
          <a:p>
            <a:r>
              <a:rPr lang="en-US" sz="2400" dirty="0">
                <a:latin typeface="Perpetua" panose="02020502060401020303" pitchFamily="18" charset="0"/>
              </a:rPr>
              <a:t>Lead poisoning remains a problem in several Ohio areas, and parts of Cleveland have some of the highest poisoning rates in the US. In some tracts in the St. Clair-Superior area, half of children tested had elevated lead levels, a rate 10 times higher than in Flint, Michigan</a:t>
            </a:r>
            <a:r>
              <a:rPr lang="en-US" sz="2400" dirty="0" smtClean="0">
                <a:latin typeface="Perpetua" panose="02020502060401020303" pitchFamily="18" charset="0"/>
              </a:rPr>
              <a:t>.</a:t>
            </a:r>
          </a:p>
          <a:p>
            <a:endParaRPr lang="en-US" sz="2400" dirty="0" smtClean="0">
              <a:latin typeface="Perpetua" panose="02020502060401020303" pitchFamily="18" charset="0"/>
            </a:endParaRPr>
          </a:p>
          <a:p>
            <a:r>
              <a:rPr lang="en-US" sz="2400" dirty="0" smtClean="0">
                <a:latin typeface="Perpetua" panose="02020502060401020303" pitchFamily="18" charset="0"/>
              </a:rPr>
              <a:t>Manufacturing </a:t>
            </a:r>
            <a:r>
              <a:rPr lang="en-US" sz="2400" dirty="0">
                <a:latin typeface="Perpetua" panose="02020502060401020303" pitchFamily="18" charset="0"/>
              </a:rPr>
              <a:t>Jobs Lost between 1952 and 2002: &gt;43% </a:t>
            </a:r>
          </a:p>
          <a:p>
            <a:r>
              <a:rPr lang="en-US" sz="2400" dirty="0">
                <a:latin typeface="Perpetua" panose="02020502060401020303" pitchFamily="18" charset="0"/>
              </a:rPr>
              <a:t>(with more than 58% in some </a:t>
            </a:r>
            <a:r>
              <a:rPr lang="en-US" sz="2400" dirty="0" smtClean="0">
                <a:latin typeface="Perpetua" panose="02020502060401020303" pitchFamily="18" charset="0"/>
              </a:rPr>
              <a:t>areas)</a:t>
            </a:r>
            <a:endParaRPr lang="en-US" sz="2400" dirty="0">
              <a:latin typeface="Perpetua" panose="02020502060401020303" pitchFamily="18" charset="0"/>
            </a:endParaRPr>
          </a:p>
        </p:txBody>
      </p:sp>
      <p:sp>
        <p:nvSpPr>
          <p:cNvPr id="15" name="TextBox 14"/>
          <p:cNvSpPr txBox="1"/>
          <p:nvPr/>
        </p:nvSpPr>
        <p:spPr>
          <a:xfrm>
            <a:off x="1564834" y="9117835"/>
            <a:ext cx="3970105" cy="4524315"/>
          </a:xfrm>
          <a:prstGeom prst="rect">
            <a:avLst/>
          </a:prstGeom>
          <a:noFill/>
        </p:spPr>
        <p:txBody>
          <a:bodyPr wrap="square" rtlCol="0">
            <a:spAutoFit/>
          </a:bodyPr>
          <a:lstStyle/>
          <a:p>
            <a:r>
              <a:rPr lang="en-US" sz="2400" dirty="0">
                <a:latin typeface="Perpetua" panose="02020502060401020303" pitchFamily="18" charset="0"/>
              </a:rPr>
              <a:t>Buffalo, New York’s, old housing and high poverty create the perfect conditions for one of the worst childhood lead poisoning problems in the country. In 17 city zip codes, the rate of tested children with high lead levels </a:t>
            </a:r>
            <a:r>
              <a:rPr lang="en-US" sz="2400" dirty="0" smtClean="0">
                <a:latin typeface="Perpetua" panose="02020502060401020303" pitchFamily="18" charset="0"/>
              </a:rPr>
              <a:t>was at least </a:t>
            </a:r>
            <a:r>
              <a:rPr lang="en-US" sz="2400" dirty="0">
                <a:latin typeface="Perpetua" panose="02020502060401020303" pitchFamily="18" charset="0"/>
              </a:rPr>
              <a:t>double that of </a:t>
            </a:r>
            <a:r>
              <a:rPr lang="en-US" sz="2400" dirty="0" smtClean="0">
                <a:latin typeface="Perpetua" panose="02020502060401020303" pitchFamily="18" charset="0"/>
              </a:rPr>
              <a:t>Flint. </a:t>
            </a:r>
            <a:endParaRPr lang="en-US" sz="2400" dirty="0" smtClean="0">
              <a:latin typeface="Perpetua" panose="02020502060401020303" pitchFamily="18" charset="0"/>
            </a:endParaRPr>
          </a:p>
          <a:p>
            <a:endParaRPr lang="en-US" sz="2400" dirty="0">
              <a:latin typeface="Perpetua" panose="02020502060401020303" pitchFamily="18" charset="0"/>
            </a:endParaRPr>
          </a:p>
          <a:p>
            <a:r>
              <a:rPr lang="en-US" sz="2400" dirty="0" smtClean="0">
                <a:latin typeface="Perpetua" panose="02020502060401020303" pitchFamily="18" charset="0"/>
              </a:rPr>
              <a:t>Manufacturing </a:t>
            </a:r>
            <a:r>
              <a:rPr lang="en-US" sz="2400" dirty="0">
                <a:latin typeface="Perpetua" panose="02020502060401020303" pitchFamily="18" charset="0"/>
              </a:rPr>
              <a:t>Jobs Lost between 1952 and 2002: &gt;58%</a:t>
            </a:r>
          </a:p>
          <a:p>
            <a:endParaRPr lang="en-US" sz="2400" dirty="0">
              <a:latin typeface="Perpetua" panose="02020502060401020303" pitchFamily="18" charset="0"/>
            </a:endParaRPr>
          </a:p>
        </p:txBody>
      </p:sp>
      <p:sp>
        <p:nvSpPr>
          <p:cNvPr id="16" name="TextBox 15"/>
          <p:cNvSpPr txBox="1"/>
          <p:nvPr/>
        </p:nvSpPr>
        <p:spPr>
          <a:xfrm>
            <a:off x="10190448" y="1312999"/>
            <a:ext cx="12507591" cy="1569660"/>
          </a:xfrm>
          <a:prstGeom prst="rect">
            <a:avLst/>
          </a:prstGeom>
          <a:noFill/>
        </p:spPr>
        <p:txBody>
          <a:bodyPr wrap="none" rtlCol="0">
            <a:spAutoFit/>
          </a:bodyPr>
          <a:lstStyle/>
          <a:p>
            <a:r>
              <a:rPr lang="en-US" sz="9600" i="1" dirty="0" smtClean="0">
                <a:latin typeface="Perpetua" panose="02020502060401020303" pitchFamily="18" charset="0"/>
              </a:rPr>
              <a:t>Lead Levels Along the Rust Belt</a:t>
            </a:r>
            <a:endParaRPr lang="en-US" sz="9600" i="1" dirty="0">
              <a:latin typeface="Perpetua" panose="02020502060401020303" pitchFamily="18" charset="0"/>
            </a:endParaRPr>
          </a:p>
        </p:txBody>
      </p:sp>
      <p:sp>
        <p:nvSpPr>
          <p:cNvPr id="17" name="TextBox 16"/>
          <p:cNvSpPr txBox="1"/>
          <p:nvPr/>
        </p:nvSpPr>
        <p:spPr>
          <a:xfrm>
            <a:off x="26802947" y="3682051"/>
            <a:ext cx="5581425" cy="5909310"/>
          </a:xfrm>
          <a:prstGeom prst="rect">
            <a:avLst/>
          </a:prstGeom>
          <a:noFill/>
        </p:spPr>
        <p:txBody>
          <a:bodyPr wrap="square" rtlCol="0">
            <a:spAutoFit/>
          </a:bodyPr>
          <a:lstStyle/>
          <a:p>
            <a:r>
              <a:rPr lang="en-US" sz="2400" dirty="0" smtClean="0">
                <a:latin typeface="Perpetua" panose="02020502060401020303" pitchFamily="18" charset="0"/>
              </a:rPr>
              <a:t>With the highest percentage of children tested in the state, the Detroit area is home to some of the highest rates of lead exposure in the country. </a:t>
            </a:r>
            <a:r>
              <a:rPr lang="en-US" sz="2400" dirty="0">
                <a:latin typeface="Perpetua" panose="02020502060401020303" pitchFamily="18" charset="0"/>
              </a:rPr>
              <a:t>Lead has a particularly dramatic effect on young children, with long-term symptoms that can include a lower IQ, shortened attention span, and increases in violence and antisocial </a:t>
            </a:r>
            <a:r>
              <a:rPr lang="en-US" sz="2400" dirty="0" smtClean="0">
                <a:latin typeface="Perpetua" panose="02020502060401020303" pitchFamily="18" charset="0"/>
              </a:rPr>
              <a:t>behavior. </a:t>
            </a:r>
            <a:r>
              <a:rPr lang="en-US" sz="2400" dirty="0">
                <a:latin typeface="Perpetua" panose="02020502060401020303" pitchFamily="18" charset="0"/>
              </a:rPr>
              <a:t>The neurological and behavioral effects, notes the World Health Organization, "are believed to be irreversible</a:t>
            </a:r>
            <a:r>
              <a:rPr lang="en-US" sz="2400" dirty="0" smtClean="0">
                <a:latin typeface="Perpetua" panose="02020502060401020303" pitchFamily="18" charset="0"/>
              </a:rPr>
              <a:t>.“ In </a:t>
            </a:r>
            <a:r>
              <a:rPr lang="en-US" sz="2400" dirty="0">
                <a:latin typeface="Perpetua" panose="02020502060401020303" pitchFamily="18" charset="0"/>
              </a:rPr>
              <a:t>areas stripped of social services these increased rates can have drastic and lasting implications. </a:t>
            </a:r>
            <a:endParaRPr lang="en-US" sz="2400" dirty="0" smtClean="0">
              <a:latin typeface="Perpetua" panose="02020502060401020303" pitchFamily="18" charset="0"/>
            </a:endParaRPr>
          </a:p>
          <a:p>
            <a:endParaRPr lang="en-US" sz="2400" dirty="0" smtClean="0">
              <a:latin typeface="Perpetua" panose="02020502060401020303" pitchFamily="18" charset="0"/>
            </a:endParaRPr>
          </a:p>
          <a:p>
            <a:r>
              <a:rPr lang="en-US" sz="2400" dirty="0" smtClean="0">
                <a:latin typeface="Perpetua" panose="02020502060401020303" pitchFamily="18" charset="0"/>
              </a:rPr>
              <a:t>Manufacturing </a:t>
            </a:r>
            <a:r>
              <a:rPr lang="en-US" sz="2400" dirty="0">
                <a:latin typeface="Perpetua" panose="02020502060401020303" pitchFamily="18" charset="0"/>
              </a:rPr>
              <a:t>Jobs Lost between 1952 and 2002: 43-56%</a:t>
            </a:r>
          </a:p>
          <a:p>
            <a:endParaRPr lang="en-US" dirty="0"/>
          </a:p>
        </p:txBody>
      </p:sp>
      <p:sp>
        <p:nvSpPr>
          <p:cNvPr id="18" name="TextBox 17"/>
          <p:cNvSpPr txBox="1"/>
          <p:nvPr/>
        </p:nvSpPr>
        <p:spPr>
          <a:xfrm>
            <a:off x="29072504" y="20972323"/>
            <a:ext cx="3864636" cy="923330"/>
          </a:xfrm>
          <a:prstGeom prst="rect">
            <a:avLst/>
          </a:prstGeom>
          <a:noFill/>
        </p:spPr>
        <p:txBody>
          <a:bodyPr wrap="square" rtlCol="0">
            <a:spAutoFit/>
          </a:bodyPr>
          <a:lstStyle/>
          <a:p>
            <a:r>
              <a:rPr lang="en-US" dirty="0">
                <a:latin typeface="Perpetua" panose="02020502060401020303" pitchFamily="18" charset="0"/>
              </a:rPr>
              <a:t>Jeff </a:t>
            </a:r>
            <a:r>
              <a:rPr lang="en-US" dirty="0" err="1" smtClean="0">
                <a:latin typeface="Perpetua" panose="02020502060401020303" pitchFamily="18" charset="0"/>
              </a:rPr>
              <a:t>Ensworth</a:t>
            </a:r>
            <a:endParaRPr lang="en-US" dirty="0" smtClean="0">
              <a:latin typeface="Perpetua" panose="02020502060401020303" pitchFamily="18" charset="0"/>
            </a:endParaRPr>
          </a:p>
          <a:p>
            <a:r>
              <a:rPr lang="en-US" dirty="0" smtClean="0">
                <a:latin typeface="Perpetua" panose="02020502060401020303" pitchFamily="18" charset="0"/>
              </a:rPr>
              <a:t>Environmental Studies Undergraduate </a:t>
            </a:r>
            <a:endParaRPr lang="en-US" dirty="0">
              <a:latin typeface="Perpetua" panose="02020502060401020303" pitchFamily="18" charset="0"/>
            </a:endParaRPr>
          </a:p>
          <a:p>
            <a:r>
              <a:rPr lang="en-US" dirty="0" smtClean="0">
                <a:latin typeface="Perpetua" panose="02020502060401020303" pitchFamily="18" charset="0"/>
              </a:rPr>
              <a:t>Source: GIS 2010 Census Data, Reuters</a:t>
            </a:r>
            <a:endParaRPr lang="en-US" dirty="0">
              <a:latin typeface="Perpetua" panose="02020502060401020303" pitchFamily="18" charset="0"/>
            </a:endParaRPr>
          </a:p>
        </p:txBody>
      </p:sp>
      <p:sp>
        <p:nvSpPr>
          <p:cNvPr id="20" name="TextBox 19"/>
          <p:cNvSpPr txBox="1"/>
          <p:nvPr/>
        </p:nvSpPr>
        <p:spPr>
          <a:xfrm>
            <a:off x="282174" y="21433988"/>
            <a:ext cx="16075634" cy="646331"/>
          </a:xfrm>
          <a:prstGeom prst="rect">
            <a:avLst/>
          </a:prstGeom>
          <a:noFill/>
        </p:spPr>
        <p:txBody>
          <a:bodyPr wrap="square" rtlCol="0">
            <a:spAutoFit/>
          </a:bodyPr>
          <a:lstStyle/>
          <a:p>
            <a:r>
              <a:rPr lang="en-US" dirty="0">
                <a:latin typeface="Perpetua" panose="02020502060401020303" pitchFamily="18" charset="0"/>
              </a:rPr>
              <a:t>Notes: children tested under the age of six. The CDC estimates that nationwide, around 2.5% of children ages 0-6 have an elevated lead level, defined as 5 micrograms/deciliter or higher</a:t>
            </a:r>
          </a:p>
          <a:p>
            <a:endParaRPr lang="en-US" dirty="0">
              <a:latin typeface="Perpetua" panose="02020502060401020303" pitchFamily="18" charset="0"/>
            </a:endParaRPr>
          </a:p>
        </p:txBody>
      </p:sp>
    </p:spTree>
    <p:extLst>
      <p:ext uri="{BB962C8B-B14F-4D97-AF65-F5344CB8AC3E}">
        <p14:creationId xmlns:p14="http://schemas.microsoft.com/office/powerpoint/2010/main" val="2979340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297</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Perpetua</vt:lpstr>
      <vt:lpstr>Office Theme</vt:lpstr>
      <vt:lpstr>PowerPoint Presentation</vt:lpstr>
    </vt:vector>
  </TitlesOfParts>
  <Company>Humboldt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je764</dc:creator>
  <cp:lastModifiedBy>je764</cp:lastModifiedBy>
  <cp:revision>30</cp:revision>
  <cp:lastPrinted>2017-05-08T22:01:45Z</cp:lastPrinted>
  <dcterms:created xsi:type="dcterms:W3CDTF">2017-05-02T17:27:08Z</dcterms:created>
  <dcterms:modified xsi:type="dcterms:W3CDTF">2017-05-08T22:14:46Z</dcterms:modified>
</cp:coreProperties>
</file>