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70" r:id="rId3"/>
    <p:sldId id="271" r:id="rId4"/>
    <p:sldId id="272" r:id="rId5"/>
    <p:sldId id="267" r:id="rId6"/>
    <p:sldId id="265" r:id="rId7"/>
    <p:sldId id="273" r:id="rId8"/>
    <p:sldId id="274" r:id="rId9"/>
    <p:sldId id="276" r:id="rId10"/>
    <p:sldId id="275" r:id="rId11"/>
    <p:sldId id="263" r:id="rId12"/>
    <p:sldId id="257" r:id="rId13"/>
    <p:sldId id="258" r:id="rId14"/>
    <p:sldId id="259" r:id="rId15"/>
    <p:sldId id="260" r:id="rId16"/>
    <p:sldId id="261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900"/>
    <a:srgbClr val="003A70"/>
    <a:srgbClr val="929292"/>
    <a:srgbClr val="D19000"/>
    <a:srgbClr val="003057"/>
    <a:srgbClr val="B26E04"/>
    <a:srgbClr val="306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33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\Deskto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\Deskto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\Desktop\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2A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4-45A1-813B-4CA92718316D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4-45A1-813B-4CA92718316D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34-45A1-813B-4CA92718316D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D34-45A1-813B-4CA92718316D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D34-45A1-813B-4CA92718316D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D34-45A1-813B-4CA92718316D}"/>
              </c:ext>
            </c:extLst>
          </c:dPt>
          <c:dPt>
            <c:idx val="6"/>
            <c:invertIfNegative val="0"/>
            <c:bubble3D val="0"/>
            <c:spPr>
              <a:solidFill>
                <a:srgbClr val="F2A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D34-45A1-813B-4CA92718316D}"/>
              </c:ext>
            </c:extLst>
          </c:dPt>
          <c:cat>
            <c:strRef>
              <c:f>data!$B$2:$B$8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Tues</c:v>
                </c:pt>
                <c:pt idx="3">
                  <c:v>Wed</c:v>
                </c:pt>
                <c:pt idx="4">
                  <c:v>Thurs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data!$C$2:$C$8</c:f>
              <c:numCache>
                <c:formatCode>General</c:formatCode>
                <c:ptCount val="7"/>
                <c:pt idx="0">
                  <c:v>25.9596327096327</c:v>
                </c:pt>
                <c:pt idx="1">
                  <c:v>37.556690140845099</c:v>
                </c:pt>
                <c:pt idx="2">
                  <c:v>37.3296703296703</c:v>
                </c:pt>
                <c:pt idx="3">
                  <c:v>37.842058404558401</c:v>
                </c:pt>
                <c:pt idx="4">
                  <c:v>36.028628015844397</c:v>
                </c:pt>
                <c:pt idx="5">
                  <c:v>34.516227362381201</c:v>
                </c:pt>
                <c:pt idx="6">
                  <c:v>26.935648801128298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D34-45A1-813B-4CA927183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76018432"/>
        <c:axId val="376027288"/>
      </c:barChart>
      <c:catAx>
        <c:axId val="37601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76027288"/>
        <c:crosses val="autoZero"/>
        <c:auto val="1"/>
        <c:lblAlgn val="ctr"/>
        <c:lblOffset val="100"/>
        <c:noMultiLvlLbl val="0"/>
      </c:catAx>
      <c:valAx>
        <c:axId val="37602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760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4D-48B4-B819-D6A12ED5F187}"/>
              </c:ext>
            </c:extLst>
          </c:dPt>
          <c:dPt>
            <c:idx val="11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4D-48B4-B819-D6A12ED5F187}"/>
              </c:ext>
            </c:extLst>
          </c:dPt>
          <c:dPt>
            <c:idx val="12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4D-48B4-B819-D6A12ED5F187}"/>
              </c:ext>
            </c:extLst>
          </c:dPt>
          <c:dPt>
            <c:idx val="13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4D-48B4-B819-D6A12ED5F187}"/>
              </c:ext>
            </c:extLst>
          </c:dPt>
          <c:dPt>
            <c:idx val="14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4D-48B4-B819-D6A12ED5F187}"/>
              </c:ext>
            </c:extLst>
          </c:dPt>
          <c:dPt>
            <c:idx val="15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4D-48B4-B819-D6A12ED5F187}"/>
              </c:ext>
            </c:extLst>
          </c:dPt>
          <c:dPt>
            <c:idx val="16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A4D-48B4-B819-D6A12ED5F187}"/>
              </c:ext>
            </c:extLst>
          </c:dPt>
          <c:dPt>
            <c:idx val="17"/>
            <c:invertIfNegative val="0"/>
            <c:bubble3D val="0"/>
            <c:spPr>
              <a:solidFill>
                <a:srgbClr val="003A7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A4D-48B4-B819-D6A12ED5F187}"/>
              </c:ext>
            </c:extLst>
          </c:dPt>
          <c:cat>
            <c:numRef>
              <c:f>data!$A$16:$A$36</c:f>
              <c:numCache>
                <c:formatCode>[$-409]h\ AM/PM</c:formatCode>
                <c:ptCount val="21"/>
                <c:pt idx="1">
                  <c:v>0.25</c:v>
                </c:pt>
                <c:pt idx="4">
                  <c:v>0.375</c:v>
                </c:pt>
                <c:pt idx="7">
                  <c:v>0.5</c:v>
                </c:pt>
                <c:pt idx="10">
                  <c:v>0.625</c:v>
                </c:pt>
                <c:pt idx="13">
                  <c:v>0.75</c:v>
                </c:pt>
                <c:pt idx="16">
                  <c:v>0.875</c:v>
                </c:pt>
                <c:pt idx="19">
                  <c:v>1</c:v>
                </c:pt>
              </c:numCache>
            </c:numRef>
          </c:cat>
          <c:val>
            <c:numRef>
              <c:f>data!$B$16:$B$36</c:f>
              <c:numCache>
                <c:formatCode>General</c:formatCode>
                <c:ptCount val="21"/>
                <c:pt idx="0">
                  <c:v>1.0402769037130299</c:v>
                </c:pt>
                <c:pt idx="1">
                  <c:v>9.0016181229773498</c:v>
                </c:pt>
                <c:pt idx="2">
                  <c:v>16.462646744930598</c:v>
                </c:pt>
                <c:pt idx="3">
                  <c:v>25.9133226324238</c:v>
                </c:pt>
                <c:pt idx="4">
                  <c:v>32.705121293800502</c:v>
                </c:pt>
                <c:pt idx="5">
                  <c:v>36.771319934818003</c:v>
                </c:pt>
                <c:pt idx="6">
                  <c:v>40.136585365853698</c:v>
                </c:pt>
                <c:pt idx="7">
                  <c:v>40.1106290672451</c:v>
                </c:pt>
                <c:pt idx="8">
                  <c:v>38.118506493506501</c:v>
                </c:pt>
                <c:pt idx="9">
                  <c:v>37.408519934461999</c:v>
                </c:pt>
                <c:pt idx="10">
                  <c:v>41.2498633132859</c:v>
                </c:pt>
                <c:pt idx="11">
                  <c:v>48.276010781671197</c:v>
                </c:pt>
                <c:pt idx="12">
                  <c:v>52.856412876852303</c:v>
                </c:pt>
                <c:pt idx="13">
                  <c:v>54.666132478632498</c:v>
                </c:pt>
                <c:pt idx="14">
                  <c:v>51.195488721804502</c:v>
                </c:pt>
                <c:pt idx="15">
                  <c:v>47.825362708221398</c:v>
                </c:pt>
                <c:pt idx="16">
                  <c:v>49.140256959314797</c:v>
                </c:pt>
                <c:pt idx="17">
                  <c:v>46.2870967741936</c:v>
                </c:pt>
                <c:pt idx="18">
                  <c:v>30.2648793565684</c:v>
                </c:pt>
                <c:pt idx="19">
                  <c:v>16.634644864588701</c:v>
                </c:pt>
                <c:pt idx="20">
                  <c:v>3.7693208430913301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A4D-48B4-B819-D6A12ED5F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76018432"/>
        <c:axId val="376027288"/>
      </c:barChart>
      <c:catAx>
        <c:axId val="376018432"/>
        <c:scaling>
          <c:orientation val="minMax"/>
        </c:scaling>
        <c:delete val="0"/>
        <c:axPos val="b"/>
        <c:numFmt formatCode="[$-409]h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76027288"/>
        <c:crosses val="autoZero"/>
        <c:auto val="1"/>
        <c:lblAlgn val="ctr"/>
        <c:lblOffset val="100"/>
        <c:noMultiLvlLbl val="0"/>
      </c:catAx>
      <c:valAx>
        <c:axId val="37602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3760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 w="22225"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numRef>
              <c:f>data!$A$48:$A$68</c:f>
              <c:numCache>
                <c:formatCode>[$-409]h\ AM/PM</c:formatCode>
                <c:ptCount val="21"/>
                <c:pt idx="1">
                  <c:v>0.25</c:v>
                </c:pt>
                <c:pt idx="4">
                  <c:v>0.375</c:v>
                </c:pt>
                <c:pt idx="7">
                  <c:v>0.5</c:v>
                </c:pt>
                <c:pt idx="10">
                  <c:v>0.625</c:v>
                </c:pt>
                <c:pt idx="13">
                  <c:v>0.75</c:v>
                </c:pt>
                <c:pt idx="16">
                  <c:v>0.875</c:v>
                </c:pt>
                <c:pt idx="19">
                  <c:v>1</c:v>
                </c:pt>
              </c:numCache>
            </c:numRef>
          </c:cat>
          <c:val>
            <c:numRef>
              <c:f>data!$C$48:$C$68</c:f>
              <c:numCache>
                <c:formatCode>General</c:formatCode>
                <c:ptCount val="21"/>
                <c:pt idx="0">
                  <c:v>0.59684684684684697</c:v>
                </c:pt>
                <c:pt idx="1">
                  <c:v>3.1945945945945899</c:v>
                </c:pt>
                <c:pt idx="2">
                  <c:v>5.5063063063063096</c:v>
                </c:pt>
                <c:pt idx="3">
                  <c:v>10.0648648648649</c:v>
                </c:pt>
                <c:pt idx="4">
                  <c:v>13.0720720720721</c:v>
                </c:pt>
                <c:pt idx="5">
                  <c:v>16.2117117117117</c:v>
                </c:pt>
                <c:pt idx="6">
                  <c:v>24.472072072072098</c:v>
                </c:pt>
                <c:pt idx="7">
                  <c:v>28.0720720720721</c:v>
                </c:pt>
                <c:pt idx="8">
                  <c:v>26.2369369369369</c:v>
                </c:pt>
                <c:pt idx="9">
                  <c:v>23.569369369369401</c:v>
                </c:pt>
                <c:pt idx="10">
                  <c:v>25.822522522522501</c:v>
                </c:pt>
                <c:pt idx="11">
                  <c:v>29.7756756756757</c:v>
                </c:pt>
                <c:pt idx="12">
                  <c:v>35.443693693693703</c:v>
                </c:pt>
                <c:pt idx="13">
                  <c:v>34.492792792792798</c:v>
                </c:pt>
                <c:pt idx="14">
                  <c:v>22.133333333333301</c:v>
                </c:pt>
                <c:pt idx="15">
                  <c:v>16.809909909909901</c:v>
                </c:pt>
                <c:pt idx="16">
                  <c:v>15.1423423423423</c:v>
                </c:pt>
                <c:pt idx="17">
                  <c:v>13.178378378378399</c:v>
                </c:pt>
                <c:pt idx="18">
                  <c:v>7.6099099099099101</c:v>
                </c:pt>
                <c:pt idx="19">
                  <c:v>3.63268983268983</c:v>
                </c:pt>
                <c:pt idx="20">
                  <c:v>1.18404118404118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5-4C33-8D8E-158AE2932639}"/>
            </c:ext>
          </c:extLst>
        </c:ser>
        <c:ser>
          <c:idx val="0"/>
          <c:order val="1"/>
          <c:spPr>
            <a:ln w="28575" cap="rnd">
              <a:solidFill>
                <a:srgbClr val="F2A9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22225">
                <a:solidFill>
                  <a:srgbClr val="F2A900"/>
                </a:solidFill>
              </a:ln>
            </c:spPr>
          </c:marker>
          <c:cat>
            <c:numRef>
              <c:f>data!$A$72:$A$92</c:f>
              <c:numCache>
                <c:formatCode>[$-409]h\ AM/PM</c:formatCode>
                <c:ptCount val="21"/>
                <c:pt idx="1">
                  <c:v>0.25</c:v>
                </c:pt>
                <c:pt idx="4">
                  <c:v>0.375</c:v>
                </c:pt>
                <c:pt idx="7">
                  <c:v>0.5</c:v>
                </c:pt>
                <c:pt idx="10">
                  <c:v>0.625</c:v>
                </c:pt>
                <c:pt idx="13">
                  <c:v>0.75</c:v>
                </c:pt>
                <c:pt idx="16">
                  <c:v>0.875</c:v>
                </c:pt>
                <c:pt idx="19">
                  <c:v>1</c:v>
                </c:pt>
              </c:numCache>
            </c:numRef>
          </c:cat>
          <c:val>
            <c:numRef>
              <c:f>data!$C$72:$C$92</c:f>
              <c:numCache>
                <c:formatCode>General</c:formatCode>
                <c:ptCount val="21"/>
                <c:pt idx="0">
                  <c:v>1.1110223642172501</c:v>
                </c:pt>
                <c:pt idx="1">
                  <c:v>9.8460691823899396</c:v>
                </c:pt>
                <c:pt idx="2">
                  <c:v>18.039556445631199</c:v>
                </c:pt>
                <c:pt idx="3">
                  <c:v>28.325714285714302</c:v>
                </c:pt>
                <c:pt idx="4">
                  <c:v>35.782450674974001</c:v>
                </c:pt>
                <c:pt idx="5">
                  <c:v>40.148798328108697</c:v>
                </c:pt>
                <c:pt idx="6">
                  <c:v>42.986740041928698</c:v>
                </c:pt>
                <c:pt idx="7">
                  <c:v>42.741406249999997</c:v>
                </c:pt>
                <c:pt idx="8">
                  <c:v>40.525649013499503</c:v>
                </c:pt>
                <c:pt idx="9">
                  <c:v>40.020990566037703</c:v>
                </c:pt>
                <c:pt idx="10">
                  <c:v>43.916248693834902</c:v>
                </c:pt>
                <c:pt idx="11">
                  <c:v>51.6069345238095</c:v>
                </c:pt>
                <c:pt idx="12">
                  <c:v>58.551430261545597</c:v>
                </c:pt>
                <c:pt idx="13">
                  <c:v>58.327008698216098</c:v>
                </c:pt>
                <c:pt idx="14">
                  <c:v>55.552664576802499</c:v>
                </c:pt>
                <c:pt idx="15">
                  <c:v>52.438714733542298</c:v>
                </c:pt>
                <c:pt idx="16">
                  <c:v>53.844583333333297</c:v>
                </c:pt>
                <c:pt idx="17">
                  <c:v>51.300052246603997</c:v>
                </c:pt>
                <c:pt idx="18">
                  <c:v>33.711128526645801</c:v>
                </c:pt>
                <c:pt idx="19">
                  <c:v>19.315800865800899</c:v>
                </c:pt>
                <c:pt idx="20">
                  <c:v>8.5525641025640997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05-4C33-8D8E-158AE293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902808"/>
        <c:axId val="659901496"/>
      </c:lineChart>
      <c:catAx>
        <c:axId val="659902808"/>
        <c:scaling>
          <c:orientation val="minMax"/>
        </c:scaling>
        <c:delete val="0"/>
        <c:axPos val="b"/>
        <c:numFmt formatCode="[$-409]h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01496"/>
        <c:crosses val="autoZero"/>
        <c:auto val="1"/>
        <c:lblAlgn val="ctr"/>
        <c:lblOffset val="100"/>
        <c:noMultiLvlLbl val="0"/>
      </c:catAx>
      <c:valAx>
        <c:axId val="65990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902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003A7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B37-49AE-9A4F-A05B392E52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B37-49AE-9A4F-A05B392E52D6}"/>
              </c:ext>
            </c:extLst>
          </c:dPt>
          <c:val>
            <c:numRef>
              <c:f>Sheet1!$B$1:$B$2</c:f>
              <c:numCache>
                <c:formatCode>General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37-49AE-9A4F-A05B392E5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0.36667</cdr:x>
      <cdr:y>0.34859</cdr:y>
    </cdr:from>
    <cdr:to>
      <cdr:x>0.6536</cdr:x>
      <cdr:y>0.58407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76404" y="956263"/>
          <a:ext cx="1311857" cy="6459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4400" dirty="0">
              <a:latin typeface="Proxima Nova Lt" panose="02000506030000020004" pitchFamily="50" charset="0"/>
            </a:rPr>
            <a:t>69%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5ACDD-3F21-4EED-9D85-37A70E6BD839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2D3BD-D8B6-4C37-8692-5B29A05F0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E865-0BAD-4428-8396-EB69E173C91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4037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images.performgroup.com/di/library/sporting_news/87/2b/california-logo-ftr_1x0i0rlknnslu169pwm0od9x5l.jpg?t=19844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00" y="1603670"/>
            <a:ext cx="4256854" cy="23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97777" y="1626565"/>
            <a:ext cx="474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7777" y="2670823"/>
            <a:ext cx="4366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Gym Attendance</a:t>
            </a:r>
          </a:p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Analysis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978782" y="4541223"/>
            <a:ext cx="8234436" cy="0"/>
          </a:xfrm>
          <a:prstGeom prst="line">
            <a:avLst/>
          </a:prstGeom>
          <a:ln w="254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1120" y="5565052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April 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7310" y="5103387"/>
            <a:ext cx="173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Jeff Ernst</a:t>
            </a:r>
          </a:p>
        </p:txBody>
      </p:sp>
    </p:spTree>
    <p:extLst>
      <p:ext uri="{BB962C8B-B14F-4D97-AF65-F5344CB8AC3E}">
        <p14:creationId xmlns:p14="http://schemas.microsoft.com/office/powerpoint/2010/main" val="28509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47367"/>
              </p:ext>
            </p:extLst>
          </p:nvPr>
        </p:nvGraphicFramePr>
        <p:xfrm>
          <a:off x="3785391" y="28327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97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</p:spTree>
    <p:extLst>
      <p:ext uri="{BB962C8B-B14F-4D97-AF65-F5344CB8AC3E}">
        <p14:creationId xmlns:p14="http://schemas.microsoft.com/office/powerpoint/2010/main" val="355467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5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8976220" y="3429000"/>
            <a:ext cx="510681" cy="7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9184367" y="3429000"/>
            <a:ext cx="302534" cy="9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12192000" cy="742948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1564" y="65325"/>
            <a:ext cx="328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027547" y="2061031"/>
            <a:ext cx="10454834" cy="2380343"/>
            <a:chOff x="1828800" y="2628899"/>
            <a:chExt cx="8534400" cy="1943101"/>
          </a:xfrm>
        </p:grpSpPr>
        <p:grpSp>
          <p:nvGrpSpPr>
            <p:cNvPr id="97" name="Group 96"/>
            <p:cNvGrpSpPr/>
            <p:nvPr/>
          </p:nvGrpSpPr>
          <p:grpSpPr>
            <a:xfrm>
              <a:off x="1828800" y="2628899"/>
              <a:ext cx="8534400" cy="1943101"/>
              <a:chOff x="1219200" y="2628899"/>
              <a:chExt cx="8534400" cy="1943101"/>
            </a:xfrm>
          </p:grpSpPr>
          <p:sp>
            <p:nvSpPr>
              <p:cNvPr id="93" name="Arrow: Chevron 92"/>
              <p:cNvSpPr/>
              <p:nvPr/>
            </p:nvSpPr>
            <p:spPr>
              <a:xfrm>
                <a:off x="1219200" y="2628900"/>
                <a:ext cx="2133600" cy="1943100"/>
              </a:xfrm>
              <a:prstGeom prst="chevron">
                <a:avLst>
                  <a:gd name="adj" fmla="val 14892"/>
                </a:avLst>
              </a:prstGeom>
              <a:solidFill>
                <a:srgbClr val="003A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Arrow: Chevron 93"/>
              <p:cNvSpPr/>
              <p:nvPr/>
            </p:nvSpPr>
            <p:spPr>
              <a:xfrm>
                <a:off x="3352800" y="2628900"/>
                <a:ext cx="2133600" cy="1943100"/>
              </a:xfrm>
              <a:prstGeom prst="chevron">
                <a:avLst>
                  <a:gd name="adj" fmla="val 126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Arrow: Chevron 94"/>
              <p:cNvSpPr/>
              <p:nvPr/>
            </p:nvSpPr>
            <p:spPr>
              <a:xfrm>
                <a:off x="5486400" y="2628900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Chevron 95"/>
              <p:cNvSpPr/>
              <p:nvPr/>
            </p:nvSpPr>
            <p:spPr>
              <a:xfrm>
                <a:off x="7620000" y="2628899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7301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8906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637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0242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973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81578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61" y="2834451"/>
              <a:ext cx="897765" cy="89776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186150" y="3774988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477" y="2798606"/>
              <a:ext cx="897765" cy="897765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349166" y="3786535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31" y="2834451"/>
              <a:ext cx="897765" cy="89776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484920" y="3822380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3" y="2797860"/>
              <a:ext cx="897765" cy="897765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622432" y="3785789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204369" y="5357305"/>
            <a:ext cx="97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Lt" panose="02000506030000020004" pitchFamily="50" charset="0"/>
              </a:rPr>
              <a:t>Explanation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100785" y="6368142"/>
            <a:ext cx="3735615" cy="343932"/>
            <a:chOff x="8100785" y="6368142"/>
            <a:chExt cx="3735615" cy="343932"/>
          </a:xfrm>
        </p:grpSpPr>
        <p:sp>
          <p:nvSpPr>
            <p:cNvPr id="116" name="TextBox 115"/>
            <p:cNvSpPr txBox="1"/>
            <p:nvPr/>
          </p:nvSpPr>
          <p:spPr>
            <a:xfrm>
              <a:off x="11431582" y="6368142"/>
              <a:ext cx="404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E47AB02F-42F0-43F1-8AB7-1BD7BE096ADC}" type="slidenum">
                <a:rPr 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50" charset="0"/>
                </a:rPr>
                <a:pPr algn="ctr"/>
                <a:t>2</a:t>
              </a:fld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100785" y="6379933"/>
              <a:ext cx="3432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3A70"/>
                  </a:solidFill>
                  <a:latin typeface="Proxima Nova Lt" panose="02000506030000020004" pitchFamily="50" charset="0"/>
                </a:rPr>
                <a:t>UC Berkeley Gym </a:t>
              </a:r>
              <a:r>
                <a:rPr lang="en-US" sz="1400" dirty="0">
                  <a:solidFill>
                    <a:srgbClr val="F2A900"/>
                  </a:solidFill>
                  <a:latin typeface="Proxima Nova Lt" panose="02000506030000020004" pitchFamily="50" charset="0"/>
                </a:rPr>
                <a:t>Attendance Analysis</a:t>
              </a:r>
            </a:p>
          </p:txBody>
        </p:sp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11409810" y="6379933"/>
              <a:ext cx="0" cy="33214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8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027547" y="2061031"/>
            <a:ext cx="10454834" cy="2380343"/>
            <a:chOff x="1828800" y="2628899"/>
            <a:chExt cx="8534400" cy="1943101"/>
          </a:xfrm>
        </p:grpSpPr>
        <p:grpSp>
          <p:nvGrpSpPr>
            <p:cNvPr id="97" name="Group 96"/>
            <p:cNvGrpSpPr/>
            <p:nvPr/>
          </p:nvGrpSpPr>
          <p:grpSpPr>
            <a:xfrm>
              <a:off x="1828800" y="2628899"/>
              <a:ext cx="8534400" cy="1943101"/>
              <a:chOff x="1219200" y="2628899"/>
              <a:chExt cx="8534400" cy="1943101"/>
            </a:xfrm>
          </p:grpSpPr>
          <p:sp>
            <p:nvSpPr>
              <p:cNvPr id="93" name="Arrow: Chevron 92"/>
              <p:cNvSpPr/>
              <p:nvPr/>
            </p:nvSpPr>
            <p:spPr>
              <a:xfrm>
                <a:off x="1219200" y="2628900"/>
                <a:ext cx="2133600" cy="1943100"/>
              </a:xfrm>
              <a:prstGeom prst="chevron">
                <a:avLst>
                  <a:gd name="adj" fmla="val 1489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Arrow: Chevron 93"/>
              <p:cNvSpPr/>
              <p:nvPr/>
            </p:nvSpPr>
            <p:spPr>
              <a:xfrm>
                <a:off x="3352800" y="2628900"/>
                <a:ext cx="2133600" cy="1943100"/>
              </a:xfrm>
              <a:prstGeom prst="chevron">
                <a:avLst>
                  <a:gd name="adj" fmla="val 12651"/>
                </a:avLst>
              </a:prstGeom>
              <a:solidFill>
                <a:srgbClr val="003A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Arrow: Chevron 94"/>
              <p:cNvSpPr/>
              <p:nvPr/>
            </p:nvSpPr>
            <p:spPr>
              <a:xfrm>
                <a:off x="5486400" y="2628900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Chevron 95"/>
              <p:cNvSpPr/>
              <p:nvPr/>
            </p:nvSpPr>
            <p:spPr>
              <a:xfrm>
                <a:off x="7620000" y="2628899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7301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8906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637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0242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973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81578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009" y="2834451"/>
              <a:ext cx="897765" cy="89776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151698" y="3774988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49166" y="3786535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Predict Attendance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31" y="2834451"/>
              <a:ext cx="897765" cy="89776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6484920" y="3822380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43" y="2797860"/>
              <a:ext cx="897765" cy="897765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622432" y="3785789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204369" y="5357305"/>
            <a:ext cx="97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Lt" panose="02000506030000020004" pitchFamily="50" charset="0"/>
              </a:rPr>
              <a:t>Explanation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1582" y="6368142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3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00785" y="6379933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Gym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Attendance Analysis</a:t>
            </a:r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1409810" y="6379933"/>
            <a:ext cx="0" cy="3321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9" y="2099783"/>
            <a:ext cx="1517322" cy="15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027547" y="2061031"/>
            <a:ext cx="10454834" cy="2380343"/>
            <a:chOff x="1828800" y="2628899"/>
            <a:chExt cx="8534400" cy="1943101"/>
          </a:xfrm>
        </p:grpSpPr>
        <p:grpSp>
          <p:nvGrpSpPr>
            <p:cNvPr id="97" name="Group 96"/>
            <p:cNvGrpSpPr/>
            <p:nvPr/>
          </p:nvGrpSpPr>
          <p:grpSpPr>
            <a:xfrm>
              <a:off x="1828800" y="2628899"/>
              <a:ext cx="8534400" cy="1943101"/>
              <a:chOff x="1219200" y="2628899"/>
              <a:chExt cx="8534400" cy="1943101"/>
            </a:xfrm>
          </p:grpSpPr>
          <p:sp>
            <p:nvSpPr>
              <p:cNvPr id="93" name="Arrow: Chevron 92"/>
              <p:cNvSpPr/>
              <p:nvPr/>
            </p:nvSpPr>
            <p:spPr>
              <a:xfrm>
                <a:off x="1219200" y="2628900"/>
                <a:ext cx="2133600" cy="1943100"/>
              </a:xfrm>
              <a:prstGeom prst="chevron">
                <a:avLst>
                  <a:gd name="adj" fmla="val 1489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Arrow: Chevron 93"/>
              <p:cNvSpPr/>
              <p:nvPr/>
            </p:nvSpPr>
            <p:spPr>
              <a:xfrm>
                <a:off x="3352800" y="2628900"/>
                <a:ext cx="2133600" cy="1943100"/>
              </a:xfrm>
              <a:prstGeom prst="chevron">
                <a:avLst>
                  <a:gd name="adj" fmla="val 12651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Arrow: Chevron 94"/>
              <p:cNvSpPr/>
              <p:nvPr/>
            </p:nvSpPr>
            <p:spPr>
              <a:xfrm>
                <a:off x="5486400" y="2628900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rgbClr val="003A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Chevron 95"/>
              <p:cNvSpPr/>
              <p:nvPr/>
            </p:nvSpPr>
            <p:spPr>
              <a:xfrm>
                <a:off x="7620000" y="2628899"/>
                <a:ext cx="2133600" cy="1943100"/>
              </a:xfrm>
              <a:prstGeom prst="chevron">
                <a:avLst>
                  <a:gd name="adj" fmla="val 1190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7301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8906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58637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Isosceles Triangle 101"/>
            <p:cNvSpPr/>
            <p:nvPr/>
          </p:nvSpPr>
          <p:spPr>
            <a:xfrm rot="5400000">
              <a:off x="60242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997371" y="3285651"/>
              <a:ext cx="629597" cy="6295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8157896" y="3464279"/>
              <a:ext cx="349075" cy="272342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61" y="2834451"/>
              <a:ext cx="897765" cy="897765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2186150" y="3774988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Explore Trends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349166" y="3786535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Predict Attendance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84920" y="3822380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Create Model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622432" y="3785789"/>
              <a:ext cx="1444576" cy="678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Create Application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1204369" y="5357305"/>
            <a:ext cx="97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Nova Lt" panose="02000506030000020004" pitchFamily="50" charset="0"/>
              </a:rPr>
              <a:t>Explanation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1582" y="6368142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4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00785" y="6379933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Gym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Attendance Analysis</a:t>
            </a:r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1409810" y="6379933"/>
            <a:ext cx="0" cy="3321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9" y="2099783"/>
            <a:ext cx="1517322" cy="1517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55" y="2165120"/>
            <a:ext cx="1306563" cy="131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313" y="2154775"/>
            <a:ext cx="1362814" cy="13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8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71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73703" y="2102338"/>
            <a:ext cx="2645751" cy="2299003"/>
          </a:xfrm>
          <a:prstGeom prst="flowChartAlternateProcess">
            <a:avLst/>
          </a:prstGeom>
          <a:solidFill>
            <a:srgbClr val="003A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03" y="2195448"/>
            <a:ext cx="260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xima Nova Lt" panose="02000506030000020004" pitchFamily="50" charset="0"/>
              </a:rPr>
              <a:t>Explore Trends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27" y="2877223"/>
            <a:ext cx="1376101" cy="1376101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>
          <a:xfrm>
            <a:off x="4560553" y="1984614"/>
            <a:ext cx="2412753" cy="2624690"/>
          </a:xfrm>
          <a:prstGeom prst="flowChartAlternateProcess">
            <a:avLst/>
          </a:prstGeom>
          <a:solidFill>
            <a:srgbClr val="003A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03" y="2810662"/>
            <a:ext cx="1744051" cy="1744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62979" y="2102760"/>
            <a:ext cx="2607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xima Nova Lt" panose="02000506030000020004" pitchFamily="50" charset="0"/>
              </a:rPr>
              <a:t>Predict Gym Attendance</a:t>
            </a:r>
          </a:p>
        </p:txBody>
      </p:sp>
      <p:sp>
        <p:nvSpPr>
          <p:cNvPr id="23" name="Arrow: Pentagon 22"/>
          <p:cNvSpPr/>
          <p:nvPr/>
        </p:nvSpPr>
        <p:spPr>
          <a:xfrm flipH="1">
            <a:off x="10772770" y="6316980"/>
            <a:ext cx="1419223" cy="541019"/>
          </a:xfrm>
          <a:prstGeom prst="homePlate">
            <a:avLst/>
          </a:prstGeom>
          <a:solidFill>
            <a:srgbClr val="9292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0" rtlCol="0" anchor="ctr"/>
          <a:lstStyle/>
          <a:p>
            <a:pPr algn="ctr"/>
            <a:fld id="{12820A9B-FD09-4E62-A5A0-C9E59AE630FD}" type="slidenum">
              <a:rPr lang="en-US" sz="1400" smtClean="0">
                <a:solidFill>
                  <a:schemeClr val="bg1"/>
                </a:solidFill>
              </a:rPr>
              <a:pPr algn="ctr"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276" y="6316980"/>
            <a:ext cx="11422765" cy="541263"/>
            <a:chOff x="-5991" y="6226969"/>
            <a:chExt cx="12196500" cy="631275"/>
          </a:xfrm>
          <a:solidFill>
            <a:srgbClr val="003A70"/>
          </a:solidFill>
        </p:grpSpPr>
        <p:sp>
          <p:nvSpPr>
            <p:cNvPr id="25" name="Freeform: Shape 24"/>
            <p:cNvSpPr/>
            <p:nvPr/>
          </p:nvSpPr>
          <p:spPr>
            <a:xfrm>
              <a:off x="-599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0 w 2903928"/>
                <a:gd name="connsiteY5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1822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Analysis Goals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2317152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Data Overview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640295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Variable</a:t>
              </a:r>
            </a:p>
            <a:p>
              <a:pPr marL="0" lvl="0" indent="0" algn="ctr" defTabSz="800100">
                <a:lnSpc>
                  <a:spcPct val="85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Relationships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6963438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Model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9286581" y="6226969"/>
              <a:ext cx="2903928" cy="631275"/>
            </a:xfrm>
            <a:custGeom>
              <a:avLst/>
              <a:gdLst>
                <a:gd name="connsiteX0" fmla="*/ 0 w 2903928"/>
                <a:gd name="connsiteY0" fmla="*/ 0 h 631275"/>
                <a:gd name="connsiteX1" fmla="*/ 2588291 w 2903928"/>
                <a:gd name="connsiteY1" fmla="*/ 0 h 631275"/>
                <a:gd name="connsiteX2" fmla="*/ 2903928 w 2903928"/>
                <a:gd name="connsiteY2" fmla="*/ 315638 h 631275"/>
                <a:gd name="connsiteX3" fmla="*/ 2588291 w 2903928"/>
                <a:gd name="connsiteY3" fmla="*/ 631275 h 631275"/>
                <a:gd name="connsiteX4" fmla="*/ 0 w 2903928"/>
                <a:gd name="connsiteY4" fmla="*/ 631275 h 631275"/>
                <a:gd name="connsiteX5" fmla="*/ 315638 w 2903928"/>
                <a:gd name="connsiteY5" fmla="*/ 315638 h 631275"/>
                <a:gd name="connsiteX6" fmla="*/ 0 w 2903928"/>
                <a:gd name="connsiteY6" fmla="*/ 0 h 63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3928" h="631275">
                  <a:moveTo>
                    <a:pt x="0" y="0"/>
                  </a:moveTo>
                  <a:lnTo>
                    <a:pt x="2588291" y="0"/>
                  </a:lnTo>
                  <a:lnTo>
                    <a:pt x="2903928" y="315638"/>
                  </a:lnTo>
                  <a:lnTo>
                    <a:pt x="2588291" y="631275"/>
                  </a:lnTo>
                  <a:lnTo>
                    <a:pt x="0" y="631275"/>
                  </a:lnTo>
                  <a:lnTo>
                    <a:pt x="315638" y="3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8006" rIns="182880" bIns="48006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1400" kern="1200" dirty="0">
                  <a:solidFill>
                    <a:schemeClr val="bg1"/>
                  </a:solidFill>
                  <a:latin typeface="Proxima Nova Lt" panose="02000506030000020004" pitchFamily="50" charset="0"/>
                </a:rPr>
                <a:t>Results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73703" y="4541591"/>
            <a:ext cx="264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roxima Nova Lt" panose="02000506030000020004" pitchFamily="50" charset="0"/>
              </a:rPr>
              <a:t>Explore Variable Relationships through ...</a:t>
            </a:r>
          </a:p>
        </p:txBody>
      </p:sp>
      <p:sp>
        <p:nvSpPr>
          <p:cNvPr id="1024" name="Arrow: Chevron 1023"/>
          <p:cNvSpPr/>
          <p:nvPr/>
        </p:nvSpPr>
        <p:spPr>
          <a:xfrm>
            <a:off x="3749937" y="2756539"/>
            <a:ext cx="515948" cy="990600"/>
          </a:xfrm>
          <a:prstGeom prst="chevron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8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801248" y="2105223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2262" y="2105333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Data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674" y="2169819"/>
            <a:ext cx="149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School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5" y="2523145"/>
            <a:ext cx="1687696" cy="9639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48421" y="2105223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77245" y="2169709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Date / Time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8" y="2556829"/>
            <a:ext cx="901028" cy="90102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850234" y="2105223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014563" y="2169709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Climate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80" y="2572749"/>
            <a:ext cx="1052560" cy="10525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39633" y="3708764"/>
            <a:ext cx="1378962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Semester #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9633" y="4113994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During Semester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18" y="2539336"/>
            <a:ext cx="944503" cy="9445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30072" y="2169709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Holiday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39633" y="4765445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Start of Semester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633" y="5416898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Week of Semester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57024" y="3639597"/>
            <a:ext cx="1" cy="2362076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88618" y="3702817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Major Holiday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88618" y="4348431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Holiday Recess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88618" y="4994045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Academic Holiday</a:t>
            </a:r>
          </a:p>
        </p:txBody>
      </p:sp>
      <p:cxnSp>
        <p:nvCxnSpPr>
          <p:cNvPr id="98" name="Straight Connector 97"/>
          <p:cNvCxnSpPr>
            <a:cxnSpLocks/>
          </p:cNvCxnSpPr>
          <p:nvPr/>
        </p:nvCxnSpPr>
        <p:spPr>
          <a:xfrm flipH="1">
            <a:off x="2806011" y="3639597"/>
            <a:ext cx="1" cy="1939223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37726" y="3707818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Temperature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37726" y="4112211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Precipitation</a:t>
            </a:r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 flipH="1">
            <a:off x="4855120" y="3639597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935788" y="3707818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Day of Week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935788" y="4112211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Hour</a:t>
            </a:r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 flipH="1">
            <a:off x="6853182" y="3639597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52261" y="1399348"/>
            <a:ext cx="7724602" cy="501684"/>
          </a:xfrm>
          <a:prstGeom prst="rect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Predictors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263650" y="1399348"/>
            <a:ext cx="1971786" cy="501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 Lt" panose="02000506030000020004" pitchFamily="50" charset="0"/>
              </a:rPr>
              <a:t>Target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424013" y="2105223"/>
            <a:ext cx="1628442" cy="2593546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88425" y="2169709"/>
            <a:ext cx="149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Gym Attendance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47" y="2750184"/>
            <a:ext cx="1914792" cy="1905266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8100785" y="6368142"/>
            <a:ext cx="3735615" cy="338554"/>
            <a:chOff x="8100785" y="6368142"/>
            <a:chExt cx="3735615" cy="338554"/>
          </a:xfrm>
        </p:grpSpPr>
        <p:sp>
          <p:nvSpPr>
            <p:cNvPr id="47" name="TextBox 46"/>
            <p:cNvSpPr txBox="1"/>
            <p:nvPr/>
          </p:nvSpPr>
          <p:spPr>
            <a:xfrm>
              <a:off x="11431582" y="6368142"/>
              <a:ext cx="404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E47AB02F-42F0-43F1-8AB7-1BD7BE096ADC}" type="slidenum">
                <a:rPr lang="en-US" sz="16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roxima Nova Lt" panose="02000506030000020004" pitchFamily="50" charset="0"/>
                </a:rPr>
                <a:pPr algn="ctr"/>
                <a:t>6</a:t>
              </a:fld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00785" y="6379933"/>
              <a:ext cx="3432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3A70"/>
                  </a:solidFill>
                  <a:latin typeface="Proxima Nova Lt" panose="02000506030000020004" pitchFamily="50" charset="0"/>
                </a:rPr>
                <a:t>UC Berkeley Gym </a:t>
              </a:r>
              <a:r>
                <a:rPr lang="en-US" sz="1400" dirty="0">
                  <a:solidFill>
                    <a:srgbClr val="F2A900"/>
                  </a:solidFill>
                  <a:latin typeface="Proxima Nova Lt" panose="02000506030000020004" pitchFamily="50" charset="0"/>
                </a:rPr>
                <a:t>Attendance Analysis</a:t>
              </a:r>
            </a:p>
          </p:txBody>
        </p:sp>
        <p:cxnSp>
          <p:nvCxnSpPr>
            <p:cNvPr id="49" name="Straight Connector 48"/>
            <p:cNvCxnSpPr>
              <a:cxnSpLocks/>
            </p:cNvCxnSpPr>
            <p:nvPr/>
          </p:nvCxnSpPr>
          <p:spPr>
            <a:xfrm>
              <a:off x="11409810" y="6408420"/>
              <a:ext cx="0" cy="25793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7" grpId="0"/>
      <p:bldP spid="33" grpId="0" animBg="1"/>
      <p:bldP spid="34" grpId="0"/>
      <p:bldP spid="37" grpId="0" animBg="1"/>
      <p:bldP spid="38" grpId="0"/>
      <p:bldP spid="51" grpId="0" animBg="1"/>
      <p:bldP spid="54" grpId="0" animBg="1"/>
      <p:bldP spid="77" grpId="0"/>
      <p:bldP spid="88" grpId="0" animBg="1"/>
      <p:bldP spid="90" grpId="0" animBg="1"/>
      <p:bldP spid="94" grpId="0" animBg="1"/>
      <p:bldP spid="95" grpId="0" animBg="1"/>
      <p:bldP spid="96" grpId="0" animBg="1"/>
      <p:bldP spid="102" grpId="0" animBg="1"/>
      <p:bldP spid="103" grpId="0" animBg="1"/>
      <p:bldP spid="107" grpId="0" animBg="1"/>
      <p:bldP spid="108" grpId="0" animBg="1"/>
      <p:bldP spid="85" grpId="0" animBg="1"/>
      <p:bldP spid="111" grpId="0" animBg="1"/>
      <p:bldP spid="112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8813800" y="4238505"/>
            <a:ext cx="233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In order to use our results, we create an application for users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1582" y="6368142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7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00785" y="6379933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Gym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Attendance Analysis</a:t>
            </a:r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>
            <a:off x="11409810" y="6379933"/>
            <a:ext cx="0" cy="33214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68583" y="1711781"/>
            <a:ext cx="10454834" cy="2380343"/>
            <a:chOff x="1027547" y="2061031"/>
            <a:chExt cx="10454834" cy="2380343"/>
          </a:xfrm>
        </p:grpSpPr>
        <p:grpSp>
          <p:nvGrpSpPr>
            <p:cNvPr id="114" name="Group 113"/>
            <p:cNvGrpSpPr/>
            <p:nvPr/>
          </p:nvGrpSpPr>
          <p:grpSpPr>
            <a:xfrm>
              <a:off x="1027547" y="2061031"/>
              <a:ext cx="10454834" cy="2380343"/>
              <a:chOff x="1828800" y="2628899"/>
              <a:chExt cx="8534400" cy="1943101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828800" y="2628899"/>
                <a:ext cx="8534400" cy="1943101"/>
                <a:chOff x="1219200" y="2628899"/>
                <a:chExt cx="8534400" cy="1943101"/>
              </a:xfrm>
            </p:grpSpPr>
            <p:sp>
              <p:nvSpPr>
                <p:cNvPr id="93" name="Arrow: Chevron 92"/>
                <p:cNvSpPr/>
                <p:nvPr/>
              </p:nvSpPr>
              <p:spPr>
                <a:xfrm>
                  <a:off x="1219200" y="2628900"/>
                  <a:ext cx="2133600" cy="1943100"/>
                </a:xfrm>
                <a:prstGeom prst="chevron">
                  <a:avLst>
                    <a:gd name="adj" fmla="val 14892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Arrow: Chevron 93"/>
                <p:cNvSpPr/>
                <p:nvPr/>
              </p:nvSpPr>
              <p:spPr>
                <a:xfrm>
                  <a:off x="3352800" y="2628900"/>
                  <a:ext cx="2133600" cy="1943100"/>
                </a:xfrm>
                <a:prstGeom prst="chevron">
                  <a:avLst>
                    <a:gd name="adj" fmla="val 1265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Arrow: Chevron 94"/>
                <p:cNvSpPr/>
                <p:nvPr/>
              </p:nvSpPr>
              <p:spPr>
                <a:xfrm>
                  <a:off x="5486400" y="2628900"/>
                  <a:ext cx="2133600" cy="1943100"/>
                </a:xfrm>
                <a:prstGeom prst="chevron">
                  <a:avLst>
                    <a:gd name="adj" fmla="val 11904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Arrow: Chevron 95"/>
                <p:cNvSpPr/>
                <p:nvPr/>
              </p:nvSpPr>
              <p:spPr>
                <a:xfrm>
                  <a:off x="7620000" y="2628899"/>
                  <a:ext cx="2133600" cy="1943100"/>
                </a:xfrm>
                <a:prstGeom prst="chevron">
                  <a:avLst>
                    <a:gd name="adj" fmla="val 11904"/>
                  </a:avLst>
                </a:prstGeom>
                <a:solidFill>
                  <a:srgbClr val="003A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3730171" y="3285651"/>
                <a:ext cx="629597" cy="629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5400000">
                <a:off x="3890696" y="3464279"/>
                <a:ext cx="349075" cy="2723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863771" y="3285651"/>
                <a:ext cx="629597" cy="629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5400000">
                <a:off x="6024296" y="3464279"/>
                <a:ext cx="349075" cy="2723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997371" y="3285651"/>
                <a:ext cx="629597" cy="6295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 rot="5400000">
                <a:off x="8157896" y="3464279"/>
                <a:ext cx="349075" cy="272342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3461" y="2834451"/>
                <a:ext cx="897765" cy="897765"/>
              </a:xfrm>
              <a:prstGeom prst="rect">
                <a:avLst/>
              </a:prstGeom>
            </p:spPr>
          </p:pic>
          <p:sp>
            <p:nvSpPr>
              <p:cNvPr id="106" name="TextBox 105"/>
              <p:cNvSpPr txBox="1"/>
              <p:nvPr/>
            </p:nvSpPr>
            <p:spPr>
              <a:xfrm>
                <a:off x="2186150" y="3774988"/>
                <a:ext cx="1444576" cy="6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roxima Nova Lt" panose="02000506030000020004" pitchFamily="50" charset="0"/>
                  </a:rPr>
                  <a:t>Explore Trends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349166" y="3786535"/>
                <a:ext cx="1444576" cy="6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roxima Nova Lt" panose="02000506030000020004" pitchFamily="50" charset="0"/>
                  </a:rPr>
                  <a:t>Predict Attendance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484920" y="3822380"/>
                <a:ext cx="1444576" cy="6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roxima Nova Lt" panose="02000506030000020004" pitchFamily="50" charset="0"/>
                  </a:rPr>
                  <a:t>Create Model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622432" y="3785789"/>
                <a:ext cx="1444576" cy="6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roxima Nova Lt" panose="02000506030000020004" pitchFamily="50" charset="0"/>
                  </a:rPr>
                  <a:t>Create Application</a:t>
                </a: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99" y="2099783"/>
              <a:ext cx="1517322" cy="15173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56" y="2228620"/>
              <a:ext cx="1249038" cy="125531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313" y="2154775"/>
              <a:ext cx="1362814" cy="1362814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237988" y="4327448"/>
            <a:ext cx="22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50" charset="0"/>
              </a:rPr>
              <a:t>In order to use our results, we create an application for users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8016" y="4292443"/>
            <a:ext cx="22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50" charset="0"/>
              </a:rPr>
              <a:t>In order to use our results, we create an application for users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4308" y="4292442"/>
            <a:ext cx="224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50" charset="0"/>
              </a:rPr>
              <a:t>In order to use our results, we create an application for users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1564" y="300281"/>
            <a:ext cx="466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Analysis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Goals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9531" y="989963"/>
            <a:ext cx="2122219" cy="57940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31520" y="1569054"/>
            <a:ext cx="982980" cy="953444"/>
          </a:xfrm>
          <a:prstGeom prst="ellipse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564" y="300281"/>
            <a:ext cx="466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Timing 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Everything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0597" y="1494661"/>
            <a:ext cx="30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Weekend Wasteland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5997" y="1912085"/>
            <a:ext cx="275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Gym attendance is typically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28% lower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 on the weekend versus a typical weekday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09810" y="6349156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8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0785" y="6361461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Gym Attendance Analysis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1409810" y="6393657"/>
            <a:ext cx="0" cy="27081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BA2B90C4-D231-4C78-A291-6B1A2CD8F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713839"/>
              </p:ext>
            </p:extLst>
          </p:nvPr>
        </p:nvGraphicFramePr>
        <p:xfrm>
          <a:off x="765175" y="3064217"/>
          <a:ext cx="4822825" cy="2923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Oval 24"/>
          <p:cNvSpPr/>
          <p:nvPr/>
        </p:nvSpPr>
        <p:spPr>
          <a:xfrm>
            <a:off x="6383708" y="1585690"/>
            <a:ext cx="982980" cy="953444"/>
          </a:xfrm>
          <a:prstGeom prst="ellipse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592785" y="1550688"/>
            <a:ext cx="230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Evening Rush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2785" y="1954121"/>
            <a:ext cx="2986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The gym is generally the most crowded between the hours of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4pm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 and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Malgun Gothic Semilight" panose="020B0502040204020203" pitchFamily="34" charset="-128"/>
                <a:cs typeface="Segoe UI Semilight" panose="020B0402040204020203" pitchFamily="34" charset="0"/>
              </a:rPr>
              <a:t>10pm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36" y="1706145"/>
            <a:ext cx="675663" cy="675663"/>
          </a:xfrm>
          <a:prstGeom prst="rect">
            <a:avLst/>
          </a:prstGeom>
        </p:spPr>
      </p:pic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B85C4E3-6783-4A3F-BF27-67331869F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089992"/>
              </p:ext>
            </p:extLst>
          </p:nvPr>
        </p:nvGraphicFramePr>
        <p:xfrm>
          <a:off x="6438900" y="3059939"/>
          <a:ext cx="4737100" cy="292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20" y="1725494"/>
            <a:ext cx="612246" cy="612246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49531" y="989963"/>
            <a:ext cx="2122219" cy="57940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Graphic spid="33" grpId="0">
        <p:bldAsOne/>
      </p:bldGraphic>
      <p:bldP spid="25" grpId="0" animBg="1"/>
      <p:bldP spid="27" grpId="0"/>
      <p:bldP spid="28" grpId="0"/>
      <p:bldGraphic spid="3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51564" y="300281"/>
            <a:ext cx="466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Timing is </a:t>
            </a:r>
            <a:r>
              <a:rPr lang="en-US" sz="3600" dirty="0">
                <a:solidFill>
                  <a:srgbClr val="F2A900"/>
                </a:solidFill>
                <a:latin typeface="Proxima Nova Lt" panose="02000506030000020004" pitchFamily="50" charset="0"/>
                <a:ea typeface="Karla" pitchFamily="2" charset="0"/>
              </a:rPr>
              <a:t>Everything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09810" y="6349156"/>
            <a:ext cx="40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47AB02F-42F0-43F1-8AB7-1BD7BE096ADC}" type="slidenum">
              <a: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pPr algn="ctr"/>
              <a:t>9</a:t>
            </a:fld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0785" y="6361461"/>
            <a:ext cx="34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 </a:t>
            </a:r>
            <a:r>
              <a:rPr lang="en-US" sz="1400" dirty="0">
                <a:solidFill>
                  <a:srgbClr val="F2A900"/>
                </a:solidFill>
                <a:latin typeface="Proxima Nova Lt" panose="02000506030000020004" pitchFamily="50" charset="0"/>
              </a:rPr>
              <a:t>Gym Attendance Analysis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1409810" y="6393657"/>
            <a:ext cx="0" cy="270819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531" y="989963"/>
            <a:ext cx="2122219" cy="57940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EE6E9F3-A223-4B34-8A5C-1A8E271CF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824768"/>
              </p:ext>
            </p:extLst>
          </p:nvPr>
        </p:nvGraphicFramePr>
        <p:xfrm>
          <a:off x="812800" y="2654300"/>
          <a:ext cx="542290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008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811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Malgun Gothic Semilight</vt:lpstr>
      <vt:lpstr>Arial</vt:lpstr>
      <vt:lpstr>Calibri</vt:lpstr>
      <vt:lpstr>Calibri Light</vt:lpstr>
      <vt:lpstr>Century Gothic</vt:lpstr>
      <vt:lpstr>Futura-Normal</vt:lpstr>
      <vt:lpstr>Karla</vt:lpstr>
      <vt:lpstr>Proxima Nova Lt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83</cp:revision>
  <dcterms:created xsi:type="dcterms:W3CDTF">2017-03-28T04:34:29Z</dcterms:created>
  <dcterms:modified xsi:type="dcterms:W3CDTF">2017-04-04T02:43:28Z</dcterms:modified>
</cp:coreProperties>
</file>