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65" r:id="rId5"/>
    <p:sldId id="263" r:id="rId6"/>
    <p:sldId id="257" r:id="rId7"/>
    <p:sldId id="258" r:id="rId8"/>
    <p:sldId id="259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70"/>
    <a:srgbClr val="D19000"/>
    <a:srgbClr val="F2A900"/>
    <a:srgbClr val="003057"/>
    <a:srgbClr val="B26E04"/>
    <a:srgbClr val="306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3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0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3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E865-0BAD-4428-8396-EB69E173C91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A527-50AD-4956-AA1E-C57920BDB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0464" y="0"/>
            <a:ext cx="16566229" cy="54254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699230"/>
            <a:ext cx="4152900" cy="2209800"/>
          </a:xfrm>
          <a:prstGeom prst="rect">
            <a:avLst/>
          </a:prstGeom>
          <a:solidFill>
            <a:srgbClr val="003A7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0550" y="20193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Proxima Nova Lt" panose="02000506030000020004" pitchFamily="50" charset="0"/>
              </a:rPr>
              <a:t>How Many People Are in the Gym?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9400" y="577215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 dirty="0">
                <a:latin typeface="Karla" pitchFamily="2" charset="0"/>
                <a:ea typeface="Karla" pitchFamily="2" charset="0"/>
              </a:rPr>
              <a:t>Jeff Ernst</a:t>
            </a:r>
          </a:p>
          <a:p>
            <a:r>
              <a:rPr lang="en-US" sz="2000" spc="-50" dirty="0">
                <a:latin typeface="Karla" pitchFamily="2" charset="0"/>
                <a:ea typeface="Karla" pitchFamily="2" charset="0"/>
              </a:rPr>
              <a:t>April 2017</a:t>
            </a:r>
          </a:p>
        </p:txBody>
      </p:sp>
    </p:spTree>
    <p:extLst>
      <p:ext uri="{BB962C8B-B14F-4D97-AF65-F5344CB8AC3E}">
        <p14:creationId xmlns:p14="http://schemas.microsoft.com/office/powerpoint/2010/main" val="3283723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  <a:ln>
            <a:noFill/>
          </a:ln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8976220" y="3429000"/>
            <a:ext cx="510681" cy="77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06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4984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10722" y="5008407"/>
            <a:ext cx="1535095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Mar 21-25,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Spring break! Party! Woo!</a:t>
            </a:r>
          </a:p>
        </p:txBody>
      </p: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6934200" y="4354775"/>
            <a:ext cx="400050" cy="65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412888" y="2724000"/>
            <a:ext cx="2040969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Spring Commencement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May 14,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The gym becomes an empty wasteland until next year</a:t>
            </a:r>
          </a:p>
        </p:txBody>
      </p:sp>
      <p:cxnSp>
        <p:nvCxnSpPr>
          <p:cNvPr id="92" name="Straight Arrow Connector 91"/>
          <p:cNvCxnSpPr>
            <a:cxnSpLocks/>
          </p:cNvCxnSpPr>
          <p:nvPr/>
        </p:nvCxnSpPr>
        <p:spPr>
          <a:xfrm flipH="1">
            <a:off x="9184367" y="3429000"/>
            <a:ext cx="302534" cy="92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85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04037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://images.performgroup.com/di/library/sporting_news/87/2b/california-logo-ftr_1x0i0rlknnslu169pwm0od9x5l.jpg?t=1984411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40" y="1603670"/>
            <a:ext cx="4256854" cy="239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80331" y="1626565"/>
            <a:ext cx="4742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3A70"/>
                </a:solidFill>
                <a:latin typeface="Proxima Nova Lt" panose="02000506030000020004" pitchFamily="50" charset="0"/>
              </a:rPr>
              <a:t>UC Berkeley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80331" y="2670823"/>
            <a:ext cx="4366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19000"/>
                </a:solidFill>
                <a:latin typeface="Proxima Nova Lt" panose="02000506030000020004" pitchFamily="50" charset="0"/>
              </a:rPr>
              <a:t>Gym Attendance</a:t>
            </a:r>
          </a:p>
          <a:p>
            <a:r>
              <a:rPr lang="en-US" sz="4000" dirty="0">
                <a:solidFill>
                  <a:srgbClr val="D19000"/>
                </a:solidFill>
                <a:latin typeface="Proxima Nova Lt" panose="02000506030000020004" pitchFamily="50" charset="0"/>
              </a:rPr>
              <a:t>Analysis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1978782" y="4541223"/>
            <a:ext cx="8234436" cy="0"/>
          </a:xfrm>
          <a:prstGeom prst="line">
            <a:avLst/>
          </a:prstGeom>
          <a:ln w="254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51120" y="5565052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April 2017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27310" y="5103387"/>
            <a:ext cx="173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Jeff Ernst</a:t>
            </a:r>
          </a:p>
        </p:txBody>
      </p:sp>
    </p:spTree>
    <p:extLst>
      <p:ext uri="{BB962C8B-B14F-4D97-AF65-F5344CB8AC3E}">
        <p14:creationId xmlns:p14="http://schemas.microsoft.com/office/powerpoint/2010/main" val="28509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63" y="125645"/>
            <a:ext cx="716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Analysis Goals</a:t>
            </a:r>
          </a:p>
        </p:txBody>
      </p:sp>
    </p:spTree>
    <p:extLst>
      <p:ext uri="{BB962C8B-B14F-4D97-AF65-F5344CB8AC3E}">
        <p14:creationId xmlns:p14="http://schemas.microsoft.com/office/powerpoint/2010/main" val="280358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725048" y="17472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6062" y="174738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897622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1563" y="125645"/>
            <a:ext cx="586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Data Overview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0474" y="1811871"/>
            <a:ext cx="149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School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5" y="2165197"/>
            <a:ext cx="1687696" cy="963915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6772221" y="17472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01045" y="18117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Date / Time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928" y="2198881"/>
            <a:ext cx="901028" cy="901028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4774034" y="1747275"/>
            <a:ext cx="1628442" cy="1536755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938363" y="18117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Climate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80" y="2214801"/>
            <a:ext cx="1052560" cy="105256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763433" y="3350816"/>
            <a:ext cx="1378962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Semester #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63433" y="3756046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During Semester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18" y="2181388"/>
            <a:ext cx="944503" cy="94450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2853872" y="1811761"/>
            <a:ext cx="1370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Holiday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927407" y="895241"/>
            <a:ext cx="19050" cy="5331728"/>
          </a:xfrm>
          <a:prstGeom prst="line">
            <a:avLst/>
          </a:prstGeom>
          <a:ln w="3175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63433" y="4407497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Start of Semester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3433" y="5058950"/>
            <a:ext cx="1378962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Week of Semester</a:t>
            </a: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80824" y="3281649"/>
            <a:ext cx="1" cy="2362076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812418" y="3344869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Major Holiday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12418" y="3990483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Holiday Recess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812418" y="4636097"/>
            <a:ext cx="1398361" cy="584775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Academic Holiday</a:t>
            </a:r>
          </a:p>
        </p:txBody>
      </p:sp>
      <p:cxnSp>
        <p:nvCxnSpPr>
          <p:cNvPr id="98" name="Straight Connector 97"/>
          <p:cNvCxnSpPr>
            <a:cxnSpLocks/>
          </p:cNvCxnSpPr>
          <p:nvPr/>
        </p:nvCxnSpPr>
        <p:spPr>
          <a:xfrm flipH="1">
            <a:off x="2729811" y="3281649"/>
            <a:ext cx="1" cy="1939223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861526" y="3349870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Temperature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861526" y="3754263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Precipitation</a:t>
            </a:r>
          </a:p>
        </p:txBody>
      </p:sp>
      <p:cxnSp>
        <p:nvCxnSpPr>
          <p:cNvPr id="105" name="Straight Connector 104"/>
          <p:cNvCxnSpPr>
            <a:cxnSpLocks/>
          </p:cNvCxnSpPr>
          <p:nvPr/>
        </p:nvCxnSpPr>
        <p:spPr>
          <a:xfrm flipH="1">
            <a:off x="4778920" y="3281649"/>
            <a:ext cx="1" cy="811168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859588" y="3349870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Day of Week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859588" y="3754263"/>
            <a:ext cx="1398359" cy="338554"/>
          </a:xfrm>
          <a:prstGeom prst="rect">
            <a:avLst/>
          </a:prstGeom>
          <a:solidFill>
            <a:srgbClr val="F2A9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  <a:ea typeface="Karla" pitchFamily="2" charset="0"/>
              </a:rPr>
              <a:t>Hour</a:t>
            </a:r>
          </a:p>
        </p:txBody>
      </p:sp>
      <p:cxnSp>
        <p:nvCxnSpPr>
          <p:cNvPr id="109" name="Straight Connector 108"/>
          <p:cNvCxnSpPr>
            <a:cxnSpLocks/>
          </p:cNvCxnSpPr>
          <p:nvPr/>
        </p:nvCxnSpPr>
        <p:spPr>
          <a:xfrm flipH="1">
            <a:off x="6776982" y="3281649"/>
            <a:ext cx="1" cy="811168"/>
          </a:xfrm>
          <a:prstGeom prst="line">
            <a:avLst/>
          </a:prstGeom>
          <a:ln w="12700">
            <a:solidFill>
              <a:srgbClr val="003A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76061" y="1041400"/>
            <a:ext cx="7724602" cy="501684"/>
          </a:xfrm>
          <a:prstGeom prst="rect">
            <a:avLst/>
          </a:prstGeom>
          <a:solidFill>
            <a:srgbClr val="F2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roxima Nova Lt" panose="02000506030000020004" pitchFamily="50" charset="0"/>
              </a:rPr>
              <a:t>Predictors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9473200" y="1041400"/>
            <a:ext cx="1971786" cy="5016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roxima Nova Lt" panose="02000506030000020004" pitchFamily="50" charset="0"/>
              </a:rPr>
              <a:t>Target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9633563" y="1747275"/>
            <a:ext cx="1628442" cy="2593546"/>
          </a:xfrm>
          <a:prstGeom prst="rect">
            <a:avLst/>
          </a:prstGeom>
          <a:solidFill>
            <a:srgbClr val="003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697975" y="1811761"/>
            <a:ext cx="149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roxima Nova Lt" panose="02000506030000020004" pitchFamily="50" charset="0"/>
                <a:ea typeface="Karla" pitchFamily="2" charset="0"/>
              </a:rPr>
              <a:t>Gym Attendance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697" y="2392236"/>
            <a:ext cx="191479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1" grpId="0" animBg="1"/>
      <p:bldP spid="7" grpId="0"/>
      <p:bldP spid="33" grpId="0" animBg="1"/>
      <p:bldP spid="34" grpId="0"/>
      <p:bldP spid="37" grpId="0" animBg="1"/>
      <p:bldP spid="38" grpId="0"/>
      <p:bldP spid="51" grpId="0" animBg="1"/>
      <p:bldP spid="54" grpId="0" animBg="1"/>
      <p:bldP spid="77" grpId="0"/>
      <p:bldP spid="88" grpId="0" animBg="1"/>
      <p:bldP spid="90" grpId="0" animBg="1"/>
      <p:bldP spid="94" grpId="0" animBg="1"/>
      <p:bldP spid="95" grpId="0" animBg="1"/>
      <p:bldP spid="96" grpId="0" animBg="1"/>
      <p:bldP spid="102" grpId="0" animBg="1"/>
      <p:bldP spid="103" grpId="0" animBg="1"/>
      <p:bldP spid="107" grpId="0" animBg="1"/>
      <p:bldP spid="108" grpId="0" animBg="1"/>
      <p:bldP spid="85" grpId="0" animBg="1"/>
      <p:bldP spid="111" grpId="0" animBg="1"/>
      <p:bldP spid="112" grpId="0" animBg="1"/>
      <p:bldP spid="1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</p:spTree>
    <p:extLst>
      <p:ext uri="{BB962C8B-B14F-4D97-AF65-F5344CB8AC3E}">
        <p14:creationId xmlns:p14="http://schemas.microsoft.com/office/powerpoint/2010/main" val="355467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83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7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04480" y="2724000"/>
            <a:ext cx="507831" cy="141000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Number of People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(7-day Moving Average)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t="3819" r="2086" b="3567"/>
          <a:stretch/>
        </p:blipFill>
        <p:spPr>
          <a:xfrm>
            <a:off x="1055459" y="1072536"/>
            <a:ext cx="10255250" cy="5293497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5823050" y="6411684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678270" y="1168985"/>
            <a:ext cx="1994014" cy="85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latin typeface="Century Gothic" panose="020B0502020202020204" pitchFamily="34" charset="0"/>
                <a:cs typeface="Arial" panose="020B0604020202020204" pitchFamily="34" charset="0"/>
              </a:rPr>
              <a:t>New Year’s Gym Rush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latin typeface="Century Gothic" panose="020B0502020202020204" pitchFamily="34" charset="0"/>
                <a:cs typeface="Arial" panose="020B0604020202020204" pitchFamily="34" charset="0"/>
              </a:rPr>
              <a:t>Jan 20, 2016</a:t>
            </a:r>
          </a:p>
          <a:p>
            <a:r>
              <a:rPr lang="en-US" sz="800" i="1" dirty="0">
                <a:latin typeface="Century Gothic" panose="020B0502020202020204" pitchFamily="34" charset="0"/>
                <a:cs typeface="Arial" panose="020B0604020202020204" pitchFamily="34" charset="0"/>
              </a:rPr>
              <a:t>Students flood to the gym in a futile attempt to fulfill their New Year’s goals</a:t>
            </a: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 flipH="1">
            <a:off x="5741759" y="1433497"/>
            <a:ext cx="974611" cy="3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</p:cNvCxnSpPr>
          <p:nvPr/>
        </p:nvCxnSpPr>
        <p:spPr>
          <a:xfrm flipV="1">
            <a:off x="4584700" y="4626041"/>
            <a:ext cx="317272" cy="38236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68375" y="264531"/>
            <a:ext cx="5178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utura-Normal" pitchFamily="2" charset="0"/>
              </a:rPr>
              <a:t>UC Berkeley 2015-16 Gym Attendance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39744" y="5008407"/>
            <a:ext cx="1617448" cy="838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Winter Break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Dec 19-Jan 19,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Most students head home for the winter holidays, like Christmas and Hanukkah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23091" y="3516084"/>
            <a:ext cx="1621523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Thanksgiving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Nov 26 2015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Working out is optional when you’re filling up on turkey and mashed potatoes</a:t>
            </a:r>
          </a:p>
        </p:txBody>
      </p:sp>
      <p:cxnSp>
        <p:nvCxnSpPr>
          <p:cNvPr id="67" name="Straight Arrow Connector 66"/>
          <p:cNvCxnSpPr>
            <a:cxnSpLocks/>
          </p:cNvCxnSpPr>
          <p:nvPr/>
        </p:nvCxnSpPr>
        <p:spPr>
          <a:xfrm flipV="1">
            <a:off x="3249384" y="3601809"/>
            <a:ext cx="926306" cy="219076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03334" y="1105594"/>
            <a:ext cx="148136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School Begins</a:t>
            </a:r>
          </a:p>
          <a:p>
            <a:pPr>
              <a:spcAft>
                <a:spcPts val="200"/>
              </a:spcAft>
            </a:pPr>
            <a:r>
              <a:rPr lang="en-US" sz="1000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Aug 26, 2016</a:t>
            </a:r>
          </a:p>
          <a:p>
            <a:r>
              <a:rPr lang="en-US" sz="800" i="1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Every freshman is in the gym until next week</a:t>
            </a:r>
          </a:p>
        </p:txBody>
      </p:sp>
      <p:cxnSp>
        <p:nvCxnSpPr>
          <p:cNvPr id="86" name="Straight Arrow Connector 85"/>
          <p:cNvCxnSpPr>
            <a:cxnSpLocks/>
          </p:cNvCxnSpPr>
          <p:nvPr/>
        </p:nvCxnSpPr>
        <p:spPr>
          <a:xfrm flipH="1">
            <a:off x="2126456" y="1450359"/>
            <a:ext cx="976878" cy="11174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5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627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Futura-Normal</vt:lpstr>
      <vt:lpstr>Karla</vt:lpstr>
      <vt:lpstr>Proxima Nova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48</cp:revision>
  <dcterms:created xsi:type="dcterms:W3CDTF">2017-03-28T04:34:29Z</dcterms:created>
  <dcterms:modified xsi:type="dcterms:W3CDTF">2017-04-01T07:14:15Z</dcterms:modified>
</cp:coreProperties>
</file>