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7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0"/>
    <a:srgbClr val="929292"/>
    <a:srgbClr val="F2A900"/>
    <a:srgbClr val="D19000"/>
    <a:srgbClr val="003057"/>
    <a:srgbClr val="B26E04"/>
    <a:srgbClr val="306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1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5ACDD-3F21-4EED-9D85-37A70E6BD839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2D3BD-D8B6-4C37-8692-5B29A05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E865-0BAD-4428-8396-EB69E173C91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4037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images.performgroup.com/di/library/sporting_news/87/2b/california-logo-ftr_1x0i0rlknnslu169pwm0od9x5l.jpg?t=1984411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00" y="1603670"/>
            <a:ext cx="4256854" cy="23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97777" y="1626565"/>
            <a:ext cx="4742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7777" y="2670823"/>
            <a:ext cx="4366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19000"/>
                </a:solidFill>
                <a:latin typeface="Proxima Nova Lt" panose="02000506030000020004" pitchFamily="50" charset="0"/>
              </a:rPr>
              <a:t>Gym Attendance</a:t>
            </a:r>
          </a:p>
          <a:p>
            <a:r>
              <a:rPr lang="en-US" sz="4000" dirty="0">
                <a:solidFill>
                  <a:srgbClr val="D19000"/>
                </a:solidFill>
                <a:latin typeface="Proxima Nova Lt" panose="02000506030000020004" pitchFamily="50" charset="0"/>
              </a:rPr>
              <a:t>Analysis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978782" y="4541223"/>
            <a:ext cx="8234436" cy="0"/>
          </a:xfrm>
          <a:prstGeom prst="line">
            <a:avLst/>
          </a:prstGeom>
          <a:ln w="254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51120" y="5565052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April 2017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7310" y="5103387"/>
            <a:ext cx="173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Jeff Ernst</a:t>
            </a:r>
          </a:p>
        </p:txBody>
      </p:sp>
    </p:spTree>
    <p:extLst>
      <p:ext uri="{BB962C8B-B14F-4D97-AF65-F5344CB8AC3E}">
        <p14:creationId xmlns:p14="http://schemas.microsoft.com/office/powerpoint/2010/main" val="28509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8976220" y="3429000"/>
            <a:ext cx="510681" cy="7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9184367" y="3429000"/>
            <a:ext cx="302534" cy="9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5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1563" y="125645"/>
            <a:ext cx="58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Analysis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Goals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027547" y="2061031"/>
            <a:ext cx="10454834" cy="2380343"/>
            <a:chOff x="1828800" y="2628899"/>
            <a:chExt cx="8534400" cy="1943101"/>
          </a:xfrm>
        </p:grpSpPr>
        <p:grpSp>
          <p:nvGrpSpPr>
            <p:cNvPr id="97" name="Group 96"/>
            <p:cNvGrpSpPr/>
            <p:nvPr/>
          </p:nvGrpSpPr>
          <p:grpSpPr>
            <a:xfrm>
              <a:off x="1828800" y="2628899"/>
              <a:ext cx="8534400" cy="1943101"/>
              <a:chOff x="1219200" y="2628899"/>
              <a:chExt cx="8534400" cy="1943101"/>
            </a:xfrm>
          </p:grpSpPr>
          <p:sp>
            <p:nvSpPr>
              <p:cNvPr id="93" name="Arrow: Chevron 92"/>
              <p:cNvSpPr/>
              <p:nvPr/>
            </p:nvSpPr>
            <p:spPr>
              <a:xfrm>
                <a:off x="1219200" y="2628900"/>
                <a:ext cx="2133600" cy="1943100"/>
              </a:xfrm>
              <a:prstGeom prst="chevron">
                <a:avLst>
                  <a:gd name="adj" fmla="val 14892"/>
                </a:avLst>
              </a:prstGeom>
              <a:solidFill>
                <a:srgbClr val="003A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Arrow: Chevron 93"/>
              <p:cNvSpPr/>
              <p:nvPr/>
            </p:nvSpPr>
            <p:spPr>
              <a:xfrm>
                <a:off x="3352800" y="2628900"/>
                <a:ext cx="2133600" cy="1943100"/>
              </a:xfrm>
              <a:prstGeom prst="chevron">
                <a:avLst>
                  <a:gd name="adj" fmla="val 126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Arrow: Chevron 94"/>
              <p:cNvSpPr/>
              <p:nvPr/>
            </p:nvSpPr>
            <p:spPr>
              <a:xfrm>
                <a:off x="5486400" y="2628900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Chevron 95"/>
              <p:cNvSpPr/>
              <p:nvPr/>
            </p:nvSpPr>
            <p:spPr>
              <a:xfrm>
                <a:off x="7620000" y="2628899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7301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5400000">
              <a:off x="38906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8637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0242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973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81578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61" y="2834451"/>
              <a:ext cx="897765" cy="89776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2186150" y="3774988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477" y="2798606"/>
              <a:ext cx="897765" cy="897765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349166" y="3786535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31" y="2834451"/>
              <a:ext cx="897765" cy="89776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6484920" y="3822380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743" y="2797860"/>
              <a:ext cx="897765" cy="897765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8622432" y="3785789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204369" y="5357305"/>
            <a:ext cx="978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Nova Lt" panose="02000506030000020004" pitchFamily="50" charset="0"/>
              </a:rPr>
              <a:t>Explanation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431582" y="6368142"/>
            <a:ext cx="4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47AB02F-42F0-43F1-8AB7-1BD7BE096ADC}" type="slidenum"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pPr algn="ctr"/>
              <a:t>12</a:t>
            </a:fld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50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100785" y="6379933"/>
            <a:ext cx="343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 Gym </a:t>
            </a:r>
            <a:r>
              <a:rPr lang="en-US" sz="1400" dirty="0">
                <a:solidFill>
                  <a:srgbClr val="F2A900"/>
                </a:solidFill>
                <a:latin typeface="Proxima Nova Lt" panose="02000506030000020004" pitchFamily="50" charset="0"/>
              </a:rPr>
              <a:t>Attendance Analysis</a:t>
            </a:r>
          </a:p>
        </p:txBody>
      </p: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1409810" y="6379933"/>
            <a:ext cx="0" cy="3321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8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1563" y="125645"/>
            <a:ext cx="58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Analysis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Goals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027547" y="2061031"/>
            <a:ext cx="10454834" cy="2380343"/>
            <a:chOff x="1828800" y="2628899"/>
            <a:chExt cx="8534400" cy="1943101"/>
          </a:xfrm>
        </p:grpSpPr>
        <p:grpSp>
          <p:nvGrpSpPr>
            <p:cNvPr id="97" name="Group 96"/>
            <p:cNvGrpSpPr/>
            <p:nvPr/>
          </p:nvGrpSpPr>
          <p:grpSpPr>
            <a:xfrm>
              <a:off x="1828800" y="2628899"/>
              <a:ext cx="8534400" cy="1943101"/>
              <a:chOff x="1219200" y="2628899"/>
              <a:chExt cx="8534400" cy="1943101"/>
            </a:xfrm>
          </p:grpSpPr>
          <p:sp>
            <p:nvSpPr>
              <p:cNvPr id="93" name="Arrow: Chevron 92"/>
              <p:cNvSpPr/>
              <p:nvPr/>
            </p:nvSpPr>
            <p:spPr>
              <a:xfrm>
                <a:off x="1219200" y="2628900"/>
                <a:ext cx="2133600" cy="1943100"/>
              </a:xfrm>
              <a:prstGeom prst="chevron">
                <a:avLst>
                  <a:gd name="adj" fmla="val 1489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Arrow: Chevron 93"/>
              <p:cNvSpPr/>
              <p:nvPr/>
            </p:nvSpPr>
            <p:spPr>
              <a:xfrm>
                <a:off x="3352800" y="2628900"/>
                <a:ext cx="2133600" cy="1943100"/>
              </a:xfrm>
              <a:prstGeom prst="chevron">
                <a:avLst>
                  <a:gd name="adj" fmla="val 12651"/>
                </a:avLst>
              </a:prstGeom>
              <a:solidFill>
                <a:srgbClr val="003A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Arrow: Chevron 94"/>
              <p:cNvSpPr/>
              <p:nvPr/>
            </p:nvSpPr>
            <p:spPr>
              <a:xfrm>
                <a:off x="5486400" y="2628900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Chevron 95"/>
              <p:cNvSpPr/>
              <p:nvPr/>
            </p:nvSpPr>
            <p:spPr>
              <a:xfrm>
                <a:off x="7620000" y="2628899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7301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5400000">
              <a:off x="38906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8637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0242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973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81578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61" y="2834451"/>
              <a:ext cx="897765" cy="89776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2186150" y="3774988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49166" y="3786535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Predict Attendance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31" y="2834451"/>
              <a:ext cx="897765" cy="89776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6484920" y="3822380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743" y="2797860"/>
              <a:ext cx="897765" cy="897765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8622432" y="3785789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204369" y="5357305"/>
            <a:ext cx="978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Nova Lt" panose="02000506030000020004" pitchFamily="50" charset="0"/>
              </a:rPr>
              <a:t>Explanation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431582" y="6368142"/>
            <a:ext cx="4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47AB02F-42F0-43F1-8AB7-1BD7BE096ADC}" type="slidenum"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pPr algn="ctr"/>
              <a:t>13</a:t>
            </a:fld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50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100785" y="6379933"/>
            <a:ext cx="343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 Gym </a:t>
            </a:r>
            <a:r>
              <a:rPr lang="en-US" sz="1400" dirty="0">
                <a:solidFill>
                  <a:srgbClr val="F2A900"/>
                </a:solidFill>
                <a:latin typeface="Proxima Nova Lt" panose="02000506030000020004" pitchFamily="50" charset="0"/>
              </a:rPr>
              <a:t>Attendance Analysis</a:t>
            </a:r>
          </a:p>
        </p:txBody>
      </p: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1409810" y="6379933"/>
            <a:ext cx="0" cy="3321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99" y="2099783"/>
            <a:ext cx="1517322" cy="15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63" y="125645"/>
            <a:ext cx="716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Analysis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Goals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673703" y="2102338"/>
            <a:ext cx="2645751" cy="2299003"/>
          </a:xfrm>
          <a:prstGeom prst="flowChartAlternateProcess">
            <a:avLst/>
          </a:prstGeom>
          <a:solidFill>
            <a:srgbClr val="003A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703" y="2195448"/>
            <a:ext cx="2607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roxima Nova Lt" panose="02000506030000020004" pitchFamily="50" charset="0"/>
              </a:rPr>
              <a:t>Explore Trends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27" y="2877223"/>
            <a:ext cx="1376101" cy="1376101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>
          <a:xfrm>
            <a:off x="4560553" y="1984614"/>
            <a:ext cx="2412753" cy="2624690"/>
          </a:xfrm>
          <a:prstGeom prst="flowChartAlternateProcess">
            <a:avLst/>
          </a:prstGeom>
          <a:solidFill>
            <a:srgbClr val="003A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03" y="2810662"/>
            <a:ext cx="1744051" cy="1744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62979" y="2102760"/>
            <a:ext cx="2607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roxima Nova Lt" panose="02000506030000020004" pitchFamily="50" charset="0"/>
              </a:rPr>
              <a:t>Predict Gym Attendance</a:t>
            </a:r>
          </a:p>
        </p:txBody>
      </p:sp>
      <p:sp>
        <p:nvSpPr>
          <p:cNvPr id="23" name="Arrow: Pentagon 22"/>
          <p:cNvSpPr/>
          <p:nvPr/>
        </p:nvSpPr>
        <p:spPr>
          <a:xfrm flipH="1">
            <a:off x="10772770" y="6316980"/>
            <a:ext cx="1419223" cy="541019"/>
          </a:xfrm>
          <a:prstGeom prst="homePlate">
            <a:avLst/>
          </a:prstGeom>
          <a:solidFill>
            <a:srgbClr val="9292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0" rtlCol="0" anchor="ctr"/>
          <a:lstStyle/>
          <a:p>
            <a:pPr algn="ctr"/>
            <a:fld id="{12820A9B-FD09-4E62-A5A0-C9E59AE630FD}" type="slidenum">
              <a:rPr lang="en-US" sz="1400" smtClean="0">
                <a:solidFill>
                  <a:schemeClr val="bg1"/>
                </a:solidFill>
              </a:rPr>
              <a:pPr algn="ct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276" y="6316980"/>
            <a:ext cx="11422765" cy="541263"/>
            <a:chOff x="-5991" y="6226969"/>
            <a:chExt cx="12196500" cy="631275"/>
          </a:xfrm>
          <a:solidFill>
            <a:srgbClr val="003A70"/>
          </a:solidFill>
        </p:grpSpPr>
        <p:sp>
          <p:nvSpPr>
            <p:cNvPr id="25" name="Freeform: Shape 24"/>
            <p:cNvSpPr/>
            <p:nvPr/>
          </p:nvSpPr>
          <p:spPr>
            <a:xfrm>
              <a:off x="-5991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0 w 2903928"/>
                <a:gd name="connsiteY5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1822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Analysis Goals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2317152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Data Overview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4640295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Variable</a:t>
              </a:r>
            </a:p>
            <a:p>
              <a:pPr marL="0" lvl="0" indent="0" algn="ctr" defTabSz="80010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Relationships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6963438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Model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9286581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Results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73703" y="4541591"/>
            <a:ext cx="264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ma Nova Lt" panose="02000506030000020004" pitchFamily="50" charset="0"/>
              </a:rPr>
              <a:t>Explore Variable Relationships through ...</a:t>
            </a:r>
          </a:p>
        </p:txBody>
      </p:sp>
      <p:sp>
        <p:nvSpPr>
          <p:cNvPr id="1024" name="Arrow: Chevron 1023"/>
          <p:cNvSpPr/>
          <p:nvPr/>
        </p:nvSpPr>
        <p:spPr>
          <a:xfrm>
            <a:off x="3749937" y="2756539"/>
            <a:ext cx="515948" cy="990600"/>
          </a:xfrm>
          <a:prstGeom prst="chevron">
            <a:avLst/>
          </a:prstGeom>
          <a:solidFill>
            <a:srgbClr val="F2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725048" y="19504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6062" y="195058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63" y="125645"/>
            <a:ext cx="58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Data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474" y="2015071"/>
            <a:ext cx="149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School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" y="2368397"/>
            <a:ext cx="1687696" cy="96391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772221" y="19504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01045" y="20149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Date / Time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28" y="2402081"/>
            <a:ext cx="901028" cy="90102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774034" y="19504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38363" y="20149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Climate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80" y="2418001"/>
            <a:ext cx="1052560" cy="105256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63433" y="3554016"/>
            <a:ext cx="1378962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Semester #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3433" y="3959246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During Semester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18" y="2384588"/>
            <a:ext cx="944503" cy="94450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853872" y="20149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Holiday</a:t>
            </a: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8924208" y="0"/>
            <a:ext cx="24503" cy="6858000"/>
          </a:xfrm>
          <a:prstGeom prst="line">
            <a:avLst/>
          </a:prstGeom>
          <a:ln w="3175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3433" y="4610697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Start of Semester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3433" y="5262150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Week of Semester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0824" y="3484849"/>
            <a:ext cx="1" cy="2362076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12418" y="3548069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Major Holiday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12418" y="4193683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Holiday Recess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12418" y="4839297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Academic Holiday</a:t>
            </a:r>
          </a:p>
        </p:txBody>
      </p:sp>
      <p:cxnSp>
        <p:nvCxnSpPr>
          <p:cNvPr id="98" name="Straight Connector 97"/>
          <p:cNvCxnSpPr>
            <a:cxnSpLocks/>
          </p:cNvCxnSpPr>
          <p:nvPr/>
        </p:nvCxnSpPr>
        <p:spPr>
          <a:xfrm flipH="1">
            <a:off x="2729811" y="3484849"/>
            <a:ext cx="1" cy="1939223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61526" y="3553070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Temperature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861526" y="3957463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Precipitation</a:t>
            </a:r>
          </a:p>
        </p:txBody>
      </p:sp>
      <p:cxnSp>
        <p:nvCxnSpPr>
          <p:cNvPr id="105" name="Straight Connector 104"/>
          <p:cNvCxnSpPr>
            <a:cxnSpLocks/>
          </p:cNvCxnSpPr>
          <p:nvPr/>
        </p:nvCxnSpPr>
        <p:spPr>
          <a:xfrm flipH="1">
            <a:off x="4778920" y="3484849"/>
            <a:ext cx="1" cy="811168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59588" y="3553070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Day of Week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859588" y="3957463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Hour</a:t>
            </a:r>
          </a:p>
        </p:txBody>
      </p:sp>
      <p:cxnSp>
        <p:nvCxnSpPr>
          <p:cNvPr id="109" name="Straight Connector 108"/>
          <p:cNvCxnSpPr>
            <a:cxnSpLocks/>
          </p:cNvCxnSpPr>
          <p:nvPr/>
        </p:nvCxnSpPr>
        <p:spPr>
          <a:xfrm flipH="1">
            <a:off x="6776982" y="3484849"/>
            <a:ext cx="1" cy="811168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76061" y="1244600"/>
            <a:ext cx="7724602" cy="501684"/>
          </a:xfrm>
          <a:prstGeom prst="rect">
            <a:avLst/>
          </a:prstGeom>
          <a:solidFill>
            <a:srgbClr val="F2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Predictors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473200" y="1244600"/>
            <a:ext cx="1971786" cy="501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 Lt" panose="02000506030000020004" pitchFamily="50" charset="0"/>
              </a:rPr>
              <a:t>Target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33563" y="1950475"/>
            <a:ext cx="1628442" cy="2593546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97975" y="2014961"/>
            <a:ext cx="149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Gym Attendance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97" y="2595436"/>
            <a:ext cx="1914792" cy="1905266"/>
          </a:xfrm>
          <a:prstGeom prst="rect">
            <a:avLst/>
          </a:prstGeom>
        </p:spPr>
      </p:pic>
      <p:sp>
        <p:nvSpPr>
          <p:cNvPr id="15" name="Arrow: Pentagon 14"/>
          <p:cNvSpPr/>
          <p:nvPr/>
        </p:nvSpPr>
        <p:spPr>
          <a:xfrm flipH="1">
            <a:off x="10772770" y="6316980"/>
            <a:ext cx="1419223" cy="541019"/>
          </a:xfrm>
          <a:prstGeom prst="homePlate">
            <a:avLst/>
          </a:prstGeom>
          <a:solidFill>
            <a:srgbClr val="9292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0" rtlCol="0" anchor="ctr"/>
          <a:lstStyle/>
          <a:p>
            <a:pPr algn="ctr"/>
            <a:fld id="{12820A9B-FD09-4E62-A5A0-C9E59AE630FD}" type="slidenum">
              <a:rPr lang="en-US" sz="1400" smtClean="0">
                <a:solidFill>
                  <a:schemeClr val="bg1"/>
                </a:solidFill>
              </a:rPr>
              <a:pPr algn="ctr"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6276" y="6316980"/>
            <a:ext cx="11422765" cy="541263"/>
            <a:chOff x="-5991" y="6226969"/>
            <a:chExt cx="12196500" cy="631275"/>
          </a:xfrm>
          <a:solidFill>
            <a:srgbClr val="003A70"/>
          </a:solidFill>
        </p:grpSpPr>
        <p:sp>
          <p:nvSpPr>
            <p:cNvPr id="9" name="Freeform: Shape 8"/>
            <p:cNvSpPr/>
            <p:nvPr/>
          </p:nvSpPr>
          <p:spPr>
            <a:xfrm>
              <a:off x="-5991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0 w 2903928"/>
                <a:gd name="connsiteY5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1822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Analysis Goals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317152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Data Overview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4640295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Variable</a:t>
              </a:r>
            </a:p>
            <a:p>
              <a:pPr marL="0" lvl="0" indent="0" algn="ctr" defTabSz="80010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Relationships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963438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Model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9286581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1" grpId="0" animBg="1"/>
      <p:bldP spid="7" grpId="0"/>
      <p:bldP spid="33" grpId="0" animBg="1"/>
      <p:bldP spid="34" grpId="0"/>
      <p:bldP spid="37" grpId="0" animBg="1"/>
      <p:bldP spid="38" grpId="0"/>
      <p:bldP spid="51" grpId="0" animBg="1"/>
      <p:bldP spid="54" grpId="0" animBg="1"/>
      <p:bldP spid="77" grpId="0"/>
      <p:bldP spid="88" grpId="0" animBg="1"/>
      <p:bldP spid="90" grpId="0" animBg="1"/>
      <p:bldP spid="94" grpId="0" animBg="1"/>
      <p:bldP spid="95" grpId="0" animBg="1"/>
      <p:bldP spid="96" grpId="0" animBg="1"/>
      <p:bldP spid="102" grpId="0" animBg="1"/>
      <p:bldP spid="103" grpId="0" animBg="1"/>
      <p:bldP spid="107" grpId="0" animBg="1"/>
      <p:bldP spid="108" grpId="0" animBg="1"/>
      <p:bldP spid="85" grpId="0" animBg="1"/>
      <p:bldP spid="111" grpId="0" animBg="1"/>
      <p:bldP spid="112" grpId="0" animBg="1"/>
      <p:bldP spid="1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</p:spTree>
    <p:extLst>
      <p:ext uri="{BB962C8B-B14F-4D97-AF65-F5344CB8AC3E}">
        <p14:creationId xmlns:p14="http://schemas.microsoft.com/office/powerpoint/2010/main" val="355467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7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5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677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Futura-Normal</vt:lpstr>
      <vt:lpstr>Karla</vt:lpstr>
      <vt:lpstr>Proxima Nova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61</cp:revision>
  <dcterms:created xsi:type="dcterms:W3CDTF">2017-03-28T04:34:29Z</dcterms:created>
  <dcterms:modified xsi:type="dcterms:W3CDTF">2017-04-03T06:17:49Z</dcterms:modified>
</cp:coreProperties>
</file>