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58" r:id="rId5"/>
    <p:sldId id="259" r:id="rId6"/>
    <p:sldId id="260" r:id="rId7"/>
    <p:sldId id="261" r:id="rId8"/>
    <p:sldId id="262" r:id="rId9"/>
    <p:sldId id="269" r:id="rId10"/>
    <p:sldId id="270" r:id="rId11"/>
    <p:sldId id="267" r:id="rId12"/>
    <p:sldId id="268" r:id="rId13"/>
  </p:sldIdLst>
  <p:sldSz cx="12192000" cy="6858000"/>
  <p:notesSz cx="6858000" cy="9144000"/>
  <p:embeddedFontLst>
    <p:embeddedFont>
      <p:font typeface="Anton" pitchFamily="2" charset="0"/>
      <p:regular r:id="rId15"/>
    </p:embeddedFont>
    <p:embeddedFont>
      <p:font typeface="DM Sans" pitchFamily="2" charset="0"/>
      <p:regular r:id="rId16"/>
      <p:bold r:id="rId17"/>
      <p:italic r:id="rId18"/>
      <p:boldItalic r:id="rId19"/>
    </p:embeddedFont>
    <p:embeddedFont>
      <p:font typeface="Helvetica Neue" panose="020B0604020202020204" charset="0"/>
      <p:regular r:id="rId20"/>
      <p:bold r:id="rId21"/>
      <p:italic r:id="rId22"/>
      <p:boldItalic r:id="rId23"/>
    </p:embeddedFont>
    <p:embeddedFont>
      <p:font typeface="Helvetica Neue Light"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4" name="Google Shape;15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Contexto: Contexto del proyecto (I.e motivación, situación general del problema, etc.)</a:t>
            </a:r>
            <a:endParaRPr/>
          </a:p>
          <a:p>
            <a:pPr marL="0" lvl="0" indent="0" algn="l" rtl="0">
              <a:spcBef>
                <a:spcPts val="0"/>
              </a:spcBef>
              <a:spcAft>
                <a:spcPts val="0"/>
              </a:spcAft>
              <a:buNone/>
            </a:pPr>
            <a:r>
              <a:rPr lang="en-US"/>
              <a:t>Audiencia: esto es para que los lectores sepan de primera mano si este es un proyecto que puede beneficiarles.</a:t>
            </a:r>
            <a:endParaRPr/>
          </a:p>
        </p:txBody>
      </p:sp>
      <p:sp>
        <p:nvSpPr>
          <p:cNvPr id="155" name="Google Shape;15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3" name="Google Shape;16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2" name="Google Shape;19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3" name="Google Shape;19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4546AE79-43D3-F195-AF22-5AA17686987F}"/>
            </a:ext>
          </a:extLst>
        </p:cNvPr>
        <p:cNvGrpSpPr/>
        <p:nvPr/>
      </p:nvGrpSpPr>
      <p:grpSpPr>
        <a:xfrm>
          <a:off x="0" y="0"/>
          <a:ext cx="0" cy="0"/>
          <a:chOff x="0" y="0"/>
          <a:chExt cx="0" cy="0"/>
        </a:xfrm>
      </p:grpSpPr>
      <p:sp>
        <p:nvSpPr>
          <p:cNvPr id="198" name="Google Shape;198;p7:notes">
            <a:extLst>
              <a:ext uri="{FF2B5EF4-FFF2-40B4-BE49-F238E27FC236}">
                <a16:creationId xmlns:a16="http://schemas.microsoft.com/office/drawing/2014/main" id="{B3B4ABC4-DADF-9B7A-BC80-C0E4B542B3C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a:extLst>
              <a:ext uri="{FF2B5EF4-FFF2-40B4-BE49-F238E27FC236}">
                <a16:creationId xmlns:a16="http://schemas.microsoft.com/office/drawing/2014/main" id="{21FD1DC2-BD33-0A29-D50B-21B2E7E2430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a:extLst>
              <a:ext uri="{FF2B5EF4-FFF2-40B4-BE49-F238E27FC236}">
                <a16:creationId xmlns:a16="http://schemas.microsoft.com/office/drawing/2014/main" id="{9B4EA242-7A68-A444-68EA-8B4C9F8E74FF}"/>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0046414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6B9D3FB5-0D8C-2989-9760-16E0F319EA7A}"/>
            </a:ext>
          </a:extLst>
        </p:cNvPr>
        <p:cNvGrpSpPr/>
        <p:nvPr/>
      </p:nvGrpSpPr>
      <p:grpSpPr>
        <a:xfrm>
          <a:off x="0" y="0"/>
          <a:ext cx="0" cy="0"/>
          <a:chOff x="0" y="0"/>
          <a:chExt cx="0" cy="0"/>
        </a:xfrm>
      </p:grpSpPr>
      <p:sp>
        <p:nvSpPr>
          <p:cNvPr id="198" name="Google Shape;198;p7:notes">
            <a:extLst>
              <a:ext uri="{FF2B5EF4-FFF2-40B4-BE49-F238E27FC236}">
                <a16:creationId xmlns:a16="http://schemas.microsoft.com/office/drawing/2014/main" id="{98EC3121-3B1A-511B-9BA6-EBFE2A9C286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7:notes">
            <a:extLst>
              <a:ext uri="{FF2B5EF4-FFF2-40B4-BE49-F238E27FC236}">
                <a16:creationId xmlns:a16="http://schemas.microsoft.com/office/drawing/2014/main" id="{553E2949-D337-FCC9-80A5-B0FE2329DDE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7:notes">
            <a:extLst>
              <a:ext uri="{FF2B5EF4-FFF2-40B4-BE49-F238E27FC236}">
                <a16:creationId xmlns:a16="http://schemas.microsoft.com/office/drawing/2014/main" id="{6AC7943B-2E4D-871D-0379-C3854761A06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396016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11"/>
          <p:cNvSpPr>
            <a:spLocks noGrp="1"/>
          </p:cNvSpPr>
          <p:nvPr>
            <p:ph type="pic" idx="2"/>
          </p:nvPr>
        </p:nvSpPr>
        <p:spPr>
          <a:xfrm>
            <a:off x="5183188" y="987425"/>
            <a:ext cx="6172200" cy="4873625"/>
          </a:xfrm>
          <a:prstGeom prst="rect">
            <a:avLst/>
          </a:prstGeom>
          <a:noFill/>
          <a:ln>
            <a:noFill/>
          </a:ln>
        </p:spPr>
      </p:sp>
      <p:sp>
        <p:nvSpPr>
          <p:cNvPr id="69" name="Google Shape;69;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85"/>
        <p:cNvGrpSpPr/>
        <p:nvPr/>
      </p:nvGrpSpPr>
      <p:grpSpPr>
        <a:xfrm>
          <a:off x="0" y="0"/>
          <a:ext cx="0" cy="0"/>
          <a:chOff x="0" y="0"/>
          <a:chExt cx="0" cy="0"/>
        </a:xfrm>
      </p:grpSpPr>
      <p:sp>
        <p:nvSpPr>
          <p:cNvPr id="86" name="Google Shape;86;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3_Custom Layout">
  <p:cSld name="33_Custom Layout">
    <p:spTree>
      <p:nvGrpSpPr>
        <p:cNvPr id="1" name="Shape 88"/>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89"/>
        <p:cNvGrpSpPr/>
        <p:nvPr/>
      </p:nvGrpSpPr>
      <p:grpSpPr>
        <a:xfrm>
          <a:off x="0" y="0"/>
          <a:ext cx="0" cy="0"/>
          <a:chOff x="0" y="0"/>
          <a:chExt cx="0" cy="0"/>
        </a:xfrm>
      </p:grpSpPr>
      <p:sp>
        <p:nvSpPr>
          <p:cNvPr id="90" name="Google Shape;9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1" name="Google Shape;9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2" name="Google Shape;9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
        <p:nvSpPr>
          <p:cNvPr id="93" name="Google Shape;93;p17"/>
          <p:cNvSpPr txBox="1">
            <a:spLocks noGrp="1"/>
          </p:cNvSpPr>
          <p:nvPr>
            <p:ph type="body" idx="1"/>
          </p:nvPr>
        </p:nvSpPr>
        <p:spPr>
          <a:xfrm>
            <a:off x="381000" y="476098"/>
            <a:ext cx="8821738" cy="507773"/>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17"/>
          <p:cNvSpPr txBox="1">
            <a:spLocks noGrp="1"/>
          </p:cNvSpPr>
          <p:nvPr>
            <p:ph type="body" idx="2"/>
          </p:nvPr>
        </p:nvSpPr>
        <p:spPr>
          <a:xfrm>
            <a:off x="381000" y="983871"/>
            <a:ext cx="6745288" cy="424807"/>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1_Custom Layout">
  <p:cSld name="11_Custom Layout">
    <p:spTree>
      <p:nvGrpSpPr>
        <p:cNvPr id="1" name="Shape 95"/>
        <p:cNvGrpSpPr/>
        <p:nvPr/>
      </p:nvGrpSpPr>
      <p:grpSpPr>
        <a:xfrm>
          <a:off x="0" y="0"/>
          <a:ext cx="0" cy="0"/>
          <a:chOff x="0" y="0"/>
          <a:chExt cx="0" cy="0"/>
        </a:xfrm>
      </p:grpSpPr>
      <p:sp>
        <p:nvSpPr>
          <p:cNvPr id="96" name="Google Shape;96;p18"/>
          <p:cNvSpPr/>
          <p:nvPr/>
        </p:nvSpPr>
        <p:spPr>
          <a:xfrm>
            <a:off x="0" y="5787"/>
            <a:ext cx="12192000" cy="6858000"/>
          </a:xfrm>
          <a:prstGeom prst="rect">
            <a:avLst/>
          </a:prstGeom>
          <a:gradFill>
            <a:gsLst>
              <a:gs pos="0">
                <a:srgbClr val="01BAFF"/>
              </a:gs>
              <a:gs pos="100000">
                <a:srgbClr val="00F4FE"/>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7" name="Google Shape;97;p18"/>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8" name="Google Shape;98;p18"/>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99" name="Google Shape;99;p18"/>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2_Custom Layout">
  <p:cSld name="12_Custom Layout">
    <p:spTree>
      <p:nvGrpSpPr>
        <p:cNvPr id="1" name="Shape 100"/>
        <p:cNvGrpSpPr/>
        <p:nvPr/>
      </p:nvGrpSpPr>
      <p:grpSpPr>
        <a:xfrm>
          <a:off x="0" y="0"/>
          <a:ext cx="0" cy="0"/>
          <a:chOff x="0" y="0"/>
          <a:chExt cx="0" cy="0"/>
        </a:xfrm>
      </p:grpSpPr>
      <p:sp>
        <p:nvSpPr>
          <p:cNvPr id="101" name="Google Shape;101;p19"/>
          <p:cNvSpPr/>
          <p:nvPr/>
        </p:nvSpPr>
        <p:spPr>
          <a:xfrm>
            <a:off x="0" y="0"/>
            <a:ext cx="12192000" cy="6858000"/>
          </a:xfrm>
          <a:prstGeom prst="rect">
            <a:avLst/>
          </a:prstGeom>
          <a:gradFill>
            <a:gsLst>
              <a:gs pos="0">
                <a:srgbClr val="00F4FE"/>
              </a:gs>
              <a:gs pos="99000">
                <a:srgbClr val="08FA7B"/>
              </a:gs>
              <a:gs pos="100000">
                <a:srgbClr val="08FA7B"/>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19"/>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3" name="Google Shape;103;p19"/>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
        <p:nvSpPr>
          <p:cNvPr id="104" name="Google Shape;104;p19"/>
          <p:cNvSpPr txBox="1">
            <a:spLocks noGrp="1"/>
          </p:cNvSpPr>
          <p:nvPr>
            <p:ph type="body" idx="1"/>
          </p:nvPr>
        </p:nvSpPr>
        <p:spPr>
          <a:xfrm>
            <a:off x="349250" y="2317283"/>
            <a:ext cx="11493500" cy="2223434"/>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3_Custom Layout">
  <p:cSld name="13_Custom Layout">
    <p:spTree>
      <p:nvGrpSpPr>
        <p:cNvPr id="1" name="Shape 105"/>
        <p:cNvGrpSpPr/>
        <p:nvPr/>
      </p:nvGrpSpPr>
      <p:grpSpPr>
        <a:xfrm>
          <a:off x="0" y="0"/>
          <a:ext cx="0" cy="0"/>
          <a:chOff x="0" y="0"/>
          <a:chExt cx="0" cy="0"/>
        </a:xfrm>
      </p:grpSpPr>
      <p:pic>
        <p:nvPicPr>
          <p:cNvPr id="106" name="Google Shape;106;p20"/>
          <p:cNvPicPr preferRelativeResize="0"/>
          <p:nvPr/>
        </p:nvPicPr>
        <p:blipFill rotWithShape="1">
          <a:blip r:embed="rId2">
            <a:alphaModFix/>
          </a:blip>
          <a:srcRect/>
          <a:stretch/>
        </p:blipFill>
        <p:spPr>
          <a:xfrm flipH="1">
            <a:off x="8026400" y="2887579"/>
            <a:ext cx="4165600" cy="2935898"/>
          </a:xfrm>
          <a:prstGeom prst="rect">
            <a:avLst/>
          </a:prstGeom>
          <a:noFill/>
          <a:ln>
            <a:noFill/>
          </a:ln>
        </p:spPr>
      </p:pic>
      <p:sp>
        <p:nvSpPr>
          <p:cNvPr id="107" name="Google Shape;107;p20"/>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8" name="Google Shape;108;p20"/>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39_Custom Layout">
  <p:cSld name="39_Custom Layout">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1" name="Google Shape;111;p21"/>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2" name="Google Shape;112;p21"/>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0_Custom Layout">
  <p:cSld name="40_Custom Layout">
    <p:spTree>
      <p:nvGrpSpPr>
        <p:cNvPr id="1" name="Shape 113"/>
        <p:cNvGrpSpPr/>
        <p:nvPr/>
      </p:nvGrpSpPr>
      <p:grpSpPr>
        <a:xfrm>
          <a:off x="0" y="0"/>
          <a:ext cx="0" cy="0"/>
          <a:chOff x="0" y="0"/>
          <a:chExt cx="0" cy="0"/>
        </a:xfrm>
      </p:grpSpPr>
      <p:pic>
        <p:nvPicPr>
          <p:cNvPr id="114" name="Google Shape;114;p2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15" name="Google Shape;115;p22"/>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6" name="Google Shape;116;p22"/>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1_Custom Layout">
  <p:cSld name="41_Custom Layout">
    <p:spTree>
      <p:nvGrpSpPr>
        <p:cNvPr id="1" name="Shape 117"/>
        <p:cNvGrpSpPr/>
        <p:nvPr/>
      </p:nvGrpSpPr>
      <p:grpSpPr>
        <a:xfrm>
          <a:off x="0" y="0"/>
          <a:ext cx="0" cy="0"/>
          <a:chOff x="0" y="0"/>
          <a:chExt cx="0" cy="0"/>
        </a:xfrm>
      </p:grpSpPr>
      <p:sp>
        <p:nvSpPr>
          <p:cNvPr id="118" name="Google Shape;118;p23"/>
          <p:cNvSpPr txBox="1">
            <a:spLocks noGrp="1"/>
          </p:cNvSpPr>
          <p:nvPr>
            <p:ph type="ftr" idx="11"/>
          </p:nvPr>
        </p:nvSpPr>
        <p:spPr>
          <a:xfrm>
            <a:off x="381002" y="6519009"/>
            <a:ext cx="5714999" cy="20637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50" b="0" i="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9" name="Google Shape;119;p23"/>
          <p:cNvSpPr txBox="1">
            <a:spLocks noGrp="1"/>
          </p:cNvSpPr>
          <p:nvPr>
            <p:ph type="sldNum" idx="12"/>
          </p:nvPr>
        </p:nvSpPr>
        <p:spPr>
          <a:xfrm>
            <a:off x="11506202" y="6519009"/>
            <a:ext cx="685798" cy="206375"/>
          </a:xfrm>
          <a:prstGeom prst="rect">
            <a:avLst/>
          </a:prstGeom>
          <a:noFill/>
          <a:ln>
            <a:noFill/>
          </a:ln>
        </p:spPr>
        <p:txBody>
          <a:bodyPr spcFirstLastPara="1" wrap="square" lIns="0" tIns="0" rIns="0" bIns="0" anchor="ctr" anchorCtr="0">
            <a:noAutofit/>
          </a:bodyPr>
          <a:lstStyle>
            <a:lvl1pPr marL="0" marR="0" lvl="0" indent="0" algn="l" rtl="0">
              <a:spcBef>
                <a:spcPts val="0"/>
              </a:spcBef>
              <a:buNone/>
              <a:defRPr sz="1050" b="0" i="0">
                <a:solidFill>
                  <a:schemeClr val="dk1"/>
                </a:solidFill>
                <a:latin typeface="Arial"/>
                <a:ea typeface="Arial"/>
                <a:cs typeface="Arial"/>
                <a:sym typeface="Arial"/>
              </a:defRPr>
            </a:lvl1pPr>
            <a:lvl2pPr marL="0" marR="0" lvl="1" indent="0" algn="l" rtl="0">
              <a:spcBef>
                <a:spcPts val="0"/>
              </a:spcBef>
              <a:buNone/>
              <a:defRPr sz="1050" b="0" i="0">
                <a:solidFill>
                  <a:schemeClr val="dk1"/>
                </a:solidFill>
                <a:latin typeface="Arial"/>
                <a:ea typeface="Arial"/>
                <a:cs typeface="Arial"/>
                <a:sym typeface="Arial"/>
              </a:defRPr>
            </a:lvl2pPr>
            <a:lvl3pPr marL="0" marR="0" lvl="2" indent="0" algn="l" rtl="0">
              <a:spcBef>
                <a:spcPts val="0"/>
              </a:spcBef>
              <a:buNone/>
              <a:defRPr sz="1050" b="0" i="0">
                <a:solidFill>
                  <a:schemeClr val="dk1"/>
                </a:solidFill>
                <a:latin typeface="Arial"/>
                <a:ea typeface="Arial"/>
                <a:cs typeface="Arial"/>
                <a:sym typeface="Arial"/>
              </a:defRPr>
            </a:lvl3pPr>
            <a:lvl4pPr marL="0" marR="0" lvl="3" indent="0" algn="l" rtl="0">
              <a:spcBef>
                <a:spcPts val="0"/>
              </a:spcBef>
              <a:buNone/>
              <a:defRPr sz="1050" b="0" i="0">
                <a:solidFill>
                  <a:schemeClr val="dk1"/>
                </a:solidFill>
                <a:latin typeface="Arial"/>
                <a:ea typeface="Arial"/>
                <a:cs typeface="Arial"/>
                <a:sym typeface="Arial"/>
              </a:defRPr>
            </a:lvl4pPr>
            <a:lvl5pPr marL="0" marR="0" lvl="4" indent="0" algn="l" rtl="0">
              <a:spcBef>
                <a:spcPts val="0"/>
              </a:spcBef>
              <a:buNone/>
              <a:defRPr sz="1050" b="0" i="0">
                <a:solidFill>
                  <a:schemeClr val="dk1"/>
                </a:solidFill>
                <a:latin typeface="Arial"/>
                <a:ea typeface="Arial"/>
                <a:cs typeface="Arial"/>
                <a:sym typeface="Arial"/>
              </a:defRPr>
            </a:lvl5pPr>
            <a:lvl6pPr marL="0" marR="0" lvl="5" indent="0" algn="l" rtl="0">
              <a:spcBef>
                <a:spcPts val="0"/>
              </a:spcBef>
              <a:buNone/>
              <a:defRPr sz="1050" b="0" i="0">
                <a:solidFill>
                  <a:schemeClr val="dk1"/>
                </a:solidFill>
                <a:latin typeface="Arial"/>
                <a:ea typeface="Arial"/>
                <a:cs typeface="Arial"/>
                <a:sym typeface="Arial"/>
              </a:defRPr>
            </a:lvl6pPr>
            <a:lvl7pPr marL="0" marR="0" lvl="6" indent="0" algn="l" rtl="0">
              <a:spcBef>
                <a:spcPts val="0"/>
              </a:spcBef>
              <a:buNone/>
              <a:defRPr sz="1050" b="0" i="0">
                <a:solidFill>
                  <a:schemeClr val="dk1"/>
                </a:solidFill>
                <a:latin typeface="Arial"/>
                <a:ea typeface="Arial"/>
                <a:cs typeface="Arial"/>
                <a:sym typeface="Arial"/>
              </a:defRPr>
            </a:lvl7pPr>
            <a:lvl8pPr marL="0" marR="0" lvl="7" indent="0" algn="l" rtl="0">
              <a:spcBef>
                <a:spcPts val="0"/>
              </a:spcBef>
              <a:buNone/>
              <a:defRPr sz="1050" b="0" i="0">
                <a:solidFill>
                  <a:schemeClr val="dk1"/>
                </a:solidFill>
                <a:latin typeface="Arial"/>
                <a:ea typeface="Arial"/>
                <a:cs typeface="Arial"/>
                <a:sym typeface="Arial"/>
              </a:defRPr>
            </a:lvl8pPr>
            <a:lvl9pPr marL="0" marR="0" lvl="8" indent="0" algn="l" rtl="0">
              <a:spcBef>
                <a:spcPts val="0"/>
              </a:spcBef>
              <a:buNone/>
              <a:defRPr sz="1050" b="0" i="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120"/>
        <p:cNvGrpSpPr/>
        <p:nvPr/>
      </p:nvGrpSpPr>
      <p:grpSpPr>
        <a:xfrm>
          <a:off x="0" y="0"/>
          <a:ext cx="0" cy="0"/>
          <a:chOff x="0" y="0"/>
          <a:chExt cx="0" cy="0"/>
        </a:xfrm>
      </p:grpSpPr>
      <p:sp>
        <p:nvSpPr>
          <p:cNvPr id="121" name="Google Shape;121;p24"/>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2" name="Google Shape;122;p2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3" name="Google Shape;123;p2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10"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p:nvPr/>
        </p:nvSpPr>
        <p:spPr>
          <a:xfrm>
            <a:off x="834326" y="2025739"/>
            <a:ext cx="10857900" cy="1071062"/>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900"/>
              <a:buFont typeface="Arial"/>
              <a:buNone/>
            </a:pPr>
            <a:endParaRPr sz="2900" dirty="0">
              <a:latin typeface="Helvetica Neue Light"/>
              <a:ea typeface="Helvetica Neue Light"/>
              <a:cs typeface="Helvetica Neue Light"/>
              <a:sym typeface="Helvetica Neue Light"/>
            </a:endParaRPr>
          </a:p>
          <a:p>
            <a:pPr marL="0" marR="0" lvl="0" indent="0" algn="ctr" rtl="0">
              <a:lnSpc>
                <a:spcPct val="80000"/>
              </a:lnSpc>
              <a:spcBef>
                <a:spcPts val="0"/>
              </a:spcBef>
              <a:spcAft>
                <a:spcPts val="0"/>
              </a:spcAft>
              <a:buClr>
                <a:srgbClr val="000000"/>
              </a:buClr>
              <a:buSzPts val="2900"/>
              <a:buFont typeface="Arial"/>
              <a:buNone/>
            </a:pPr>
            <a:r>
              <a:rPr lang="es-CR" sz="2900" i="0" u="none" strike="noStrike" cap="none" noProof="0" dirty="0">
                <a:solidFill>
                  <a:srgbClr val="000000"/>
                </a:solidFill>
                <a:latin typeface="Helvetica Neue Light"/>
                <a:ea typeface="Helvetica Neue Light"/>
                <a:cs typeface="Helvetica Neue Light"/>
                <a:sym typeface="Helvetica Neue Light"/>
              </a:rPr>
              <a:t>Precio de los combustibles en Costa </a:t>
            </a:r>
            <a:r>
              <a:rPr lang="es-CR" sz="2900" dirty="0">
                <a:latin typeface="Helvetica Neue Light"/>
                <a:ea typeface="Helvetica Neue Light"/>
                <a:cs typeface="Helvetica Neue Light"/>
                <a:sym typeface="Helvetica Neue Light"/>
              </a:rPr>
              <a:t>R</a:t>
            </a:r>
            <a:r>
              <a:rPr lang="es-CR" sz="2900" i="0" u="none" strike="noStrike" cap="none" noProof="0" dirty="0" err="1">
                <a:solidFill>
                  <a:srgbClr val="000000"/>
                </a:solidFill>
                <a:latin typeface="Helvetica Neue Light"/>
                <a:ea typeface="Helvetica Neue Light"/>
                <a:cs typeface="Helvetica Neue Light"/>
                <a:sym typeface="Helvetica Neue Light"/>
              </a:rPr>
              <a:t>ica</a:t>
            </a:r>
            <a:r>
              <a:rPr lang="es-CR" sz="2900" i="0" u="none" strike="noStrike" cap="none" noProof="0" dirty="0">
                <a:solidFill>
                  <a:srgbClr val="000000"/>
                </a:solidFill>
                <a:latin typeface="Helvetica Neue Light"/>
                <a:ea typeface="Helvetica Neue Light"/>
                <a:cs typeface="Helvetica Neue Light"/>
                <a:sym typeface="Helvetica Neue Light"/>
              </a:rPr>
              <a:t> </a:t>
            </a:r>
          </a:p>
          <a:p>
            <a:pPr marL="0" marR="0" lvl="0" indent="0" algn="ctr" rtl="0">
              <a:lnSpc>
                <a:spcPct val="80000"/>
              </a:lnSpc>
              <a:spcBef>
                <a:spcPts val="0"/>
              </a:spcBef>
              <a:spcAft>
                <a:spcPts val="0"/>
              </a:spcAft>
              <a:buClr>
                <a:srgbClr val="000000"/>
              </a:buClr>
              <a:buSzPts val="2900"/>
              <a:buFont typeface="Arial"/>
              <a:buNone/>
            </a:pPr>
            <a:r>
              <a:rPr lang="en-US" sz="2900" i="0" u="none" strike="noStrike" cap="none" dirty="0">
                <a:solidFill>
                  <a:srgbClr val="000000"/>
                </a:solidFill>
                <a:latin typeface="Helvetica Neue Light"/>
                <a:ea typeface="Helvetica Neue Light"/>
                <a:cs typeface="Helvetica Neue Light"/>
                <a:sym typeface="Helvetica Neue Light"/>
              </a:rPr>
              <a:t>AUTOR: Jefferson salas </a:t>
            </a:r>
            <a:endParaRPr dirty="0">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6"/>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10</a:t>
            </a:fld>
            <a:endParaRPr sz="1050" b="0" i="0" u="none" strike="noStrike" cap="none">
              <a:solidFill>
                <a:srgbClr val="000000"/>
              </a:solidFill>
              <a:latin typeface="Arial"/>
              <a:ea typeface="Arial"/>
              <a:cs typeface="Arial"/>
              <a:sym typeface="Arial"/>
            </a:endParaRPr>
          </a:p>
        </p:txBody>
      </p:sp>
      <p:sp>
        <p:nvSpPr>
          <p:cNvPr id="274" name="Google Shape;274;p36"/>
          <p:cNvSpPr txBox="1"/>
          <p:nvPr/>
        </p:nvSpPr>
        <p:spPr>
          <a:xfrm>
            <a:off x="429592" y="2505670"/>
            <a:ext cx="10857900" cy="1477800"/>
          </a:xfrm>
          <a:prstGeom prst="rect">
            <a:avLst/>
          </a:prstGeom>
          <a:noFill/>
          <a:ln>
            <a:noFill/>
          </a:ln>
        </p:spPr>
        <p:txBody>
          <a:bodyPr spcFirstLastPara="1" wrap="square" lIns="0" tIns="0" rIns="0" bIns="0" anchor="ctr" anchorCtr="0">
            <a:noAutofit/>
          </a:bodyPr>
          <a:lstStyle/>
          <a:p>
            <a:pPr marL="0" marR="0" lvl="0" indent="0" algn="ctr" rtl="0">
              <a:lnSpc>
                <a:spcPct val="80000"/>
              </a:lnSpc>
              <a:spcBef>
                <a:spcPts val="0"/>
              </a:spcBef>
              <a:spcAft>
                <a:spcPts val="0"/>
              </a:spcAft>
              <a:buClr>
                <a:schemeClr val="lt1"/>
              </a:buClr>
              <a:buSzPts val="6000"/>
              <a:buFont typeface="Arial"/>
              <a:buNone/>
            </a:pPr>
            <a:r>
              <a:rPr lang="en-US" sz="6000"/>
              <a:t>INSIGHTS &amp;</a:t>
            </a:r>
            <a:endParaRPr sz="6000"/>
          </a:p>
          <a:p>
            <a:pPr marL="0" marR="0" lvl="0" indent="0" algn="ctr" rtl="0">
              <a:lnSpc>
                <a:spcPct val="80000"/>
              </a:lnSpc>
              <a:spcBef>
                <a:spcPts val="0"/>
              </a:spcBef>
              <a:spcAft>
                <a:spcPts val="0"/>
              </a:spcAft>
              <a:buClr>
                <a:schemeClr val="lt1"/>
              </a:buClr>
              <a:buSzPts val="6000"/>
              <a:buFont typeface="Arial"/>
              <a:buNone/>
            </a:pPr>
            <a:r>
              <a:rPr lang="en-US" sz="6000" b="1" cap="none">
                <a:solidFill>
                  <a:srgbClr val="000000"/>
                </a:solidFill>
                <a:latin typeface="Arial"/>
                <a:ea typeface="Arial"/>
                <a:cs typeface="Arial"/>
                <a:sym typeface="Arial"/>
              </a:rPr>
              <a:t>RECOMENDA</a:t>
            </a:r>
            <a:r>
              <a:rPr lang="en-US" sz="6000" b="1"/>
              <a:t>CIONES</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7"/>
          <p:cNvSpPr txBox="1"/>
          <p:nvPr/>
        </p:nvSpPr>
        <p:spPr>
          <a:xfrm>
            <a:off x="3995601" y="287523"/>
            <a:ext cx="6767383" cy="13698300"/>
          </a:xfrm>
          <a:prstGeom prst="rect">
            <a:avLst/>
          </a:prstGeom>
          <a:noFill/>
          <a:ln>
            <a:noFill/>
          </a:ln>
        </p:spPr>
        <p:txBody>
          <a:bodyPr spcFirstLastPara="1" wrap="square" lIns="0" tIns="0" rIns="0" bIns="0" anchor="t" anchorCtr="0">
            <a:noAutofit/>
          </a:bodyPr>
          <a:lstStyle/>
          <a:p>
            <a:pPr>
              <a:buNone/>
            </a:pPr>
            <a:r>
              <a:rPr lang="es-MX" sz="1200" b="1" dirty="0" err="1"/>
              <a:t>Insights</a:t>
            </a:r>
            <a:r>
              <a:rPr lang="es-MX" sz="1200" b="1" dirty="0"/>
              <a:t> Gasolina Super</a:t>
            </a:r>
            <a:br>
              <a:rPr lang="es-MX" sz="1200" dirty="0"/>
            </a:br>
            <a:r>
              <a:rPr lang="es-MX" sz="1200" dirty="0"/>
              <a:t>La Gasolina SUPER (SUPERIOR) es la que tiene el precio más alto en comparación con otros combustibles. Esto se debe a la estructura de costos de producción y distribución, además de los impuestos aplicados a este tipo de combustible, que son considerablemente mayores. Sin embargo, mantiene un margen de ganancia constante, lo cual indica una estrategia de precios estable.</a:t>
            </a:r>
            <a:br>
              <a:rPr lang="es-MX" sz="1200" dirty="0"/>
            </a:br>
            <a:r>
              <a:rPr lang="es-MX" sz="1200" dirty="0"/>
              <a:t>Riesgo: Debido a su alto precio, podría estar enfrentando una disminución en la demanda si los consumidores optan por combustibles más baratos.</a:t>
            </a:r>
          </a:p>
          <a:p>
            <a:pPr>
              <a:buNone/>
            </a:pPr>
            <a:r>
              <a:rPr lang="es-MX" sz="1200" b="1" dirty="0" err="1"/>
              <a:t>Insights</a:t>
            </a:r>
            <a:r>
              <a:rPr lang="es-MX" sz="1200" b="1" dirty="0"/>
              <a:t> Kerosene</a:t>
            </a:r>
            <a:br>
              <a:rPr lang="es-MX" sz="1200" dirty="0"/>
            </a:br>
            <a:r>
              <a:rPr lang="es-MX" sz="1200" dirty="0"/>
              <a:t>El Kerosene es el combustible más barato, tanto en términos de precio total como de impuestos aplicados. Esto refleja su menor costo de producción y las políticas fiscales que favorecen su consumo, especialmente para usos industriales o en sectores con menos alternativas.</a:t>
            </a:r>
            <a:br>
              <a:rPr lang="es-MX" sz="1200" dirty="0"/>
            </a:br>
            <a:r>
              <a:rPr lang="es-MX" sz="1200" dirty="0"/>
              <a:t>Riesgo: Aunque su precio es bajo, su bajo margen de ganancia podría afectar la rentabilidad de su venta a largo plazo.</a:t>
            </a:r>
          </a:p>
          <a:p>
            <a:pPr>
              <a:buNone/>
            </a:pPr>
            <a:r>
              <a:rPr lang="es-MX" sz="1200" b="1" dirty="0"/>
              <a:t>Recomendaciones</a:t>
            </a:r>
            <a:br>
              <a:rPr lang="es-MX" sz="1200" dirty="0"/>
            </a:br>
            <a:r>
              <a:rPr lang="es-MX" sz="1200" dirty="0"/>
              <a:t>Si eres un consumidor que busca minimizar costos, el Kerosene podría ser la mejor opción, ya que es el combustible más económico tanto en precio como en impuestos.</a:t>
            </a:r>
            <a:br>
              <a:rPr lang="es-MX" sz="1200" dirty="0"/>
            </a:br>
            <a:r>
              <a:rPr lang="es-MX" sz="1200" b="1" dirty="0"/>
              <a:t>Pros</a:t>
            </a:r>
            <a:endParaRPr lang="es-MX" sz="1200" dirty="0"/>
          </a:p>
          <a:p>
            <a:pPr>
              <a:buFont typeface="Arial" panose="020B0604020202020204" pitchFamily="34" charset="0"/>
              <a:buChar char="•"/>
            </a:pPr>
            <a:r>
              <a:rPr lang="es-MX" sz="1200" dirty="0"/>
              <a:t>Bajo costo de adquisición.</a:t>
            </a:r>
          </a:p>
          <a:p>
            <a:pPr>
              <a:buFont typeface="Arial" panose="020B0604020202020204" pitchFamily="34" charset="0"/>
              <a:buChar char="•"/>
            </a:pPr>
            <a:r>
              <a:rPr lang="es-MX" sz="1200" dirty="0"/>
              <a:t>Menor carga impositiva.</a:t>
            </a:r>
            <a:br>
              <a:rPr lang="es-MX" sz="1200" dirty="0"/>
            </a:br>
            <a:r>
              <a:rPr lang="es-MX" sz="1200" b="1" dirty="0" err="1"/>
              <a:t>Cons</a:t>
            </a:r>
            <a:endParaRPr lang="es-MX" sz="1200" dirty="0"/>
          </a:p>
          <a:p>
            <a:pPr>
              <a:buFont typeface="Arial" panose="020B0604020202020204" pitchFamily="34" charset="0"/>
              <a:buChar char="•"/>
            </a:pPr>
            <a:r>
              <a:rPr lang="es-MX" sz="1200" dirty="0"/>
              <a:t>Menor margen de ganancia para los distribuidores.</a:t>
            </a:r>
          </a:p>
          <a:p>
            <a:pPr>
              <a:buFont typeface="Arial" panose="020B0604020202020204" pitchFamily="34" charset="0"/>
              <a:buChar char="•"/>
            </a:pPr>
            <a:r>
              <a:rPr lang="es-MX" sz="1200" dirty="0"/>
              <a:t>Posiblemente limitado en cuanto a su uso en vehículos o máquinas.</a:t>
            </a:r>
          </a:p>
          <a:p>
            <a:pPr>
              <a:buNone/>
            </a:pPr>
            <a:r>
              <a:rPr lang="es-MX" sz="1200" dirty="0"/>
              <a:t>Si eres un proveedor o un interesado en maximizar los márgenes de ganancia, la Gasolina SUPER (SUPERIOR) parece ser la opción, ya que, a pesar de su precio más alto, mantiene una rentabilidad estable.</a:t>
            </a:r>
            <a:br>
              <a:rPr lang="es-MX" sz="1200" dirty="0"/>
            </a:br>
            <a:r>
              <a:rPr lang="es-MX" sz="1200" b="1" dirty="0"/>
              <a:t>Pros</a:t>
            </a:r>
            <a:endParaRPr lang="es-MX" sz="1200" dirty="0"/>
          </a:p>
          <a:p>
            <a:pPr>
              <a:buFont typeface="Arial" panose="020B0604020202020204" pitchFamily="34" charset="0"/>
              <a:buChar char="•"/>
            </a:pPr>
            <a:r>
              <a:rPr lang="es-MX" sz="1200" dirty="0"/>
              <a:t>Alto precio y buena rentabilidad.</a:t>
            </a:r>
          </a:p>
          <a:p>
            <a:pPr>
              <a:buFont typeface="Arial" panose="020B0604020202020204" pitchFamily="34" charset="0"/>
              <a:buChar char="•"/>
            </a:pPr>
            <a:r>
              <a:rPr lang="es-MX" sz="1200" dirty="0"/>
              <a:t>Mayor demanda por su uso en vehículos de consumo masivo.</a:t>
            </a:r>
            <a:br>
              <a:rPr lang="es-MX" sz="1200" dirty="0"/>
            </a:br>
            <a:r>
              <a:rPr lang="es-MX" sz="1200" b="1" dirty="0" err="1"/>
              <a:t>Cons</a:t>
            </a:r>
            <a:endParaRPr lang="es-MX" sz="1200" dirty="0"/>
          </a:p>
          <a:p>
            <a:pPr>
              <a:buFont typeface="Arial" panose="020B0604020202020204" pitchFamily="34" charset="0"/>
              <a:buChar char="•"/>
            </a:pPr>
            <a:r>
              <a:rPr lang="es-MX" sz="1200" dirty="0"/>
              <a:t>Impuestos más altos.</a:t>
            </a:r>
          </a:p>
          <a:p>
            <a:pPr>
              <a:buFont typeface="Arial" panose="020B0604020202020204" pitchFamily="34" charset="0"/>
              <a:buChar char="•"/>
            </a:pPr>
            <a:r>
              <a:rPr lang="es-MX" sz="1200" dirty="0"/>
              <a:t>Precio elevado que podría llevar a una menor demanda en tiempos de crisis económica o de aumento de precios.</a:t>
            </a:r>
          </a:p>
        </p:txBody>
      </p:sp>
      <p:cxnSp>
        <p:nvCxnSpPr>
          <p:cNvPr id="281" name="Google Shape;281;p3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282" name="Google Shape;282;p3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i="0" u="none" strike="noStrike" cap="none">
                <a:solidFill>
                  <a:srgbClr val="000000"/>
                </a:solidFill>
                <a:latin typeface="DM Sans"/>
                <a:ea typeface="DM Sans"/>
                <a:cs typeface="DM Sans"/>
                <a:sym typeface="DM Sans"/>
              </a:rPr>
              <a:t>11</a:t>
            </a:fld>
            <a:endParaRPr sz="1050" i="0" u="none" strike="noStrike" cap="none">
              <a:solidFill>
                <a:srgbClr val="000000"/>
              </a:solidFill>
              <a:latin typeface="DM Sans"/>
              <a:ea typeface="DM Sans"/>
              <a:cs typeface="DM Sans"/>
              <a:sym typeface="DM Sans"/>
            </a:endParaRPr>
          </a:p>
        </p:txBody>
      </p:sp>
      <p:sp>
        <p:nvSpPr>
          <p:cNvPr id="283" name="Google Shape;283;p37"/>
          <p:cNvSpPr txBox="1"/>
          <p:nvPr/>
        </p:nvSpPr>
        <p:spPr>
          <a:xfrm>
            <a:off x="375087" y="2825702"/>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b="0" i="0" u="none" strike="noStrike" cap="none" dirty="0">
                <a:solidFill>
                  <a:srgbClr val="000000"/>
                </a:solidFill>
                <a:latin typeface="Arial"/>
                <a:ea typeface="Arial"/>
                <a:cs typeface="Arial"/>
                <a:sym typeface="Arial"/>
              </a:rPr>
              <a:t>INSIGHTS &amp; </a:t>
            </a:r>
            <a:r>
              <a:rPr lang="en-US" sz="2800" b="1" dirty="0"/>
              <a:t>RECOMENDACIONES</a:t>
            </a:r>
            <a:endParaRPr sz="2800" b="1" i="0" u="none" strike="noStrike" cap="none" dirty="0">
              <a:solidFill>
                <a:srgbClr val="000000"/>
              </a:solidFill>
              <a:latin typeface="Arial"/>
              <a:ea typeface="Arial"/>
              <a:cs typeface="Arial"/>
              <a:sym typeface="Arial"/>
            </a:endParaRPr>
          </a:p>
        </p:txBody>
      </p:sp>
      <p:sp>
        <p:nvSpPr>
          <p:cNvPr id="284" name="Google Shape;284;p37"/>
          <p:cNvSpPr/>
          <p:nvPr/>
        </p:nvSpPr>
        <p:spPr>
          <a:xfrm>
            <a:off x="3397698" y="263244"/>
            <a:ext cx="8697121" cy="601763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solidFill>
                <a:schemeClr val="dk1"/>
              </a:solidFill>
              <a:latin typeface="DM Sans"/>
              <a:ea typeface="DM Sans"/>
              <a:cs typeface="DM Sans"/>
              <a:sym typeface="DM Sans"/>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6"/>
          <p:cNvSpPr txBox="1"/>
          <p:nvPr/>
        </p:nvSpPr>
        <p:spPr>
          <a:xfrm>
            <a:off x="524063" y="1397483"/>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01</a:t>
            </a:r>
            <a:endParaRPr>
              <a:latin typeface="Anton"/>
              <a:ea typeface="Anton"/>
              <a:cs typeface="Anton"/>
              <a:sym typeface="Anton"/>
            </a:endParaRPr>
          </a:p>
        </p:txBody>
      </p:sp>
      <p:sp>
        <p:nvSpPr>
          <p:cNvPr id="136" name="Google Shape;136;p26"/>
          <p:cNvSpPr txBox="1"/>
          <p:nvPr/>
        </p:nvSpPr>
        <p:spPr>
          <a:xfrm>
            <a:off x="1849626" y="1367048"/>
            <a:ext cx="4927673"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dirty="0" err="1">
                <a:solidFill>
                  <a:schemeClr val="dk1"/>
                </a:solidFill>
                <a:latin typeface="Helvetica Neue Light"/>
                <a:ea typeface="Helvetica Neue Light"/>
                <a:cs typeface="Helvetica Neue Light"/>
                <a:sym typeface="Helvetica Neue Light"/>
              </a:rPr>
              <a:t>Contexto</a:t>
            </a:r>
            <a:r>
              <a:rPr lang="en-US" sz="2400" i="0" u="none" strike="noStrike" cap="none" dirty="0">
                <a:solidFill>
                  <a:schemeClr val="dk1"/>
                </a:solidFill>
                <a:latin typeface="Helvetica Neue Light"/>
                <a:ea typeface="Helvetica Neue Light"/>
                <a:cs typeface="Helvetica Neue Light"/>
                <a:sym typeface="Helvetica Neue Light"/>
              </a:rPr>
              <a:t> y Audiencia</a:t>
            </a:r>
            <a:endParaRPr sz="2400" i="0" u="none" strike="noStrike" cap="none" dirty="0">
              <a:solidFill>
                <a:srgbClr val="000000"/>
              </a:solidFill>
              <a:latin typeface="Helvetica Neue Light"/>
              <a:ea typeface="Helvetica Neue Light"/>
              <a:cs typeface="Helvetica Neue Light"/>
              <a:sym typeface="Helvetica Neue Light"/>
            </a:endParaRPr>
          </a:p>
        </p:txBody>
      </p:sp>
      <p:cxnSp>
        <p:nvCxnSpPr>
          <p:cNvPr id="137" name="Google Shape;137;p26"/>
          <p:cNvCxnSpPr/>
          <p:nvPr/>
        </p:nvCxnSpPr>
        <p:spPr>
          <a:xfrm>
            <a:off x="1680082" y="1367048"/>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38" name="Google Shape;138;p26"/>
          <p:cNvSpPr txBox="1"/>
          <p:nvPr/>
        </p:nvSpPr>
        <p:spPr>
          <a:xfrm>
            <a:off x="524063" y="2414359"/>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02</a:t>
            </a:r>
            <a:endParaRPr>
              <a:latin typeface="Anton"/>
              <a:ea typeface="Anton"/>
              <a:cs typeface="Anton"/>
              <a:sym typeface="Anton"/>
            </a:endParaRPr>
          </a:p>
        </p:txBody>
      </p:sp>
      <p:sp>
        <p:nvSpPr>
          <p:cNvPr id="139" name="Google Shape;139;p26"/>
          <p:cNvSpPr txBox="1"/>
          <p:nvPr/>
        </p:nvSpPr>
        <p:spPr>
          <a:xfrm>
            <a:off x="1849627" y="3429000"/>
            <a:ext cx="4927686"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i="0" u="none" strike="noStrike" cap="none">
                <a:solidFill>
                  <a:srgbClr val="000000"/>
                </a:solidFill>
                <a:latin typeface="Helvetica Neue Light"/>
                <a:ea typeface="Helvetica Neue Light"/>
                <a:cs typeface="Helvetica Neue Light"/>
                <a:sym typeface="Helvetica Neue Light"/>
              </a:rPr>
              <a:t>Metadata</a:t>
            </a:r>
            <a:endParaRPr sz="2400" i="0" u="none" strike="noStrike" cap="none">
              <a:solidFill>
                <a:srgbClr val="000000"/>
              </a:solidFill>
              <a:latin typeface="Helvetica Neue Light"/>
              <a:ea typeface="Helvetica Neue Light"/>
              <a:cs typeface="Helvetica Neue Light"/>
              <a:sym typeface="Helvetica Neue Light"/>
            </a:endParaRPr>
          </a:p>
        </p:txBody>
      </p:sp>
      <p:cxnSp>
        <p:nvCxnSpPr>
          <p:cNvPr id="140" name="Google Shape;140;p26"/>
          <p:cNvCxnSpPr/>
          <p:nvPr/>
        </p:nvCxnSpPr>
        <p:spPr>
          <a:xfrm>
            <a:off x="1680082" y="2383924"/>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1" name="Google Shape;141;p26"/>
          <p:cNvSpPr txBox="1"/>
          <p:nvPr/>
        </p:nvSpPr>
        <p:spPr>
          <a:xfrm>
            <a:off x="524063" y="3429502"/>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03</a:t>
            </a:r>
            <a:endParaRPr>
              <a:latin typeface="Anton"/>
              <a:ea typeface="Anton"/>
              <a:cs typeface="Anton"/>
              <a:sym typeface="Anton"/>
            </a:endParaRPr>
          </a:p>
        </p:txBody>
      </p:sp>
      <p:cxnSp>
        <p:nvCxnSpPr>
          <p:cNvPr id="142" name="Google Shape;142;p26"/>
          <p:cNvCxnSpPr/>
          <p:nvPr/>
        </p:nvCxnSpPr>
        <p:spPr>
          <a:xfrm>
            <a:off x="1680082" y="3399067"/>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3" name="Google Shape;143;p26"/>
          <p:cNvSpPr txBox="1"/>
          <p:nvPr/>
        </p:nvSpPr>
        <p:spPr>
          <a:xfrm>
            <a:off x="388629" y="431801"/>
            <a:ext cx="7637771" cy="55207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3600"/>
              <a:buFont typeface="Arial"/>
              <a:buNone/>
            </a:pPr>
            <a:r>
              <a:rPr lang="en-US" sz="3600" b="1" i="0" u="none" strike="noStrike" cap="none">
                <a:solidFill>
                  <a:srgbClr val="000000"/>
                </a:solidFill>
                <a:latin typeface="Anton"/>
                <a:ea typeface="Anton"/>
                <a:cs typeface="Anton"/>
                <a:sym typeface="Anton"/>
              </a:rPr>
              <a:t>AGENDA</a:t>
            </a:r>
            <a:endParaRPr>
              <a:latin typeface="Anton"/>
              <a:ea typeface="Anton"/>
              <a:cs typeface="Anton"/>
              <a:sym typeface="Anton"/>
            </a:endParaRPr>
          </a:p>
        </p:txBody>
      </p:sp>
      <p:pic>
        <p:nvPicPr>
          <p:cNvPr id="144" name="Google Shape;144;p26"/>
          <p:cNvPicPr preferRelativeResize="0"/>
          <p:nvPr/>
        </p:nvPicPr>
        <p:blipFill rotWithShape="1">
          <a:blip r:embed="rId3">
            <a:alphaModFix/>
          </a:blip>
          <a:srcRect/>
          <a:stretch/>
        </p:blipFill>
        <p:spPr>
          <a:xfrm>
            <a:off x="7653250" y="49876"/>
            <a:ext cx="4538749" cy="6808124"/>
          </a:xfrm>
          <a:prstGeom prst="rect">
            <a:avLst/>
          </a:prstGeom>
          <a:noFill/>
          <a:ln>
            <a:noFill/>
          </a:ln>
        </p:spPr>
      </p:pic>
      <p:sp>
        <p:nvSpPr>
          <p:cNvPr id="145" name="Google Shape;145;p26"/>
          <p:cNvSpPr txBox="1"/>
          <p:nvPr/>
        </p:nvSpPr>
        <p:spPr>
          <a:xfrm>
            <a:off x="1849627" y="4390358"/>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Análisis Exploratorio</a:t>
            </a:r>
            <a:endParaRPr sz="2800" i="0" u="none" strike="noStrike" cap="none">
              <a:solidFill>
                <a:schemeClr val="dk1"/>
              </a:solidFill>
              <a:latin typeface="Helvetica Neue Light"/>
              <a:ea typeface="Helvetica Neue Light"/>
              <a:cs typeface="Helvetica Neue Light"/>
              <a:sym typeface="Helvetica Neue Light"/>
            </a:endParaRPr>
          </a:p>
        </p:txBody>
      </p:sp>
      <p:sp>
        <p:nvSpPr>
          <p:cNvPr id="146" name="Google Shape;146;p26"/>
          <p:cNvSpPr txBox="1"/>
          <p:nvPr/>
        </p:nvSpPr>
        <p:spPr>
          <a:xfrm>
            <a:off x="524070" y="4445135"/>
            <a:ext cx="1325700" cy="542400"/>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04</a:t>
            </a:r>
            <a:endParaRPr>
              <a:latin typeface="Anton"/>
              <a:ea typeface="Anton"/>
              <a:cs typeface="Anton"/>
              <a:sym typeface="Anton"/>
            </a:endParaRPr>
          </a:p>
        </p:txBody>
      </p:sp>
      <p:cxnSp>
        <p:nvCxnSpPr>
          <p:cNvPr id="147" name="Google Shape;147;p26"/>
          <p:cNvCxnSpPr/>
          <p:nvPr/>
        </p:nvCxnSpPr>
        <p:spPr>
          <a:xfrm>
            <a:off x="1680082" y="4414712"/>
            <a:ext cx="0" cy="603265"/>
          </a:xfrm>
          <a:prstGeom prst="straightConnector1">
            <a:avLst/>
          </a:prstGeom>
          <a:noFill/>
          <a:ln w="12700" cap="flat" cmpd="sng">
            <a:solidFill>
              <a:srgbClr val="00D703"/>
            </a:solidFill>
            <a:prstDash val="solid"/>
            <a:miter lim="800000"/>
            <a:headEnd type="none" w="sm" len="sm"/>
            <a:tailEnd type="none" w="sm" len="sm"/>
          </a:ln>
        </p:spPr>
      </p:cxnSp>
      <p:sp>
        <p:nvSpPr>
          <p:cNvPr id="148" name="Google Shape;148;p26"/>
          <p:cNvSpPr txBox="1"/>
          <p:nvPr/>
        </p:nvSpPr>
        <p:spPr>
          <a:xfrm>
            <a:off x="1849626" y="2353489"/>
            <a:ext cx="4927687"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2400"/>
              <a:buFont typeface="Arial"/>
              <a:buNone/>
            </a:pPr>
            <a:r>
              <a:rPr lang="en-US" sz="2400" i="0" u="none" strike="noStrike" cap="none">
                <a:solidFill>
                  <a:schemeClr val="dk1"/>
                </a:solidFill>
                <a:latin typeface="Helvetica Neue Light"/>
                <a:ea typeface="Helvetica Neue Light"/>
                <a:cs typeface="Helvetica Neue Light"/>
                <a:sym typeface="Helvetica Neue Light"/>
              </a:rPr>
              <a:t>Hipótesis/Preguntas de </a:t>
            </a:r>
            <a:r>
              <a:rPr lang="en-US" sz="2400">
                <a:solidFill>
                  <a:schemeClr val="dk1"/>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149" name="Google Shape;149;p26"/>
          <p:cNvSpPr txBox="1"/>
          <p:nvPr/>
        </p:nvSpPr>
        <p:spPr>
          <a:xfrm>
            <a:off x="1849626" y="5430356"/>
            <a:ext cx="4927672" cy="603264"/>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rgbClr val="FFFFFF"/>
              </a:buClr>
              <a:buSzPts val="2400"/>
              <a:buFont typeface="Arial"/>
              <a:buNone/>
            </a:pPr>
            <a:r>
              <a:rPr lang="en-US" sz="2400">
                <a:solidFill>
                  <a:schemeClr val="dk1"/>
                </a:solidFill>
                <a:latin typeface="Helvetica Neue Light"/>
                <a:ea typeface="Helvetica Neue Light"/>
                <a:cs typeface="Helvetica Neue Light"/>
                <a:sym typeface="Helvetica Neue Light"/>
              </a:rPr>
              <a:t>Insights</a:t>
            </a:r>
            <a:r>
              <a:rPr lang="en-US" sz="2400" i="0" u="none" strike="noStrike" cap="none">
                <a:solidFill>
                  <a:schemeClr val="dk1"/>
                </a:solidFill>
                <a:latin typeface="Helvetica Neue Light"/>
                <a:ea typeface="Helvetica Neue Light"/>
                <a:cs typeface="Helvetica Neue Light"/>
                <a:sym typeface="Helvetica Neue Light"/>
              </a:rPr>
              <a:t> y Recomendaciones</a:t>
            </a:r>
            <a:endParaRPr sz="2400" i="0" u="none" strike="noStrike" cap="none">
              <a:solidFill>
                <a:schemeClr val="dk1"/>
              </a:solidFill>
              <a:latin typeface="Helvetica Neue Light"/>
              <a:ea typeface="Helvetica Neue Light"/>
              <a:cs typeface="Helvetica Neue Light"/>
              <a:sym typeface="Helvetica Neue Light"/>
            </a:endParaRPr>
          </a:p>
        </p:txBody>
      </p:sp>
      <p:sp>
        <p:nvSpPr>
          <p:cNvPr id="150" name="Google Shape;150;p26"/>
          <p:cNvSpPr txBox="1"/>
          <p:nvPr/>
        </p:nvSpPr>
        <p:spPr>
          <a:xfrm>
            <a:off x="524062" y="5485145"/>
            <a:ext cx="1325563" cy="542394"/>
          </a:xfrm>
          <a:prstGeom prst="rect">
            <a:avLst/>
          </a:prstGeom>
          <a:noFill/>
          <a:ln>
            <a:noFill/>
          </a:ln>
        </p:spPr>
        <p:txBody>
          <a:bodyPr spcFirstLastPara="1" wrap="square" lIns="0" tIns="0" rIns="0" bIns="0" anchor="t" anchorCtr="0">
            <a:noAutofit/>
          </a:bodyPr>
          <a:lstStyle/>
          <a:p>
            <a:pPr marL="228600" marR="0" lvl="0" indent="-254000" algn="l" rtl="0">
              <a:lnSpc>
                <a:spcPct val="90000"/>
              </a:lnSpc>
              <a:spcBef>
                <a:spcPts val="0"/>
              </a:spcBef>
              <a:spcAft>
                <a:spcPts val="0"/>
              </a:spcAft>
              <a:buClr>
                <a:srgbClr val="008EFF"/>
              </a:buClr>
              <a:buSzPts val="4000"/>
              <a:buFont typeface="Anton"/>
              <a:buChar char="•"/>
            </a:pPr>
            <a:r>
              <a:rPr lang="en-US" sz="4000">
                <a:solidFill>
                  <a:srgbClr val="008EFF"/>
                </a:solidFill>
                <a:latin typeface="Anton"/>
                <a:ea typeface="Anton"/>
                <a:cs typeface="Anton"/>
                <a:sym typeface="Anton"/>
              </a:rPr>
              <a:t> </a:t>
            </a:r>
            <a:r>
              <a:rPr lang="en-US" sz="4000" i="0" u="none" strike="noStrike" cap="none">
                <a:solidFill>
                  <a:srgbClr val="008EFF"/>
                </a:solidFill>
                <a:latin typeface="Anton"/>
                <a:ea typeface="Anton"/>
                <a:cs typeface="Anton"/>
                <a:sym typeface="Anton"/>
              </a:rPr>
              <a:t>05</a:t>
            </a:r>
            <a:endParaRPr>
              <a:latin typeface="Anton"/>
              <a:ea typeface="Anton"/>
              <a:cs typeface="Anton"/>
              <a:sym typeface="Anton"/>
            </a:endParaRPr>
          </a:p>
        </p:txBody>
      </p:sp>
      <p:cxnSp>
        <p:nvCxnSpPr>
          <p:cNvPr id="151" name="Google Shape;151;p26"/>
          <p:cNvCxnSpPr/>
          <p:nvPr/>
        </p:nvCxnSpPr>
        <p:spPr>
          <a:xfrm>
            <a:off x="1680081" y="5454710"/>
            <a:ext cx="0" cy="603265"/>
          </a:xfrm>
          <a:prstGeom prst="straightConnector1">
            <a:avLst/>
          </a:prstGeom>
          <a:noFill/>
          <a:ln w="12700" cap="flat" cmpd="sng">
            <a:solidFill>
              <a:srgbClr val="00D703"/>
            </a:solidFill>
            <a:prstDash val="solid"/>
            <a:miter lim="800000"/>
            <a:headEnd type="none" w="sm" len="sm"/>
            <a:tailEnd type="none" w="sm" len="sm"/>
          </a:ln>
        </p:spPr>
      </p:cxn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cxnSp>
        <p:nvCxnSpPr>
          <p:cNvPr id="157" name="Google Shape;157;p27"/>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58" name="Google Shape;158;p27"/>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3</a:t>
            </a:fld>
            <a:endParaRPr sz="1050" b="0" i="0" u="none" strike="noStrike" cap="none">
              <a:solidFill>
                <a:srgbClr val="000000"/>
              </a:solidFill>
              <a:latin typeface="Arial"/>
              <a:ea typeface="Arial"/>
              <a:cs typeface="Arial"/>
              <a:sym typeface="Arial"/>
            </a:endParaRPr>
          </a:p>
        </p:txBody>
      </p:sp>
      <p:sp>
        <p:nvSpPr>
          <p:cNvPr id="159" name="Google Shape;159;p27"/>
          <p:cNvSpPr txBox="1"/>
          <p:nvPr/>
        </p:nvSpPr>
        <p:spPr>
          <a:xfrm>
            <a:off x="384622" y="2758763"/>
            <a:ext cx="2718100" cy="698012"/>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US" sz="2800" b="0" i="0" u="none" strike="noStrike" cap="none">
                <a:solidFill>
                  <a:srgbClr val="000000"/>
                </a:solidFill>
                <a:latin typeface="Arial"/>
                <a:ea typeface="Arial"/>
                <a:cs typeface="Arial"/>
                <a:sym typeface="Arial"/>
              </a:rPr>
              <a:t>CONTEXTO Y </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i="0" u="none" strike="noStrike" cap="none">
                <a:solidFill>
                  <a:srgbClr val="000000"/>
                </a:solidFill>
                <a:latin typeface="Arial"/>
                <a:ea typeface="Arial"/>
                <a:cs typeface="Arial"/>
                <a:sym typeface="Arial"/>
              </a:rPr>
              <a:t>AUDIENCIA</a:t>
            </a:r>
            <a:endParaRPr sz="2800" b="1" i="0" u="none" strike="noStrike" cap="none">
              <a:solidFill>
                <a:srgbClr val="000000"/>
              </a:solidFill>
              <a:latin typeface="Arial"/>
              <a:ea typeface="Arial"/>
              <a:cs typeface="Arial"/>
              <a:sym typeface="Arial"/>
            </a:endParaRPr>
          </a:p>
        </p:txBody>
      </p:sp>
      <p:sp>
        <p:nvSpPr>
          <p:cNvPr id="160" name="Google Shape;160;p27"/>
          <p:cNvSpPr/>
          <p:nvPr/>
        </p:nvSpPr>
        <p:spPr>
          <a:xfrm>
            <a:off x="3583900" y="700741"/>
            <a:ext cx="8103900" cy="5560200"/>
          </a:xfrm>
          <a:prstGeom prst="rect">
            <a:avLst/>
          </a:prstGeom>
          <a:noFill/>
          <a:ln>
            <a:noFill/>
          </a:ln>
        </p:spPr>
        <p:txBody>
          <a:bodyPr spcFirstLastPara="1" wrap="square" lIns="91425" tIns="45700" rIns="91425" bIns="45700" anchor="t" anchorCtr="0">
            <a:noAutofit/>
          </a:bodyPr>
          <a:lstStyle/>
          <a:p>
            <a:pPr>
              <a:buNone/>
            </a:pPr>
            <a:r>
              <a:rPr lang="es-MX" b="1" dirty="0"/>
              <a:t>Contexto</a:t>
            </a:r>
            <a:br>
              <a:rPr lang="es-MX" dirty="0"/>
            </a:br>
            <a:r>
              <a:rPr lang="es-MX" dirty="0"/>
              <a:t>Con el aumento constante de los precios de los combustibles y la necesidad de entender cómo se determinan estos costos, una de las preguntas más frecuentes que recibo es:</a:t>
            </a:r>
          </a:p>
          <a:p>
            <a:pPr>
              <a:buFont typeface="+mj-lt"/>
              <a:buAutoNum type="arabicPeriod"/>
            </a:pPr>
            <a:r>
              <a:rPr lang="es-MX" dirty="0"/>
              <a:t>¿Cuáles son los factores que influyen directamente en el precio de los combustibles?</a:t>
            </a:r>
          </a:p>
          <a:p>
            <a:pPr>
              <a:buFont typeface="+mj-lt"/>
              <a:buAutoNum type="arabicPeriod"/>
            </a:pPr>
            <a:r>
              <a:rPr lang="es-MX" dirty="0"/>
              <a:t>¿Cómo se calculan los márgenes y los impuestos que afectan al consumidor final?</a:t>
            </a:r>
          </a:p>
          <a:p>
            <a:pPr>
              <a:buNone/>
            </a:pPr>
            <a:r>
              <a:rPr lang="es-MX" dirty="0"/>
              <a:t>Este análisis busca proporcionar respuestas claras y detalladas a estas preguntas, explorando cómo las variaciones en los precios de los combustibles, los impuestos aplicados y los márgenes de ganancia cambian según el tipo de combustible (gasolina, diésel, keroseno, etc.). Utilizando los datos obtenidos de la API pública de RECOPE, haré un estudio de los precios de los combustibles y su relación con los impuestos y márgenes de ganancia.</a:t>
            </a:r>
          </a:p>
          <a:p>
            <a:pPr>
              <a:buNone/>
            </a:pPr>
            <a:r>
              <a:rPr lang="es-MX" b="1" dirty="0"/>
              <a:t>Audiencia</a:t>
            </a:r>
            <a:br>
              <a:rPr lang="es-MX" dirty="0"/>
            </a:br>
            <a:r>
              <a:rPr lang="es-MX" dirty="0"/>
              <a:t>El análisis está dirigido a consumidores, analistas del mercado energético, y cualquier persona interesada en entender cómo los precios del combustible son afectados por diversos factores. El objetivo es ofrecer una visión más profunda de cómo se establece el precio final que paga el consumidor, desglosando los elementos que inciden en los costos y márgenes de ganancia. Además, este estudio será útil para quienes trabajen en la industria energética o los responsables de la toma de decisiones económicas relacionadas con este sector.</a:t>
            </a:r>
          </a:p>
          <a:p>
            <a:r>
              <a:rPr lang="es-MX" b="1" dirty="0"/>
              <a:t>Limitaciones</a:t>
            </a:r>
            <a:br>
              <a:rPr lang="es-MX" dirty="0"/>
            </a:br>
            <a:r>
              <a:rPr lang="es-MX" dirty="0"/>
              <a:t>Este análisis se basa únicamente en los datos disponibles de RECOPE, una fuente centralizada en Costa Rica, lo que significa que se restringe a los precios de combustibles y márgenes en este país. Aunque los datos ofrecidos son completos para el periodo indicado, no reflejan cambios que puedan haber ocurrido después de esa fecha. También, el análisis solo abarca una muestra específica de combustibles, por lo que no cubre otros productos o variantes que puedan estar presentes en el mercado energético.</a:t>
            </a:r>
          </a:p>
          <a:p>
            <a:pPr marL="0" marR="0" lvl="0" indent="0" algn="l" rtl="0">
              <a:spcBef>
                <a:spcPts val="0"/>
              </a:spcBef>
              <a:spcAft>
                <a:spcPts val="0"/>
              </a:spcAft>
              <a:buNone/>
            </a:pPr>
            <a:endParaRPr lang="es-MX" sz="16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cxnSp>
        <p:nvCxnSpPr>
          <p:cNvPr id="166" name="Google Shape;166;p28"/>
          <p:cNvCxnSpPr/>
          <p:nvPr/>
        </p:nvCxnSpPr>
        <p:spPr>
          <a:xfrm>
            <a:off x="3238501" y="287524"/>
            <a:ext cx="13883" cy="6231485"/>
          </a:xfrm>
          <a:prstGeom prst="straightConnector1">
            <a:avLst/>
          </a:prstGeom>
          <a:noFill/>
          <a:ln w="12700" cap="flat" cmpd="sng">
            <a:solidFill>
              <a:srgbClr val="00D703"/>
            </a:solidFill>
            <a:prstDash val="solid"/>
            <a:miter lim="800000"/>
            <a:headEnd type="none" w="sm" len="sm"/>
            <a:tailEnd type="none" w="sm" len="sm"/>
          </a:ln>
        </p:spPr>
      </p:cxnSp>
      <p:sp>
        <p:nvSpPr>
          <p:cNvPr id="167" name="Google Shape;167;p28"/>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4</a:t>
            </a:fld>
            <a:endParaRPr sz="1050" b="0" i="0" u="none" strike="noStrike" cap="none">
              <a:solidFill>
                <a:srgbClr val="000000"/>
              </a:solidFill>
              <a:latin typeface="Arial"/>
              <a:ea typeface="Arial"/>
              <a:cs typeface="Arial"/>
              <a:sym typeface="Arial"/>
            </a:endParaRPr>
          </a:p>
        </p:txBody>
      </p:sp>
      <p:sp>
        <p:nvSpPr>
          <p:cNvPr id="168" name="Google Shape;168;p28"/>
          <p:cNvSpPr txBox="1"/>
          <p:nvPr/>
        </p:nvSpPr>
        <p:spPr>
          <a:xfrm>
            <a:off x="384622" y="2758763"/>
            <a:ext cx="2718000" cy="10344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n-US" sz="2800"/>
              <a:t>PREGUNTAS DE</a:t>
            </a:r>
            <a:endParaRPr sz="2800" b="0" i="0" u="none" strike="noStrike" cap="none">
              <a:solidFill>
                <a:srgbClr val="000000"/>
              </a:solidFill>
              <a:latin typeface="Arial"/>
              <a:ea typeface="Arial"/>
              <a:cs typeface="Arial"/>
              <a:sym typeface="Arial"/>
            </a:endParaRPr>
          </a:p>
          <a:p>
            <a:pPr marL="0" marR="0" lvl="0" indent="0" algn="l" rtl="0">
              <a:lnSpc>
                <a:spcPct val="80000"/>
              </a:lnSpc>
              <a:spcBef>
                <a:spcPts val="0"/>
              </a:spcBef>
              <a:spcAft>
                <a:spcPts val="0"/>
              </a:spcAft>
              <a:buClr>
                <a:srgbClr val="000000"/>
              </a:buClr>
              <a:buSzPts val="2800"/>
              <a:buFont typeface="Arial"/>
              <a:buNone/>
            </a:pPr>
            <a:r>
              <a:rPr lang="en-US" sz="2800" b="1"/>
              <a:t>INTERÉS</a:t>
            </a:r>
            <a:endParaRPr sz="2800" b="1" i="0" u="none" strike="noStrike" cap="none">
              <a:solidFill>
                <a:srgbClr val="000000"/>
              </a:solidFill>
              <a:latin typeface="Arial"/>
              <a:ea typeface="Arial"/>
              <a:cs typeface="Arial"/>
              <a:sym typeface="Arial"/>
            </a:endParaRPr>
          </a:p>
        </p:txBody>
      </p:sp>
      <p:sp>
        <p:nvSpPr>
          <p:cNvPr id="169" name="Google Shape;169;p28"/>
          <p:cNvSpPr/>
          <p:nvPr/>
        </p:nvSpPr>
        <p:spPr>
          <a:xfrm>
            <a:off x="3583900" y="1005522"/>
            <a:ext cx="8103900" cy="4610400"/>
          </a:xfrm>
          <a:prstGeom prst="rect">
            <a:avLst/>
          </a:prstGeom>
          <a:noFill/>
          <a:ln>
            <a:noFill/>
          </a:ln>
        </p:spPr>
        <p:txBody>
          <a:bodyPr spcFirstLastPara="1" wrap="square" lIns="91425" tIns="45700" rIns="91425" bIns="45700" anchor="ctr" anchorCtr="0">
            <a:noAutofit/>
          </a:bodyPr>
          <a:lstStyle/>
          <a:p>
            <a:pPr>
              <a:buNone/>
            </a:pPr>
            <a:r>
              <a:rPr lang="es-MX" sz="1800" b="1" dirty="0"/>
              <a:t>Preguntas principales o primarias</a:t>
            </a:r>
            <a:endParaRPr lang="es-MX" sz="1800" dirty="0"/>
          </a:p>
          <a:p>
            <a:pPr>
              <a:buFont typeface="+mj-lt"/>
              <a:buAutoNum type="arabicPeriod"/>
            </a:pPr>
            <a:r>
              <a:rPr lang="es-MX" sz="1800" dirty="0"/>
              <a:t>¿Cuáles son los principales factores que afectan el precio de los combustibles?</a:t>
            </a:r>
          </a:p>
          <a:p>
            <a:pPr>
              <a:buFont typeface="+mj-lt"/>
              <a:buAutoNum type="arabicPeriod"/>
            </a:pPr>
            <a:r>
              <a:rPr lang="es-MX" sz="1800" dirty="0"/>
              <a:t>¿Cómo influyen los impuestos y los márgenes en el precio final que paga el consumidor?</a:t>
            </a:r>
          </a:p>
          <a:p>
            <a:pPr>
              <a:buNone/>
            </a:pPr>
            <a:r>
              <a:rPr lang="es-MX" sz="1800" b="1" dirty="0"/>
              <a:t>Preguntas secundarias (nos ayudarán a contestar las principales)</a:t>
            </a:r>
            <a:endParaRPr lang="es-MX" sz="1800" dirty="0"/>
          </a:p>
          <a:p>
            <a:pPr>
              <a:buFont typeface="+mj-lt"/>
              <a:buAutoNum type="arabicPeriod"/>
            </a:pPr>
            <a:r>
              <a:rPr lang="es-MX" sz="1800" dirty="0"/>
              <a:t>¿Qué tipo de combustible tiene el mayor margen de ganancia?</a:t>
            </a:r>
          </a:p>
          <a:p>
            <a:pPr>
              <a:buFont typeface="+mj-lt"/>
              <a:buAutoNum type="arabicPeriod"/>
            </a:pPr>
            <a:r>
              <a:rPr lang="es-MX" sz="1800" dirty="0"/>
              <a:t>¿Cómo varían los precios según el tipo de combustible?</a:t>
            </a:r>
          </a:p>
          <a:p>
            <a:pPr>
              <a:buFont typeface="+mj-lt"/>
              <a:buAutoNum type="arabicPeriod"/>
            </a:pPr>
            <a:r>
              <a:rPr lang="es-MX" sz="1800" dirty="0"/>
              <a:t>¿Qué impacto tienen los impuestos en el precio de los combustibles?</a:t>
            </a:r>
          </a:p>
          <a:p>
            <a:pPr>
              <a:buFont typeface="+mj-lt"/>
              <a:buAutoNum type="arabicPeriod"/>
            </a:pPr>
            <a:r>
              <a:rPr lang="es-MX" sz="1800" dirty="0"/>
              <a:t>¿Existen diferencias significativas en los márgenes de ganancia entre combustibles?</a:t>
            </a:r>
          </a:p>
          <a:p>
            <a:pPr>
              <a:buFont typeface="+mj-lt"/>
              <a:buAutoNum type="arabicPeriod"/>
            </a:pPr>
            <a:r>
              <a:rPr lang="es-MX" sz="1800" dirty="0"/>
              <a:t>¿Qué combustibles tienen los precios más volátiles en comparación con otros?</a:t>
            </a:r>
          </a:p>
          <a:p>
            <a:pPr marL="0" marR="0" lvl="0" indent="0" algn="l" rtl="0">
              <a:spcBef>
                <a:spcPts val="0"/>
              </a:spcBef>
              <a:spcAft>
                <a:spcPts val="0"/>
              </a:spcAft>
              <a:buNone/>
            </a:pPr>
            <a:endParaRPr sz="1800" dirty="0">
              <a:solidFill>
                <a:schemeClr val="dk1"/>
              </a:solidFill>
              <a:latin typeface="Helvetica Neue Light"/>
              <a:ea typeface="Helvetica Neue Light"/>
              <a:cs typeface="Helvetica Neue Light"/>
              <a:sym typeface="Helvetica Neue Light"/>
            </a:endParaRP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3195754" y="850740"/>
            <a:ext cx="6847656"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MX" sz="2800" dirty="0"/>
              <a:t>Precio Total por Tipo de Combustible</a:t>
            </a:r>
            <a:endParaRPr sz="2000" dirty="0">
              <a:latin typeface="DM Sans"/>
              <a:ea typeface="DM Sans"/>
              <a:cs typeface="DM Sans"/>
              <a:sym typeface="DM Sans"/>
            </a:endParaRPr>
          </a:p>
        </p:txBody>
      </p:sp>
      <p:sp>
        <p:nvSpPr>
          <p:cNvPr id="182" name="Google Shape;182;p29"/>
          <p:cNvSpPr txBox="1"/>
          <p:nvPr/>
        </p:nvSpPr>
        <p:spPr>
          <a:xfrm>
            <a:off x="2066242" y="131779"/>
            <a:ext cx="7836300" cy="3447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2800"/>
              <a:buFont typeface="Arial"/>
              <a:buNone/>
            </a:pPr>
            <a:r>
              <a:rPr lang="en-US" sz="2800">
                <a:latin typeface="DM Sans"/>
                <a:ea typeface="DM Sans"/>
                <a:cs typeface="DM Sans"/>
                <a:sym typeface="DM Sans"/>
              </a:rPr>
              <a:t>RESUMEN</a:t>
            </a:r>
            <a:r>
              <a:rPr lang="en-US" sz="2800" i="0" u="none" strike="noStrike" cap="none">
                <a:solidFill>
                  <a:srgbClr val="000000"/>
                </a:solidFill>
                <a:latin typeface="DM Sans"/>
                <a:ea typeface="DM Sans"/>
                <a:cs typeface="DM Sans"/>
                <a:sym typeface="DM Sans"/>
              </a:rPr>
              <a:t> </a:t>
            </a:r>
            <a:r>
              <a:rPr lang="en-US" sz="2800" b="1">
                <a:latin typeface="DM Sans"/>
                <a:ea typeface="DM Sans"/>
                <a:cs typeface="DM Sans"/>
                <a:sym typeface="DM Sans"/>
              </a:rPr>
              <a:t>METADATA</a:t>
            </a:r>
            <a:endParaRPr>
              <a:latin typeface="DM Sans"/>
              <a:ea typeface="DM Sans"/>
              <a:cs typeface="DM Sans"/>
              <a:sym typeface="DM Sans"/>
            </a:endParaRPr>
          </a:p>
        </p:txBody>
      </p:sp>
      <p:pic>
        <p:nvPicPr>
          <p:cNvPr id="3" name="Imagen 2">
            <a:extLst>
              <a:ext uri="{FF2B5EF4-FFF2-40B4-BE49-F238E27FC236}">
                <a16:creationId xmlns:a16="http://schemas.microsoft.com/office/drawing/2014/main" id="{8751B68D-6D16-4037-5DB0-0C87659907F8}"/>
              </a:ext>
            </a:extLst>
          </p:cNvPr>
          <p:cNvPicPr>
            <a:picLocks noChangeAspect="1"/>
          </p:cNvPicPr>
          <p:nvPr/>
        </p:nvPicPr>
        <p:blipFill>
          <a:blip r:embed="rId3"/>
          <a:stretch>
            <a:fillRect/>
          </a:stretch>
        </p:blipFill>
        <p:spPr>
          <a:xfrm>
            <a:off x="2668249" y="1655888"/>
            <a:ext cx="6391509" cy="1615793"/>
          </a:xfrm>
          <a:prstGeom prst="rect">
            <a:avLst/>
          </a:prstGeom>
        </p:spPr>
      </p:pic>
      <p:sp>
        <p:nvSpPr>
          <p:cNvPr id="4" name="Google Shape;175;p29">
            <a:extLst>
              <a:ext uri="{FF2B5EF4-FFF2-40B4-BE49-F238E27FC236}">
                <a16:creationId xmlns:a16="http://schemas.microsoft.com/office/drawing/2014/main" id="{93E9114F-1DB6-EC54-416E-75F466CC3EC9}"/>
              </a:ext>
            </a:extLst>
          </p:cNvPr>
          <p:cNvSpPr txBox="1"/>
          <p:nvPr/>
        </p:nvSpPr>
        <p:spPr>
          <a:xfrm>
            <a:off x="2676095" y="3056237"/>
            <a:ext cx="6847656"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MX" sz="2800" dirty="0"/>
              <a:t>Impuesto por Tipo de Combustible</a:t>
            </a:r>
            <a:endParaRPr sz="2000" dirty="0">
              <a:latin typeface="DM Sans"/>
              <a:ea typeface="DM Sans"/>
              <a:cs typeface="DM Sans"/>
              <a:sym typeface="DM Sans"/>
            </a:endParaRPr>
          </a:p>
        </p:txBody>
      </p:sp>
      <p:pic>
        <p:nvPicPr>
          <p:cNvPr id="6" name="Imagen 5">
            <a:extLst>
              <a:ext uri="{FF2B5EF4-FFF2-40B4-BE49-F238E27FC236}">
                <a16:creationId xmlns:a16="http://schemas.microsoft.com/office/drawing/2014/main" id="{997F53A2-2D3A-46D6-B776-53279E4E5804}"/>
              </a:ext>
            </a:extLst>
          </p:cNvPr>
          <p:cNvPicPr>
            <a:picLocks noChangeAspect="1"/>
          </p:cNvPicPr>
          <p:nvPr/>
        </p:nvPicPr>
        <p:blipFill>
          <a:blip r:embed="rId4"/>
          <a:stretch>
            <a:fillRect/>
          </a:stretch>
        </p:blipFill>
        <p:spPr>
          <a:xfrm>
            <a:off x="1580520" y="3544337"/>
            <a:ext cx="9030960" cy="1229480"/>
          </a:xfrm>
          <a:prstGeom prst="rect">
            <a:avLst/>
          </a:prstGeom>
        </p:spPr>
      </p:pic>
      <p:sp>
        <p:nvSpPr>
          <p:cNvPr id="8" name="Google Shape;175;p29">
            <a:extLst>
              <a:ext uri="{FF2B5EF4-FFF2-40B4-BE49-F238E27FC236}">
                <a16:creationId xmlns:a16="http://schemas.microsoft.com/office/drawing/2014/main" id="{8AC3B801-63AF-4035-A0CF-0E969E2DB0E5}"/>
              </a:ext>
            </a:extLst>
          </p:cNvPr>
          <p:cNvSpPr txBox="1"/>
          <p:nvPr/>
        </p:nvSpPr>
        <p:spPr>
          <a:xfrm>
            <a:off x="2560564" y="4780665"/>
            <a:ext cx="6847656" cy="43088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s-MX" sz="2800" dirty="0"/>
              <a:t>Impuesto por Tipo de Combustible</a:t>
            </a:r>
            <a:endParaRPr sz="2000" dirty="0">
              <a:latin typeface="DM Sans"/>
              <a:ea typeface="DM Sans"/>
              <a:cs typeface="DM Sans"/>
              <a:sym typeface="DM Sans"/>
            </a:endParaRPr>
          </a:p>
        </p:txBody>
      </p:sp>
      <p:pic>
        <p:nvPicPr>
          <p:cNvPr id="10" name="Imagen 9">
            <a:extLst>
              <a:ext uri="{FF2B5EF4-FFF2-40B4-BE49-F238E27FC236}">
                <a16:creationId xmlns:a16="http://schemas.microsoft.com/office/drawing/2014/main" id="{8D834F86-99F4-0A31-2FCE-E5722ABDC7E6}"/>
              </a:ext>
            </a:extLst>
          </p:cNvPr>
          <p:cNvPicPr>
            <a:picLocks noChangeAspect="1"/>
          </p:cNvPicPr>
          <p:nvPr/>
        </p:nvPicPr>
        <p:blipFill>
          <a:blip r:embed="rId5"/>
          <a:stretch>
            <a:fillRect/>
          </a:stretch>
        </p:blipFill>
        <p:spPr>
          <a:xfrm>
            <a:off x="2066242" y="5411450"/>
            <a:ext cx="9030960" cy="907706"/>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6</a:t>
            </a:fld>
            <a:endParaRPr sz="1050" b="0" i="0" u="none" strike="noStrike" cap="none">
              <a:solidFill>
                <a:srgbClr val="000000"/>
              </a:solidFill>
              <a:latin typeface="Arial"/>
              <a:ea typeface="Arial"/>
              <a:cs typeface="Arial"/>
              <a:sym typeface="Arial"/>
            </a:endParaRPr>
          </a:p>
        </p:txBody>
      </p:sp>
      <p:sp>
        <p:nvSpPr>
          <p:cNvPr id="196" name="Google Shape;196;p30"/>
          <p:cNvSpPr txBox="1"/>
          <p:nvPr/>
        </p:nvSpPr>
        <p:spPr>
          <a:xfrm>
            <a:off x="429592" y="2505670"/>
            <a:ext cx="10857900" cy="14778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Clr>
                <a:srgbClr val="000000"/>
              </a:buClr>
              <a:buSzPts val="6000"/>
              <a:buFont typeface="Arial"/>
              <a:buNone/>
            </a:pPr>
            <a:r>
              <a:rPr lang="en-US" sz="6000"/>
              <a:t>ANÁLISIS</a:t>
            </a:r>
            <a:r>
              <a:rPr lang="en-US" sz="6000" b="0" i="0" u="none" strike="noStrike" cap="none">
                <a:solidFill>
                  <a:srgbClr val="000000"/>
                </a:solidFill>
                <a:latin typeface="Arial"/>
                <a:ea typeface="Arial"/>
                <a:cs typeface="Arial"/>
                <a:sym typeface="Arial"/>
              </a:rPr>
              <a:t> </a:t>
            </a:r>
            <a:endParaRPr/>
          </a:p>
          <a:p>
            <a:pPr marL="0" marR="0" lvl="0" indent="0" algn="ctr" rtl="0">
              <a:lnSpc>
                <a:spcPct val="80000"/>
              </a:lnSpc>
              <a:spcBef>
                <a:spcPts val="0"/>
              </a:spcBef>
              <a:spcAft>
                <a:spcPts val="0"/>
              </a:spcAft>
              <a:buClr>
                <a:srgbClr val="000000"/>
              </a:buClr>
              <a:buSzPts val="6000"/>
              <a:buFont typeface="Arial"/>
              <a:buNone/>
            </a:pPr>
            <a:r>
              <a:rPr lang="en-US" sz="6000" b="1"/>
              <a:t>EXPLORATORIO</a:t>
            </a:r>
            <a:endParaRPr sz="6000" b="1" i="0" u="none" strike="noStrike" cap="none">
              <a:solidFill>
                <a:srgbClr val="000000"/>
              </a:solidFill>
              <a:latin typeface="Arial"/>
              <a:ea typeface="Arial"/>
              <a:cs typeface="Arial"/>
              <a:sym typeface="Arial"/>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7</a:t>
            </a:fld>
            <a:endParaRPr sz="1050" b="0" i="0" u="none" strike="noStrike" cap="none">
              <a:solidFill>
                <a:srgbClr val="000000"/>
              </a:solidFill>
              <a:latin typeface="Arial"/>
              <a:ea typeface="Arial"/>
              <a:cs typeface="Arial"/>
              <a:sym typeface="Arial"/>
            </a:endParaRPr>
          </a:p>
        </p:txBody>
      </p:sp>
      <p:sp>
        <p:nvSpPr>
          <p:cNvPr id="203" name="Google Shape;203;p31"/>
          <p:cNvSpPr txBox="1"/>
          <p:nvPr/>
        </p:nvSpPr>
        <p:spPr>
          <a:xfrm>
            <a:off x="1375352" y="465263"/>
            <a:ext cx="10017900" cy="443198"/>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3600" dirty="0"/>
              <a:t>¿Qué gasolina es más cara?</a:t>
            </a:r>
            <a:endParaRPr sz="100" b="1" i="0" u="none" strike="noStrike" cap="none" dirty="0">
              <a:solidFill>
                <a:srgbClr val="888888"/>
              </a:solidFill>
              <a:latin typeface="Helvetica Neue"/>
              <a:ea typeface="Helvetica Neue"/>
              <a:cs typeface="Helvetica Neue"/>
              <a:sym typeface="Helvetica Neue"/>
            </a:endParaRPr>
          </a:p>
        </p:txBody>
      </p:sp>
      <p:sp>
        <p:nvSpPr>
          <p:cNvPr id="204" name="Google Shape;204;p31"/>
          <p:cNvSpPr/>
          <p:nvPr/>
        </p:nvSpPr>
        <p:spPr>
          <a:xfrm>
            <a:off x="471475" y="1215476"/>
            <a:ext cx="3658800" cy="513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3" name="CuadroTexto 2">
            <a:extLst>
              <a:ext uri="{FF2B5EF4-FFF2-40B4-BE49-F238E27FC236}">
                <a16:creationId xmlns:a16="http://schemas.microsoft.com/office/drawing/2014/main" id="{44EF4F6E-4CFD-8112-03FB-6069182AAB2F}"/>
              </a:ext>
            </a:extLst>
          </p:cNvPr>
          <p:cNvSpPr txBox="1"/>
          <p:nvPr/>
        </p:nvSpPr>
        <p:spPr>
          <a:xfrm>
            <a:off x="19019" y="1233878"/>
            <a:ext cx="3658800" cy="2246769"/>
          </a:xfrm>
          <a:prstGeom prst="rect">
            <a:avLst/>
          </a:prstGeom>
          <a:noFill/>
        </p:spPr>
        <p:txBody>
          <a:bodyPr wrap="square">
            <a:spAutoFit/>
          </a:bodyPr>
          <a:lstStyle/>
          <a:p>
            <a:r>
              <a:rPr lang="es-MX" dirty="0"/>
              <a:t>Al observar el gráfico de barras, podemos identificar claramente las diferencias en los precios totales de los combustibles según su tipo. En este caso, se destaca que la Gasolina SUPER (SUPERIOR) tiene el precio más alto, mientras que el Kerosene es el combustible con el precio más bajo. Esto refleja las diferencias en los costos de producción, distribución y los impuestos aplicados a cada tipo de combustible.</a:t>
            </a:r>
            <a:endParaRPr lang="es-CR" dirty="0"/>
          </a:p>
        </p:txBody>
      </p:sp>
      <p:pic>
        <p:nvPicPr>
          <p:cNvPr id="5" name="Imagen 4">
            <a:extLst>
              <a:ext uri="{FF2B5EF4-FFF2-40B4-BE49-F238E27FC236}">
                <a16:creationId xmlns:a16="http://schemas.microsoft.com/office/drawing/2014/main" id="{7E26BC63-DAF5-3833-EF17-5B5788BEDC05}"/>
              </a:ext>
            </a:extLst>
          </p:cNvPr>
          <p:cNvPicPr>
            <a:picLocks noChangeAspect="1"/>
          </p:cNvPicPr>
          <p:nvPr/>
        </p:nvPicPr>
        <p:blipFill>
          <a:blip r:embed="rId3"/>
          <a:stretch>
            <a:fillRect/>
          </a:stretch>
        </p:blipFill>
        <p:spPr>
          <a:xfrm>
            <a:off x="4130275" y="1290339"/>
            <a:ext cx="7262977" cy="4277322"/>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C716FCCF-D5A2-EA9A-5095-9AD5374C43DB}"/>
            </a:ext>
          </a:extLst>
        </p:cNvPr>
        <p:cNvGrpSpPr/>
        <p:nvPr/>
      </p:nvGrpSpPr>
      <p:grpSpPr>
        <a:xfrm>
          <a:off x="0" y="0"/>
          <a:ext cx="0" cy="0"/>
          <a:chOff x="0" y="0"/>
          <a:chExt cx="0" cy="0"/>
        </a:xfrm>
      </p:grpSpPr>
      <p:sp>
        <p:nvSpPr>
          <p:cNvPr id="202" name="Google Shape;202;p31">
            <a:extLst>
              <a:ext uri="{FF2B5EF4-FFF2-40B4-BE49-F238E27FC236}">
                <a16:creationId xmlns:a16="http://schemas.microsoft.com/office/drawing/2014/main" id="{DE9A3426-1E54-E8FB-E2BD-4D3A27515417}"/>
              </a:ext>
            </a:extLst>
          </p:cNvPr>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8</a:t>
            </a:fld>
            <a:endParaRPr sz="1050" b="0" i="0" u="none" strike="noStrike" cap="none">
              <a:solidFill>
                <a:srgbClr val="000000"/>
              </a:solidFill>
              <a:latin typeface="Arial"/>
              <a:ea typeface="Arial"/>
              <a:cs typeface="Arial"/>
              <a:sym typeface="Arial"/>
            </a:endParaRPr>
          </a:p>
        </p:txBody>
      </p:sp>
      <p:sp>
        <p:nvSpPr>
          <p:cNvPr id="203" name="Google Shape;203;p31">
            <a:extLst>
              <a:ext uri="{FF2B5EF4-FFF2-40B4-BE49-F238E27FC236}">
                <a16:creationId xmlns:a16="http://schemas.microsoft.com/office/drawing/2014/main" id="{46FE833A-6EF9-134D-35EF-500B006EE6F5}"/>
              </a:ext>
            </a:extLst>
          </p:cNvPr>
          <p:cNvSpPr txBox="1"/>
          <p:nvPr/>
        </p:nvSpPr>
        <p:spPr>
          <a:xfrm>
            <a:off x="254833" y="465263"/>
            <a:ext cx="11138419" cy="443198"/>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3600" dirty="0"/>
              <a:t>¿Cuánto influye el impuesto en el tipo de gasolina?</a:t>
            </a:r>
            <a:endParaRPr sz="3600" b="1" i="0" u="none" strike="noStrike" cap="none" dirty="0">
              <a:solidFill>
                <a:srgbClr val="888888"/>
              </a:solidFill>
              <a:latin typeface="Helvetica Neue"/>
              <a:ea typeface="Helvetica Neue"/>
              <a:cs typeface="Helvetica Neue"/>
              <a:sym typeface="Helvetica Neue"/>
            </a:endParaRPr>
          </a:p>
        </p:txBody>
      </p:sp>
      <p:sp>
        <p:nvSpPr>
          <p:cNvPr id="204" name="Google Shape;204;p31">
            <a:extLst>
              <a:ext uri="{FF2B5EF4-FFF2-40B4-BE49-F238E27FC236}">
                <a16:creationId xmlns:a16="http://schemas.microsoft.com/office/drawing/2014/main" id="{0D643287-86E5-A127-736F-FDEAC37651FB}"/>
              </a:ext>
            </a:extLst>
          </p:cNvPr>
          <p:cNvSpPr/>
          <p:nvPr/>
        </p:nvSpPr>
        <p:spPr>
          <a:xfrm>
            <a:off x="471475" y="1215476"/>
            <a:ext cx="3658800" cy="513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a:extLst>
              <a:ext uri="{FF2B5EF4-FFF2-40B4-BE49-F238E27FC236}">
                <a16:creationId xmlns:a16="http://schemas.microsoft.com/office/drawing/2014/main" id="{0B206143-F5A2-9397-DAE3-0A15F4987AF4}"/>
              </a:ext>
            </a:extLst>
          </p:cNvPr>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a:extLst>
              <a:ext uri="{FF2B5EF4-FFF2-40B4-BE49-F238E27FC236}">
                <a16:creationId xmlns:a16="http://schemas.microsoft.com/office/drawing/2014/main" id="{A4E8256F-9D47-701D-92D5-78AE81220A01}"/>
              </a:ext>
            </a:extLst>
          </p:cNvPr>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a:extLst>
              <a:ext uri="{FF2B5EF4-FFF2-40B4-BE49-F238E27FC236}">
                <a16:creationId xmlns:a16="http://schemas.microsoft.com/office/drawing/2014/main" id="{753C9CA2-271E-978E-4AD6-2625B3BF9C32}"/>
              </a:ext>
            </a:extLst>
          </p:cNvPr>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3" name="CuadroTexto 2">
            <a:extLst>
              <a:ext uri="{FF2B5EF4-FFF2-40B4-BE49-F238E27FC236}">
                <a16:creationId xmlns:a16="http://schemas.microsoft.com/office/drawing/2014/main" id="{9DC223E4-08D2-500E-93D0-F3949F94D50A}"/>
              </a:ext>
            </a:extLst>
          </p:cNvPr>
          <p:cNvSpPr txBox="1"/>
          <p:nvPr/>
        </p:nvSpPr>
        <p:spPr>
          <a:xfrm>
            <a:off x="19019" y="1233878"/>
            <a:ext cx="3658800" cy="2677656"/>
          </a:xfrm>
          <a:prstGeom prst="rect">
            <a:avLst/>
          </a:prstGeom>
          <a:noFill/>
        </p:spPr>
        <p:txBody>
          <a:bodyPr wrap="square">
            <a:spAutoFit/>
          </a:bodyPr>
          <a:lstStyle/>
          <a:p>
            <a:r>
              <a:rPr lang="es-MX" dirty="0"/>
              <a:t>Al observar el gráfico de barras, podemos identificar claramente las diferencias en los impuestos aplicados a los combustibles según su tipo. En este caso, se destaca que la Gasolina SUPER (SUPERIOR) tiene el impuesto más alto, mientras que el Kerosene es el combustible con el impuesto más bajo. Esto refleja las diferencias en las políticas fiscales, los costos asociados a cada tipo de combustible y las regulaciones gubernamentales que afectan los impuestos sobre los mismos.</a:t>
            </a:r>
            <a:endParaRPr lang="es-CR" dirty="0"/>
          </a:p>
        </p:txBody>
      </p:sp>
      <p:pic>
        <p:nvPicPr>
          <p:cNvPr id="4" name="Imagen 3">
            <a:extLst>
              <a:ext uri="{FF2B5EF4-FFF2-40B4-BE49-F238E27FC236}">
                <a16:creationId xmlns:a16="http://schemas.microsoft.com/office/drawing/2014/main" id="{70D03EB7-DA34-28E0-C05B-40A0E3E3DBE9}"/>
              </a:ext>
            </a:extLst>
          </p:cNvPr>
          <p:cNvPicPr>
            <a:picLocks noChangeAspect="1"/>
          </p:cNvPicPr>
          <p:nvPr/>
        </p:nvPicPr>
        <p:blipFill>
          <a:blip r:embed="rId3"/>
          <a:stretch>
            <a:fillRect/>
          </a:stretch>
        </p:blipFill>
        <p:spPr>
          <a:xfrm>
            <a:off x="4991724" y="1261760"/>
            <a:ext cx="5791229" cy="4334480"/>
          </a:xfrm>
          <a:prstGeom prst="rect">
            <a:avLst/>
          </a:prstGeom>
        </p:spPr>
      </p:pic>
    </p:spTree>
    <p:extLst>
      <p:ext uri="{BB962C8B-B14F-4D97-AF65-F5344CB8AC3E}">
        <p14:creationId xmlns:p14="http://schemas.microsoft.com/office/powerpoint/2010/main" val="192608995"/>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a:extLst>
            <a:ext uri="{FF2B5EF4-FFF2-40B4-BE49-F238E27FC236}">
              <a16:creationId xmlns:a16="http://schemas.microsoft.com/office/drawing/2014/main" id="{8ACAF091-A4D9-98CE-E137-3A9FC637CAE9}"/>
            </a:ext>
          </a:extLst>
        </p:cNvPr>
        <p:cNvGrpSpPr/>
        <p:nvPr/>
      </p:nvGrpSpPr>
      <p:grpSpPr>
        <a:xfrm>
          <a:off x="0" y="0"/>
          <a:ext cx="0" cy="0"/>
          <a:chOff x="0" y="0"/>
          <a:chExt cx="0" cy="0"/>
        </a:xfrm>
      </p:grpSpPr>
      <p:sp>
        <p:nvSpPr>
          <p:cNvPr id="202" name="Google Shape;202;p31">
            <a:extLst>
              <a:ext uri="{FF2B5EF4-FFF2-40B4-BE49-F238E27FC236}">
                <a16:creationId xmlns:a16="http://schemas.microsoft.com/office/drawing/2014/main" id="{BC27D8B8-D05E-3B1D-41DE-EB282B0EDC9C}"/>
              </a:ext>
            </a:extLst>
          </p:cNvPr>
          <p:cNvSpPr txBox="1"/>
          <p:nvPr/>
        </p:nvSpPr>
        <p:spPr>
          <a:xfrm>
            <a:off x="11506202" y="6519009"/>
            <a:ext cx="685798" cy="20637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050"/>
              <a:buFont typeface="Arial"/>
              <a:buNone/>
            </a:pPr>
            <a:fld id="{00000000-1234-1234-1234-123412341234}" type="slidenum">
              <a:rPr lang="en-US" sz="1050" b="0" i="0" u="none" strike="noStrike" cap="none">
                <a:solidFill>
                  <a:srgbClr val="000000"/>
                </a:solidFill>
                <a:latin typeface="Arial"/>
                <a:ea typeface="Arial"/>
                <a:cs typeface="Arial"/>
                <a:sym typeface="Arial"/>
              </a:rPr>
              <a:t>9</a:t>
            </a:fld>
            <a:endParaRPr sz="1050" b="0" i="0" u="none" strike="noStrike" cap="none">
              <a:solidFill>
                <a:srgbClr val="000000"/>
              </a:solidFill>
              <a:latin typeface="Arial"/>
              <a:ea typeface="Arial"/>
              <a:cs typeface="Arial"/>
              <a:sym typeface="Arial"/>
            </a:endParaRPr>
          </a:p>
        </p:txBody>
      </p:sp>
      <p:sp>
        <p:nvSpPr>
          <p:cNvPr id="203" name="Google Shape;203;p31">
            <a:extLst>
              <a:ext uri="{FF2B5EF4-FFF2-40B4-BE49-F238E27FC236}">
                <a16:creationId xmlns:a16="http://schemas.microsoft.com/office/drawing/2014/main" id="{D026BA29-FC53-FBB5-8F52-1086BBEE08B4}"/>
              </a:ext>
            </a:extLst>
          </p:cNvPr>
          <p:cNvSpPr txBox="1"/>
          <p:nvPr/>
        </p:nvSpPr>
        <p:spPr>
          <a:xfrm>
            <a:off x="254833" y="465263"/>
            <a:ext cx="11138419" cy="443198"/>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Clr>
                <a:srgbClr val="000000"/>
              </a:buClr>
              <a:buSzPts val="2800"/>
              <a:buFont typeface="Arial"/>
              <a:buNone/>
            </a:pPr>
            <a:r>
              <a:rPr lang="es-MX" sz="3600" dirty="0"/>
              <a:t>Cuál es el margen de ganancia por cada combustible?</a:t>
            </a:r>
            <a:endParaRPr sz="3600" b="1" i="0" u="none" strike="noStrike" cap="none" dirty="0">
              <a:solidFill>
                <a:srgbClr val="888888"/>
              </a:solidFill>
              <a:latin typeface="Helvetica Neue"/>
              <a:ea typeface="Helvetica Neue"/>
              <a:cs typeface="Helvetica Neue"/>
              <a:sym typeface="Helvetica Neue"/>
            </a:endParaRPr>
          </a:p>
        </p:txBody>
      </p:sp>
      <p:sp>
        <p:nvSpPr>
          <p:cNvPr id="204" name="Google Shape;204;p31">
            <a:extLst>
              <a:ext uri="{FF2B5EF4-FFF2-40B4-BE49-F238E27FC236}">
                <a16:creationId xmlns:a16="http://schemas.microsoft.com/office/drawing/2014/main" id="{3B26B0D3-0011-E7B3-65DF-1237A62678CC}"/>
              </a:ext>
            </a:extLst>
          </p:cNvPr>
          <p:cNvSpPr/>
          <p:nvPr/>
        </p:nvSpPr>
        <p:spPr>
          <a:xfrm>
            <a:off x="471475" y="1215476"/>
            <a:ext cx="3658800" cy="513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a:p>
            <a:pPr marL="0" marR="0" lvl="0" indent="0" algn="l" rtl="0">
              <a:spcBef>
                <a:spcPts val="0"/>
              </a:spcBef>
              <a:spcAft>
                <a:spcPts val="0"/>
              </a:spcAft>
              <a:buNone/>
            </a:pPr>
            <a:endParaRPr dirty="0">
              <a:solidFill>
                <a:schemeClr val="dk1"/>
              </a:solidFill>
              <a:latin typeface="Helvetica Neue Light"/>
              <a:ea typeface="Helvetica Neue Light"/>
              <a:cs typeface="Helvetica Neue Light"/>
              <a:sym typeface="Helvetica Neue Light"/>
            </a:endParaRPr>
          </a:p>
        </p:txBody>
      </p:sp>
      <p:sp>
        <p:nvSpPr>
          <p:cNvPr id="205" name="Google Shape;205;p31">
            <a:extLst>
              <a:ext uri="{FF2B5EF4-FFF2-40B4-BE49-F238E27FC236}">
                <a16:creationId xmlns:a16="http://schemas.microsoft.com/office/drawing/2014/main" id="{37AE7356-B6CA-CCCF-324A-07E067739276}"/>
              </a:ext>
            </a:extLst>
          </p:cNvPr>
          <p:cNvSpPr txBox="1"/>
          <p:nvPr/>
        </p:nvSpPr>
        <p:spPr>
          <a:xfrm>
            <a:off x="8052212" y="2869579"/>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47%</a:t>
            </a:r>
            <a:endParaRPr/>
          </a:p>
        </p:txBody>
      </p:sp>
      <p:sp>
        <p:nvSpPr>
          <p:cNvPr id="206" name="Google Shape;206;p31">
            <a:extLst>
              <a:ext uri="{FF2B5EF4-FFF2-40B4-BE49-F238E27FC236}">
                <a16:creationId xmlns:a16="http://schemas.microsoft.com/office/drawing/2014/main" id="{09BB010D-6CC9-1C69-B166-72A16756FEA8}"/>
              </a:ext>
            </a:extLst>
          </p:cNvPr>
          <p:cNvSpPr txBox="1"/>
          <p:nvPr/>
        </p:nvSpPr>
        <p:spPr>
          <a:xfrm>
            <a:off x="8052212" y="4126315"/>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55%</a:t>
            </a:r>
            <a:endParaRPr/>
          </a:p>
        </p:txBody>
      </p:sp>
      <p:sp>
        <p:nvSpPr>
          <p:cNvPr id="207" name="Google Shape;207;p31">
            <a:extLst>
              <a:ext uri="{FF2B5EF4-FFF2-40B4-BE49-F238E27FC236}">
                <a16:creationId xmlns:a16="http://schemas.microsoft.com/office/drawing/2014/main" id="{1F8E3D7A-0686-8F45-BCD2-C1C72AD8310B}"/>
              </a:ext>
            </a:extLst>
          </p:cNvPr>
          <p:cNvSpPr txBox="1"/>
          <p:nvPr/>
        </p:nvSpPr>
        <p:spPr>
          <a:xfrm>
            <a:off x="8052212" y="5335688"/>
            <a:ext cx="674559" cy="184666"/>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200" b="1">
                <a:solidFill>
                  <a:schemeClr val="lt1"/>
                </a:solidFill>
                <a:latin typeface="Calibri"/>
                <a:ea typeface="Calibri"/>
                <a:cs typeface="Calibri"/>
                <a:sym typeface="Calibri"/>
              </a:rPr>
              <a:t>52%</a:t>
            </a:r>
            <a:endParaRPr/>
          </a:p>
        </p:txBody>
      </p:sp>
      <p:sp>
        <p:nvSpPr>
          <p:cNvPr id="3" name="CuadroTexto 2">
            <a:extLst>
              <a:ext uri="{FF2B5EF4-FFF2-40B4-BE49-F238E27FC236}">
                <a16:creationId xmlns:a16="http://schemas.microsoft.com/office/drawing/2014/main" id="{F7F2FF27-0A49-CD10-6E67-2F24CDE9EF22}"/>
              </a:ext>
            </a:extLst>
          </p:cNvPr>
          <p:cNvSpPr txBox="1"/>
          <p:nvPr/>
        </p:nvSpPr>
        <p:spPr>
          <a:xfrm>
            <a:off x="19019" y="1233878"/>
            <a:ext cx="3658800" cy="2893100"/>
          </a:xfrm>
          <a:prstGeom prst="rect">
            <a:avLst/>
          </a:prstGeom>
          <a:noFill/>
        </p:spPr>
        <p:txBody>
          <a:bodyPr wrap="square">
            <a:spAutoFit/>
          </a:bodyPr>
          <a:lstStyle/>
          <a:p>
            <a:r>
              <a:rPr lang="es-MX" dirty="0"/>
              <a:t>Al observar el gráfico de barras, podemos identificar que el margen de ganancia es el mismo para todos los combustibles analizados. Esto sugiere que, a pesar de las diferencias en los precios y los impuestos aplicados a cada tipo de combustible, la estructura de márgenes de ganancia se mantiene constante en todos los casos. Este comportamiento puede ser una estrategia de mercado o una política de precios implementada por los proveedores para garantizar un margen de beneficio uniforme en todos los productos.</a:t>
            </a:r>
            <a:endParaRPr lang="es-CR" dirty="0"/>
          </a:p>
        </p:txBody>
      </p:sp>
      <p:pic>
        <p:nvPicPr>
          <p:cNvPr id="5" name="Imagen 4">
            <a:extLst>
              <a:ext uri="{FF2B5EF4-FFF2-40B4-BE49-F238E27FC236}">
                <a16:creationId xmlns:a16="http://schemas.microsoft.com/office/drawing/2014/main" id="{0E98859C-2EE9-BED4-1A21-6E9E332E5D70}"/>
              </a:ext>
            </a:extLst>
          </p:cNvPr>
          <p:cNvPicPr>
            <a:picLocks noChangeAspect="1"/>
          </p:cNvPicPr>
          <p:nvPr/>
        </p:nvPicPr>
        <p:blipFill>
          <a:blip r:embed="rId3"/>
          <a:stretch>
            <a:fillRect/>
          </a:stretch>
        </p:blipFill>
        <p:spPr>
          <a:xfrm>
            <a:off x="3677819" y="1583362"/>
            <a:ext cx="8697539" cy="4115374"/>
          </a:xfrm>
          <a:prstGeom prst="rect">
            <a:avLst/>
          </a:prstGeom>
        </p:spPr>
      </p:pic>
    </p:spTree>
    <p:extLst>
      <p:ext uri="{BB962C8B-B14F-4D97-AF65-F5344CB8AC3E}">
        <p14:creationId xmlns:p14="http://schemas.microsoft.com/office/powerpoint/2010/main" val="3257159378"/>
      </p:ext>
    </p:extLst>
  </p:cSld>
  <p:clrMapOvr>
    <a:masterClrMapping/>
  </p:clrMapOvr>
  <p:transition spd="slow">
    <p:push/>
  </p:transition>
</p:sld>
</file>

<file path=ppt/theme/theme1.xml><?xml version="1.0" encoding="utf-8"?>
<a:theme xmlns:a="http://schemas.openxmlformats.org/drawingml/2006/main"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Office Theme">
  <a:themeElements>
    <a:clrScheme name="Pain Points Palete">
      <a:dk1>
        <a:srgbClr val="000000"/>
      </a:dk1>
      <a:lt1>
        <a:srgbClr val="FFFFFF"/>
      </a:lt1>
      <a:dk2>
        <a:srgbClr val="212745"/>
      </a:dk2>
      <a:lt2>
        <a:srgbClr val="B4DCFA"/>
      </a:lt2>
      <a:accent1>
        <a:srgbClr val="00F3FF"/>
      </a:accent1>
      <a:accent2>
        <a:srgbClr val="A100FF"/>
      </a:accent2>
      <a:accent3>
        <a:srgbClr val="380089"/>
      </a:accent3>
      <a:accent4>
        <a:srgbClr val="00D700"/>
      </a:accent4>
      <a:accent5>
        <a:srgbClr val="FF9500"/>
      </a:accent5>
      <a:accent6>
        <a:srgbClr val="008EFF"/>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1172</Words>
  <Application>Microsoft Office PowerPoint</Application>
  <PresentationFormat>Panorámica</PresentationFormat>
  <Paragraphs>90</Paragraphs>
  <Slides>11</Slides>
  <Notes>11</Notes>
  <HiddenSlides>0</HiddenSlides>
  <MMClips>0</MMClips>
  <ScaleCrop>false</ScaleCrop>
  <HeadingPairs>
    <vt:vector size="6" baseType="variant">
      <vt:variant>
        <vt:lpstr>Fuentes usadas</vt:lpstr>
      </vt:variant>
      <vt:variant>
        <vt:i4>6</vt:i4>
      </vt:variant>
      <vt:variant>
        <vt:lpstr>Tema</vt:lpstr>
      </vt:variant>
      <vt:variant>
        <vt:i4>2</vt:i4>
      </vt:variant>
      <vt:variant>
        <vt:lpstr>Títulos de diapositiva</vt:lpstr>
      </vt:variant>
      <vt:variant>
        <vt:i4>11</vt:i4>
      </vt:variant>
    </vt:vector>
  </HeadingPairs>
  <TitlesOfParts>
    <vt:vector size="19" baseType="lpstr">
      <vt:lpstr>DM Sans</vt:lpstr>
      <vt:lpstr>Helvetica Neue Light</vt:lpstr>
      <vt:lpstr>Anton</vt:lpstr>
      <vt:lpstr>Arial</vt:lpstr>
      <vt:lpstr>Helvetica Neue</vt:lpstr>
      <vt:lpstr>Calibri</vt:lpstr>
      <vt:lpstr>1_Office Theme</vt:lpstr>
      <vt:lpstr>3_Office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Jefferson Andres Salas Ramirez</cp:lastModifiedBy>
  <cp:revision>1</cp:revision>
  <dcterms:modified xsi:type="dcterms:W3CDTF">2025-03-19T03:49:52Z</dcterms:modified>
</cp:coreProperties>
</file>