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1493" r:id="rId2"/>
    <p:sldId id="1547" r:id="rId3"/>
    <p:sldId id="1597" r:id="rId4"/>
    <p:sldId id="1589" r:id="rId5"/>
    <p:sldId id="1592" r:id="rId6"/>
    <p:sldId id="1501" r:id="rId7"/>
    <p:sldId id="1582" r:id="rId8"/>
    <p:sldId id="1583" r:id="rId9"/>
    <p:sldId id="1522" r:id="rId10"/>
    <p:sldId id="1598" r:id="rId11"/>
    <p:sldId id="1599" r:id="rId12"/>
    <p:sldId id="1584" r:id="rId13"/>
    <p:sldId id="1523" r:id="rId14"/>
    <p:sldId id="1604" r:id="rId15"/>
    <p:sldId id="1605" r:id="rId16"/>
    <p:sldId id="1543" r:id="rId17"/>
    <p:sldId id="1551" r:id="rId18"/>
    <p:sldId id="1600" r:id="rId19"/>
    <p:sldId id="1601" r:id="rId20"/>
    <p:sldId id="1602" r:id="rId21"/>
    <p:sldId id="1603" r:id="rId22"/>
    <p:sldId id="1572" r:id="rId23"/>
    <p:sldId id="15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46" autoAdjust="0"/>
    <p:restoredTop sz="54448"/>
  </p:normalViewPr>
  <p:slideViewPr>
    <p:cSldViewPr snapToGrid="0" snapToObjects="1">
      <p:cViewPr varScale="1">
        <p:scale>
          <a:sx n="58" d="100"/>
          <a:sy n="58" d="100"/>
        </p:scale>
        <p:origin x="2496" y="1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998E7-8F84-9B41-A7BC-383A2B59840C}"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A008B-CE25-764B-96F1-C0AE58E96482}" type="slidenum">
              <a:rPr lang="en-US" smtClean="0"/>
              <a:t>‹#›</a:t>
            </a:fld>
            <a:endParaRPr lang="en-US"/>
          </a:p>
        </p:txBody>
      </p:sp>
    </p:spTree>
    <p:extLst>
      <p:ext uri="{BB962C8B-B14F-4D97-AF65-F5344CB8AC3E}">
        <p14:creationId xmlns:p14="http://schemas.microsoft.com/office/powerpoint/2010/main" val="21898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5C432-BA30-4A08-88CB-2F7FAC6941FC}" type="slidenum">
              <a:rPr lang="en-US" smtClean="0"/>
              <a:pPr/>
              <a:t>1</a:t>
            </a:fld>
            <a:endParaRPr lang="en-US"/>
          </a:p>
        </p:txBody>
      </p:sp>
    </p:spTree>
    <p:extLst>
      <p:ext uri="{BB962C8B-B14F-4D97-AF65-F5344CB8AC3E}">
        <p14:creationId xmlns:p14="http://schemas.microsoft.com/office/powerpoint/2010/main" val="4015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10</a:t>
            </a:fld>
            <a:endParaRPr lang="en-US"/>
          </a:p>
        </p:txBody>
      </p:sp>
    </p:spTree>
    <p:extLst>
      <p:ext uri="{BB962C8B-B14F-4D97-AF65-F5344CB8AC3E}">
        <p14:creationId xmlns:p14="http://schemas.microsoft.com/office/powerpoint/2010/main" val="266183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11</a:t>
            </a:fld>
            <a:endParaRPr lang="en-US"/>
          </a:p>
        </p:txBody>
      </p:sp>
    </p:spTree>
    <p:extLst>
      <p:ext uri="{BB962C8B-B14F-4D97-AF65-F5344CB8AC3E}">
        <p14:creationId xmlns:p14="http://schemas.microsoft.com/office/powerpoint/2010/main" val="16578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Notes on literate programming: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Literate programming is a style of programming invented by Donald Knuth, where the main idea is that a program's source code is made primarily to be read and understood by other people, and secondarily to be executed by the computer.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frees the programmer from the structure of a program imposed by the computer and means that the programmer can develop programs in the order of the flow of their thoughts.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Literate program generally consists of explanation of the code in a natural language such as English, interspersed with snippets of code to be executed. This means that Literate programs are very easy to understand and share, as all the code is well explained.</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e.g., </a:t>
            </a:r>
            <a:r>
              <a:rPr lang="en-US" sz="1200" b="0" i="0" kern="1200" dirty="0" err="1">
                <a:solidFill>
                  <a:schemeClr val="tx1"/>
                </a:solidFill>
                <a:effectLst/>
                <a:latin typeface="+mn-lt"/>
                <a:ea typeface="+mn-ea"/>
                <a:cs typeface="+mn-cs"/>
              </a:rPr>
              <a:t>Jupyter</a:t>
            </a:r>
            <a:r>
              <a:rPr lang="en-US" sz="1200" b="0" i="0" kern="1200" dirty="0">
                <a:solidFill>
                  <a:schemeClr val="tx1"/>
                </a:solidFill>
                <a:effectLst/>
                <a:latin typeface="+mn-lt"/>
                <a:ea typeface="+mn-ea"/>
                <a:cs typeface="+mn-cs"/>
              </a:rPr>
              <a:t> provides a web-based application suitable for capturing the whole computation process: developing, documenting, and executing code, as well as communicating the results.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12</a:t>
            </a:fld>
            <a:endParaRPr lang="en-US"/>
          </a:p>
        </p:txBody>
      </p:sp>
    </p:spTree>
    <p:extLst>
      <p:ext uri="{BB962C8B-B14F-4D97-AF65-F5344CB8AC3E}">
        <p14:creationId xmlns:p14="http://schemas.microsoft.com/office/powerpoint/2010/main" val="388603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13</a:t>
            </a:fld>
            <a:endParaRPr lang="en-US"/>
          </a:p>
        </p:txBody>
      </p:sp>
    </p:spTree>
    <p:extLst>
      <p:ext uri="{BB962C8B-B14F-4D97-AF65-F5344CB8AC3E}">
        <p14:creationId xmlns:p14="http://schemas.microsoft.com/office/powerpoint/2010/main" val="159056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16</a:t>
            </a:fld>
            <a:endParaRPr lang="en-US"/>
          </a:p>
        </p:txBody>
      </p:sp>
    </p:spTree>
    <p:extLst>
      <p:ext uri="{BB962C8B-B14F-4D97-AF65-F5344CB8AC3E}">
        <p14:creationId xmlns:p14="http://schemas.microsoft.com/office/powerpoint/2010/main" val="305529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17</a:t>
            </a:fld>
            <a:endParaRPr lang="en-US"/>
          </a:p>
        </p:txBody>
      </p:sp>
    </p:spTree>
    <p:extLst>
      <p:ext uri="{BB962C8B-B14F-4D97-AF65-F5344CB8AC3E}">
        <p14:creationId xmlns:p14="http://schemas.microsoft.com/office/powerpoint/2010/main" val="3790182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As you complete questions in the RMarkdown Demo, click where you are in PollEverywhere</a:t>
            </a:r>
          </a:p>
          <a:p>
            <a:r>
              <a:rPr lang="en-US"/>
              <a:t>https://www.polleverywhere.com/multiple_choice_polls/VVIy9eUQQ2BzUDdmbvAmO</a:t>
            </a:r>
          </a:p>
        </p:txBody>
      </p:sp>
      <p:sp>
        <p:nvSpPr>
          <p:cNvPr id="4" name="Slide Number Placeholder 3"/>
          <p:cNvSpPr>
            <a:spLocks noGrp="1"/>
          </p:cNvSpPr>
          <p:nvPr>
            <p:ph type="sldNum" sz="quarter" idx="5"/>
          </p:nvPr>
        </p:nvSpPr>
        <p:spPr/>
        <p:txBody>
          <a:bodyPr/>
          <a:lstStyle/>
          <a:p>
            <a:fld id="{6F5A008B-CE25-764B-96F1-C0AE58E96482}" type="slidenum">
              <a:rPr lang="en-US" smtClean="0"/>
              <a:t>18</a:t>
            </a:fld>
            <a:endParaRPr lang="en-US"/>
          </a:p>
        </p:txBody>
      </p:sp>
    </p:spTree>
    <p:extLst>
      <p:ext uri="{BB962C8B-B14F-4D97-AF65-F5344CB8AC3E}">
        <p14:creationId xmlns:p14="http://schemas.microsoft.com/office/powerpoint/2010/main" val="1111416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Tell me about how this RMarkdown demo was for you</a:t>
            </a:r>
          </a:p>
          <a:p>
            <a:r>
              <a:rPr lang="en-US"/>
              <a:t>https://www.polleverywhere.com/free_text_polls/YrebVwolYZx5yML5ICDFX</a:t>
            </a:r>
          </a:p>
        </p:txBody>
      </p:sp>
      <p:sp>
        <p:nvSpPr>
          <p:cNvPr id="4" name="Slide Number Placeholder 3"/>
          <p:cNvSpPr>
            <a:spLocks noGrp="1"/>
          </p:cNvSpPr>
          <p:nvPr>
            <p:ph type="sldNum" sz="quarter" idx="5"/>
          </p:nvPr>
        </p:nvSpPr>
        <p:spPr/>
        <p:txBody>
          <a:bodyPr/>
          <a:lstStyle/>
          <a:p>
            <a:fld id="{6F5A008B-CE25-764B-96F1-C0AE58E96482}" type="slidenum">
              <a:rPr lang="en-US" smtClean="0"/>
              <a:t>19</a:t>
            </a:fld>
            <a:endParaRPr lang="en-US"/>
          </a:p>
        </p:txBody>
      </p:sp>
    </p:spTree>
    <p:extLst>
      <p:ext uri="{BB962C8B-B14F-4D97-AF65-F5344CB8AC3E}">
        <p14:creationId xmlns:p14="http://schemas.microsoft.com/office/powerpoint/2010/main" val="2791458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As you complete questions in the Data Analysis Demo, click where you are in PollEverywhere</a:t>
            </a:r>
          </a:p>
          <a:p>
            <a:r>
              <a:rPr lang="en-US"/>
              <a:t>https://www.polleverywhere.com/multiple_choice_polls/FSoh4oJ3giBvTz15LL2Uy</a:t>
            </a:r>
          </a:p>
        </p:txBody>
      </p:sp>
      <p:sp>
        <p:nvSpPr>
          <p:cNvPr id="4" name="Slide Number Placeholder 3"/>
          <p:cNvSpPr>
            <a:spLocks noGrp="1"/>
          </p:cNvSpPr>
          <p:nvPr>
            <p:ph type="sldNum" sz="quarter" idx="5"/>
          </p:nvPr>
        </p:nvSpPr>
        <p:spPr/>
        <p:txBody>
          <a:bodyPr/>
          <a:lstStyle/>
          <a:p>
            <a:fld id="{6F5A008B-CE25-764B-96F1-C0AE58E96482}" type="slidenum">
              <a:rPr lang="en-US" smtClean="0"/>
              <a:t>20</a:t>
            </a:fld>
            <a:endParaRPr lang="en-US"/>
          </a:p>
        </p:txBody>
      </p:sp>
    </p:spTree>
    <p:extLst>
      <p:ext uri="{BB962C8B-B14F-4D97-AF65-F5344CB8AC3E}">
        <p14:creationId xmlns:p14="http://schemas.microsoft.com/office/powerpoint/2010/main" val="2648255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 not modify the notes in this section to avoid tampering with the Poll Everywhere activity.
More info at polleverywhere.com/support
Tell me about how this Data Analysis demo was for you</a:t>
            </a:r>
          </a:p>
          <a:p>
            <a:r>
              <a:rPr lang="en-US"/>
              <a:t>https://www.polleverywhere.com/free_text_polls/NfYSTPxetYUmrezAkE8qr</a:t>
            </a:r>
          </a:p>
        </p:txBody>
      </p:sp>
      <p:sp>
        <p:nvSpPr>
          <p:cNvPr id="4" name="Slide Number Placeholder 3"/>
          <p:cNvSpPr>
            <a:spLocks noGrp="1"/>
          </p:cNvSpPr>
          <p:nvPr>
            <p:ph type="sldNum" sz="quarter" idx="5"/>
          </p:nvPr>
        </p:nvSpPr>
        <p:spPr/>
        <p:txBody>
          <a:bodyPr/>
          <a:lstStyle/>
          <a:p>
            <a:fld id="{6F5A008B-CE25-764B-96F1-C0AE58E96482}" type="slidenum">
              <a:rPr lang="en-US" smtClean="0"/>
              <a:t>21</a:t>
            </a:fld>
            <a:endParaRPr lang="en-US"/>
          </a:p>
        </p:txBody>
      </p:sp>
    </p:spTree>
    <p:extLst>
      <p:ext uri="{BB962C8B-B14F-4D97-AF65-F5344CB8AC3E}">
        <p14:creationId xmlns:p14="http://schemas.microsoft.com/office/powerpoint/2010/main" val="238375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2</a:t>
            </a:fld>
            <a:endParaRPr lang="en-US"/>
          </a:p>
        </p:txBody>
      </p:sp>
    </p:spTree>
    <p:extLst>
      <p:ext uri="{BB962C8B-B14F-4D97-AF65-F5344CB8AC3E}">
        <p14:creationId xmlns:p14="http://schemas.microsoft.com/office/powerpoint/2010/main" val="100675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22</a:t>
            </a:fld>
            <a:endParaRPr lang="en-US"/>
          </a:p>
        </p:txBody>
      </p:sp>
    </p:spTree>
    <p:extLst>
      <p:ext uri="{BB962C8B-B14F-4D97-AF65-F5344CB8AC3E}">
        <p14:creationId xmlns:p14="http://schemas.microsoft.com/office/powerpoint/2010/main" val="1228114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23</a:t>
            </a:fld>
            <a:endParaRPr lang="en-US"/>
          </a:p>
        </p:txBody>
      </p:sp>
    </p:spTree>
    <p:extLst>
      <p:ext uri="{BB962C8B-B14F-4D97-AF65-F5344CB8AC3E}">
        <p14:creationId xmlns:p14="http://schemas.microsoft.com/office/powerpoint/2010/main" val="188172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3</a:t>
            </a:fld>
            <a:endParaRPr lang="en-US"/>
          </a:p>
        </p:txBody>
      </p:sp>
    </p:spTree>
    <p:extLst>
      <p:ext uri="{BB962C8B-B14F-4D97-AF65-F5344CB8AC3E}">
        <p14:creationId xmlns:p14="http://schemas.microsoft.com/office/powerpoint/2010/main" val="2290046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4</a:t>
            </a:fld>
            <a:endParaRPr lang="en-US"/>
          </a:p>
        </p:txBody>
      </p:sp>
    </p:spTree>
    <p:extLst>
      <p:ext uri="{BB962C8B-B14F-4D97-AF65-F5344CB8AC3E}">
        <p14:creationId xmlns:p14="http://schemas.microsoft.com/office/powerpoint/2010/main" val="3325845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5</a:t>
            </a:fld>
            <a:endParaRPr lang="en-US"/>
          </a:p>
        </p:txBody>
      </p:sp>
    </p:spTree>
    <p:extLst>
      <p:ext uri="{BB962C8B-B14F-4D97-AF65-F5344CB8AC3E}">
        <p14:creationId xmlns:p14="http://schemas.microsoft.com/office/powerpoint/2010/main" val="3775533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2400" dirty="0">
                <a:solidFill>
                  <a:srgbClr val="373A3C"/>
                </a:solidFill>
                <a:latin typeface="OpenSans"/>
              </a:rPr>
              <a:t>The need for reproducibility is increasing dramatically as data analyses become more complex</a:t>
            </a:r>
          </a:p>
          <a:p>
            <a:pPr marL="742950" lvl="1" indent="-285750">
              <a:buFont typeface="Arial" panose="020B0604020202020204" pitchFamily="34" charset="0"/>
              <a:buChar char="•"/>
            </a:pPr>
            <a:r>
              <a:rPr lang="en-US" sz="2400" dirty="0">
                <a:solidFill>
                  <a:srgbClr val="373A3C"/>
                </a:solidFill>
                <a:latin typeface="OpenSans"/>
              </a:rPr>
              <a:t>larger datasets, more sophisticated computations. </a:t>
            </a:r>
          </a:p>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6</a:t>
            </a:fld>
            <a:endParaRPr lang="en-US"/>
          </a:p>
        </p:txBody>
      </p:sp>
    </p:spTree>
    <p:extLst>
      <p:ext uri="{BB962C8B-B14F-4D97-AF65-F5344CB8AC3E}">
        <p14:creationId xmlns:p14="http://schemas.microsoft.com/office/powerpoint/2010/main" val="3284996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7</a:t>
            </a:fld>
            <a:endParaRPr lang="en-US"/>
          </a:p>
        </p:txBody>
      </p:sp>
    </p:spTree>
    <p:extLst>
      <p:ext uri="{BB962C8B-B14F-4D97-AF65-F5344CB8AC3E}">
        <p14:creationId xmlns:p14="http://schemas.microsoft.com/office/powerpoint/2010/main" val="1938755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5A008B-CE25-764B-96F1-C0AE58E96482}" type="slidenum">
              <a:rPr lang="en-US" smtClean="0"/>
              <a:t>8</a:t>
            </a:fld>
            <a:endParaRPr lang="en-US"/>
          </a:p>
        </p:txBody>
      </p:sp>
    </p:spTree>
    <p:extLst>
      <p:ext uri="{BB962C8B-B14F-4D97-AF65-F5344CB8AC3E}">
        <p14:creationId xmlns:p14="http://schemas.microsoft.com/office/powerpoint/2010/main" val="495526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A008B-CE25-764B-96F1-C0AE58E96482}" type="slidenum">
              <a:rPr lang="en-US" smtClean="0"/>
              <a:t>9</a:t>
            </a:fld>
            <a:endParaRPr lang="en-US"/>
          </a:p>
        </p:txBody>
      </p:sp>
    </p:spTree>
    <p:extLst>
      <p:ext uri="{BB962C8B-B14F-4D97-AF65-F5344CB8AC3E}">
        <p14:creationId xmlns:p14="http://schemas.microsoft.com/office/powerpoint/2010/main" val="277185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8901" indent="0" algn="ctr">
              <a:buNone/>
              <a:defRPr>
                <a:solidFill>
                  <a:schemeClr val="tx1">
                    <a:tint val="75000"/>
                  </a:schemeClr>
                </a:solidFill>
              </a:defRPr>
            </a:lvl2pPr>
            <a:lvl3pPr marL="1217802" indent="0" algn="ctr">
              <a:buNone/>
              <a:defRPr>
                <a:solidFill>
                  <a:schemeClr val="tx1">
                    <a:tint val="75000"/>
                  </a:schemeClr>
                </a:solidFill>
              </a:defRPr>
            </a:lvl3pPr>
            <a:lvl4pPr marL="1826702" indent="0" algn="ctr">
              <a:buNone/>
              <a:defRPr>
                <a:solidFill>
                  <a:schemeClr val="tx1">
                    <a:tint val="75000"/>
                  </a:schemeClr>
                </a:solidFill>
              </a:defRPr>
            </a:lvl4pPr>
            <a:lvl5pPr marL="2435603" indent="0" algn="ctr">
              <a:buNone/>
              <a:defRPr>
                <a:solidFill>
                  <a:schemeClr val="tx1">
                    <a:tint val="75000"/>
                  </a:schemeClr>
                </a:solidFill>
              </a:defRPr>
            </a:lvl5pPr>
            <a:lvl6pPr marL="3044504" indent="0" algn="ctr">
              <a:buNone/>
              <a:defRPr>
                <a:solidFill>
                  <a:schemeClr val="tx1">
                    <a:tint val="75000"/>
                  </a:schemeClr>
                </a:solidFill>
              </a:defRPr>
            </a:lvl6pPr>
            <a:lvl7pPr marL="3653405" indent="0" algn="ctr">
              <a:buNone/>
              <a:defRPr>
                <a:solidFill>
                  <a:schemeClr val="tx1">
                    <a:tint val="75000"/>
                  </a:schemeClr>
                </a:solidFill>
              </a:defRPr>
            </a:lvl7pPr>
            <a:lvl8pPr marL="4262305" indent="0" algn="ctr">
              <a:buNone/>
              <a:defRPr>
                <a:solidFill>
                  <a:schemeClr val="tx1">
                    <a:tint val="75000"/>
                  </a:schemeClr>
                </a:solidFill>
              </a:defRPr>
            </a:lvl8pPr>
            <a:lvl9pPr marL="4871206"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dirty="0"/>
          </a:p>
        </p:txBody>
      </p:sp>
    </p:spTree>
    <p:extLst>
      <p:ext uri="{BB962C8B-B14F-4D97-AF65-F5344CB8AC3E}">
        <p14:creationId xmlns:p14="http://schemas.microsoft.com/office/powerpoint/2010/main" val="207295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B57645D-6EED-4946-9D1D-A6B494445F10}" type="datetimeFigureOut">
              <a:rPr lang="en-US" smtClean="0"/>
              <a:t>1/16/23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180716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CB57645D-6EED-4946-9D1D-A6B494445F10}" type="datetimeFigureOut">
              <a:rPr lang="en-US" smtClean="0"/>
              <a:t>1/16/23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1878665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lvl1pPr>
              <a:spcBef>
                <a:spcPts val="300"/>
              </a:spcBef>
              <a:defRPr sz="3200"/>
            </a:lvl1pPr>
            <a:lvl2pPr>
              <a:spcBef>
                <a:spcPts val="300"/>
              </a:spcBef>
              <a:defRPr sz="3200"/>
            </a:lvl2pPr>
            <a:lvl3pPr>
              <a:spcBef>
                <a:spcPts val="300"/>
              </a:spcBef>
              <a:defRPr sz="2400"/>
            </a:lvl3pPr>
            <a:lvl4pPr>
              <a:spcBef>
                <a:spcPts val="300"/>
              </a:spcBef>
              <a:defRPr sz="2000"/>
            </a:lvl4pPr>
            <a:lvl5pPr>
              <a:spcBef>
                <a:spcPts val="300"/>
              </a:spcBef>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75BF843D-94BA-7D48-8053-AD3B7AC2DC32}"/>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421911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28"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664">
                <a:solidFill>
                  <a:schemeClr val="tx1">
                    <a:tint val="75000"/>
                  </a:schemeClr>
                </a:solidFill>
              </a:defRPr>
            </a:lvl1pPr>
            <a:lvl2pPr marL="608901" indent="0">
              <a:buNone/>
              <a:defRPr sz="2397">
                <a:solidFill>
                  <a:schemeClr val="tx1">
                    <a:tint val="75000"/>
                  </a:schemeClr>
                </a:solidFill>
              </a:defRPr>
            </a:lvl2pPr>
            <a:lvl3pPr marL="1217802" indent="0">
              <a:buNone/>
              <a:defRPr sz="2131">
                <a:solidFill>
                  <a:schemeClr val="tx1">
                    <a:tint val="75000"/>
                  </a:schemeClr>
                </a:solidFill>
              </a:defRPr>
            </a:lvl3pPr>
            <a:lvl4pPr marL="1826702" indent="0">
              <a:buNone/>
              <a:defRPr sz="1864">
                <a:solidFill>
                  <a:schemeClr val="tx1">
                    <a:tint val="75000"/>
                  </a:schemeClr>
                </a:solidFill>
              </a:defRPr>
            </a:lvl4pPr>
            <a:lvl5pPr marL="2435603" indent="0">
              <a:buNone/>
              <a:defRPr sz="1864">
                <a:solidFill>
                  <a:schemeClr val="tx1">
                    <a:tint val="75000"/>
                  </a:schemeClr>
                </a:solidFill>
              </a:defRPr>
            </a:lvl5pPr>
            <a:lvl6pPr marL="3044504" indent="0">
              <a:buNone/>
              <a:defRPr sz="1864">
                <a:solidFill>
                  <a:schemeClr val="tx1">
                    <a:tint val="75000"/>
                  </a:schemeClr>
                </a:solidFill>
              </a:defRPr>
            </a:lvl6pPr>
            <a:lvl7pPr marL="3653405" indent="0">
              <a:buNone/>
              <a:defRPr sz="1864">
                <a:solidFill>
                  <a:schemeClr val="tx1">
                    <a:tint val="75000"/>
                  </a:schemeClr>
                </a:solidFill>
              </a:defRPr>
            </a:lvl7pPr>
            <a:lvl8pPr marL="4262305" indent="0">
              <a:buNone/>
              <a:defRPr sz="1864">
                <a:solidFill>
                  <a:schemeClr val="tx1">
                    <a:tint val="75000"/>
                  </a:schemeClr>
                </a:solidFill>
              </a:defRPr>
            </a:lvl8pPr>
            <a:lvl9pPr marL="4871206" indent="0">
              <a:buNone/>
              <a:defRPr sz="1864">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74941097-A38D-0A4C-9245-7EFC0CD55677}"/>
              </a:ext>
            </a:extLst>
          </p:cNvPr>
          <p:cNvSpPr>
            <a:spLocks noGrp="1"/>
          </p:cNvSpPr>
          <p:nvPr>
            <p:ph type="dt" sz="half" idx="10"/>
          </p:nvPr>
        </p:nvSpPr>
        <p:spPr>
          <a:xfrm>
            <a:off x="11277600" y="6492875"/>
            <a:ext cx="914400" cy="365124"/>
          </a:xfrm>
          <a:prstGeom prst="rect">
            <a:avLst/>
          </a:prstGeom>
        </p:spPr>
        <p:txBody>
          <a:bodyPr/>
          <a:lstStyle>
            <a:lvl1pPr>
              <a:defRPr sz="1400">
                <a:solidFill>
                  <a:schemeClr val="bg1"/>
                </a:solidFill>
              </a:defRPr>
            </a:lvl1pPr>
          </a:lstStyle>
          <a:p>
            <a:fld id="{CB57645D-6EED-4946-9D1D-A6B494445F10}" type="datetimeFigureOut">
              <a:rPr lang="en-US" smtClean="0"/>
              <a:pPr/>
              <a:t>1/16/23</a:t>
            </a:fld>
            <a:endParaRPr lang="en-US"/>
          </a:p>
        </p:txBody>
      </p:sp>
      <p:sp>
        <p:nvSpPr>
          <p:cNvPr id="8" name="Slide Number Placeholder 5">
            <a:extLst>
              <a:ext uri="{FF2B5EF4-FFF2-40B4-BE49-F238E27FC236}">
                <a16:creationId xmlns:a16="http://schemas.microsoft.com/office/drawing/2014/main" id="{FAC17F81-6D3C-A04F-9781-0611C0DE8F7A}"/>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331152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1"/>
            <a:ext cx="5384800" cy="3394075"/>
          </a:xfrm>
        </p:spPr>
        <p:txBody>
          <a:bodyPr/>
          <a:lstStyle>
            <a:lvl1pPr>
              <a:defRPr sz="3729"/>
            </a:lvl1pPr>
            <a:lvl2pPr>
              <a:defRPr sz="3197"/>
            </a:lvl2pPr>
            <a:lvl3pPr>
              <a:defRPr sz="2664"/>
            </a:lvl3pPr>
            <a:lvl4pPr>
              <a:defRPr sz="2397"/>
            </a:lvl4pPr>
            <a:lvl5pPr>
              <a:defRPr sz="2397"/>
            </a:lvl5pPr>
            <a:lvl6pPr>
              <a:defRPr sz="2397"/>
            </a:lvl6pPr>
            <a:lvl7pPr>
              <a:defRPr sz="2397"/>
            </a:lvl7pPr>
            <a:lvl8pPr>
              <a:defRPr sz="2397"/>
            </a:lvl8pPr>
            <a:lvl9pPr>
              <a:defRPr sz="239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1"/>
            <a:ext cx="5384800" cy="3394075"/>
          </a:xfrm>
        </p:spPr>
        <p:txBody>
          <a:bodyPr/>
          <a:lstStyle>
            <a:lvl1pPr>
              <a:defRPr sz="3729"/>
            </a:lvl1pPr>
            <a:lvl2pPr>
              <a:defRPr sz="3197"/>
            </a:lvl2pPr>
            <a:lvl3pPr>
              <a:defRPr sz="2664"/>
            </a:lvl3pPr>
            <a:lvl4pPr>
              <a:defRPr sz="2397"/>
            </a:lvl4pPr>
            <a:lvl5pPr>
              <a:defRPr sz="2397"/>
            </a:lvl5pPr>
            <a:lvl6pPr>
              <a:defRPr sz="2397"/>
            </a:lvl6pPr>
            <a:lvl7pPr>
              <a:defRPr sz="2397"/>
            </a:lvl7pPr>
            <a:lvl8pPr>
              <a:defRPr sz="2397"/>
            </a:lvl8pPr>
            <a:lvl9pPr>
              <a:defRPr sz="239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267C701D-3C14-E448-A0B3-E0B78FC39B03}"/>
              </a:ext>
            </a:extLst>
          </p:cNvPr>
          <p:cNvSpPr>
            <a:spLocks noGrp="1"/>
          </p:cNvSpPr>
          <p:nvPr>
            <p:ph type="dt" sz="half" idx="10"/>
          </p:nvPr>
        </p:nvSpPr>
        <p:spPr>
          <a:xfrm>
            <a:off x="11277600" y="6492875"/>
            <a:ext cx="914400" cy="365124"/>
          </a:xfrm>
          <a:prstGeom prst="rect">
            <a:avLst/>
          </a:prstGeom>
        </p:spPr>
        <p:txBody>
          <a:bodyPr/>
          <a:lstStyle>
            <a:lvl1pPr>
              <a:defRPr sz="1400">
                <a:solidFill>
                  <a:schemeClr val="bg1"/>
                </a:solidFill>
              </a:defRPr>
            </a:lvl1pPr>
          </a:lstStyle>
          <a:p>
            <a:fld id="{CB57645D-6EED-4946-9D1D-A6B494445F10}" type="datetimeFigureOut">
              <a:rPr lang="en-US" smtClean="0"/>
              <a:pPr/>
              <a:t>1/16/23</a:t>
            </a:fld>
            <a:endParaRPr lang="en-US"/>
          </a:p>
        </p:txBody>
      </p:sp>
      <p:sp>
        <p:nvSpPr>
          <p:cNvPr id="9" name="Slide Number Placeholder 5">
            <a:extLst>
              <a:ext uri="{FF2B5EF4-FFF2-40B4-BE49-F238E27FC236}">
                <a16:creationId xmlns:a16="http://schemas.microsoft.com/office/drawing/2014/main" id="{DCE4D4AC-288F-4741-8ADC-DF3B65162C11}"/>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421131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3"/>
          </a:xfrm>
        </p:spPr>
        <p:txBody>
          <a:bodyPr anchor="b"/>
          <a:lstStyle>
            <a:lvl1pPr marL="0" indent="0">
              <a:buNone/>
              <a:defRPr sz="3197" b="1"/>
            </a:lvl1pPr>
            <a:lvl2pPr marL="608901" indent="0">
              <a:buNone/>
              <a:defRPr sz="2664" b="1"/>
            </a:lvl2pPr>
            <a:lvl3pPr marL="1217802" indent="0">
              <a:buNone/>
              <a:defRPr sz="2397" b="1"/>
            </a:lvl3pPr>
            <a:lvl4pPr marL="1826702" indent="0">
              <a:buNone/>
              <a:defRPr sz="2131" b="1"/>
            </a:lvl4pPr>
            <a:lvl5pPr marL="2435603" indent="0">
              <a:buNone/>
              <a:defRPr sz="2131" b="1"/>
            </a:lvl5pPr>
            <a:lvl6pPr marL="3044504" indent="0">
              <a:buNone/>
              <a:defRPr sz="2131" b="1"/>
            </a:lvl6pPr>
            <a:lvl7pPr marL="3653405" indent="0">
              <a:buNone/>
              <a:defRPr sz="2131" b="1"/>
            </a:lvl7pPr>
            <a:lvl8pPr marL="4262305" indent="0">
              <a:buNone/>
              <a:defRPr sz="2131" b="1"/>
            </a:lvl8pPr>
            <a:lvl9pPr marL="4871206" indent="0">
              <a:buNone/>
              <a:defRPr sz="2131" b="1"/>
            </a:lvl9pPr>
          </a:lstStyle>
          <a:p>
            <a:pPr lvl="0"/>
            <a:r>
              <a:rPr lang="en-US"/>
              <a:t>Edit Master text styles</a:t>
            </a:r>
          </a:p>
        </p:txBody>
      </p:sp>
      <p:sp>
        <p:nvSpPr>
          <p:cNvPr id="4" name="Content Placeholder 3"/>
          <p:cNvSpPr>
            <a:spLocks noGrp="1"/>
          </p:cNvSpPr>
          <p:nvPr>
            <p:ph sz="half" idx="2"/>
          </p:nvPr>
        </p:nvSpPr>
        <p:spPr>
          <a:xfrm>
            <a:off x="609602" y="2174875"/>
            <a:ext cx="5386917" cy="3951288"/>
          </a:xfrm>
        </p:spPr>
        <p:txBody>
          <a:bodyPr/>
          <a:lstStyle>
            <a:lvl1pPr>
              <a:defRPr sz="3197"/>
            </a:lvl1pPr>
            <a:lvl2pPr>
              <a:defRPr sz="2664"/>
            </a:lvl2pPr>
            <a:lvl3pPr>
              <a:defRPr sz="2397"/>
            </a:lvl3pPr>
            <a:lvl4pPr>
              <a:defRPr sz="2131"/>
            </a:lvl4pPr>
            <a:lvl5pPr>
              <a:defRPr sz="2131"/>
            </a:lvl5pPr>
            <a:lvl6pPr>
              <a:defRPr sz="2131"/>
            </a:lvl6pPr>
            <a:lvl7pPr>
              <a:defRPr sz="2131"/>
            </a:lvl7pPr>
            <a:lvl8pPr>
              <a:defRPr sz="2131"/>
            </a:lvl8pPr>
            <a:lvl9pPr>
              <a:defRPr sz="213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5" cy="639763"/>
          </a:xfrm>
        </p:spPr>
        <p:txBody>
          <a:bodyPr anchor="b"/>
          <a:lstStyle>
            <a:lvl1pPr marL="0" indent="0">
              <a:buNone/>
              <a:defRPr sz="3197" b="1"/>
            </a:lvl1pPr>
            <a:lvl2pPr marL="608901" indent="0">
              <a:buNone/>
              <a:defRPr sz="2664" b="1"/>
            </a:lvl2pPr>
            <a:lvl3pPr marL="1217802" indent="0">
              <a:buNone/>
              <a:defRPr sz="2397" b="1"/>
            </a:lvl3pPr>
            <a:lvl4pPr marL="1826702" indent="0">
              <a:buNone/>
              <a:defRPr sz="2131" b="1"/>
            </a:lvl4pPr>
            <a:lvl5pPr marL="2435603" indent="0">
              <a:buNone/>
              <a:defRPr sz="2131" b="1"/>
            </a:lvl5pPr>
            <a:lvl6pPr marL="3044504" indent="0">
              <a:buNone/>
              <a:defRPr sz="2131" b="1"/>
            </a:lvl6pPr>
            <a:lvl7pPr marL="3653405" indent="0">
              <a:buNone/>
              <a:defRPr sz="2131" b="1"/>
            </a:lvl7pPr>
            <a:lvl8pPr marL="4262305" indent="0">
              <a:buNone/>
              <a:defRPr sz="2131" b="1"/>
            </a:lvl8pPr>
            <a:lvl9pPr marL="4871206" indent="0">
              <a:buNone/>
              <a:defRPr sz="2131" b="1"/>
            </a:lvl9pPr>
          </a:lstStyle>
          <a:p>
            <a:pPr lvl="0"/>
            <a:r>
              <a:rPr lang="en-US"/>
              <a:t>Edit Master text styles</a:t>
            </a:r>
          </a:p>
        </p:txBody>
      </p:sp>
      <p:sp>
        <p:nvSpPr>
          <p:cNvPr id="6" name="Content Placeholder 5"/>
          <p:cNvSpPr>
            <a:spLocks noGrp="1"/>
          </p:cNvSpPr>
          <p:nvPr>
            <p:ph sz="quarter" idx="4"/>
          </p:nvPr>
        </p:nvSpPr>
        <p:spPr>
          <a:xfrm>
            <a:off x="6193369" y="2174875"/>
            <a:ext cx="5389035" cy="3951288"/>
          </a:xfrm>
        </p:spPr>
        <p:txBody>
          <a:bodyPr/>
          <a:lstStyle>
            <a:lvl1pPr>
              <a:defRPr sz="3197"/>
            </a:lvl1pPr>
            <a:lvl2pPr>
              <a:defRPr sz="2664"/>
            </a:lvl2pPr>
            <a:lvl3pPr>
              <a:defRPr sz="2397"/>
            </a:lvl3pPr>
            <a:lvl4pPr>
              <a:defRPr sz="2131"/>
            </a:lvl4pPr>
            <a:lvl5pPr>
              <a:defRPr sz="2131"/>
            </a:lvl5pPr>
            <a:lvl6pPr>
              <a:defRPr sz="2131"/>
            </a:lvl6pPr>
            <a:lvl7pPr>
              <a:defRPr sz="2131"/>
            </a:lvl7pPr>
            <a:lvl8pPr>
              <a:defRPr sz="2131"/>
            </a:lvl8pPr>
            <a:lvl9pPr>
              <a:defRPr sz="2131"/>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56A77697-BF3B-5842-BD19-8AAFF46E84C1}"/>
              </a:ext>
            </a:extLst>
          </p:cNvPr>
          <p:cNvSpPr>
            <a:spLocks noGrp="1"/>
          </p:cNvSpPr>
          <p:nvPr>
            <p:ph type="dt" sz="half" idx="10"/>
          </p:nvPr>
        </p:nvSpPr>
        <p:spPr>
          <a:xfrm>
            <a:off x="11277600" y="6492875"/>
            <a:ext cx="914400" cy="365124"/>
          </a:xfrm>
          <a:prstGeom prst="rect">
            <a:avLst/>
          </a:prstGeom>
        </p:spPr>
        <p:txBody>
          <a:bodyPr/>
          <a:lstStyle>
            <a:lvl1pPr>
              <a:defRPr sz="1400">
                <a:solidFill>
                  <a:schemeClr val="bg1"/>
                </a:solidFill>
              </a:defRPr>
            </a:lvl1pPr>
          </a:lstStyle>
          <a:p>
            <a:fld id="{CB57645D-6EED-4946-9D1D-A6B494445F10}" type="datetimeFigureOut">
              <a:rPr lang="en-US" smtClean="0"/>
              <a:pPr/>
              <a:t>1/16/23</a:t>
            </a:fld>
            <a:endParaRPr lang="en-US"/>
          </a:p>
        </p:txBody>
      </p:sp>
      <p:sp>
        <p:nvSpPr>
          <p:cNvPr id="11" name="Slide Number Placeholder 5">
            <a:extLst>
              <a:ext uri="{FF2B5EF4-FFF2-40B4-BE49-F238E27FC236}">
                <a16:creationId xmlns:a16="http://schemas.microsoft.com/office/drawing/2014/main" id="{3286625A-28FF-DD4C-9547-4456B202655D}"/>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66200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6D22042C-3886-C247-BAE8-CD7AA75EEBEC}"/>
              </a:ext>
            </a:extLst>
          </p:cNvPr>
          <p:cNvSpPr>
            <a:spLocks noGrp="1"/>
          </p:cNvSpPr>
          <p:nvPr>
            <p:ph type="dt" sz="half" idx="10"/>
          </p:nvPr>
        </p:nvSpPr>
        <p:spPr>
          <a:xfrm>
            <a:off x="11277600" y="6492875"/>
            <a:ext cx="914400" cy="365124"/>
          </a:xfrm>
          <a:prstGeom prst="rect">
            <a:avLst/>
          </a:prstGeom>
        </p:spPr>
        <p:txBody>
          <a:bodyPr/>
          <a:lstStyle>
            <a:lvl1pPr>
              <a:defRPr sz="1400">
                <a:solidFill>
                  <a:schemeClr val="bg1"/>
                </a:solidFill>
              </a:defRPr>
            </a:lvl1pPr>
          </a:lstStyle>
          <a:p>
            <a:fld id="{CB57645D-6EED-4946-9D1D-A6B494445F10}" type="datetimeFigureOut">
              <a:rPr lang="en-US" smtClean="0"/>
              <a:pPr/>
              <a:t>1/16/23</a:t>
            </a:fld>
            <a:endParaRPr lang="en-US"/>
          </a:p>
        </p:txBody>
      </p:sp>
      <p:sp>
        <p:nvSpPr>
          <p:cNvPr id="7" name="Slide Number Placeholder 5">
            <a:extLst>
              <a:ext uri="{FF2B5EF4-FFF2-40B4-BE49-F238E27FC236}">
                <a16:creationId xmlns:a16="http://schemas.microsoft.com/office/drawing/2014/main" id="{97B436B7-3572-2845-B683-5851CE94444E}"/>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3976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CB57645D-6EED-4946-9D1D-A6B494445F10}" type="datetimeFigureOut">
              <a:rPr lang="en-US" smtClean="0"/>
              <a:t>1/16/23</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257276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4" b="1"/>
            </a:lvl1pPr>
          </a:lstStyle>
          <a:p>
            <a:r>
              <a:rPr lang="en-US"/>
              <a:t>Click to edit Master title style</a:t>
            </a:r>
          </a:p>
        </p:txBody>
      </p:sp>
      <p:sp>
        <p:nvSpPr>
          <p:cNvPr id="3" name="Content Placeholder 2"/>
          <p:cNvSpPr>
            <a:spLocks noGrp="1"/>
          </p:cNvSpPr>
          <p:nvPr>
            <p:ph idx="1"/>
          </p:nvPr>
        </p:nvSpPr>
        <p:spPr>
          <a:xfrm>
            <a:off x="4766735" y="273053"/>
            <a:ext cx="6815667" cy="5853113"/>
          </a:xfrm>
        </p:spPr>
        <p:txBody>
          <a:bodyPr/>
          <a:lstStyle>
            <a:lvl1pPr>
              <a:defRPr sz="4261"/>
            </a:lvl1pPr>
            <a:lvl2pPr>
              <a:defRPr sz="3729"/>
            </a:lvl2pPr>
            <a:lvl3pPr>
              <a:defRPr sz="3197"/>
            </a:lvl3pPr>
            <a:lvl4pPr>
              <a:defRPr sz="2664"/>
            </a:lvl4pPr>
            <a:lvl5pPr>
              <a:defRPr sz="2664"/>
            </a:lvl5pPr>
            <a:lvl6pPr>
              <a:defRPr sz="2664"/>
            </a:lvl6pPr>
            <a:lvl7pPr>
              <a:defRPr sz="2664"/>
            </a:lvl7pPr>
            <a:lvl8pPr>
              <a:defRPr sz="2664"/>
            </a:lvl8pPr>
            <a:lvl9pPr>
              <a:defRPr sz="266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4"/>
            </a:lvl1pPr>
            <a:lvl2pPr marL="608901" indent="0">
              <a:buNone/>
              <a:defRPr sz="1599"/>
            </a:lvl2pPr>
            <a:lvl3pPr marL="1217802" indent="0">
              <a:buNone/>
              <a:defRPr sz="1332"/>
            </a:lvl3pPr>
            <a:lvl4pPr marL="1826702" indent="0">
              <a:buNone/>
              <a:defRPr sz="1199"/>
            </a:lvl4pPr>
            <a:lvl5pPr marL="2435603" indent="0">
              <a:buNone/>
              <a:defRPr sz="1199"/>
            </a:lvl5pPr>
            <a:lvl6pPr marL="3044504" indent="0">
              <a:buNone/>
              <a:defRPr sz="1199"/>
            </a:lvl6pPr>
            <a:lvl7pPr marL="3653405" indent="0">
              <a:buNone/>
              <a:defRPr sz="1199"/>
            </a:lvl7pPr>
            <a:lvl8pPr marL="4262305" indent="0">
              <a:buNone/>
              <a:defRPr sz="1199"/>
            </a:lvl8pPr>
            <a:lvl9pPr marL="4871206" indent="0">
              <a:buNone/>
              <a:defRPr sz="1199"/>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CB57645D-6EED-4946-9D1D-A6B494445F10}" type="datetimeFigureOut">
              <a:rPr lang="en-US" smtClean="0"/>
              <a:t>1/16/23</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7D94440-29F7-804F-9CB1-7389833EDDC0}" type="slidenum">
              <a:rPr lang="en-US" smtClean="0"/>
              <a:t>‹#›</a:t>
            </a:fld>
            <a:endParaRPr lang="en-US"/>
          </a:p>
        </p:txBody>
      </p:sp>
    </p:spTree>
    <p:extLst>
      <p:ext uri="{BB962C8B-B14F-4D97-AF65-F5344CB8AC3E}">
        <p14:creationId xmlns:p14="http://schemas.microsoft.com/office/powerpoint/2010/main" val="73682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4"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1"/>
            </a:lvl1pPr>
            <a:lvl2pPr marL="608901" indent="0">
              <a:buNone/>
              <a:defRPr sz="3729"/>
            </a:lvl2pPr>
            <a:lvl3pPr marL="1217802" indent="0">
              <a:buNone/>
              <a:defRPr sz="3197"/>
            </a:lvl3pPr>
            <a:lvl4pPr marL="1826702" indent="0">
              <a:buNone/>
              <a:defRPr sz="2664"/>
            </a:lvl4pPr>
            <a:lvl5pPr marL="2435603" indent="0">
              <a:buNone/>
              <a:defRPr sz="2664"/>
            </a:lvl5pPr>
            <a:lvl6pPr marL="3044504" indent="0">
              <a:buNone/>
              <a:defRPr sz="2664"/>
            </a:lvl6pPr>
            <a:lvl7pPr marL="3653405" indent="0">
              <a:buNone/>
              <a:defRPr sz="2664"/>
            </a:lvl7pPr>
            <a:lvl8pPr marL="4262305" indent="0">
              <a:buNone/>
              <a:defRPr sz="2664"/>
            </a:lvl8pPr>
            <a:lvl9pPr marL="4871206" indent="0">
              <a:buNone/>
              <a:defRPr sz="2664"/>
            </a:lvl9pPr>
          </a:lstStyle>
          <a:p>
            <a:r>
              <a:rPr lang="en-US"/>
              <a:t>Click icon to add picture</a:t>
            </a:r>
          </a:p>
        </p:txBody>
      </p:sp>
      <p:sp>
        <p:nvSpPr>
          <p:cNvPr id="8" name="Date Placeholder 3">
            <a:extLst>
              <a:ext uri="{FF2B5EF4-FFF2-40B4-BE49-F238E27FC236}">
                <a16:creationId xmlns:a16="http://schemas.microsoft.com/office/drawing/2014/main" id="{30BCAD9B-698A-FC43-BC92-4DB84BF7C9DE}"/>
              </a:ext>
            </a:extLst>
          </p:cNvPr>
          <p:cNvSpPr>
            <a:spLocks noGrp="1"/>
          </p:cNvSpPr>
          <p:nvPr>
            <p:ph type="dt" sz="half" idx="10"/>
          </p:nvPr>
        </p:nvSpPr>
        <p:spPr>
          <a:xfrm>
            <a:off x="11277600" y="6492875"/>
            <a:ext cx="914400" cy="365124"/>
          </a:xfrm>
          <a:prstGeom prst="rect">
            <a:avLst/>
          </a:prstGeom>
        </p:spPr>
        <p:txBody>
          <a:bodyPr/>
          <a:lstStyle>
            <a:lvl1pPr>
              <a:defRPr sz="1400">
                <a:solidFill>
                  <a:schemeClr val="bg1"/>
                </a:solidFill>
              </a:defRPr>
            </a:lvl1pPr>
          </a:lstStyle>
          <a:p>
            <a:fld id="{CB57645D-6EED-4946-9D1D-A6B494445F10}" type="datetimeFigureOut">
              <a:rPr lang="en-US" smtClean="0"/>
              <a:pPr/>
              <a:t>1/16/23</a:t>
            </a:fld>
            <a:endParaRPr lang="en-US"/>
          </a:p>
        </p:txBody>
      </p:sp>
      <p:sp>
        <p:nvSpPr>
          <p:cNvPr id="9" name="Slide Number Placeholder 5">
            <a:extLst>
              <a:ext uri="{FF2B5EF4-FFF2-40B4-BE49-F238E27FC236}">
                <a16:creationId xmlns:a16="http://schemas.microsoft.com/office/drawing/2014/main" id="{A6646CD6-B735-0C45-A4F8-8A632E8344B2}"/>
              </a:ext>
            </a:extLst>
          </p:cNvPr>
          <p:cNvSpPr>
            <a:spLocks noGrp="1"/>
          </p:cNvSpPr>
          <p:nvPr>
            <p:ph type="sldNum" sz="quarter" idx="12"/>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404887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Duke Title Slide</a:t>
            </a:r>
          </a:p>
        </p:txBody>
      </p:sp>
      <p:sp>
        <p:nvSpPr>
          <p:cNvPr id="3" name="Text Placeholder 2"/>
          <p:cNvSpPr>
            <a:spLocks noGrp="1"/>
          </p:cNvSpPr>
          <p:nvPr>
            <p:ph type="body" idx="1"/>
          </p:nvPr>
        </p:nvSpPr>
        <p:spPr>
          <a:xfrm>
            <a:off x="609600" y="1600204"/>
            <a:ext cx="10972800" cy="452596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FB9C403E-FD64-FC48-8A34-98465EB97F38}"/>
              </a:ext>
            </a:extLst>
          </p:cNvPr>
          <p:cNvSpPr>
            <a:spLocks noGrp="1"/>
          </p:cNvSpPr>
          <p:nvPr>
            <p:ph type="sldNum" sz="quarter" idx="4"/>
          </p:nvPr>
        </p:nvSpPr>
        <p:spPr>
          <a:xfrm>
            <a:off x="5851236" y="6492873"/>
            <a:ext cx="489528" cy="365125"/>
          </a:xfrm>
          <a:prstGeom prst="rect">
            <a:avLst/>
          </a:prstGeom>
        </p:spPr>
        <p:txBody>
          <a:bodyPr/>
          <a:lstStyle>
            <a:lvl1pPr>
              <a:defRPr>
                <a:solidFill>
                  <a:schemeClr val="bg1"/>
                </a:solidFill>
              </a:defRPr>
            </a:lvl1pPr>
          </a:lstStyle>
          <a:p>
            <a:fld id="{B7D94440-29F7-804F-9CB1-7389833EDDC0}" type="slidenum">
              <a:rPr lang="en-US" smtClean="0"/>
              <a:pPr/>
              <a:t>‹#›</a:t>
            </a:fld>
            <a:endParaRPr lang="en-US"/>
          </a:p>
        </p:txBody>
      </p:sp>
    </p:spTree>
    <p:extLst>
      <p:ext uri="{BB962C8B-B14F-4D97-AF65-F5344CB8AC3E}">
        <p14:creationId xmlns:p14="http://schemas.microsoft.com/office/powerpoint/2010/main" val="1943556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8901" rtl="0" eaLnBrk="1" latinLnBrk="0" hangingPunct="1">
        <a:spcBef>
          <a:spcPct val="0"/>
        </a:spcBef>
        <a:buNone/>
        <a:defRPr sz="5400" kern="1200">
          <a:solidFill>
            <a:srgbClr val="001A57"/>
          </a:solidFill>
          <a:latin typeface="Helvetica"/>
          <a:ea typeface="+mj-ea"/>
          <a:cs typeface="+mj-cs"/>
        </a:defRPr>
      </a:lvl1pPr>
    </p:titleStyle>
    <p:bodyStyle>
      <a:lvl1pPr marL="456677" indent="-456677" algn="l" defTabSz="608901" rtl="0" eaLnBrk="1" latinLnBrk="0" hangingPunct="1">
        <a:spcBef>
          <a:spcPts val="600"/>
        </a:spcBef>
        <a:buFont typeface="Arial"/>
        <a:buChar char="•"/>
        <a:defRPr sz="3600" kern="1200">
          <a:solidFill>
            <a:schemeClr val="bg1">
              <a:lumMod val="50000"/>
            </a:schemeClr>
          </a:solidFill>
          <a:latin typeface="Helvetica Neue"/>
          <a:ea typeface="+mn-ea"/>
          <a:cs typeface="+mn-cs"/>
        </a:defRPr>
      </a:lvl1pPr>
      <a:lvl2pPr marL="989463" indent="-380562" algn="l" defTabSz="608901" rtl="0" eaLnBrk="1" latinLnBrk="0" hangingPunct="1">
        <a:spcBef>
          <a:spcPts val="600"/>
        </a:spcBef>
        <a:buFont typeface="Arial"/>
        <a:buChar char="–"/>
        <a:defRPr sz="3600" kern="1200">
          <a:solidFill>
            <a:schemeClr val="bg1">
              <a:lumMod val="50000"/>
            </a:schemeClr>
          </a:solidFill>
          <a:latin typeface="Helvetica Neue"/>
          <a:ea typeface="+mn-ea"/>
          <a:cs typeface="+mn-cs"/>
        </a:defRPr>
      </a:lvl2pPr>
      <a:lvl3pPr marL="1522251" indent="-304451" algn="l" defTabSz="608901" rtl="0" eaLnBrk="1" latinLnBrk="0" hangingPunct="1">
        <a:spcBef>
          <a:spcPts val="600"/>
        </a:spcBef>
        <a:buFont typeface="Arial"/>
        <a:buChar char="•"/>
        <a:defRPr sz="2800" kern="1200">
          <a:solidFill>
            <a:schemeClr val="bg1">
              <a:lumMod val="50000"/>
            </a:schemeClr>
          </a:solidFill>
          <a:latin typeface="Helvetica Neue"/>
          <a:ea typeface="+mn-ea"/>
          <a:cs typeface="+mn-cs"/>
        </a:defRPr>
      </a:lvl3pPr>
      <a:lvl4pPr marL="2131152" indent="-304451" algn="l" defTabSz="608901" rtl="0" eaLnBrk="1" latinLnBrk="0" hangingPunct="1">
        <a:spcBef>
          <a:spcPts val="600"/>
        </a:spcBef>
        <a:buFont typeface="Arial"/>
        <a:buChar char="–"/>
        <a:defRPr sz="2400" kern="1200">
          <a:solidFill>
            <a:schemeClr val="bg1">
              <a:lumMod val="50000"/>
            </a:schemeClr>
          </a:solidFill>
          <a:latin typeface="Helvetica Neue"/>
          <a:ea typeface="+mn-ea"/>
          <a:cs typeface="+mn-cs"/>
        </a:defRPr>
      </a:lvl4pPr>
      <a:lvl5pPr marL="2740053" indent="-304451" algn="l" defTabSz="608901" rtl="0" eaLnBrk="1" latinLnBrk="0" hangingPunct="1">
        <a:spcBef>
          <a:spcPts val="600"/>
        </a:spcBef>
        <a:buFont typeface="Arial"/>
        <a:buChar char="»"/>
        <a:defRPr sz="2400" kern="1200">
          <a:solidFill>
            <a:schemeClr val="bg1">
              <a:lumMod val="50000"/>
            </a:schemeClr>
          </a:solidFill>
          <a:latin typeface="Helvetica Neue"/>
          <a:ea typeface="+mn-ea"/>
          <a:cs typeface="+mn-cs"/>
        </a:defRPr>
      </a:lvl5pPr>
      <a:lvl6pPr marL="3348954" indent="-304451" algn="l" defTabSz="608901" rtl="0" eaLnBrk="1" latinLnBrk="0" hangingPunct="1">
        <a:spcBef>
          <a:spcPct val="20000"/>
        </a:spcBef>
        <a:buFont typeface="Arial"/>
        <a:buChar char="•"/>
        <a:defRPr sz="2664" kern="1200">
          <a:solidFill>
            <a:schemeClr val="tx1"/>
          </a:solidFill>
          <a:latin typeface="+mn-lt"/>
          <a:ea typeface="+mn-ea"/>
          <a:cs typeface="+mn-cs"/>
        </a:defRPr>
      </a:lvl6pPr>
      <a:lvl7pPr marL="3957856" indent="-304451" algn="l" defTabSz="608901" rtl="0" eaLnBrk="1" latinLnBrk="0" hangingPunct="1">
        <a:spcBef>
          <a:spcPct val="20000"/>
        </a:spcBef>
        <a:buFont typeface="Arial"/>
        <a:buChar char="•"/>
        <a:defRPr sz="2664" kern="1200">
          <a:solidFill>
            <a:schemeClr val="tx1"/>
          </a:solidFill>
          <a:latin typeface="+mn-lt"/>
          <a:ea typeface="+mn-ea"/>
          <a:cs typeface="+mn-cs"/>
        </a:defRPr>
      </a:lvl7pPr>
      <a:lvl8pPr marL="4566755" indent="-304451" algn="l" defTabSz="608901" rtl="0" eaLnBrk="1" latinLnBrk="0" hangingPunct="1">
        <a:spcBef>
          <a:spcPct val="20000"/>
        </a:spcBef>
        <a:buFont typeface="Arial"/>
        <a:buChar char="•"/>
        <a:defRPr sz="2664" kern="1200">
          <a:solidFill>
            <a:schemeClr val="tx1"/>
          </a:solidFill>
          <a:latin typeface="+mn-lt"/>
          <a:ea typeface="+mn-ea"/>
          <a:cs typeface="+mn-cs"/>
        </a:defRPr>
      </a:lvl8pPr>
      <a:lvl9pPr marL="5175656" indent="-304451" algn="l" defTabSz="608901" rtl="0" eaLnBrk="1" latinLnBrk="0" hangingPunct="1">
        <a:spcBef>
          <a:spcPct val="20000"/>
        </a:spcBef>
        <a:buFont typeface="Arial"/>
        <a:buChar char="•"/>
        <a:defRPr sz="2664" kern="1200">
          <a:solidFill>
            <a:schemeClr val="tx1"/>
          </a:solidFill>
          <a:latin typeface="+mn-lt"/>
          <a:ea typeface="+mn-ea"/>
          <a:cs typeface="+mn-cs"/>
        </a:defRPr>
      </a:lvl9pPr>
    </p:bodyStyle>
    <p:otherStyle>
      <a:defPPr>
        <a:defRPr lang="en-US"/>
      </a:defPPr>
      <a:lvl1pPr marL="0" algn="l" defTabSz="608901" rtl="0" eaLnBrk="1" latinLnBrk="0" hangingPunct="1">
        <a:defRPr sz="2397" kern="1200">
          <a:solidFill>
            <a:schemeClr val="tx1"/>
          </a:solidFill>
          <a:latin typeface="+mn-lt"/>
          <a:ea typeface="+mn-ea"/>
          <a:cs typeface="+mn-cs"/>
        </a:defRPr>
      </a:lvl1pPr>
      <a:lvl2pPr marL="608901" algn="l" defTabSz="608901" rtl="0" eaLnBrk="1" latinLnBrk="0" hangingPunct="1">
        <a:defRPr sz="2397" kern="1200">
          <a:solidFill>
            <a:schemeClr val="tx1"/>
          </a:solidFill>
          <a:latin typeface="+mn-lt"/>
          <a:ea typeface="+mn-ea"/>
          <a:cs typeface="+mn-cs"/>
        </a:defRPr>
      </a:lvl2pPr>
      <a:lvl3pPr marL="1217802" algn="l" defTabSz="608901" rtl="0" eaLnBrk="1" latinLnBrk="0" hangingPunct="1">
        <a:defRPr sz="2397" kern="1200">
          <a:solidFill>
            <a:schemeClr val="tx1"/>
          </a:solidFill>
          <a:latin typeface="+mn-lt"/>
          <a:ea typeface="+mn-ea"/>
          <a:cs typeface="+mn-cs"/>
        </a:defRPr>
      </a:lvl3pPr>
      <a:lvl4pPr marL="1826702" algn="l" defTabSz="608901" rtl="0" eaLnBrk="1" latinLnBrk="0" hangingPunct="1">
        <a:defRPr sz="2397" kern="1200">
          <a:solidFill>
            <a:schemeClr val="tx1"/>
          </a:solidFill>
          <a:latin typeface="+mn-lt"/>
          <a:ea typeface="+mn-ea"/>
          <a:cs typeface="+mn-cs"/>
        </a:defRPr>
      </a:lvl4pPr>
      <a:lvl5pPr marL="2435603" algn="l" defTabSz="608901" rtl="0" eaLnBrk="1" latinLnBrk="0" hangingPunct="1">
        <a:defRPr sz="2397" kern="1200">
          <a:solidFill>
            <a:schemeClr val="tx1"/>
          </a:solidFill>
          <a:latin typeface="+mn-lt"/>
          <a:ea typeface="+mn-ea"/>
          <a:cs typeface="+mn-cs"/>
        </a:defRPr>
      </a:lvl5pPr>
      <a:lvl6pPr marL="3044504" algn="l" defTabSz="608901" rtl="0" eaLnBrk="1" latinLnBrk="0" hangingPunct="1">
        <a:defRPr sz="2397" kern="1200">
          <a:solidFill>
            <a:schemeClr val="tx1"/>
          </a:solidFill>
          <a:latin typeface="+mn-lt"/>
          <a:ea typeface="+mn-ea"/>
          <a:cs typeface="+mn-cs"/>
        </a:defRPr>
      </a:lvl6pPr>
      <a:lvl7pPr marL="3653405" algn="l" defTabSz="608901" rtl="0" eaLnBrk="1" latinLnBrk="0" hangingPunct="1">
        <a:defRPr sz="2397" kern="1200">
          <a:solidFill>
            <a:schemeClr val="tx1"/>
          </a:solidFill>
          <a:latin typeface="+mn-lt"/>
          <a:ea typeface="+mn-ea"/>
          <a:cs typeface="+mn-cs"/>
        </a:defRPr>
      </a:lvl7pPr>
      <a:lvl8pPr marL="4262305" algn="l" defTabSz="608901" rtl="0" eaLnBrk="1" latinLnBrk="0" hangingPunct="1">
        <a:defRPr sz="2397" kern="1200">
          <a:solidFill>
            <a:schemeClr val="tx1"/>
          </a:solidFill>
          <a:latin typeface="+mn-lt"/>
          <a:ea typeface="+mn-ea"/>
          <a:cs typeface="+mn-cs"/>
        </a:defRPr>
      </a:lvl8pPr>
      <a:lvl9pPr marL="4871206" algn="l" defTabSz="608901" rtl="0" eaLnBrk="1" latinLnBrk="0" hangingPunct="1">
        <a:defRPr sz="2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Literate_programm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coursera.org/learn/reproducible-research#syllabus" TargetMode="External"/><Relationship Id="rId5" Type="http://schemas.openxmlformats.org/officeDocument/2006/relationships/hyperlink" Target="https://www.coursera.org/lecture/reproducible-research/what-is-reproducible-research-about-FvOGB" TargetMode="External"/><Relationship Id="rId4" Type="http://schemas.openxmlformats.org/officeDocument/2006/relationships/hyperlink" Target="https://rmarkdown.rstudio.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ringfireball.net/projects/markdow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paperlesslabacademy.com/2019/06/12/fair-principl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ims.fao.org/activity/blog/fair-principles-digital-objects-role-metadat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oursera.org/lecture/reproducible-research/what-is-reproducible-research-about-FvOG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coursera.org/learn/reproducible-research#syllab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9139"/>
            <a:ext cx="10363200" cy="1470025"/>
          </a:xfrm>
        </p:spPr>
        <p:txBody>
          <a:bodyPr>
            <a:normAutofit fontScale="90000"/>
          </a:bodyPr>
          <a:lstStyle/>
          <a:p>
            <a:r>
              <a:rPr lang="en-US" dirty="0"/>
              <a:t>Reproducible Research</a:t>
            </a:r>
            <a:br>
              <a:rPr lang="en-US" dirty="0"/>
            </a:br>
            <a:br>
              <a:rPr lang="en-US" dirty="0"/>
            </a:br>
            <a:r>
              <a:rPr lang="en-US" dirty="0"/>
              <a:t>R, RStudio, and </a:t>
            </a:r>
            <a:r>
              <a:rPr lang="en-US" dirty="0" err="1"/>
              <a:t>RMarkdown</a:t>
            </a:r>
            <a:br>
              <a:rPr lang="en-US" dirty="0"/>
            </a:br>
            <a:endParaRPr lang="en-US" dirty="0"/>
          </a:p>
        </p:txBody>
      </p:sp>
      <p:sp>
        <p:nvSpPr>
          <p:cNvPr id="3" name="Subtitle 2"/>
          <p:cNvSpPr>
            <a:spLocks noGrp="1"/>
          </p:cNvSpPr>
          <p:nvPr>
            <p:ph type="subTitle" idx="1"/>
          </p:nvPr>
        </p:nvSpPr>
        <p:spPr>
          <a:xfrm>
            <a:off x="1828800" y="4133848"/>
            <a:ext cx="8534400" cy="1752600"/>
          </a:xfrm>
        </p:spPr>
        <p:txBody>
          <a:bodyPr>
            <a:normAutofit/>
          </a:bodyPr>
          <a:lstStyle/>
          <a:p>
            <a:endParaRPr lang="en-US" dirty="0"/>
          </a:p>
          <a:p>
            <a:r>
              <a:rPr lang="en-US" dirty="0"/>
              <a:t>Lecture 2</a:t>
            </a:r>
          </a:p>
          <a:p>
            <a:endParaRPr lang="en-US" dirty="0"/>
          </a:p>
        </p:txBody>
      </p:sp>
      <p:sp>
        <p:nvSpPr>
          <p:cNvPr id="5" name="Slide Number Placeholder 4"/>
          <p:cNvSpPr>
            <a:spLocks noGrp="1"/>
          </p:cNvSpPr>
          <p:nvPr>
            <p:ph type="sldNum" sz="quarter" idx="12"/>
          </p:nvPr>
        </p:nvSpPr>
        <p:spPr/>
        <p:txBody>
          <a:bodyPr/>
          <a:lstStyle/>
          <a:p>
            <a:fld id="{A689C0C2-2628-4BC7-B4EC-5968BF3255A3}" type="slidenum">
              <a:rPr lang="en-US" smtClean="0"/>
              <a:pPr/>
              <a:t>1</a:t>
            </a:fld>
            <a:endParaRPr lang="en-US"/>
          </a:p>
        </p:txBody>
      </p:sp>
    </p:spTree>
    <p:extLst>
      <p:ext uri="{BB962C8B-B14F-4D97-AF65-F5344CB8AC3E}">
        <p14:creationId xmlns:p14="http://schemas.microsoft.com/office/powerpoint/2010/main" val="376597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today</a:t>
            </a:r>
          </a:p>
        </p:txBody>
      </p:sp>
      <p:sp>
        <p:nvSpPr>
          <p:cNvPr id="3" name="Content Placeholder 2"/>
          <p:cNvSpPr>
            <a:spLocks noGrp="1"/>
          </p:cNvSpPr>
          <p:nvPr>
            <p:ph idx="1"/>
          </p:nvPr>
        </p:nvSpPr>
        <p:spPr>
          <a:xfrm>
            <a:off x="838200" y="1690688"/>
            <a:ext cx="10515600" cy="4351338"/>
          </a:xfrm>
        </p:spPr>
        <p:txBody>
          <a:bodyPr>
            <a:normAutofit/>
          </a:bodyPr>
          <a:lstStyle/>
          <a:p>
            <a:pPr marL="514350" indent="-514350">
              <a:lnSpc>
                <a:spcPct val="150000"/>
              </a:lnSpc>
              <a:spcBef>
                <a:spcPts val="0"/>
              </a:spcBef>
              <a:buAutoNum type="arabicPeriod"/>
            </a:pPr>
            <a:r>
              <a:rPr lang="en-US" dirty="0">
                <a:solidFill>
                  <a:schemeClr val="tx1">
                    <a:lumMod val="50000"/>
                    <a:lumOff val="50000"/>
                  </a:schemeClr>
                </a:solidFill>
              </a:rPr>
              <a:t>Reproducible Research </a:t>
            </a:r>
          </a:p>
          <a:p>
            <a:pPr marL="514350" indent="-514350">
              <a:lnSpc>
                <a:spcPct val="150000"/>
              </a:lnSpc>
              <a:spcBef>
                <a:spcPts val="0"/>
              </a:spcBef>
              <a:buFont typeface="Arial"/>
              <a:buAutoNum type="arabicPeriod"/>
            </a:pPr>
            <a:r>
              <a:rPr lang="en-US" dirty="0">
                <a:solidFill>
                  <a:srgbClr val="002060"/>
                </a:solidFill>
              </a:rPr>
              <a:t>R, RStudio, and </a:t>
            </a:r>
            <a:r>
              <a:rPr lang="en-US" dirty="0" err="1">
                <a:solidFill>
                  <a:srgbClr val="002060"/>
                </a:solidFill>
              </a:rPr>
              <a:t>RMarkdown</a:t>
            </a:r>
            <a:r>
              <a:rPr lang="en-US" dirty="0">
                <a:solidFill>
                  <a:srgbClr val="002060"/>
                </a:solidFill>
              </a:rPr>
              <a:t> </a:t>
            </a:r>
          </a:p>
          <a:p>
            <a:pPr marL="514350" indent="-514350">
              <a:lnSpc>
                <a:spcPct val="150000"/>
              </a:lnSpc>
              <a:spcBef>
                <a:spcPts val="0"/>
              </a:spcBef>
              <a:buFont typeface="Arial"/>
              <a:buAutoNum type="arabicPeriod"/>
            </a:pPr>
            <a:r>
              <a:rPr lang="en-US" dirty="0">
                <a:solidFill>
                  <a:schemeClr val="tx1">
                    <a:lumMod val="50000"/>
                    <a:lumOff val="50000"/>
                  </a:schemeClr>
                </a:solidFill>
              </a:rPr>
              <a:t>Demos</a:t>
            </a:r>
          </a:p>
          <a:p>
            <a:pPr marL="514350" indent="-514350">
              <a:lnSpc>
                <a:spcPct val="150000"/>
              </a:lnSpc>
              <a:spcBef>
                <a:spcPts val="0"/>
              </a:spcBef>
              <a:buFont typeface="Arial"/>
              <a:buAutoNum type="arabicPeriod"/>
            </a:pPr>
            <a:r>
              <a:rPr lang="en-US" dirty="0">
                <a:solidFill>
                  <a:schemeClr val="tx1">
                    <a:lumMod val="50000"/>
                    <a:lumOff val="50000"/>
                  </a:schemeClr>
                </a:solidFill>
              </a:rPr>
              <a:t>Project overview &amp; groupings</a:t>
            </a:r>
          </a:p>
          <a:p>
            <a:pPr marL="0" indent="0">
              <a:lnSpc>
                <a:spcPct val="150000"/>
              </a:lnSpc>
              <a:spcBef>
                <a:spcPts val="0"/>
              </a:spcBef>
              <a:buNone/>
            </a:pPr>
            <a:endParaRPr lang="en-US" dirty="0">
              <a:solidFill>
                <a:schemeClr val="tx1">
                  <a:lumMod val="50000"/>
                  <a:lumOff val="50000"/>
                </a:schemeClr>
              </a:solidFill>
            </a:endParaRP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10</a:t>
            </a:fld>
            <a:endParaRPr lang="en-US"/>
          </a:p>
        </p:txBody>
      </p:sp>
    </p:spTree>
    <p:extLst>
      <p:ext uri="{BB962C8B-B14F-4D97-AF65-F5344CB8AC3E}">
        <p14:creationId xmlns:p14="http://schemas.microsoft.com/office/powerpoint/2010/main" val="1187905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FA7E-44CB-B4E1-6091-C551ED7B3B95}"/>
              </a:ext>
            </a:extLst>
          </p:cNvPr>
          <p:cNvSpPr>
            <a:spLocks noGrp="1"/>
          </p:cNvSpPr>
          <p:nvPr>
            <p:ph type="title"/>
          </p:nvPr>
        </p:nvSpPr>
        <p:spPr/>
        <p:txBody>
          <a:bodyPr/>
          <a:lstStyle/>
          <a:p>
            <a:r>
              <a:rPr lang="en-US" dirty="0"/>
              <a:t>What is R?</a:t>
            </a:r>
          </a:p>
        </p:txBody>
      </p:sp>
      <p:sp>
        <p:nvSpPr>
          <p:cNvPr id="3" name="Content Placeholder 2">
            <a:extLst>
              <a:ext uri="{FF2B5EF4-FFF2-40B4-BE49-F238E27FC236}">
                <a16:creationId xmlns:a16="http://schemas.microsoft.com/office/drawing/2014/main" id="{EFD27D11-3446-5C45-2B22-AEF41A7990B2}"/>
              </a:ext>
            </a:extLst>
          </p:cNvPr>
          <p:cNvSpPr>
            <a:spLocks noGrp="1"/>
          </p:cNvSpPr>
          <p:nvPr>
            <p:ph idx="1"/>
          </p:nvPr>
        </p:nvSpPr>
        <p:spPr/>
        <p:txBody>
          <a:bodyPr>
            <a:normAutofit fontScale="85000" lnSpcReduction="20000"/>
          </a:bodyPr>
          <a:lstStyle/>
          <a:p>
            <a:r>
              <a:rPr lang="en-US" b="1" dirty="0"/>
              <a:t>R</a:t>
            </a:r>
            <a:r>
              <a:rPr lang="en-US" dirty="0"/>
              <a:t> is a language and environment for statistical computing and graphics</a:t>
            </a:r>
          </a:p>
          <a:p>
            <a:pPr lvl="1"/>
            <a:r>
              <a:rPr lang="en-US" dirty="0"/>
              <a:t>It is essentially the modern, open-source version of </a:t>
            </a:r>
            <a:r>
              <a:rPr lang="en-US" b="1" dirty="0"/>
              <a:t>S</a:t>
            </a:r>
            <a:r>
              <a:rPr lang="en-US" dirty="0"/>
              <a:t>, which was developed at Bell Laboratories in 1975</a:t>
            </a:r>
          </a:p>
          <a:p>
            <a:pPr lvl="1"/>
            <a:endParaRPr lang="en-US" dirty="0"/>
          </a:p>
          <a:p>
            <a:r>
              <a:rPr lang="en-US" dirty="0"/>
              <a:t>It is a free software, meaning that users have the freedom to run, copy, distribute, study, change and improve the software</a:t>
            </a:r>
          </a:p>
          <a:p>
            <a:pPr lvl="1"/>
            <a:r>
              <a:rPr lang="en-US" dirty="0"/>
              <a:t>A huge benefit is the easily accessible documentation for the functions.</a:t>
            </a:r>
          </a:p>
          <a:p>
            <a:pPr marL="608901" lvl="1" indent="0">
              <a:buNone/>
            </a:pPr>
            <a:endParaRPr lang="en-US" dirty="0"/>
          </a:p>
          <a:p>
            <a:r>
              <a:rPr lang="en-US" dirty="0"/>
              <a:t>Why R vs other computing languages (e.g., Python)?</a:t>
            </a:r>
          </a:p>
          <a:p>
            <a:pPr lvl="1"/>
            <a:r>
              <a:rPr lang="en-US" dirty="0"/>
              <a:t>See reading materials on Sakai</a:t>
            </a:r>
          </a:p>
        </p:txBody>
      </p:sp>
    </p:spTree>
    <p:extLst>
      <p:ext uri="{BB962C8B-B14F-4D97-AF65-F5344CB8AC3E}">
        <p14:creationId xmlns:p14="http://schemas.microsoft.com/office/powerpoint/2010/main" val="162911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836" y="270980"/>
            <a:ext cx="10972800" cy="1143000"/>
          </a:xfrm>
        </p:spPr>
        <p:txBody>
          <a:bodyPr>
            <a:normAutofit/>
          </a:bodyPr>
          <a:lstStyle/>
          <a:p>
            <a:r>
              <a:rPr lang="en-US" dirty="0"/>
              <a:t>What is Literate Programming?</a:t>
            </a: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12</a:t>
            </a:fld>
            <a:endParaRPr lang="en-US"/>
          </a:p>
        </p:txBody>
      </p:sp>
      <p:sp>
        <p:nvSpPr>
          <p:cNvPr id="6" name="Rectangle 5">
            <a:extLst>
              <a:ext uri="{FF2B5EF4-FFF2-40B4-BE49-F238E27FC236}">
                <a16:creationId xmlns:a16="http://schemas.microsoft.com/office/drawing/2014/main" id="{42F87D0D-5CC8-5F42-8858-C158945323C2}"/>
              </a:ext>
            </a:extLst>
          </p:cNvPr>
          <p:cNvSpPr/>
          <p:nvPr/>
        </p:nvSpPr>
        <p:spPr>
          <a:xfrm>
            <a:off x="854364" y="1028351"/>
            <a:ext cx="10972800" cy="4893647"/>
          </a:xfrm>
          <a:prstGeom prst="rect">
            <a:avLst/>
          </a:prstGeom>
        </p:spPr>
        <p:txBody>
          <a:bodyPr wrap="square">
            <a:spAutoFit/>
          </a:bodyPr>
          <a:lstStyle/>
          <a:p>
            <a:endParaRPr lang="en-US" sz="2400" dirty="0">
              <a:solidFill>
                <a:srgbClr val="373A3C"/>
              </a:solidFill>
              <a:latin typeface="OpenSans"/>
            </a:endParaRPr>
          </a:p>
          <a:p>
            <a:pPr marL="285750" indent="-285750">
              <a:buFont typeface="Arial" panose="020B0604020202020204" pitchFamily="34" charset="0"/>
              <a:buChar char="•"/>
            </a:pPr>
            <a:r>
              <a:rPr lang="en-US" sz="2400" dirty="0">
                <a:solidFill>
                  <a:srgbClr val="373A3C"/>
                </a:solidFill>
                <a:latin typeface="OpenSans"/>
                <a:hlinkClick r:id="rId3"/>
              </a:rPr>
              <a:t>Literate programming</a:t>
            </a:r>
            <a:r>
              <a:rPr lang="en-US" sz="2400" baseline="30000" dirty="0">
                <a:solidFill>
                  <a:srgbClr val="373A3C"/>
                </a:solidFill>
                <a:latin typeface="OpenSans"/>
              </a:rPr>
              <a:t>1</a:t>
            </a:r>
            <a:r>
              <a:rPr lang="en-US" sz="2400" dirty="0">
                <a:solidFill>
                  <a:srgbClr val="373A3C"/>
                </a:solidFill>
                <a:latin typeface="OpenSans"/>
              </a:rPr>
              <a:t> </a:t>
            </a:r>
            <a:r>
              <a:rPr lang="en-US" sz="2400" dirty="0"/>
              <a:t>= writing out a computer program’s logic in a human language with included code snippets and macros. </a:t>
            </a:r>
            <a:endParaRPr lang="en-US" sz="2400" dirty="0">
              <a:solidFill>
                <a:srgbClr val="373A3C"/>
              </a:solidFill>
              <a:latin typeface="OpenSans"/>
            </a:endParaRPr>
          </a:p>
          <a:p>
            <a:pPr marL="285750" indent="-285750">
              <a:buFont typeface="Arial" panose="020B0604020202020204" pitchFamily="34" charset="0"/>
              <a:buChar char="•"/>
            </a:pPr>
            <a:endParaRPr lang="en-US" sz="2400" dirty="0">
              <a:solidFill>
                <a:srgbClr val="373A3C"/>
              </a:solidFill>
              <a:latin typeface="OpenSans"/>
            </a:endParaRPr>
          </a:p>
          <a:p>
            <a:pPr marL="285750" indent="-285750">
              <a:buFont typeface="Arial" panose="020B0604020202020204" pitchFamily="34" charset="0"/>
              <a:buChar char="•"/>
            </a:pPr>
            <a:r>
              <a:rPr lang="en-US" sz="2400" dirty="0">
                <a:latin typeface="OpenSans"/>
              </a:rPr>
              <a:t>Enables publishing data analyses, along with methods and results, in a single document that allows others to easily execute the same analysis to obtain the same results.</a:t>
            </a:r>
          </a:p>
          <a:p>
            <a:endParaRPr lang="en-US" sz="2400" dirty="0">
              <a:latin typeface="OpenSans"/>
            </a:endParaRPr>
          </a:p>
          <a:p>
            <a:pPr marL="285750" indent="-285750">
              <a:buFont typeface="Arial" panose="020B0604020202020204" pitchFamily="34" charset="0"/>
              <a:buChar char="•"/>
            </a:pPr>
            <a:r>
              <a:rPr lang="en-US" sz="2400" dirty="0">
                <a:latin typeface="OpenSans"/>
              </a:rPr>
              <a:t>“The practice of literate programming has seen an important resurgence in the 2010s with the use of </a:t>
            </a:r>
            <a:r>
              <a:rPr lang="en-US" sz="2400" b="1" dirty="0">
                <a:latin typeface="OpenSans"/>
              </a:rPr>
              <a:t>computational notebooks </a:t>
            </a:r>
            <a:r>
              <a:rPr lang="en-US" sz="2400" dirty="0">
                <a:latin typeface="OpenSans"/>
              </a:rPr>
              <a:t>(aka notebook interface), especially in data science.”</a:t>
            </a:r>
            <a:r>
              <a:rPr lang="en-US" sz="2400" baseline="30000" dirty="0">
                <a:latin typeface="OpenSans"/>
              </a:rPr>
              <a:t>1</a:t>
            </a:r>
            <a:r>
              <a:rPr lang="en-US" sz="2400" dirty="0">
                <a:latin typeface="OpenSans"/>
              </a:rPr>
              <a:t> </a:t>
            </a:r>
          </a:p>
          <a:p>
            <a:pPr marL="742950" lvl="1" indent="-285750">
              <a:buFont typeface="Arial" panose="020B0604020202020204" pitchFamily="34" charset="0"/>
              <a:buChar char="•"/>
            </a:pPr>
            <a:r>
              <a:rPr lang="en-US" sz="2400" dirty="0">
                <a:latin typeface="OpenSans"/>
              </a:rPr>
              <a:t>in this course, we use </a:t>
            </a:r>
            <a:r>
              <a:rPr lang="en-US" sz="2400" dirty="0">
                <a:latin typeface="OpenSans"/>
                <a:hlinkClick r:id="rId4"/>
              </a:rPr>
              <a:t>RMarkdown</a:t>
            </a:r>
            <a:r>
              <a:rPr lang="en-US" sz="2400" dirty="0">
                <a:latin typeface="OpenSans"/>
              </a:rPr>
              <a:t> as our computational notebook</a:t>
            </a:r>
            <a:br>
              <a:rPr lang="en-US" sz="2400" dirty="0">
                <a:solidFill>
                  <a:srgbClr val="2A73CC"/>
                </a:solidFill>
                <a:latin typeface="OpenSans"/>
                <a:hlinkClick r:id="rId5"/>
              </a:rPr>
            </a:br>
            <a:endParaRPr lang="en-US" sz="2400" b="0" i="0" u="none" strike="noStrike" dirty="0">
              <a:solidFill>
                <a:srgbClr val="2A73CC"/>
              </a:solidFill>
              <a:effectLst/>
              <a:latin typeface="OpenSans"/>
              <a:hlinkClick r:id="rId5"/>
            </a:endParaRPr>
          </a:p>
        </p:txBody>
      </p:sp>
      <p:sp>
        <p:nvSpPr>
          <p:cNvPr id="7" name="Rectangle 6">
            <a:extLst>
              <a:ext uri="{FF2B5EF4-FFF2-40B4-BE49-F238E27FC236}">
                <a16:creationId xmlns:a16="http://schemas.microsoft.com/office/drawing/2014/main" id="{72769AC6-CE21-BB4D-B985-B6471A6F6B0E}"/>
              </a:ext>
            </a:extLst>
          </p:cNvPr>
          <p:cNvSpPr/>
          <p:nvPr/>
        </p:nvSpPr>
        <p:spPr>
          <a:xfrm>
            <a:off x="0" y="5868882"/>
            <a:ext cx="7086600" cy="523220"/>
          </a:xfrm>
          <a:prstGeom prst="rect">
            <a:avLst/>
          </a:prstGeom>
        </p:spPr>
        <p:txBody>
          <a:bodyPr wrap="square">
            <a:spAutoFit/>
          </a:bodyPr>
          <a:lstStyle/>
          <a:p>
            <a:r>
              <a:rPr lang="en-US" sz="1400" dirty="0">
                <a:hlinkClick r:id="rId6"/>
              </a:rPr>
              <a:t>[1] https://en.wikipedia.org/wiki/Literate_programming </a:t>
            </a:r>
          </a:p>
          <a:p>
            <a:r>
              <a:rPr lang="en-US" sz="1400" dirty="0">
                <a:hlinkClick r:id="rId6"/>
              </a:rPr>
              <a:t>[2] https://www.coursera.org/learn/reproducible-research#syllabus</a:t>
            </a:r>
            <a:endParaRPr lang="en-US" sz="1400" dirty="0"/>
          </a:p>
        </p:txBody>
      </p:sp>
    </p:spTree>
    <p:extLst>
      <p:ext uri="{BB962C8B-B14F-4D97-AF65-F5344CB8AC3E}">
        <p14:creationId xmlns:p14="http://schemas.microsoft.com/office/powerpoint/2010/main" val="31870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F84D-81B4-AC49-ADE1-C150140EE027}"/>
              </a:ext>
            </a:extLst>
          </p:cNvPr>
          <p:cNvSpPr>
            <a:spLocks noGrp="1"/>
          </p:cNvSpPr>
          <p:nvPr>
            <p:ph type="title"/>
          </p:nvPr>
        </p:nvSpPr>
        <p:spPr/>
        <p:txBody>
          <a:bodyPr/>
          <a:lstStyle/>
          <a:p>
            <a:r>
              <a:rPr lang="en-US" dirty="0"/>
              <a:t>Markdown</a:t>
            </a:r>
          </a:p>
        </p:txBody>
      </p:sp>
      <p:sp>
        <p:nvSpPr>
          <p:cNvPr id="3" name="Content Placeholder 2">
            <a:extLst>
              <a:ext uri="{FF2B5EF4-FFF2-40B4-BE49-F238E27FC236}">
                <a16:creationId xmlns:a16="http://schemas.microsoft.com/office/drawing/2014/main" id="{996001BB-5BA4-DA41-8AA6-C749DF755FC0}"/>
              </a:ext>
            </a:extLst>
          </p:cNvPr>
          <p:cNvSpPr>
            <a:spLocks noGrp="1"/>
          </p:cNvSpPr>
          <p:nvPr>
            <p:ph idx="1"/>
          </p:nvPr>
        </p:nvSpPr>
        <p:spPr/>
        <p:txBody>
          <a:bodyPr>
            <a:noAutofit/>
          </a:bodyPr>
          <a:lstStyle/>
          <a:p>
            <a:r>
              <a:rPr lang="en-US" sz="2400" dirty="0"/>
              <a:t>A text-to-HTML conversion tool. It consists of:</a:t>
            </a:r>
          </a:p>
          <a:p>
            <a:pPr marL="1066101" lvl="1" indent="-457200">
              <a:buAutoNum type="arabicPeriod"/>
            </a:pPr>
            <a:r>
              <a:rPr lang="en-US" sz="2400" dirty="0"/>
              <a:t>a plain text formatting syntax</a:t>
            </a:r>
          </a:p>
          <a:p>
            <a:pPr marL="1066101" lvl="1" indent="-457200">
              <a:buAutoNum type="arabicPeriod"/>
            </a:pPr>
            <a:r>
              <a:rPr lang="en-US" sz="2400" dirty="0"/>
              <a:t>a software tool that converts the plain text formatting to HTML. </a:t>
            </a:r>
          </a:p>
          <a:p>
            <a:r>
              <a:rPr lang="en-US" sz="2400" dirty="0"/>
              <a:t>Markdown allows you to write using easy-to-read, easy-to-write plain text format, then convert it to structurally valid HTML</a:t>
            </a:r>
          </a:p>
          <a:p>
            <a:r>
              <a:rPr lang="en-US" sz="2400" dirty="0"/>
              <a:t>A Markdown-formatted document should be publishable as-is, as plain text, without looking like it’s been marked up with tags or formatting instructions. </a:t>
            </a:r>
          </a:p>
          <a:p>
            <a:pPr lvl="1"/>
            <a:r>
              <a:rPr lang="en-US" sz="2400" dirty="0"/>
              <a:t>See, for example, developer tools in the Chrome browser which shows you the code underlying a website</a:t>
            </a:r>
          </a:p>
        </p:txBody>
      </p:sp>
      <p:sp>
        <p:nvSpPr>
          <p:cNvPr id="5" name="Date Placeholder 3">
            <a:extLst>
              <a:ext uri="{FF2B5EF4-FFF2-40B4-BE49-F238E27FC236}">
                <a16:creationId xmlns:a16="http://schemas.microsoft.com/office/drawing/2014/main" id="{018AED8D-1886-514E-B038-59C757B49040}"/>
              </a:ext>
            </a:extLst>
          </p:cNvPr>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6" name="Slide Number Placeholder 4">
            <a:extLst>
              <a:ext uri="{FF2B5EF4-FFF2-40B4-BE49-F238E27FC236}">
                <a16:creationId xmlns:a16="http://schemas.microsoft.com/office/drawing/2014/main" id="{39756C56-A2A6-CF41-81FB-07B45769BD20}"/>
              </a:ext>
            </a:extLst>
          </p:cNvPr>
          <p:cNvSpPr>
            <a:spLocks noGrp="1"/>
          </p:cNvSpPr>
          <p:nvPr>
            <p:ph type="sldNum" sz="quarter" idx="12"/>
          </p:nvPr>
        </p:nvSpPr>
        <p:spPr/>
        <p:txBody>
          <a:bodyPr/>
          <a:lstStyle/>
          <a:p>
            <a:fld id="{A689C0C2-2628-4BC7-B4EC-5968BF3255A3}" type="slidenum">
              <a:rPr lang="en-US" smtClean="0"/>
              <a:pPr/>
              <a:t>13</a:t>
            </a:fld>
            <a:endParaRPr lang="en-US"/>
          </a:p>
        </p:txBody>
      </p:sp>
      <p:sp>
        <p:nvSpPr>
          <p:cNvPr id="4" name="Rectangle 3">
            <a:extLst>
              <a:ext uri="{FF2B5EF4-FFF2-40B4-BE49-F238E27FC236}">
                <a16:creationId xmlns:a16="http://schemas.microsoft.com/office/drawing/2014/main" id="{74271DCF-D57B-6045-8740-4196B54DF186}"/>
              </a:ext>
            </a:extLst>
          </p:cNvPr>
          <p:cNvSpPr/>
          <p:nvPr/>
        </p:nvSpPr>
        <p:spPr>
          <a:xfrm>
            <a:off x="0" y="6126165"/>
            <a:ext cx="3586879" cy="307777"/>
          </a:xfrm>
          <a:prstGeom prst="rect">
            <a:avLst/>
          </a:prstGeom>
        </p:spPr>
        <p:txBody>
          <a:bodyPr wrap="none">
            <a:spAutoFit/>
          </a:bodyPr>
          <a:lstStyle/>
          <a:p>
            <a:r>
              <a:rPr lang="en-US" sz="1400" dirty="0">
                <a:hlinkClick r:id="rId3"/>
              </a:rPr>
              <a:t>https://daringfireball.net/projects/markdown/</a:t>
            </a:r>
            <a:endParaRPr lang="en-US" sz="1400" dirty="0"/>
          </a:p>
        </p:txBody>
      </p:sp>
    </p:spTree>
    <p:extLst>
      <p:ext uri="{BB962C8B-B14F-4D97-AF65-F5344CB8AC3E}">
        <p14:creationId xmlns:p14="http://schemas.microsoft.com/office/powerpoint/2010/main" val="185032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CAB7-5B10-1430-326A-C3A5F6C38E88}"/>
              </a:ext>
            </a:extLst>
          </p:cNvPr>
          <p:cNvSpPr>
            <a:spLocks noGrp="1"/>
          </p:cNvSpPr>
          <p:nvPr>
            <p:ph type="title"/>
          </p:nvPr>
        </p:nvSpPr>
        <p:spPr/>
        <p:txBody>
          <a:bodyPr>
            <a:normAutofit fontScale="90000"/>
          </a:bodyPr>
          <a:lstStyle/>
          <a:p>
            <a:r>
              <a:rPr lang="en-US" dirty="0" err="1"/>
              <a:t>ChatGPT</a:t>
            </a:r>
            <a:r>
              <a:rPr lang="en-US" dirty="0"/>
              <a:t>, can you show us an example?</a:t>
            </a:r>
          </a:p>
        </p:txBody>
      </p:sp>
    </p:spTree>
    <p:extLst>
      <p:ext uri="{BB962C8B-B14F-4D97-AF65-F5344CB8AC3E}">
        <p14:creationId xmlns:p14="http://schemas.microsoft.com/office/powerpoint/2010/main" val="128116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701414-6E0E-5D16-074E-683BB8F8EC5D}"/>
              </a:ext>
            </a:extLst>
          </p:cNvPr>
          <p:cNvPicPr>
            <a:picLocks noChangeAspect="1"/>
          </p:cNvPicPr>
          <p:nvPr/>
        </p:nvPicPr>
        <p:blipFill>
          <a:blip r:embed="rId2"/>
          <a:stretch>
            <a:fillRect/>
          </a:stretch>
        </p:blipFill>
        <p:spPr>
          <a:xfrm>
            <a:off x="0" y="0"/>
            <a:ext cx="5869592" cy="2631688"/>
          </a:xfrm>
          <a:prstGeom prst="rect">
            <a:avLst/>
          </a:prstGeom>
        </p:spPr>
      </p:pic>
      <p:pic>
        <p:nvPicPr>
          <p:cNvPr id="5" name="Picture 4">
            <a:extLst>
              <a:ext uri="{FF2B5EF4-FFF2-40B4-BE49-F238E27FC236}">
                <a16:creationId xmlns:a16="http://schemas.microsoft.com/office/drawing/2014/main" id="{242EF7AF-3DB5-4F4D-1545-AB0ADD660B7E}"/>
              </a:ext>
            </a:extLst>
          </p:cNvPr>
          <p:cNvPicPr>
            <a:picLocks noChangeAspect="1"/>
          </p:cNvPicPr>
          <p:nvPr/>
        </p:nvPicPr>
        <p:blipFill>
          <a:blip r:embed="rId3"/>
          <a:stretch>
            <a:fillRect/>
          </a:stretch>
        </p:blipFill>
        <p:spPr>
          <a:xfrm>
            <a:off x="6210247" y="1650380"/>
            <a:ext cx="5981753" cy="4795024"/>
          </a:xfrm>
          <a:prstGeom prst="rect">
            <a:avLst/>
          </a:prstGeom>
        </p:spPr>
      </p:pic>
    </p:spTree>
    <p:extLst>
      <p:ext uri="{BB962C8B-B14F-4D97-AF65-F5344CB8AC3E}">
        <p14:creationId xmlns:p14="http://schemas.microsoft.com/office/powerpoint/2010/main" val="206356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6C01-44D8-CD42-9D6B-FE7AB620F5D6}"/>
              </a:ext>
            </a:extLst>
          </p:cNvPr>
          <p:cNvSpPr>
            <a:spLocks noGrp="1"/>
          </p:cNvSpPr>
          <p:nvPr>
            <p:ph type="title"/>
          </p:nvPr>
        </p:nvSpPr>
        <p:spPr/>
        <p:txBody>
          <a:bodyPr/>
          <a:lstStyle/>
          <a:p>
            <a:r>
              <a:rPr lang="en-US" dirty="0" err="1"/>
              <a:t>RMarkdown</a:t>
            </a:r>
            <a:r>
              <a:rPr lang="en-US" dirty="0"/>
              <a:t> Demo Video</a:t>
            </a:r>
          </a:p>
        </p:txBody>
      </p:sp>
      <p:sp>
        <p:nvSpPr>
          <p:cNvPr id="3" name="Content Placeholder 2">
            <a:extLst>
              <a:ext uri="{FF2B5EF4-FFF2-40B4-BE49-F238E27FC236}">
                <a16:creationId xmlns:a16="http://schemas.microsoft.com/office/drawing/2014/main" id="{C5C095C6-80C0-D14A-981E-97D36AF35D1A}"/>
              </a:ext>
            </a:extLst>
          </p:cNvPr>
          <p:cNvSpPr>
            <a:spLocks noGrp="1"/>
          </p:cNvSpPr>
          <p:nvPr>
            <p:ph idx="1"/>
          </p:nvPr>
        </p:nvSpPr>
        <p:spPr/>
        <p:txBody>
          <a:bodyPr/>
          <a:lstStyle/>
          <a:p>
            <a:r>
              <a:rPr lang="en-US" dirty="0">
                <a:hlinkClick r:id="rId3"/>
              </a:rPr>
              <a:t>https://rmarkdown.rstudio.com/lesson-1.html</a:t>
            </a:r>
            <a:endParaRPr lang="en-US" dirty="0"/>
          </a:p>
        </p:txBody>
      </p:sp>
      <p:sp>
        <p:nvSpPr>
          <p:cNvPr id="4" name="Date Placeholder 3">
            <a:extLst>
              <a:ext uri="{FF2B5EF4-FFF2-40B4-BE49-F238E27FC236}">
                <a16:creationId xmlns:a16="http://schemas.microsoft.com/office/drawing/2014/main" id="{A0526A34-2719-5141-AA91-10C96ABE944D}"/>
              </a:ext>
            </a:extLst>
          </p:cNvPr>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a:extLst>
              <a:ext uri="{FF2B5EF4-FFF2-40B4-BE49-F238E27FC236}">
                <a16:creationId xmlns:a16="http://schemas.microsoft.com/office/drawing/2014/main" id="{8CA14C35-51CE-0646-A0FC-1F33D2FA1963}"/>
              </a:ext>
            </a:extLst>
          </p:cNvPr>
          <p:cNvSpPr>
            <a:spLocks noGrp="1"/>
          </p:cNvSpPr>
          <p:nvPr>
            <p:ph type="sldNum" sz="quarter" idx="12"/>
          </p:nvPr>
        </p:nvSpPr>
        <p:spPr>
          <a:xfrm>
            <a:off x="5851236" y="6492873"/>
            <a:ext cx="489528" cy="365125"/>
          </a:xfrm>
        </p:spPr>
        <p:txBody>
          <a:bodyPr/>
          <a:lstStyle/>
          <a:p>
            <a:fld id="{A689C0C2-2628-4BC7-B4EC-5968BF3255A3}" type="slidenum">
              <a:rPr lang="en-US" smtClean="0"/>
              <a:pPr/>
              <a:t>16</a:t>
            </a:fld>
            <a:endParaRPr lang="en-US"/>
          </a:p>
        </p:txBody>
      </p:sp>
    </p:spTree>
    <p:extLst>
      <p:ext uri="{BB962C8B-B14F-4D97-AF65-F5344CB8AC3E}">
        <p14:creationId xmlns:p14="http://schemas.microsoft.com/office/powerpoint/2010/main" val="33864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 in R Studio</a:t>
            </a: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17</a:t>
            </a:fld>
            <a:endParaRPr lang="en-US"/>
          </a:p>
        </p:txBody>
      </p:sp>
      <p:sp>
        <p:nvSpPr>
          <p:cNvPr id="6" name="Content Placeholder 2">
            <a:extLst>
              <a:ext uri="{FF2B5EF4-FFF2-40B4-BE49-F238E27FC236}">
                <a16:creationId xmlns:a16="http://schemas.microsoft.com/office/drawing/2014/main" id="{E278A8D6-BA0A-C54B-B1B9-5D50E7892A73}"/>
              </a:ext>
            </a:extLst>
          </p:cNvPr>
          <p:cNvSpPr txBox="1">
            <a:spLocks/>
          </p:cNvSpPr>
          <p:nvPr/>
        </p:nvSpPr>
        <p:spPr>
          <a:xfrm>
            <a:off x="4078210" y="2641214"/>
            <a:ext cx="4525108" cy="2254344"/>
          </a:xfrm>
          <a:prstGeom prst="rect">
            <a:avLst/>
          </a:prstGeom>
        </p:spPr>
        <p:txBody>
          <a:bodyPr>
            <a:noAutofit/>
          </a:bodyPr>
          <a:lstStyle>
            <a:lvl1pPr marL="456677" indent="-456677" algn="l" defTabSz="608901" rtl="0" eaLnBrk="1" latinLnBrk="0" hangingPunct="1">
              <a:spcBef>
                <a:spcPts val="600"/>
              </a:spcBef>
              <a:buFont typeface="Arial"/>
              <a:buChar char="•"/>
              <a:defRPr sz="3600" kern="1200">
                <a:solidFill>
                  <a:schemeClr val="bg1">
                    <a:lumMod val="50000"/>
                  </a:schemeClr>
                </a:solidFill>
                <a:latin typeface="Helvetica Neue"/>
                <a:ea typeface="+mn-ea"/>
                <a:cs typeface="+mn-cs"/>
              </a:defRPr>
            </a:lvl1pPr>
            <a:lvl2pPr marL="989463" indent="-380562" algn="l" defTabSz="608901" rtl="0" eaLnBrk="1" latinLnBrk="0" hangingPunct="1">
              <a:spcBef>
                <a:spcPts val="600"/>
              </a:spcBef>
              <a:buFont typeface="Arial"/>
              <a:buChar char="–"/>
              <a:defRPr sz="3600" kern="1200">
                <a:solidFill>
                  <a:schemeClr val="bg1">
                    <a:lumMod val="50000"/>
                  </a:schemeClr>
                </a:solidFill>
                <a:latin typeface="Helvetica Neue"/>
                <a:ea typeface="+mn-ea"/>
                <a:cs typeface="+mn-cs"/>
              </a:defRPr>
            </a:lvl2pPr>
            <a:lvl3pPr marL="1522251" indent="-304451" algn="l" defTabSz="608901" rtl="0" eaLnBrk="1" latinLnBrk="0" hangingPunct="1">
              <a:spcBef>
                <a:spcPts val="600"/>
              </a:spcBef>
              <a:buFont typeface="Arial"/>
              <a:buChar char="•"/>
              <a:defRPr sz="2800" kern="1200">
                <a:solidFill>
                  <a:schemeClr val="bg1">
                    <a:lumMod val="50000"/>
                  </a:schemeClr>
                </a:solidFill>
                <a:latin typeface="Helvetica Neue"/>
                <a:ea typeface="+mn-ea"/>
                <a:cs typeface="+mn-cs"/>
              </a:defRPr>
            </a:lvl3pPr>
            <a:lvl4pPr marL="2131152" indent="-304451" algn="l" defTabSz="608901" rtl="0" eaLnBrk="1" latinLnBrk="0" hangingPunct="1">
              <a:spcBef>
                <a:spcPts val="600"/>
              </a:spcBef>
              <a:buFont typeface="Arial"/>
              <a:buChar char="–"/>
              <a:defRPr sz="2400" kern="1200">
                <a:solidFill>
                  <a:schemeClr val="bg1">
                    <a:lumMod val="50000"/>
                  </a:schemeClr>
                </a:solidFill>
                <a:latin typeface="Helvetica Neue"/>
                <a:ea typeface="+mn-ea"/>
                <a:cs typeface="+mn-cs"/>
              </a:defRPr>
            </a:lvl4pPr>
            <a:lvl5pPr marL="2740053" indent="-304451" algn="l" defTabSz="608901" rtl="0" eaLnBrk="1" latinLnBrk="0" hangingPunct="1">
              <a:spcBef>
                <a:spcPts val="600"/>
              </a:spcBef>
              <a:buFont typeface="Arial"/>
              <a:buChar char="»"/>
              <a:defRPr sz="2400" kern="1200">
                <a:solidFill>
                  <a:schemeClr val="bg1">
                    <a:lumMod val="50000"/>
                  </a:schemeClr>
                </a:solidFill>
                <a:latin typeface="Helvetica Neue"/>
                <a:ea typeface="+mn-ea"/>
                <a:cs typeface="+mn-cs"/>
              </a:defRPr>
            </a:lvl5pPr>
            <a:lvl6pPr marL="3348954" indent="-304451" algn="l" defTabSz="608901" rtl="0" eaLnBrk="1" latinLnBrk="0" hangingPunct="1">
              <a:spcBef>
                <a:spcPct val="20000"/>
              </a:spcBef>
              <a:buFont typeface="Arial"/>
              <a:buChar char="•"/>
              <a:defRPr sz="2664" kern="1200">
                <a:solidFill>
                  <a:schemeClr val="tx1"/>
                </a:solidFill>
                <a:latin typeface="+mn-lt"/>
                <a:ea typeface="+mn-ea"/>
                <a:cs typeface="+mn-cs"/>
              </a:defRPr>
            </a:lvl6pPr>
            <a:lvl7pPr marL="3957856" indent="-304451" algn="l" defTabSz="608901" rtl="0" eaLnBrk="1" latinLnBrk="0" hangingPunct="1">
              <a:spcBef>
                <a:spcPct val="20000"/>
              </a:spcBef>
              <a:buFont typeface="Arial"/>
              <a:buChar char="•"/>
              <a:defRPr sz="2664" kern="1200">
                <a:solidFill>
                  <a:schemeClr val="tx1"/>
                </a:solidFill>
                <a:latin typeface="+mn-lt"/>
                <a:ea typeface="+mn-ea"/>
                <a:cs typeface="+mn-cs"/>
              </a:defRPr>
            </a:lvl7pPr>
            <a:lvl8pPr marL="4566755" indent="-304451" algn="l" defTabSz="608901" rtl="0" eaLnBrk="1" latinLnBrk="0" hangingPunct="1">
              <a:spcBef>
                <a:spcPct val="20000"/>
              </a:spcBef>
              <a:buFont typeface="Arial"/>
              <a:buChar char="•"/>
              <a:defRPr sz="2664" kern="1200">
                <a:solidFill>
                  <a:schemeClr val="tx1"/>
                </a:solidFill>
                <a:latin typeface="+mn-lt"/>
                <a:ea typeface="+mn-ea"/>
                <a:cs typeface="+mn-cs"/>
              </a:defRPr>
            </a:lvl8pPr>
            <a:lvl9pPr marL="5175656" indent="-304451" algn="l" defTabSz="608901" rtl="0" eaLnBrk="1" latinLnBrk="0" hangingPunct="1">
              <a:spcBef>
                <a:spcPct val="20000"/>
              </a:spcBef>
              <a:buFont typeface="Arial"/>
              <a:buChar char="•"/>
              <a:defRPr sz="2664" kern="1200">
                <a:solidFill>
                  <a:schemeClr val="tx1"/>
                </a:solidFill>
                <a:latin typeface="+mn-lt"/>
                <a:ea typeface="+mn-ea"/>
                <a:cs typeface="+mn-cs"/>
              </a:defRPr>
            </a:lvl9pPr>
          </a:lstStyle>
          <a:p>
            <a:pPr marL="457200" indent="-457200">
              <a:buFont typeface="+mj-lt"/>
              <a:buAutoNum type="arabicPeriod"/>
            </a:pPr>
            <a:r>
              <a:rPr lang="en-US" dirty="0" err="1"/>
              <a:t>RMarkdown</a:t>
            </a:r>
            <a:endParaRPr lang="en-US" dirty="0"/>
          </a:p>
          <a:p>
            <a:pPr marL="457200" indent="-457200">
              <a:buFont typeface="+mj-lt"/>
              <a:buAutoNum type="arabicPeriod"/>
            </a:pPr>
            <a:endParaRPr lang="en-US" dirty="0"/>
          </a:p>
          <a:p>
            <a:pPr marL="457200" indent="-457200">
              <a:buFont typeface="+mj-lt"/>
              <a:buAutoNum type="arabicPeriod"/>
            </a:pPr>
            <a:r>
              <a:rPr lang="en-US" dirty="0"/>
              <a:t>Data Analysis</a:t>
            </a:r>
          </a:p>
        </p:txBody>
      </p:sp>
    </p:spTree>
    <p:extLst>
      <p:ext uri="{BB962C8B-B14F-4D97-AF65-F5344CB8AC3E}">
        <p14:creationId xmlns:p14="http://schemas.microsoft.com/office/powerpoint/2010/main" val="5811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C019-1B16-BFBD-705F-E4DF445B285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31B542E-2319-553E-9034-F31076B59F0F}"/>
              </a:ext>
            </a:extLst>
          </p:cNvPr>
          <p:cNvSpPr>
            <a:spLocks noGrp="1"/>
          </p:cNvSpPr>
          <p:nvPr>
            <p:ph type="subTitle" idx="1"/>
          </p:nvPr>
        </p:nvSpPr>
        <p:spPr/>
        <p:txBody>
          <a:bodyPr/>
          <a:lstStyle/>
          <a:p>
            <a:endParaRPr lang="en-US"/>
          </a:p>
        </p:txBody>
      </p:sp>
      <p:pic>
        <p:nvPicPr>
          <p:cNvPr id="5" name="slide.url=https://www.polleverywhere.com/multiple_choice_polls/VVIy9eUQQ2BzUDdmbvAmO">
            <a:extLst>
              <a:ext uri="{FF2B5EF4-FFF2-40B4-BE49-F238E27FC236}">
                <a16:creationId xmlns:a16="http://schemas.microsoft.com/office/drawing/2014/main" id="{57AD61E2-8C03-2A9A-C9FF-6A222FABEA2B}"/>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2368203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8AC9-BCC5-1553-11CC-3B8449CB40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4AF6F7-3082-B1B1-F7FB-1CA080C63DA1}"/>
              </a:ext>
            </a:extLst>
          </p:cNvPr>
          <p:cNvSpPr>
            <a:spLocks noGrp="1"/>
          </p:cNvSpPr>
          <p:nvPr>
            <p:ph type="subTitle" idx="1"/>
          </p:nvPr>
        </p:nvSpPr>
        <p:spPr/>
        <p:txBody>
          <a:bodyPr/>
          <a:lstStyle/>
          <a:p>
            <a:endParaRPr lang="en-US"/>
          </a:p>
        </p:txBody>
      </p:sp>
      <p:pic>
        <p:nvPicPr>
          <p:cNvPr id="5" name="slide.url=https://www.polleverywhere.com/free_text_polls/YrebVwolYZx5yML5ICDFX">
            <a:extLst>
              <a:ext uri="{FF2B5EF4-FFF2-40B4-BE49-F238E27FC236}">
                <a16:creationId xmlns:a16="http://schemas.microsoft.com/office/drawing/2014/main" id="{1253C708-6591-71A1-184A-723BDF7B619A}"/>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381932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today</a:t>
            </a:r>
          </a:p>
        </p:txBody>
      </p:sp>
      <p:sp>
        <p:nvSpPr>
          <p:cNvPr id="3" name="Content Placeholder 2"/>
          <p:cNvSpPr>
            <a:spLocks noGrp="1"/>
          </p:cNvSpPr>
          <p:nvPr>
            <p:ph idx="1"/>
          </p:nvPr>
        </p:nvSpPr>
        <p:spPr>
          <a:xfrm>
            <a:off x="838200" y="1690688"/>
            <a:ext cx="10515600" cy="4351338"/>
          </a:xfrm>
        </p:spPr>
        <p:txBody>
          <a:bodyPr>
            <a:normAutofit/>
          </a:bodyPr>
          <a:lstStyle/>
          <a:p>
            <a:pPr marL="514350" indent="-514350">
              <a:lnSpc>
                <a:spcPct val="150000"/>
              </a:lnSpc>
              <a:spcBef>
                <a:spcPts val="0"/>
              </a:spcBef>
              <a:buAutoNum type="arabicPeriod"/>
            </a:pPr>
            <a:r>
              <a:rPr lang="en-US" dirty="0">
                <a:solidFill>
                  <a:schemeClr val="tx1">
                    <a:lumMod val="50000"/>
                    <a:lumOff val="50000"/>
                  </a:schemeClr>
                </a:solidFill>
              </a:rPr>
              <a:t>Reproducible Research </a:t>
            </a:r>
          </a:p>
          <a:p>
            <a:pPr marL="514350" indent="-514350">
              <a:lnSpc>
                <a:spcPct val="150000"/>
              </a:lnSpc>
              <a:spcBef>
                <a:spcPts val="0"/>
              </a:spcBef>
              <a:buFont typeface="Arial"/>
              <a:buAutoNum type="arabicPeriod"/>
            </a:pPr>
            <a:r>
              <a:rPr lang="en-US" dirty="0"/>
              <a:t>R, RStudio, and </a:t>
            </a:r>
            <a:r>
              <a:rPr lang="en-US" dirty="0" err="1"/>
              <a:t>RMarkdown</a:t>
            </a:r>
            <a:r>
              <a:rPr lang="en-US" dirty="0"/>
              <a:t> </a:t>
            </a:r>
          </a:p>
          <a:p>
            <a:pPr marL="514350" indent="-514350">
              <a:lnSpc>
                <a:spcPct val="150000"/>
              </a:lnSpc>
              <a:spcBef>
                <a:spcPts val="0"/>
              </a:spcBef>
              <a:buFont typeface="Arial"/>
              <a:buAutoNum type="arabicPeriod"/>
            </a:pPr>
            <a:r>
              <a:rPr lang="en-US" dirty="0">
                <a:solidFill>
                  <a:schemeClr val="tx1">
                    <a:lumMod val="50000"/>
                    <a:lumOff val="50000"/>
                  </a:schemeClr>
                </a:solidFill>
              </a:rPr>
              <a:t>Demos</a:t>
            </a:r>
          </a:p>
          <a:p>
            <a:pPr marL="514350" indent="-514350">
              <a:lnSpc>
                <a:spcPct val="150000"/>
              </a:lnSpc>
              <a:spcBef>
                <a:spcPts val="0"/>
              </a:spcBef>
              <a:buFont typeface="Arial"/>
              <a:buAutoNum type="arabicPeriod"/>
            </a:pPr>
            <a:r>
              <a:rPr lang="en-US" dirty="0">
                <a:solidFill>
                  <a:schemeClr val="tx1">
                    <a:lumMod val="50000"/>
                    <a:lumOff val="50000"/>
                  </a:schemeClr>
                </a:solidFill>
              </a:rPr>
              <a:t>Project overview &amp; groupings</a:t>
            </a:r>
          </a:p>
          <a:p>
            <a:pPr marL="0" indent="0">
              <a:lnSpc>
                <a:spcPct val="150000"/>
              </a:lnSpc>
              <a:spcBef>
                <a:spcPts val="0"/>
              </a:spcBef>
              <a:buNone/>
            </a:pPr>
            <a:endParaRPr lang="en-US" dirty="0">
              <a:solidFill>
                <a:schemeClr val="tx1">
                  <a:lumMod val="50000"/>
                  <a:lumOff val="50000"/>
                </a:schemeClr>
              </a:solidFill>
            </a:endParaRP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2</a:t>
            </a:fld>
            <a:endParaRPr lang="en-US"/>
          </a:p>
        </p:txBody>
      </p:sp>
    </p:spTree>
    <p:extLst>
      <p:ext uri="{BB962C8B-B14F-4D97-AF65-F5344CB8AC3E}">
        <p14:creationId xmlns:p14="http://schemas.microsoft.com/office/powerpoint/2010/main" val="2371488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0440-4D7B-EEDA-1126-17C8E02BE7CE}"/>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0096F63-BA84-BE70-D8F6-A0FE47F79C97}"/>
              </a:ext>
            </a:extLst>
          </p:cNvPr>
          <p:cNvSpPr>
            <a:spLocks noGrp="1"/>
          </p:cNvSpPr>
          <p:nvPr>
            <p:ph type="subTitle" idx="1"/>
          </p:nvPr>
        </p:nvSpPr>
        <p:spPr/>
        <p:txBody>
          <a:bodyPr/>
          <a:lstStyle/>
          <a:p>
            <a:endParaRPr lang="en-US"/>
          </a:p>
        </p:txBody>
      </p:sp>
      <p:pic>
        <p:nvPicPr>
          <p:cNvPr id="5" name="slide.url=https://www.polleverywhere.com/multiple_choice_polls/FSoh4oJ3giBvTz15LL2Uy">
            <a:extLst>
              <a:ext uri="{FF2B5EF4-FFF2-40B4-BE49-F238E27FC236}">
                <a16:creationId xmlns:a16="http://schemas.microsoft.com/office/drawing/2014/main" id="{F9DEB6E7-5A2B-8319-0F4D-5D4429D6C1C7}"/>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203305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89AD-D240-657D-EFA0-F535FA34217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166E2A3-2442-D88D-A3B9-836560C4A863}"/>
              </a:ext>
            </a:extLst>
          </p:cNvPr>
          <p:cNvSpPr>
            <a:spLocks noGrp="1"/>
          </p:cNvSpPr>
          <p:nvPr>
            <p:ph type="subTitle" idx="1"/>
          </p:nvPr>
        </p:nvSpPr>
        <p:spPr/>
        <p:txBody>
          <a:bodyPr/>
          <a:lstStyle/>
          <a:p>
            <a:endParaRPr lang="en-US"/>
          </a:p>
        </p:txBody>
      </p:sp>
      <p:pic>
        <p:nvPicPr>
          <p:cNvPr id="5" name="slide.url=https://www.polleverywhere.com/free_text_polls/NfYSTPxetYUmrezAkE8qr">
            <a:extLst>
              <a:ext uri="{FF2B5EF4-FFF2-40B4-BE49-F238E27FC236}">
                <a16:creationId xmlns:a16="http://schemas.microsoft.com/office/drawing/2014/main" id="{39F7541A-A1DA-9B1B-8C94-1B6AF78062E8}"/>
              </a:ext>
            </a:extLst>
          </p:cNvPr>
          <p:cNvPicPr>
            <a:picLocks/>
          </p:cNvPicPr>
          <p:nvPr/>
        </p:nvPicPr>
        <p:blipFill>
          <a:blip r:embed="rId3"/>
          <a:stretch>
            <a:fillRect/>
          </a:stretch>
        </p:blipFill>
        <p:spPr>
          <a:xfrm>
            <a:off x="63500" y="63500"/>
            <a:ext cx="12065000" cy="6731000"/>
          </a:xfrm>
          <a:prstGeom prst="rect">
            <a:avLst/>
          </a:prstGeom>
        </p:spPr>
      </p:pic>
    </p:spTree>
    <p:extLst>
      <p:ext uri="{BB962C8B-B14F-4D97-AF65-F5344CB8AC3E}">
        <p14:creationId xmlns:p14="http://schemas.microsoft.com/office/powerpoint/2010/main" val="251292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FB51B-8E00-064B-B761-98947AADBAE9}"/>
              </a:ext>
            </a:extLst>
          </p:cNvPr>
          <p:cNvPicPr>
            <a:picLocks noChangeAspect="1"/>
          </p:cNvPicPr>
          <p:nvPr/>
        </p:nvPicPr>
        <p:blipFill>
          <a:blip r:embed="rId3"/>
          <a:stretch>
            <a:fillRect/>
          </a:stretch>
        </p:blipFill>
        <p:spPr>
          <a:xfrm>
            <a:off x="2046544" y="1072584"/>
            <a:ext cx="7107382" cy="1316866"/>
          </a:xfrm>
          <a:prstGeom prst="rect">
            <a:avLst/>
          </a:prstGeom>
        </p:spPr>
      </p:pic>
      <p:sp>
        <p:nvSpPr>
          <p:cNvPr id="6" name="TextBox 5">
            <a:extLst>
              <a:ext uri="{FF2B5EF4-FFF2-40B4-BE49-F238E27FC236}">
                <a16:creationId xmlns:a16="http://schemas.microsoft.com/office/drawing/2014/main" id="{095F438D-EC23-6331-FBB7-A48C09FB620F}"/>
              </a:ext>
            </a:extLst>
          </p:cNvPr>
          <p:cNvSpPr txBox="1"/>
          <p:nvPr/>
        </p:nvSpPr>
        <p:spPr>
          <a:xfrm>
            <a:off x="740627" y="3136612"/>
            <a:ext cx="9719217" cy="707886"/>
          </a:xfrm>
          <a:prstGeom prst="rect">
            <a:avLst/>
          </a:prstGeom>
          <a:noFill/>
        </p:spPr>
        <p:txBody>
          <a:bodyPr wrap="square">
            <a:spAutoFit/>
          </a:bodyPr>
          <a:lstStyle/>
          <a:p>
            <a:r>
              <a:rPr lang="en-US" sz="4000" dirty="0"/>
              <a:t>https://</a:t>
            </a:r>
            <a:r>
              <a:rPr lang="en-US" sz="4000" dirty="0" err="1"/>
              <a:t>library.duke.edu</a:t>
            </a:r>
            <a:r>
              <a:rPr lang="en-US" sz="4000" dirty="0"/>
              <a:t>/data/workshops</a:t>
            </a:r>
          </a:p>
        </p:txBody>
      </p:sp>
      <p:sp>
        <p:nvSpPr>
          <p:cNvPr id="8" name="TextBox 7">
            <a:extLst>
              <a:ext uri="{FF2B5EF4-FFF2-40B4-BE49-F238E27FC236}">
                <a16:creationId xmlns:a16="http://schemas.microsoft.com/office/drawing/2014/main" id="{ADE40FDD-174D-7102-67B4-F47509D5AA25}"/>
              </a:ext>
            </a:extLst>
          </p:cNvPr>
          <p:cNvSpPr txBox="1"/>
          <p:nvPr/>
        </p:nvSpPr>
        <p:spPr>
          <a:xfrm>
            <a:off x="740626" y="4021957"/>
            <a:ext cx="11451373" cy="707886"/>
          </a:xfrm>
          <a:prstGeom prst="rect">
            <a:avLst/>
          </a:prstGeom>
          <a:noFill/>
        </p:spPr>
        <p:txBody>
          <a:bodyPr wrap="square">
            <a:spAutoFit/>
          </a:bodyPr>
          <a:lstStyle/>
          <a:p>
            <a:r>
              <a:rPr lang="en-US" sz="4000" dirty="0"/>
              <a:t>https://</a:t>
            </a:r>
            <a:r>
              <a:rPr lang="en-US" sz="4000" dirty="0" err="1"/>
              <a:t>rfun.library.duke.edu</a:t>
            </a:r>
            <a:r>
              <a:rPr lang="en-US" sz="4000" dirty="0"/>
              <a:t>/portfolio/</a:t>
            </a:r>
            <a:r>
              <a:rPr lang="en-US" sz="4000" dirty="0" err="1"/>
              <a:t>r_open_labs</a:t>
            </a:r>
            <a:r>
              <a:rPr lang="en-US" sz="4000" dirty="0"/>
              <a:t>/</a:t>
            </a:r>
          </a:p>
        </p:txBody>
      </p:sp>
    </p:spTree>
    <p:extLst>
      <p:ext uri="{BB962C8B-B14F-4D97-AF65-F5344CB8AC3E}">
        <p14:creationId xmlns:p14="http://schemas.microsoft.com/office/powerpoint/2010/main" val="256538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6AE65-D195-D9D5-A011-C4918DA05A4A}"/>
              </a:ext>
            </a:extLst>
          </p:cNvPr>
          <p:cNvSpPr>
            <a:spLocks noGrp="1"/>
          </p:cNvSpPr>
          <p:nvPr>
            <p:ph type="title"/>
          </p:nvPr>
        </p:nvSpPr>
        <p:spPr/>
        <p:txBody>
          <a:bodyPr/>
          <a:lstStyle/>
          <a:p>
            <a:r>
              <a:rPr lang="en-US" dirty="0"/>
              <a:t>Project Overview &amp; Groupings</a:t>
            </a:r>
          </a:p>
        </p:txBody>
      </p:sp>
    </p:spTree>
    <p:extLst>
      <p:ext uri="{BB962C8B-B14F-4D97-AF65-F5344CB8AC3E}">
        <p14:creationId xmlns:p14="http://schemas.microsoft.com/office/powerpoint/2010/main" val="237894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 for today</a:t>
            </a:r>
          </a:p>
        </p:txBody>
      </p:sp>
      <p:sp>
        <p:nvSpPr>
          <p:cNvPr id="3" name="Content Placeholder 2"/>
          <p:cNvSpPr>
            <a:spLocks noGrp="1"/>
          </p:cNvSpPr>
          <p:nvPr>
            <p:ph idx="1"/>
          </p:nvPr>
        </p:nvSpPr>
        <p:spPr>
          <a:xfrm>
            <a:off x="838200" y="1690688"/>
            <a:ext cx="10515600" cy="4351338"/>
          </a:xfrm>
        </p:spPr>
        <p:txBody>
          <a:bodyPr>
            <a:normAutofit/>
          </a:bodyPr>
          <a:lstStyle/>
          <a:p>
            <a:pPr marL="514350" indent="-514350">
              <a:lnSpc>
                <a:spcPct val="150000"/>
              </a:lnSpc>
              <a:spcBef>
                <a:spcPts val="0"/>
              </a:spcBef>
              <a:buAutoNum type="arabicPeriod"/>
            </a:pPr>
            <a:r>
              <a:rPr lang="en-US" dirty="0">
                <a:solidFill>
                  <a:srgbClr val="002060"/>
                </a:solidFill>
              </a:rPr>
              <a:t>Reproducible Research </a:t>
            </a:r>
          </a:p>
          <a:p>
            <a:pPr marL="514350" indent="-514350">
              <a:lnSpc>
                <a:spcPct val="150000"/>
              </a:lnSpc>
              <a:spcBef>
                <a:spcPts val="0"/>
              </a:spcBef>
              <a:buFont typeface="Arial"/>
              <a:buAutoNum type="arabicPeriod"/>
            </a:pPr>
            <a:r>
              <a:rPr lang="en-US" dirty="0"/>
              <a:t>R, RStudio, and </a:t>
            </a:r>
            <a:r>
              <a:rPr lang="en-US" dirty="0" err="1"/>
              <a:t>RMarkdown</a:t>
            </a:r>
            <a:r>
              <a:rPr lang="en-US" dirty="0"/>
              <a:t> </a:t>
            </a:r>
          </a:p>
          <a:p>
            <a:pPr marL="514350" indent="-514350">
              <a:lnSpc>
                <a:spcPct val="150000"/>
              </a:lnSpc>
              <a:spcBef>
                <a:spcPts val="0"/>
              </a:spcBef>
              <a:buFont typeface="Arial"/>
              <a:buAutoNum type="arabicPeriod"/>
            </a:pPr>
            <a:r>
              <a:rPr lang="en-US" dirty="0">
                <a:solidFill>
                  <a:schemeClr val="tx1">
                    <a:lumMod val="50000"/>
                    <a:lumOff val="50000"/>
                  </a:schemeClr>
                </a:solidFill>
              </a:rPr>
              <a:t>Demos</a:t>
            </a:r>
          </a:p>
          <a:p>
            <a:pPr marL="514350" indent="-514350">
              <a:lnSpc>
                <a:spcPct val="150000"/>
              </a:lnSpc>
              <a:spcBef>
                <a:spcPts val="0"/>
              </a:spcBef>
              <a:buFont typeface="Arial"/>
              <a:buAutoNum type="arabicPeriod"/>
            </a:pPr>
            <a:r>
              <a:rPr lang="en-US" dirty="0">
                <a:solidFill>
                  <a:schemeClr val="tx1">
                    <a:lumMod val="50000"/>
                    <a:lumOff val="50000"/>
                  </a:schemeClr>
                </a:solidFill>
              </a:rPr>
              <a:t>Project overview &amp; groupings</a:t>
            </a:r>
          </a:p>
          <a:p>
            <a:pPr marL="0" indent="0">
              <a:lnSpc>
                <a:spcPct val="150000"/>
              </a:lnSpc>
              <a:spcBef>
                <a:spcPts val="0"/>
              </a:spcBef>
              <a:buNone/>
            </a:pPr>
            <a:endParaRPr lang="en-US" dirty="0">
              <a:solidFill>
                <a:schemeClr val="tx1">
                  <a:lumMod val="50000"/>
                  <a:lumOff val="50000"/>
                </a:schemeClr>
              </a:solidFill>
            </a:endParaRPr>
          </a:p>
          <a:p>
            <a:pPr marL="0" indent="0">
              <a:lnSpc>
                <a:spcPct val="150000"/>
              </a:lnSpc>
              <a:spcBef>
                <a:spcPts val="0"/>
              </a:spcBef>
              <a:buNone/>
            </a:pPr>
            <a:endParaRPr lang="en-US" dirty="0">
              <a:solidFill>
                <a:schemeClr val="tx1">
                  <a:lumMod val="50000"/>
                  <a:lumOff val="50000"/>
                </a:schemeClr>
              </a:solidFill>
            </a:endParaRP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3</a:t>
            </a:fld>
            <a:endParaRPr lang="en-US"/>
          </a:p>
        </p:txBody>
      </p:sp>
    </p:spTree>
    <p:extLst>
      <p:ext uri="{BB962C8B-B14F-4D97-AF65-F5344CB8AC3E}">
        <p14:creationId xmlns:p14="http://schemas.microsoft.com/office/powerpoint/2010/main" val="322487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8CA41-008C-9919-C5E9-D6E164445FA5}"/>
              </a:ext>
            </a:extLst>
          </p:cNvPr>
          <p:cNvSpPr>
            <a:spLocks noGrp="1"/>
          </p:cNvSpPr>
          <p:nvPr>
            <p:ph idx="1"/>
          </p:nvPr>
        </p:nvSpPr>
        <p:spPr>
          <a:xfrm>
            <a:off x="609600" y="2570022"/>
            <a:ext cx="10972800" cy="4525961"/>
          </a:xfrm>
        </p:spPr>
        <p:txBody>
          <a:bodyPr/>
          <a:lstStyle/>
          <a:p>
            <a:pPr marL="0" indent="0" algn="ctr">
              <a:buNone/>
            </a:pPr>
            <a:r>
              <a:rPr lang="en-US" dirty="0"/>
              <a:t>Mission is to increase </a:t>
            </a:r>
            <a:r>
              <a:rPr lang="en-US" b="1" dirty="0">
                <a:solidFill>
                  <a:srgbClr val="002060"/>
                </a:solidFill>
              </a:rPr>
              <a:t>openness</a:t>
            </a:r>
            <a:r>
              <a:rPr lang="en-US" b="1" dirty="0"/>
              <a:t>, </a:t>
            </a:r>
            <a:r>
              <a:rPr lang="en-US" b="1" dirty="0">
                <a:solidFill>
                  <a:srgbClr val="002060"/>
                </a:solidFill>
              </a:rPr>
              <a:t>integrity</a:t>
            </a:r>
            <a:r>
              <a:rPr lang="en-US" dirty="0"/>
              <a:t>, and </a:t>
            </a:r>
            <a:r>
              <a:rPr lang="en-US" b="1" dirty="0">
                <a:solidFill>
                  <a:srgbClr val="002060"/>
                </a:solidFill>
              </a:rPr>
              <a:t>reproducibility</a:t>
            </a:r>
            <a:r>
              <a:rPr lang="en-US" b="1" dirty="0"/>
              <a:t> </a:t>
            </a:r>
            <a:r>
              <a:rPr lang="en-US" dirty="0"/>
              <a:t>of research.</a:t>
            </a:r>
          </a:p>
          <a:p>
            <a:pPr marL="0" indent="0" algn="ctr">
              <a:buNone/>
            </a:pPr>
            <a:endParaRPr lang="en-US" b="1" dirty="0"/>
          </a:p>
          <a:p>
            <a:pPr marL="0" indent="0" algn="ctr">
              <a:buNone/>
            </a:pPr>
            <a:r>
              <a:rPr lang="en-US" dirty="0"/>
              <a:t>These are core values of scholarship and practicing them is presumed to </a:t>
            </a:r>
            <a:r>
              <a:rPr lang="en-US" b="1" dirty="0">
                <a:solidFill>
                  <a:srgbClr val="002060"/>
                </a:solidFill>
              </a:rPr>
              <a:t>increase the efficiency of acquiring knowledge</a:t>
            </a:r>
            <a:r>
              <a:rPr lang="en-US" dirty="0"/>
              <a:t>.</a:t>
            </a:r>
          </a:p>
          <a:p>
            <a:pPr marL="0" indent="0" algn="ctr">
              <a:buNone/>
            </a:pPr>
            <a:endParaRPr lang="en-US" b="1" dirty="0"/>
          </a:p>
          <a:p>
            <a:pPr algn="ctr"/>
            <a:endParaRPr lang="en-US" dirty="0"/>
          </a:p>
        </p:txBody>
      </p:sp>
      <p:pic>
        <p:nvPicPr>
          <p:cNvPr id="1026" name="Picture 2" descr="cos_logo">
            <a:extLst>
              <a:ext uri="{FF2B5EF4-FFF2-40B4-BE49-F238E27FC236}">
                <a16:creationId xmlns:a16="http://schemas.microsoft.com/office/drawing/2014/main" id="{87D18823-3C1E-0194-1E03-B6306A1F4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389" y="324358"/>
            <a:ext cx="2207222" cy="13243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0B5069-AD42-29F2-5F7C-8C8C7209F388}"/>
              </a:ext>
            </a:extLst>
          </p:cNvPr>
          <p:cNvSpPr txBox="1"/>
          <p:nvPr/>
        </p:nvSpPr>
        <p:spPr>
          <a:xfrm>
            <a:off x="0" y="6022170"/>
            <a:ext cx="6096000" cy="369332"/>
          </a:xfrm>
          <a:prstGeom prst="rect">
            <a:avLst/>
          </a:prstGeom>
          <a:noFill/>
        </p:spPr>
        <p:txBody>
          <a:bodyPr wrap="square">
            <a:spAutoFit/>
          </a:bodyPr>
          <a:lstStyle/>
          <a:p>
            <a:r>
              <a:rPr lang="en-US" dirty="0"/>
              <a:t>https://</a:t>
            </a:r>
            <a:r>
              <a:rPr lang="en-US" dirty="0" err="1"/>
              <a:t>www.cos.io</a:t>
            </a:r>
            <a:r>
              <a:rPr lang="en-US" dirty="0"/>
              <a:t>/about/mission</a:t>
            </a:r>
          </a:p>
        </p:txBody>
      </p:sp>
    </p:spTree>
    <p:extLst>
      <p:ext uri="{BB962C8B-B14F-4D97-AF65-F5344CB8AC3E}">
        <p14:creationId xmlns:p14="http://schemas.microsoft.com/office/powerpoint/2010/main" val="311014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8CA41-008C-9919-C5E9-D6E164445FA5}"/>
              </a:ext>
            </a:extLst>
          </p:cNvPr>
          <p:cNvSpPr>
            <a:spLocks noGrp="1"/>
          </p:cNvSpPr>
          <p:nvPr>
            <p:ph idx="1"/>
          </p:nvPr>
        </p:nvSpPr>
        <p:spPr>
          <a:xfrm>
            <a:off x="609600" y="1727764"/>
            <a:ext cx="10972800" cy="4525961"/>
          </a:xfrm>
        </p:spPr>
        <p:txBody>
          <a:bodyPr>
            <a:normAutofit/>
          </a:bodyPr>
          <a:lstStyle/>
          <a:p>
            <a:r>
              <a:rPr lang="en-US" sz="2800" dirty="0"/>
              <a:t>Researchers will receive credit for scholarly contributions beyond the research article such as </a:t>
            </a:r>
            <a:r>
              <a:rPr lang="en-US" sz="2800" b="1" dirty="0">
                <a:solidFill>
                  <a:srgbClr val="002060"/>
                </a:solidFill>
              </a:rPr>
              <a:t>authoring code that can be reused by others</a:t>
            </a:r>
            <a:r>
              <a:rPr lang="en-US" sz="2800" dirty="0"/>
              <a:t>. </a:t>
            </a:r>
          </a:p>
          <a:p>
            <a:endParaRPr lang="en-US" sz="2800" dirty="0"/>
          </a:p>
          <a:p>
            <a:r>
              <a:rPr lang="en-US" sz="2800" dirty="0"/>
              <a:t>All scholarly content is </a:t>
            </a:r>
            <a:r>
              <a:rPr lang="en-US" sz="2800" b="1" dirty="0">
                <a:solidFill>
                  <a:srgbClr val="002060"/>
                </a:solidFill>
              </a:rPr>
              <a:t>preserved</a:t>
            </a:r>
            <a:r>
              <a:rPr lang="en-US" sz="2800" dirty="0">
                <a:solidFill>
                  <a:srgbClr val="002060"/>
                </a:solidFill>
              </a:rPr>
              <a:t>, </a:t>
            </a:r>
            <a:r>
              <a:rPr lang="en-US" sz="2800" b="1" dirty="0">
                <a:solidFill>
                  <a:srgbClr val="002060"/>
                </a:solidFill>
              </a:rPr>
              <a:t>connected</a:t>
            </a:r>
            <a:r>
              <a:rPr lang="en-US" sz="2800" dirty="0">
                <a:solidFill>
                  <a:srgbClr val="002060"/>
                </a:solidFill>
              </a:rPr>
              <a:t>, and </a:t>
            </a:r>
            <a:r>
              <a:rPr lang="en-US" sz="2800" b="1" dirty="0">
                <a:solidFill>
                  <a:srgbClr val="002060"/>
                </a:solidFill>
              </a:rPr>
              <a:t>versioned</a:t>
            </a:r>
            <a:r>
              <a:rPr lang="en-US" sz="2800" dirty="0">
                <a:solidFill>
                  <a:srgbClr val="002060"/>
                </a:solidFill>
              </a:rPr>
              <a:t> </a:t>
            </a:r>
            <a:r>
              <a:rPr lang="en-US" sz="2800" dirty="0"/>
              <a:t>to foster discovery, accumulation of evidence, and respect for uncertainty.</a:t>
            </a:r>
          </a:p>
          <a:p>
            <a:endParaRPr lang="en-US" sz="2800" dirty="0"/>
          </a:p>
          <a:p>
            <a:r>
              <a:rPr lang="en-US" sz="2800" dirty="0"/>
              <a:t>Consumers have direct access to </a:t>
            </a:r>
            <a:r>
              <a:rPr lang="en-US" sz="2800" b="1" dirty="0">
                <a:solidFill>
                  <a:srgbClr val="002060"/>
                </a:solidFill>
              </a:rPr>
              <a:t>review</a:t>
            </a:r>
            <a:r>
              <a:rPr lang="en-US" sz="2800" dirty="0"/>
              <a:t> and primary evidence for scholarly claims.</a:t>
            </a:r>
          </a:p>
          <a:p>
            <a:endParaRPr lang="en-US" sz="2800" dirty="0"/>
          </a:p>
          <a:p>
            <a:endParaRPr lang="en-US" sz="2800" dirty="0"/>
          </a:p>
          <a:p>
            <a:endParaRPr lang="en-US" sz="2800" b="1" dirty="0"/>
          </a:p>
          <a:p>
            <a:endParaRPr lang="en-US" sz="2800" dirty="0"/>
          </a:p>
        </p:txBody>
      </p:sp>
      <p:pic>
        <p:nvPicPr>
          <p:cNvPr id="1026" name="Picture 2" descr="cos_logo">
            <a:extLst>
              <a:ext uri="{FF2B5EF4-FFF2-40B4-BE49-F238E27FC236}">
                <a16:creationId xmlns:a16="http://schemas.microsoft.com/office/drawing/2014/main" id="{87D18823-3C1E-0194-1E03-B6306A1F4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509" y="158104"/>
            <a:ext cx="1814677" cy="10888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ACD582-7876-41AA-EAE6-93AC64823359}"/>
              </a:ext>
            </a:extLst>
          </p:cNvPr>
          <p:cNvSpPr txBox="1"/>
          <p:nvPr/>
        </p:nvSpPr>
        <p:spPr>
          <a:xfrm>
            <a:off x="8672945" y="6039618"/>
            <a:ext cx="3519055" cy="369332"/>
          </a:xfrm>
          <a:prstGeom prst="rect">
            <a:avLst/>
          </a:prstGeom>
          <a:noFill/>
        </p:spPr>
        <p:txBody>
          <a:bodyPr wrap="square">
            <a:spAutoFit/>
          </a:bodyPr>
          <a:lstStyle/>
          <a:p>
            <a:r>
              <a:rPr lang="en-US" dirty="0"/>
              <a:t>https://</a:t>
            </a:r>
            <a:r>
              <a:rPr lang="en-US" dirty="0" err="1"/>
              <a:t>www.cos.io</a:t>
            </a:r>
            <a:r>
              <a:rPr lang="en-US" dirty="0"/>
              <a:t>/about/mission</a:t>
            </a:r>
          </a:p>
        </p:txBody>
      </p:sp>
      <p:sp>
        <p:nvSpPr>
          <p:cNvPr id="9" name="TextBox 8">
            <a:extLst>
              <a:ext uri="{FF2B5EF4-FFF2-40B4-BE49-F238E27FC236}">
                <a16:creationId xmlns:a16="http://schemas.microsoft.com/office/drawing/2014/main" id="{FF95366F-B137-F377-749C-A71467DAA93F}"/>
              </a:ext>
            </a:extLst>
          </p:cNvPr>
          <p:cNvSpPr txBox="1"/>
          <p:nvPr/>
        </p:nvSpPr>
        <p:spPr>
          <a:xfrm>
            <a:off x="304799" y="158104"/>
            <a:ext cx="8991601" cy="1446550"/>
          </a:xfrm>
          <a:prstGeom prst="rect">
            <a:avLst/>
          </a:prstGeom>
          <a:noFill/>
        </p:spPr>
        <p:txBody>
          <a:bodyPr wrap="square">
            <a:spAutoFit/>
          </a:bodyPr>
          <a:lstStyle/>
          <a:p>
            <a:pPr marL="0" indent="0" algn="ctr">
              <a:buFont typeface="Arial"/>
              <a:buNone/>
            </a:pPr>
            <a:r>
              <a:rPr lang="en-US" sz="4400" b="1" dirty="0">
                <a:solidFill>
                  <a:srgbClr val="002060"/>
                </a:solidFill>
                <a:latin typeface="Helvetica Neue" panose="02000503000000020004" pitchFamily="2" charset="0"/>
                <a:ea typeface="Helvetica Neue" panose="02000503000000020004" pitchFamily="2" charset="0"/>
                <a:cs typeface="Helvetica Neue" panose="02000503000000020004" pitchFamily="2" charset="0"/>
              </a:rPr>
              <a:t>Vision for the scholarly community</a:t>
            </a:r>
          </a:p>
        </p:txBody>
      </p:sp>
    </p:spTree>
    <p:extLst>
      <p:ext uri="{BB962C8B-B14F-4D97-AF65-F5344CB8AC3E}">
        <p14:creationId xmlns:p14="http://schemas.microsoft.com/office/powerpoint/2010/main" val="269212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Reproducible Research</a:t>
            </a: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6</a:t>
            </a:fld>
            <a:endParaRPr lang="en-US"/>
          </a:p>
        </p:txBody>
      </p:sp>
      <p:sp>
        <p:nvSpPr>
          <p:cNvPr id="3" name="Rectangle 2">
            <a:extLst>
              <a:ext uri="{FF2B5EF4-FFF2-40B4-BE49-F238E27FC236}">
                <a16:creationId xmlns:a16="http://schemas.microsoft.com/office/drawing/2014/main" id="{6A7687AE-B3F7-E843-9980-17461903C17D}"/>
              </a:ext>
            </a:extLst>
          </p:cNvPr>
          <p:cNvSpPr/>
          <p:nvPr/>
        </p:nvSpPr>
        <p:spPr>
          <a:xfrm>
            <a:off x="1943100" y="2217763"/>
            <a:ext cx="8305800" cy="2554545"/>
          </a:xfrm>
          <a:prstGeom prst="rect">
            <a:avLst/>
          </a:prstGeom>
        </p:spPr>
        <p:txBody>
          <a:bodyPr wrap="square">
            <a:spAutoFit/>
          </a:bodyPr>
          <a:lstStyle/>
          <a:p>
            <a:pPr algn="ctr"/>
            <a:r>
              <a:rPr lang="en-US" sz="3200" dirty="0">
                <a:solidFill>
                  <a:schemeClr val="bg1">
                    <a:lumMod val="50000"/>
                  </a:schemeClr>
                </a:solidFill>
                <a:latin typeface="Helvetica Neue" panose="02000503000000020004" pitchFamily="2" charset="0"/>
                <a:ea typeface="Helvetica Neue" panose="02000503000000020004" pitchFamily="2" charset="0"/>
                <a:cs typeface="Helvetica Neue" panose="02000503000000020004" pitchFamily="2" charset="0"/>
              </a:rPr>
              <a:t>The idea that data analyses, and more generally, scientific claims, are published with their data and software code so that others may verify the findings and build upon them. </a:t>
            </a:r>
          </a:p>
        </p:txBody>
      </p:sp>
    </p:spTree>
    <p:extLst>
      <p:ext uri="{BB962C8B-B14F-4D97-AF65-F5344CB8AC3E}">
        <p14:creationId xmlns:p14="http://schemas.microsoft.com/office/powerpoint/2010/main" val="123965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BFC2-9C0A-C249-B76E-CAC4D461F4EB}"/>
              </a:ext>
            </a:extLst>
          </p:cNvPr>
          <p:cNvSpPr>
            <a:spLocks noGrp="1"/>
          </p:cNvSpPr>
          <p:nvPr>
            <p:ph type="title"/>
          </p:nvPr>
        </p:nvSpPr>
        <p:spPr/>
        <p:txBody>
          <a:bodyPr/>
          <a:lstStyle/>
          <a:p>
            <a:r>
              <a:rPr lang="en-US" dirty="0"/>
              <a:t>What are FAIR Research Principles?</a:t>
            </a:r>
          </a:p>
        </p:txBody>
      </p:sp>
      <p:pic>
        <p:nvPicPr>
          <p:cNvPr id="4" name="Content Placeholder 3">
            <a:extLst>
              <a:ext uri="{FF2B5EF4-FFF2-40B4-BE49-F238E27FC236}">
                <a16:creationId xmlns:a16="http://schemas.microsoft.com/office/drawing/2014/main" id="{11D50E3F-CFB9-274A-A47F-46864CBA5D05}"/>
              </a:ext>
            </a:extLst>
          </p:cNvPr>
          <p:cNvPicPr>
            <a:picLocks noGrp="1" noChangeAspect="1"/>
          </p:cNvPicPr>
          <p:nvPr>
            <p:ph idx="1"/>
          </p:nvPr>
        </p:nvPicPr>
        <p:blipFill>
          <a:blip r:embed="rId3"/>
          <a:stretch>
            <a:fillRect/>
          </a:stretch>
        </p:blipFill>
        <p:spPr>
          <a:xfrm>
            <a:off x="2701528" y="1276815"/>
            <a:ext cx="6788944" cy="4525963"/>
          </a:xfrm>
          <a:prstGeom prst="rect">
            <a:avLst/>
          </a:prstGeom>
        </p:spPr>
      </p:pic>
      <p:sp>
        <p:nvSpPr>
          <p:cNvPr id="5" name="Rectangle 4">
            <a:extLst>
              <a:ext uri="{FF2B5EF4-FFF2-40B4-BE49-F238E27FC236}">
                <a16:creationId xmlns:a16="http://schemas.microsoft.com/office/drawing/2014/main" id="{C12ED87D-69D9-A241-90FE-1B2AE544FF7B}"/>
              </a:ext>
            </a:extLst>
          </p:cNvPr>
          <p:cNvSpPr/>
          <p:nvPr/>
        </p:nvSpPr>
        <p:spPr>
          <a:xfrm>
            <a:off x="-1" y="5985558"/>
            <a:ext cx="7192537" cy="369332"/>
          </a:xfrm>
          <a:prstGeom prst="rect">
            <a:avLst/>
          </a:prstGeom>
        </p:spPr>
        <p:txBody>
          <a:bodyPr wrap="square">
            <a:spAutoFit/>
          </a:bodyPr>
          <a:lstStyle/>
          <a:p>
            <a:r>
              <a:rPr lang="en-US" dirty="0">
                <a:hlinkClick r:id="rId4"/>
              </a:rPr>
              <a:t>https://www.paperlesslabacademy.com/2019/06/12/fair-principles/</a:t>
            </a:r>
            <a:endParaRPr lang="en-US" dirty="0"/>
          </a:p>
        </p:txBody>
      </p:sp>
    </p:spTree>
    <p:extLst>
      <p:ext uri="{BB962C8B-B14F-4D97-AF65-F5344CB8AC3E}">
        <p14:creationId xmlns:p14="http://schemas.microsoft.com/office/powerpoint/2010/main" val="203442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D1253-1B8A-FD4D-8472-AB01768EB48F}"/>
              </a:ext>
            </a:extLst>
          </p:cNvPr>
          <p:cNvPicPr>
            <a:picLocks noChangeAspect="1"/>
          </p:cNvPicPr>
          <p:nvPr/>
        </p:nvPicPr>
        <p:blipFill>
          <a:blip r:embed="rId3"/>
          <a:stretch>
            <a:fillRect/>
          </a:stretch>
        </p:blipFill>
        <p:spPr>
          <a:xfrm>
            <a:off x="2021822" y="178420"/>
            <a:ext cx="8148355" cy="5965902"/>
          </a:xfrm>
          <a:prstGeom prst="rect">
            <a:avLst/>
          </a:prstGeom>
        </p:spPr>
      </p:pic>
      <p:sp>
        <p:nvSpPr>
          <p:cNvPr id="5" name="Rectangle 4">
            <a:extLst>
              <a:ext uri="{FF2B5EF4-FFF2-40B4-BE49-F238E27FC236}">
                <a16:creationId xmlns:a16="http://schemas.microsoft.com/office/drawing/2014/main" id="{CC2E0303-F423-F543-802C-663571FC91D8}"/>
              </a:ext>
            </a:extLst>
          </p:cNvPr>
          <p:cNvSpPr/>
          <p:nvPr/>
        </p:nvSpPr>
        <p:spPr>
          <a:xfrm>
            <a:off x="-1" y="6211669"/>
            <a:ext cx="7783552" cy="307777"/>
          </a:xfrm>
          <a:prstGeom prst="rect">
            <a:avLst/>
          </a:prstGeom>
        </p:spPr>
        <p:txBody>
          <a:bodyPr wrap="square">
            <a:spAutoFit/>
          </a:bodyPr>
          <a:lstStyle/>
          <a:p>
            <a:r>
              <a:rPr lang="en-US" sz="1400" dirty="0">
                <a:hlinkClick r:id="rId4"/>
              </a:rPr>
              <a:t>http://aims.fao.org/activity/blog/fair-principles-digital-objects-role-metadata</a:t>
            </a:r>
            <a:endParaRPr lang="en-US" sz="1400" dirty="0"/>
          </a:p>
        </p:txBody>
      </p:sp>
    </p:spTree>
    <p:extLst>
      <p:ext uri="{BB962C8B-B14F-4D97-AF65-F5344CB8AC3E}">
        <p14:creationId xmlns:p14="http://schemas.microsoft.com/office/powerpoint/2010/main" val="397354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836" y="270980"/>
            <a:ext cx="10972800" cy="1143000"/>
          </a:xfrm>
        </p:spPr>
        <p:txBody>
          <a:bodyPr/>
          <a:lstStyle/>
          <a:p>
            <a:r>
              <a:rPr lang="en-US" dirty="0"/>
              <a:t>Reproducible Research</a:t>
            </a:r>
          </a:p>
        </p:txBody>
      </p:sp>
      <p:sp>
        <p:nvSpPr>
          <p:cNvPr id="4" name="Date Placeholder 3"/>
          <p:cNvSpPr>
            <a:spLocks noGrp="1"/>
          </p:cNvSpPr>
          <p:nvPr>
            <p:ph type="dt" sz="half" idx="4294967295"/>
          </p:nvPr>
        </p:nvSpPr>
        <p:spPr>
          <a:xfrm>
            <a:off x="10894830" y="6492874"/>
            <a:ext cx="1297170" cy="365125"/>
          </a:xfrm>
          <a:prstGeom prst="rect">
            <a:avLst/>
          </a:prstGeom>
        </p:spPr>
        <p:txBody>
          <a:bodyPr/>
          <a:lstStyle/>
          <a:p>
            <a:r>
              <a:rPr lang="en-US" dirty="0"/>
              <a:t>08/28/2019</a:t>
            </a:r>
          </a:p>
        </p:txBody>
      </p:sp>
      <p:sp>
        <p:nvSpPr>
          <p:cNvPr id="5" name="Slide Number Placeholder 4"/>
          <p:cNvSpPr>
            <a:spLocks noGrp="1"/>
          </p:cNvSpPr>
          <p:nvPr>
            <p:ph type="sldNum" sz="quarter" idx="12"/>
          </p:nvPr>
        </p:nvSpPr>
        <p:spPr/>
        <p:txBody>
          <a:bodyPr/>
          <a:lstStyle/>
          <a:p>
            <a:fld id="{A689C0C2-2628-4BC7-B4EC-5968BF3255A3}" type="slidenum">
              <a:rPr lang="en-US" smtClean="0"/>
              <a:pPr/>
              <a:t>9</a:t>
            </a:fld>
            <a:endParaRPr lang="en-US"/>
          </a:p>
        </p:txBody>
      </p:sp>
      <p:sp>
        <p:nvSpPr>
          <p:cNvPr id="6" name="Rectangle 5">
            <a:extLst>
              <a:ext uri="{FF2B5EF4-FFF2-40B4-BE49-F238E27FC236}">
                <a16:creationId xmlns:a16="http://schemas.microsoft.com/office/drawing/2014/main" id="{42F87D0D-5CC8-5F42-8858-C158945323C2}"/>
              </a:ext>
            </a:extLst>
          </p:cNvPr>
          <p:cNvSpPr/>
          <p:nvPr/>
        </p:nvSpPr>
        <p:spPr>
          <a:xfrm>
            <a:off x="1008742" y="1181949"/>
            <a:ext cx="10174516" cy="4832092"/>
          </a:xfrm>
          <a:prstGeom prst="rect">
            <a:avLst/>
          </a:prstGeom>
        </p:spPr>
        <p:txBody>
          <a:bodyPr wrap="square">
            <a:spAutoFit/>
          </a:bodyPr>
          <a:lstStyle/>
          <a:p>
            <a:pPr marL="285750" indent="-285750">
              <a:buFont typeface="Arial" panose="020B0604020202020204" pitchFamily="34" charset="0"/>
              <a:buChar char="•"/>
            </a:pPr>
            <a:endParaRPr lang="en-US" sz="2800" dirty="0">
              <a:solidFill>
                <a:srgbClr val="373A3C"/>
              </a:solidFill>
              <a:latin typeface="OpenSans"/>
            </a:endParaRPr>
          </a:p>
          <a:p>
            <a:pPr marL="285750" indent="-285750">
              <a:buFont typeface="Arial" panose="020B0604020202020204" pitchFamily="34" charset="0"/>
              <a:buChar char="•"/>
            </a:pPr>
            <a:r>
              <a:rPr lang="en-US" sz="2800" dirty="0">
                <a:solidFill>
                  <a:srgbClr val="373A3C"/>
                </a:solidFill>
                <a:latin typeface="OpenSans"/>
              </a:rPr>
              <a:t>Published analyses are more useful to others because the data and code that actually generated the reported analysis are available and can be tested and adapted.</a:t>
            </a:r>
          </a:p>
          <a:p>
            <a:pPr marL="285750" indent="-285750">
              <a:buFont typeface="Arial" panose="020B0604020202020204" pitchFamily="34" charset="0"/>
              <a:buChar char="•"/>
            </a:pPr>
            <a:endParaRPr lang="en-US" sz="2800" dirty="0">
              <a:solidFill>
                <a:srgbClr val="373A3C"/>
              </a:solidFill>
              <a:latin typeface="OpenSans"/>
            </a:endParaRPr>
          </a:p>
          <a:p>
            <a:pPr marL="285750" indent="-285750">
              <a:buFont typeface="Arial" panose="020B0604020202020204" pitchFamily="34" charset="0"/>
              <a:buChar char="•"/>
            </a:pPr>
            <a:r>
              <a:rPr lang="en-US" sz="2800" dirty="0">
                <a:solidFill>
                  <a:srgbClr val="373A3C"/>
                </a:solidFill>
                <a:latin typeface="OpenSans"/>
              </a:rPr>
              <a:t>This is why, in your group projects, you will need to submit a link to your </a:t>
            </a:r>
            <a:r>
              <a:rPr lang="en-US" sz="2800" b="1" dirty="0" err="1">
                <a:solidFill>
                  <a:srgbClr val="373A3C"/>
                </a:solidFill>
                <a:latin typeface="OpenSans"/>
              </a:rPr>
              <a:t>Github</a:t>
            </a:r>
            <a:r>
              <a:rPr lang="en-US" sz="2800" b="1" dirty="0">
                <a:solidFill>
                  <a:srgbClr val="373A3C"/>
                </a:solidFill>
                <a:latin typeface="OpenSans"/>
              </a:rPr>
              <a:t> repository </a:t>
            </a:r>
            <a:r>
              <a:rPr lang="en-US" sz="2800" dirty="0">
                <a:solidFill>
                  <a:srgbClr val="373A3C"/>
                </a:solidFill>
                <a:latin typeface="OpenSans"/>
              </a:rPr>
              <a:t>and </a:t>
            </a:r>
            <a:r>
              <a:rPr lang="en-US" sz="2800" b="1" dirty="0">
                <a:solidFill>
                  <a:srgbClr val="373A3C"/>
                </a:solidFill>
                <a:latin typeface="OpenSans"/>
              </a:rPr>
              <a:t>the data</a:t>
            </a:r>
            <a:r>
              <a:rPr lang="en-US" sz="2800" dirty="0">
                <a:solidFill>
                  <a:srgbClr val="373A3C"/>
                </a:solidFill>
                <a:latin typeface="OpenSans"/>
              </a:rPr>
              <a:t> that is used to get your results. </a:t>
            </a:r>
          </a:p>
          <a:p>
            <a:pPr marL="742950" lvl="1" indent="-285750">
              <a:buFont typeface="Arial" panose="020B0604020202020204" pitchFamily="34" charset="0"/>
              <a:buChar char="•"/>
            </a:pPr>
            <a:r>
              <a:rPr lang="en-US" sz="2800" dirty="0">
                <a:solidFill>
                  <a:srgbClr val="C00000"/>
                </a:solidFill>
                <a:latin typeface="OpenSans"/>
              </a:rPr>
              <a:t>Your instructors should be able to re-run your code and obtain the same results!</a:t>
            </a:r>
            <a:br>
              <a:rPr lang="en-US" sz="2800" dirty="0">
                <a:solidFill>
                  <a:srgbClr val="0000FF"/>
                </a:solidFill>
                <a:latin typeface="OpenSans"/>
                <a:hlinkClick r:id="rId3">
                  <a:extLst>
                    <a:ext uri="{A12FA001-AC4F-418D-AE19-62706E023703}">
                      <ahyp:hlinkClr xmlns:ahyp="http://schemas.microsoft.com/office/drawing/2018/hyperlinkcolor" val="tx"/>
                    </a:ext>
                  </a:extLst>
                </a:hlinkClick>
              </a:rPr>
            </a:br>
            <a:endParaRPr lang="en-US" sz="2800" b="0" i="0" u="none" strike="noStrike" dirty="0">
              <a:solidFill>
                <a:srgbClr val="C00000"/>
              </a:solidFill>
              <a:effectLst/>
              <a:latin typeface="OpenSans"/>
              <a:hlinkClick r:id="rId3">
                <a:extLst>
                  <a:ext uri="{A12FA001-AC4F-418D-AE19-62706E023703}">
                    <ahyp:hlinkClr xmlns:ahyp="http://schemas.microsoft.com/office/drawing/2018/hyperlinkcolor" val="tx"/>
                  </a:ext>
                </a:extLst>
              </a:hlinkClick>
            </a:endParaRPr>
          </a:p>
        </p:txBody>
      </p:sp>
      <p:sp>
        <p:nvSpPr>
          <p:cNvPr id="7" name="Rectangle 6">
            <a:extLst>
              <a:ext uri="{FF2B5EF4-FFF2-40B4-BE49-F238E27FC236}">
                <a16:creationId xmlns:a16="http://schemas.microsoft.com/office/drawing/2014/main" id="{72769AC6-CE21-BB4D-B985-B6471A6F6B0E}"/>
              </a:ext>
            </a:extLst>
          </p:cNvPr>
          <p:cNvSpPr/>
          <p:nvPr/>
        </p:nvSpPr>
        <p:spPr>
          <a:xfrm>
            <a:off x="0" y="6137442"/>
            <a:ext cx="7086600" cy="307777"/>
          </a:xfrm>
          <a:prstGeom prst="rect">
            <a:avLst/>
          </a:prstGeom>
        </p:spPr>
        <p:txBody>
          <a:bodyPr wrap="square">
            <a:spAutoFit/>
          </a:bodyPr>
          <a:lstStyle/>
          <a:p>
            <a:r>
              <a:rPr lang="en-US" sz="1400" dirty="0">
                <a:hlinkClick r:id="rId4"/>
              </a:rPr>
              <a:t>https://www.coursera.org/learn/reproducible-research#syllabus</a:t>
            </a:r>
            <a:endParaRPr lang="en-US" sz="1400" dirty="0"/>
          </a:p>
        </p:txBody>
      </p:sp>
    </p:spTree>
    <p:extLst>
      <p:ext uri="{BB962C8B-B14F-4D97-AF65-F5344CB8AC3E}">
        <p14:creationId xmlns:p14="http://schemas.microsoft.com/office/powerpoint/2010/main" val="427881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1" id="{CDB9A8EC-4DE1-C945-A26B-DFEEE4279984}" vid="{1863F532-FC4A-F04C-8355-C1E31D589C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1594</TotalTime>
  <Words>1161</Words>
  <Application>Microsoft Macintosh PowerPoint</Application>
  <PresentationFormat>Widescreen</PresentationFormat>
  <Paragraphs>139</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Helvetica</vt:lpstr>
      <vt:lpstr>Helvetica Neue</vt:lpstr>
      <vt:lpstr>OpenSans</vt:lpstr>
      <vt:lpstr>2_Office Theme</vt:lpstr>
      <vt:lpstr>Reproducible Research  R, RStudio, and RMarkdown </vt:lpstr>
      <vt:lpstr>Schedule for today</vt:lpstr>
      <vt:lpstr>Schedule for today</vt:lpstr>
      <vt:lpstr>PowerPoint Presentation</vt:lpstr>
      <vt:lpstr>PowerPoint Presentation</vt:lpstr>
      <vt:lpstr>Reproducible Research</vt:lpstr>
      <vt:lpstr>What are FAIR Research Principles?</vt:lpstr>
      <vt:lpstr>PowerPoint Presentation</vt:lpstr>
      <vt:lpstr>Reproducible Research</vt:lpstr>
      <vt:lpstr>Schedule for today</vt:lpstr>
      <vt:lpstr>What is R?</vt:lpstr>
      <vt:lpstr>What is Literate Programming?</vt:lpstr>
      <vt:lpstr>Markdown</vt:lpstr>
      <vt:lpstr>ChatGPT, can you show us an example?</vt:lpstr>
      <vt:lpstr>PowerPoint Presentation</vt:lpstr>
      <vt:lpstr>RMarkdown Demo Video</vt:lpstr>
      <vt:lpstr>Demos in R Studio</vt:lpstr>
      <vt:lpstr>PowerPoint Presentation</vt:lpstr>
      <vt:lpstr>PowerPoint Presentation</vt:lpstr>
      <vt:lpstr>PowerPoint Presentation</vt:lpstr>
      <vt:lpstr>PowerPoint Presentation</vt:lpstr>
      <vt:lpstr>PowerPoint Presentation</vt:lpstr>
      <vt:lpstr>Project Overview &amp; Groupings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Jessilyn Dunn, Ph.D.</dc:creator>
  <cp:lastModifiedBy>Jessilyn Dunn</cp:lastModifiedBy>
  <cp:revision>93</cp:revision>
  <dcterms:created xsi:type="dcterms:W3CDTF">2019-08-28T14:02:09Z</dcterms:created>
  <dcterms:modified xsi:type="dcterms:W3CDTF">2023-01-17T00:57:45Z</dcterms:modified>
</cp:coreProperties>
</file>