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7" d="100"/>
          <a:sy n="87" d="100"/>
        </p:scale>
        <p:origin x="61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This TWO: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6612" y="762000"/>
            <a:ext cx="9601200" cy="394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>
                <a:latin typeface="Arial" panose="020B0604020202020204"/>
                <a:cs typeface="Arial" panose="020B0604020202020204"/>
              </a:rPr>
              <a:t>Working with </a:t>
            </a:r>
            <a:r>
              <a:rPr lang="en-US" sz="2800" b="1" spc="-10" dirty="0">
                <a:latin typeface="Arial" panose="020B0604020202020204"/>
                <a:cs typeface="Arial" panose="020B0604020202020204"/>
              </a:rPr>
              <a:t>Arrays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2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z="2800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97000"/>
              </a:lnSpc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$fruits </a:t>
            </a:r>
            <a:r>
              <a:rPr lang="en-US" sz="2800" dirty="0">
                <a:latin typeface="Arial MT"/>
                <a:cs typeface="Arial MT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Arial MT"/>
                <a:cs typeface="Arial MT"/>
              </a:rPr>
              <a:t>array</a:t>
            </a:r>
            <a:r>
              <a:rPr lang="en-US" sz="2800" dirty="0" smtClean="0">
                <a:latin typeface="Arial MT"/>
                <a:cs typeface="Arial MT"/>
              </a:rPr>
              <a:t>(</a:t>
            </a:r>
            <a:r>
              <a:rPr lang="en-US" sz="2800" dirty="0" smtClean="0">
                <a:solidFill>
                  <a:srgbClr val="92D050"/>
                </a:solidFill>
                <a:latin typeface="Arial MT"/>
                <a:cs typeface="Arial MT"/>
              </a:rPr>
              <a:t>"</a:t>
            </a:r>
            <a:r>
              <a:rPr lang="en-US" sz="2800" dirty="0">
                <a:solidFill>
                  <a:srgbClr val="92D050"/>
                </a:solidFill>
                <a:latin typeface="Arial MT"/>
                <a:cs typeface="Arial MT"/>
              </a:rPr>
              <a:t>Apple", "Banana", </a:t>
            </a:r>
            <a:r>
              <a:rPr lang="en-US" sz="2800" spc="-10" dirty="0">
                <a:solidFill>
                  <a:srgbClr val="92D050"/>
                </a:solidFill>
                <a:latin typeface="Arial MT"/>
                <a:cs typeface="Arial MT"/>
              </a:rPr>
              <a:t>"</a:t>
            </a:r>
            <a:r>
              <a:rPr lang="en-US" sz="2800" spc="-10" dirty="0" smtClean="0">
                <a:solidFill>
                  <a:srgbClr val="92D050"/>
                </a:solidFill>
                <a:latin typeface="Arial MT"/>
                <a:cs typeface="Arial MT"/>
              </a:rPr>
              <a:t>Cherry"</a:t>
            </a:r>
            <a:r>
              <a:rPr lang="en-US" sz="2800" spc="-10" dirty="0" smtClean="0">
                <a:latin typeface="Arial MT"/>
                <a:cs typeface="Arial MT"/>
              </a:rPr>
              <a:t>); </a:t>
            </a:r>
            <a:r>
              <a:rPr lang="en-US" sz="2800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Arial MT"/>
                <a:cs typeface="Arial MT"/>
              </a:rPr>
              <a:t>"I like " </a:t>
            </a:r>
            <a:r>
              <a:rPr lang="en-US" sz="2800" dirty="0">
                <a:latin typeface="Arial MT"/>
                <a:cs typeface="Arial MT"/>
              </a:rPr>
              <a:t>. </a:t>
            </a:r>
            <a:r>
              <a:rPr lang="en-US"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$fruits</a:t>
            </a:r>
            <a:r>
              <a:rPr lang="en-US" sz="2800" spc="-10" dirty="0">
                <a:latin typeface="Arial MT"/>
                <a:cs typeface="Arial MT"/>
              </a:rPr>
              <a:t>[0];</a:t>
            </a:r>
            <a:endParaRPr lang="en-US"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28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012" y="3581400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2514600"/>
            <a:ext cx="8938472" cy="2764335"/>
          </a:xfrm>
        </p:spPr>
        <p:txBody>
          <a:bodyPr>
            <a:noAutofit/>
          </a:bodyPr>
          <a:lstStyle/>
          <a:p>
            <a:r>
              <a:rPr lang="en-US" sz="28700" dirty="0" smtClean="0"/>
              <a:t>FIN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10185" algn="l"/>
              </a:tabLst>
            </a:pPr>
            <a:r>
              <a:rPr lang="en-US" b="1" dirty="0">
                <a:latin typeface="Arial" panose="020B0604020202020204"/>
                <a:cs typeface="Arial" panose="020B0604020202020204"/>
              </a:rPr>
              <a:t>What is </a:t>
            </a:r>
            <a:r>
              <a:rPr lang="en-US" b="1" spc="-20" dirty="0">
                <a:latin typeface="Arial" panose="020B0604020202020204"/>
                <a:cs typeface="Arial" panose="020B0604020202020204"/>
              </a:rPr>
              <a:t>PHP?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1498600"/>
            <a:ext cx="10590372" cy="466546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MT"/>
                <a:cs typeface="Arial MT"/>
              </a:rPr>
              <a:t>PHP,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or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'Hypertext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Preprocessor,'</a:t>
            </a:r>
            <a:r>
              <a:rPr lang="en-US" spc="480" dirty="0">
                <a:latin typeface="Arial MT"/>
                <a:cs typeface="Arial MT"/>
              </a:rPr>
              <a:t> </a:t>
            </a:r>
            <a:endParaRPr lang="en-US" spc="480" dirty="0" smtClean="0">
              <a:latin typeface="Arial MT"/>
              <a:cs typeface="Arial MT"/>
            </a:endParaRPr>
          </a:p>
          <a:p>
            <a:r>
              <a:rPr lang="en-US" dirty="0" smtClean="0">
                <a:latin typeface="Arial MT"/>
                <a:cs typeface="Arial MT"/>
              </a:rPr>
              <a:t>is</a:t>
            </a:r>
            <a:r>
              <a:rPr lang="en-US" spc="480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server-side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scripting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language</a:t>
            </a:r>
          </a:p>
          <a:p>
            <a:r>
              <a:rPr lang="en-US" spc="480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mainly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used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for</a:t>
            </a:r>
            <a:r>
              <a:rPr lang="en-US" spc="480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web </a:t>
            </a:r>
            <a:r>
              <a:rPr lang="en-US" dirty="0" smtClean="0">
                <a:latin typeface="Arial MT"/>
                <a:cs typeface="Arial MT"/>
              </a:rPr>
              <a:t>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2700" marR="5080" algn="just">
              <a:lnSpc>
                <a:spcPts val="2830"/>
              </a:lnSpc>
              <a:spcBef>
                <a:spcPts val="230"/>
              </a:spcBef>
            </a:pPr>
            <a:r>
              <a:rPr lang="en-US" dirty="0" smtClean="0">
                <a:latin typeface="Arial MT"/>
                <a:cs typeface="Arial MT"/>
              </a:rPr>
              <a:t>Created</a:t>
            </a:r>
            <a:r>
              <a:rPr lang="en-US" spc="215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1994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by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u="sng" dirty="0" err="1">
                <a:latin typeface="Arial MT"/>
                <a:cs typeface="Arial MT"/>
              </a:rPr>
              <a:t>Rasmus</a:t>
            </a:r>
            <a:r>
              <a:rPr lang="en-US" u="sng" spc="215" dirty="0">
                <a:latin typeface="Arial MT"/>
                <a:cs typeface="Arial MT"/>
              </a:rPr>
              <a:t> </a:t>
            </a:r>
            <a:r>
              <a:rPr lang="en-US" u="sng" dirty="0" err="1">
                <a:latin typeface="Arial MT"/>
                <a:cs typeface="Arial MT"/>
              </a:rPr>
              <a:t>Lerdorf</a:t>
            </a:r>
            <a:r>
              <a:rPr lang="en-US" dirty="0">
                <a:latin typeface="Arial MT"/>
                <a:cs typeface="Arial MT"/>
              </a:rPr>
              <a:t>,</a:t>
            </a:r>
            <a:r>
              <a:rPr lang="en-US" spc="215" dirty="0">
                <a:latin typeface="Arial MT"/>
                <a:cs typeface="Arial MT"/>
              </a:rPr>
              <a:t> </a:t>
            </a:r>
            <a:endParaRPr lang="en-US" spc="215" dirty="0" smtClean="0">
              <a:latin typeface="Arial MT"/>
              <a:cs typeface="Arial MT"/>
            </a:endParaRPr>
          </a:p>
          <a:p>
            <a:pPr marL="0" marR="5080" indent="0" algn="just">
              <a:lnSpc>
                <a:spcPts val="2830"/>
              </a:lnSpc>
              <a:spcBef>
                <a:spcPts val="230"/>
              </a:spcBef>
              <a:buNone/>
            </a:pPr>
            <a:r>
              <a:rPr lang="en-US" dirty="0" smtClean="0">
                <a:latin typeface="Arial MT"/>
                <a:cs typeface="Arial MT"/>
              </a:rPr>
              <a:t>it</a:t>
            </a:r>
            <a:r>
              <a:rPr lang="en-US" spc="215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started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as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'Personal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Home</a:t>
            </a:r>
            <a:r>
              <a:rPr lang="en-US" spc="215" dirty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Page</a:t>
            </a:r>
            <a:r>
              <a:rPr lang="en-US" spc="215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Tools,'</a:t>
            </a:r>
            <a:r>
              <a:rPr lang="en-US" spc="215" dirty="0" smtClean="0">
                <a:latin typeface="Arial MT"/>
                <a:cs typeface="Arial MT"/>
              </a:rPr>
              <a:t> </a:t>
            </a:r>
            <a:r>
              <a:rPr lang="en-US" spc="-50" dirty="0" smtClean="0">
                <a:latin typeface="Arial MT"/>
                <a:cs typeface="Arial MT"/>
              </a:rPr>
              <a:t>a </a:t>
            </a:r>
            <a:r>
              <a:rPr lang="en-US" dirty="0" smtClean="0">
                <a:latin typeface="Arial MT"/>
                <a:cs typeface="Arial MT"/>
              </a:rPr>
              <a:t>simple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set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of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scripts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to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track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visitors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to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his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website.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Over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time,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it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evolved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into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a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widely</a:t>
            </a:r>
            <a:r>
              <a:rPr lang="en-US" spc="310" dirty="0" smtClean="0">
                <a:latin typeface="Arial MT"/>
                <a:cs typeface="Arial MT"/>
              </a:rPr>
              <a:t> </a:t>
            </a:r>
            <a:r>
              <a:rPr lang="en-US" spc="-20" dirty="0" smtClean="0">
                <a:latin typeface="Arial MT"/>
                <a:cs typeface="Arial MT"/>
              </a:rPr>
              <a:t>used </a:t>
            </a:r>
            <a:r>
              <a:rPr lang="en-US" dirty="0" smtClean="0">
                <a:latin typeface="Arial MT"/>
                <a:cs typeface="Arial MT"/>
              </a:rPr>
              <a:t>language, now maintained by The PHP Group and an active community of </a:t>
            </a:r>
            <a:r>
              <a:rPr lang="en-US" spc="-10" dirty="0" smtClean="0">
                <a:latin typeface="Arial MT"/>
                <a:cs typeface="Arial MT"/>
              </a:rPr>
              <a:t>developers.</a:t>
            </a:r>
            <a:endParaRPr lang="en-US" dirty="0">
              <a:latin typeface="Arial MT"/>
              <a:cs typeface="Arial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018055"/>
            <a:ext cx="3527534" cy="26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10185" algn="l"/>
              </a:tabLst>
            </a:pPr>
            <a:r>
              <a:rPr lang="en-US" sz="4400" b="1" dirty="0">
                <a:latin typeface="Arial" panose="020B0604020202020204"/>
                <a:cs typeface="Arial" panose="020B0604020202020204"/>
              </a:rPr>
              <a:t>How PHP </a:t>
            </a:r>
            <a:r>
              <a:rPr lang="en-US" sz="4400" b="1" spc="-10" dirty="0" smtClean="0">
                <a:latin typeface="Arial" panose="020B0604020202020204"/>
                <a:cs typeface="Arial" panose="020B0604020202020204"/>
              </a:rPr>
              <a:t>Works?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218883" y="1828800"/>
            <a:ext cx="9829800" cy="370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Arial MT"/>
                <a:cs typeface="Arial MT"/>
              </a:rPr>
              <a:t>PHP</a:t>
            </a:r>
            <a:r>
              <a:rPr lang="en-US" sz="3200" spc="175" dirty="0" smtClean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code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runs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on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server,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not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in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browser,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which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makes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it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secure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and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allows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it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17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create </a:t>
            </a:r>
            <a:r>
              <a:rPr lang="en-US" sz="3200" dirty="0">
                <a:latin typeface="Arial MT"/>
                <a:cs typeface="Arial MT"/>
              </a:rPr>
              <a:t>dynamic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pages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quickly.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server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processes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PHP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code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and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sends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resulting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HTML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105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the </a:t>
            </a:r>
            <a:r>
              <a:rPr lang="en-US" sz="3200" dirty="0">
                <a:latin typeface="Arial MT"/>
                <a:cs typeface="Arial MT"/>
              </a:rPr>
              <a:t>user's </a:t>
            </a:r>
            <a:r>
              <a:rPr lang="en-US" sz="3200" spc="-10" dirty="0">
                <a:latin typeface="Arial MT"/>
                <a:cs typeface="Arial MT"/>
              </a:rPr>
              <a:t>browser.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/>
                <a:cs typeface="Arial" panose="020B0604020202020204"/>
              </a:rPr>
              <a:t>Key Features of </a:t>
            </a:r>
            <a:r>
              <a:rPr lang="en-US" sz="4000" b="1" spc="-25" dirty="0" smtClean="0">
                <a:latin typeface="Arial" panose="020B0604020202020204"/>
                <a:cs typeface="Arial" panose="020B0604020202020204"/>
              </a:rPr>
              <a:t>PHP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912812" y="2133600"/>
            <a:ext cx="8734425" cy="175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MT"/>
                <a:cs typeface="Arial MT"/>
              </a:rPr>
              <a:t>Open Source</a:t>
            </a:r>
            <a:r>
              <a:rPr lang="en-US" sz="2400" dirty="0">
                <a:latin typeface="Arial MT"/>
                <a:cs typeface="Arial MT"/>
              </a:rPr>
              <a:t>: Free to use, with extensive resources </a:t>
            </a:r>
            <a:r>
              <a:rPr lang="en-US" sz="2400" spc="-10" dirty="0">
                <a:latin typeface="Arial MT"/>
                <a:cs typeface="Arial MT"/>
              </a:rPr>
              <a:t>available.</a:t>
            </a:r>
            <a:endParaRPr lang="en-US" sz="2400" dirty="0">
              <a:latin typeface="Arial MT"/>
              <a:cs typeface="Arial MT"/>
            </a:endParaRPr>
          </a:p>
          <a:p>
            <a:endParaRPr lang="en-US" sz="2400" dirty="0" smtClean="0">
              <a:latin typeface="Arial MT"/>
            </a:endParaRPr>
          </a:p>
          <a:p>
            <a:r>
              <a:rPr lang="en-US" sz="2400" dirty="0" smtClean="0">
                <a:latin typeface="Arial MT"/>
                <a:cs typeface="Arial MT"/>
              </a:rPr>
              <a:t>Cross-Platform</a:t>
            </a:r>
            <a:r>
              <a:rPr lang="en-US" sz="2400" dirty="0">
                <a:latin typeface="Arial MT"/>
                <a:cs typeface="Arial MT"/>
              </a:rPr>
              <a:t>: Runs on multiple operating systems (Windows, Linux, </a:t>
            </a:r>
            <a:r>
              <a:rPr lang="en-US" sz="2400" spc="-10" dirty="0" err="1">
                <a:latin typeface="Arial MT"/>
                <a:cs typeface="Arial MT"/>
              </a:rPr>
              <a:t>macOS</a:t>
            </a:r>
            <a:r>
              <a:rPr lang="en-US" sz="2400" spc="-10" dirty="0">
                <a:latin typeface="Arial MT"/>
                <a:cs typeface="Arial MT"/>
              </a:rPr>
              <a:t>).</a:t>
            </a:r>
            <a:endParaRPr lang="en-US" sz="2400" dirty="0">
              <a:latin typeface="Arial MT"/>
              <a:cs typeface="Arial MT"/>
            </a:endParaRPr>
          </a:p>
          <a:p>
            <a:endParaRPr lang="en-US" sz="2400" dirty="0" smtClean="0">
              <a:latin typeface="Arial MT"/>
            </a:endParaRPr>
          </a:p>
          <a:p>
            <a:r>
              <a:rPr lang="en-US" sz="2400" dirty="0" smtClean="0">
                <a:latin typeface="Arial MT"/>
                <a:cs typeface="Arial MT"/>
              </a:rPr>
              <a:t>HTML </a:t>
            </a:r>
            <a:r>
              <a:rPr lang="en-US" sz="2400" dirty="0">
                <a:latin typeface="Arial MT"/>
                <a:cs typeface="Arial MT"/>
              </a:rPr>
              <a:t>Integration: Can be easily embedded in </a:t>
            </a:r>
            <a:r>
              <a:rPr lang="en-US" sz="2400" spc="-10" dirty="0">
                <a:latin typeface="Arial MT"/>
                <a:cs typeface="Arial MT"/>
              </a:rPr>
              <a:t>HTML.</a:t>
            </a:r>
            <a:endParaRPr lang="en-US" sz="24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5800"/>
            <a:ext cx="10360501" cy="1223963"/>
          </a:xfrm>
        </p:spPr>
        <p:txBody>
          <a:bodyPr/>
          <a:lstStyle/>
          <a:p>
            <a:r>
              <a:rPr lang="en-US" b="1" dirty="0" smtClean="0">
                <a:latin typeface="Arial" panose="020B0604020202020204"/>
                <a:cs typeface="Arial" panose="020B0604020202020204"/>
              </a:rPr>
              <a:t>What </a:t>
            </a:r>
            <a:r>
              <a:rPr lang="en-US" b="1" dirty="0">
                <a:latin typeface="Arial" panose="020B0604020202020204"/>
                <a:cs typeface="Arial" panose="020B0604020202020204"/>
              </a:rPr>
              <a:t>Can PHP </a:t>
            </a:r>
            <a:r>
              <a:rPr lang="en-US" b="1" spc="-25" dirty="0">
                <a:latin typeface="Arial" panose="020B0604020202020204"/>
                <a:cs typeface="Arial" panose="020B0604020202020204"/>
              </a:rPr>
              <a:t>Do</a:t>
            </a:r>
            <a:r>
              <a:rPr lang="en-US" b="1" spc="-25" dirty="0" smtClean="0">
                <a:latin typeface="Arial" panose="020B0604020202020204"/>
                <a:cs typeface="Arial" panose="020B0604020202020204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12812" y="2097222"/>
            <a:ext cx="8458200" cy="46942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Arial MT"/>
              </a:rPr>
              <a:t>Dynamic Content</a:t>
            </a:r>
            <a:r>
              <a:rPr lang="en-US" sz="2400" dirty="0">
                <a:latin typeface="Arial MT"/>
              </a:rPr>
              <a:t>: PHP generates pages that change based on user input</a:t>
            </a:r>
            <a:r>
              <a:rPr lang="en-US" sz="2400" dirty="0" smtClean="0">
                <a:latin typeface="Arial MT"/>
              </a:rPr>
              <a:t>.</a:t>
            </a:r>
            <a:endParaRPr lang="en-US" sz="2400" dirty="0">
              <a:latin typeface="Arial M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 MT"/>
              </a:rPr>
              <a:t>File Handling</a:t>
            </a:r>
            <a:r>
              <a:rPr lang="en-US" sz="2400" dirty="0">
                <a:latin typeface="Arial MT"/>
              </a:rPr>
              <a:t>: PHP can create, read, and delete files on the server</a:t>
            </a:r>
            <a:r>
              <a:rPr lang="en-US" sz="2400" dirty="0" smtClean="0">
                <a:latin typeface="Arial MT"/>
              </a:rPr>
              <a:t>.</a:t>
            </a:r>
            <a:endParaRPr lang="en-US" sz="2400" dirty="0">
              <a:latin typeface="Arial M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 MT"/>
              </a:rPr>
              <a:t>Form Data Processing</a:t>
            </a:r>
            <a:r>
              <a:rPr lang="en-US" sz="2400" dirty="0">
                <a:latin typeface="Arial MT"/>
              </a:rPr>
              <a:t>: PHP gathers and processes data from forms</a:t>
            </a:r>
            <a:r>
              <a:rPr lang="en-US" sz="2400" dirty="0" smtClean="0">
                <a:latin typeface="Arial MT"/>
              </a:rPr>
              <a:t>.</a:t>
            </a:r>
            <a:endParaRPr lang="en-US" sz="2400" dirty="0">
              <a:latin typeface="Arial MT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Arial MT"/>
              </a:rPr>
              <a:t>Database </a:t>
            </a:r>
            <a:r>
              <a:rPr lang="en-US" sz="2400" b="1" dirty="0">
                <a:latin typeface="Arial MT"/>
              </a:rPr>
              <a:t>Interaction</a:t>
            </a:r>
            <a:r>
              <a:rPr lang="en-US" sz="2400" dirty="0">
                <a:latin typeface="Arial MT"/>
              </a:rPr>
              <a:t>: Connects to databases like MySQL</a:t>
            </a:r>
            <a:r>
              <a:rPr lang="en-US" sz="2400" dirty="0" smtClean="0">
                <a:latin typeface="Arial MT"/>
              </a:rPr>
              <a:t>.</a:t>
            </a:r>
            <a:endParaRPr lang="en-US" sz="2400" dirty="0">
              <a:latin typeface="Arial M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 MT"/>
              </a:rPr>
              <a:t>Data Encryption</a:t>
            </a:r>
            <a:r>
              <a:rPr lang="en-US" sz="2400" dirty="0">
                <a:latin typeface="Arial MT"/>
              </a:rPr>
              <a:t>: Can securely encrypt sensitive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-38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612" y="2459504"/>
            <a:ext cx="975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 MT"/>
                <a:cs typeface="Arial MT"/>
              </a:rPr>
              <a:t>PHP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powers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many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websites,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especially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platforms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like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u="sng" dirty="0">
                <a:latin typeface="Arial MT"/>
                <a:cs typeface="Arial MT"/>
              </a:rPr>
              <a:t>WordPress</a:t>
            </a:r>
            <a:r>
              <a:rPr lang="en-US" sz="2800" dirty="0" smtClean="0">
                <a:latin typeface="Arial MT"/>
                <a:cs typeface="Arial MT"/>
              </a:rPr>
              <a:t>, </a:t>
            </a:r>
            <a:r>
              <a:rPr lang="en-US" sz="2800" u="sng" dirty="0" smtClean="0">
                <a:latin typeface="Arial MT"/>
                <a:cs typeface="Arial MT"/>
              </a:rPr>
              <a:t>Facebook</a:t>
            </a:r>
            <a:r>
              <a:rPr lang="en-US" sz="2800" dirty="0" smtClean="0">
                <a:latin typeface="Arial MT"/>
                <a:cs typeface="Arial MT"/>
              </a:rPr>
              <a:t>, and </a:t>
            </a:r>
            <a:r>
              <a:rPr lang="en-US" sz="2800" u="sng" dirty="0" smtClean="0">
                <a:latin typeface="Arial MT"/>
                <a:cs typeface="Arial MT"/>
              </a:rPr>
              <a:t>Wikipedia</a:t>
            </a:r>
            <a:r>
              <a:rPr lang="en-US" sz="2800" spc="195" dirty="0" smtClean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making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PHP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skills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valuable</a:t>
            </a:r>
            <a:r>
              <a:rPr lang="en-US" sz="2800" spc="195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in </a:t>
            </a:r>
            <a:r>
              <a:rPr lang="en-US" sz="2800" dirty="0">
                <a:latin typeface="Arial MT"/>
                <a:cs typeface="Arial MT"/>
              </a:rPr>
              <a:t>web development. Its ease of use and versatility make it popular among </a:t>
            </a:r>
            <a:r>
              <a:rPr lang="en-US" sz="2800" spc="-10" dirty="0">
                <a:latin typeface="Arial MT"/>
                <a:cs typeface="Arial MT"/>
              </a:rPr>
              <a:t>developers.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28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522412" y="304800"/>
            <a:ext cx="10360025" cy="12239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/>
                <a:cs typeface="Arial" panose="020B0604020202020204"/>
              </a:rPr>
              <a:t>Basic PHP Syntax </a:t>
            </a:r>
            <a:r>
              <a:rPr lang="en-US" b="1" spc="-10" dirty="0" smtClean="0">
                <a:latin typeface="Arial" panose="020B0604020202020204"/>
                <a:cs typeface="Arial" panose="020B0604020202020204"/>
              </a:rPr>
              <a:t>Examples: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2412" y="2057400"/>
            <a:ext cx="32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b="1" dirty="0">
                <a:latin typeface="Arial" panose="020B0604020202020204"/>
                <a:cs typeface="Arial" panose="020B0604020202020204"/>
              </a:rPr>
              <a:t>Hello World </a:t>
            </a:r>
            <a:r>
              <a:rPr lang="en-US" b="1" spc="-10" dirty="0">
                <a:latin typeface="Arial" panose="020B0604020202020204"/>
                <a:cs typeface="Arial" panose="020B0604020202020204"/>
              </a:rPr>
              <a:t>Example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"Hello, </a:t>
            </a:r>
            <a:r>
              <a:rPr lang="en-US" spc="-10" dirty="0">
                <a:solidFill>
                  <a:srgbClr val="92D050"/>
                </a:solidFill>
                <a:latin typeface="Arial MT"/>
                <a:cs typeface="Arial MT"/>
              </a:rPr>
              <a:t>World!"</a:t>
            </a:r>
            <a:r>
              <a:rPr lang="en-US" spc="-10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18412" y="2057400"/>
            <a:ext cx="3357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b="1" dirty="0">
                <a:latin typeface="Arial" panose="020B0604020202020204"/>
                <a:cs typeface="Arial" panose="020B0604020202020204"/>
              </a:rPr>
              <a:t>Variables in </a:t>
            </a:r>
            <a:r>
              <a:rPr lang="en-US" b="1" spc="-25" dirty="0">
                <a:latin typeface="Arial" panose="020B0604020202020204"/>
                <a:cs typeface="Arial" panose="020B0604020202020204"/>
              </a:rPr>
              <a:t>PHP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endParaRPr lang="en-US" spc="-10" dirty="0" smtClean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$name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rgbClr val="92D050"/>
                </a:solidFill>
                <a:latin typeface="Arial MT"/>
                <a:cs typeface="Arial MT"/>
              </a:rPr>
              <a:t>"</a:t>
            </a:r>
            <a:r>
              <a:rPr lang="en-US" spc="-10" dirty="0" smtClean="0">
                <a:solidFill>
                  <a:srgbClr val="92D050"/>
                </a:solidFill>
                <a:latin typeface="Arial MT"/>
                <a:cs typeface="Arial MT"/>
              </a:rPr>
              <a:t>John“: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"Hello, " </a:t>
            </a:r>
            <a:r>
              <a:rPr lang="en-US" dirty="0">
                <a:latin typeface="Arial MT"/>
                <a:cs typeface="Arial MT"/>
              </a:rPr>
              <a:t>. </a:t>
            </a:r>
            <a:r>
              <a:rPr lang="en-US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$name</a:t>
            </a:r>
            <a:r>
              <a:rPr lang="en-US" spc="-10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97834" y="-205581"/>
            <a:ext cx="10360025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685800"/>
            <a:ext cx="43418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latin typeface="Arial" panose="020B0604020202020204"/>
                <a:cs typeface="Arial" panose="020B0604020202020204"/>
              </a:rPr>
              <a:t>Simple </a:t>
            </a:r>
            <a:r>
              <a:rPr lang="en-US" b="1" spc="-10" dirty="0">
                <a:latin typeface="Arial" panose="020B0604020202020204"/>
                <a:cs typeface="Arial" panose="020B0604020202020204"/>
              </a:rPr>
              <a:t>Arithmetic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$x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5;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$y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10;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 MT"/>
              </a:rPr>
              <a:t>$sum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$x</a:t>
            </a:r>
            <a:r>
              <a:rPr lang="en-US" dirty="0">
                <a:latin typeface="Arial MT"/>
                <a:cs typeface="Arial MT"/>
              </a:rPr>
              <a:t> + </a:t>
            </a:r>
            <a:r>
              <a:rPr lang="en-US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$y</a:t>
            </a:r>
            <a:r>
              <a:rPr lang="en-US" spc="-25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"The sum is: "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Arial MT"/>
                <a:cs typeface="Arial MT"/>
              </a:rPr>
              <a:t>. </a:t>
            </a:r>
            <a:r>
              <a:rPr lang="en-US" spc="-10" dirty="0">
                <a:solidFill>
                  <a:schemeClr val="tx2">
                    <a:lumMod val="20000"/>
                    <a:lumOff val="80000"/>
                  </a:schemeClr>
                </a:solidFill>
                <a:latin typeface="Arial MT"/>
                <a:cs typeface="Arial MT"/>
              </a:rPr>
              <a:t>$sum</a:t>
            </a:r>
            <a:r>
              <a:rPr lang="en-US" spc="-10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1612" y="685800"/>
            <a:ext cx="6092825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latin typeface="Arial" panose="020B0604020202020204"/>
                <a:cs typeface="Arial" panose="020B0604020202020204"/>
              </a:rPr>
              <a:t>C</a:t>
            </a:r>
            <a:r>
              <a:rPr lang="en-US" b="1" dirty="0" smtClean="0">
                <a:latin typeface="Arial" panose="020B0604020202020204"/>
                <a:cs typeface="Arial" panose="020B0604020202020204"/>
              </a:rPr>
              <a:t>onditional </a:t>
            </a:r>
            <a:r>
              <a:rPr lang="en-US" b="1" spc="-10" dirty="0">
                <a:latin typeface="Arial" panose="020B0604020202020204"/>
                <a:cs typeface="Arial" panose="020B0604020202020204"/>
              </a:rPr>
              <a:t>Statements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$age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20;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if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($age </a:t>
            </a:r>
            <a:r>
              <a:rPr lang="en-US" dirty="0" smtClean="0">
                <a:latin typeface="Arial MT"/>
                <a:cs typeface="Arial MT"/>
              </a:rPr>
              <a:t>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18) </a:t>
            </a:r>
            <a:r>
              <a:rPr lang="en-US" spc="-50" dirty="0">
                <a:latin typeface="Arial MT"/>
                <a:cs typeface="Arial MT"/>
              </a:rPr>
              <a:t>{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"You are eligible to </a:t>
            </a:r>
            <a:r>
              <a:rPr lang="en-US" spc="-10" dirty="0">
                <a:solidFill>
                  <a:srgbClr val="92D050"/>
                </a:solidFill>
                <a:latin typeface="Arial MT"/>
                <a:cs typeface="Arial MT"/>
              </a:rPr>
              <a:t>vote</a:t>
            </a:r>
            <a:r>
              <a:rPr lang="en-US" spc="-10" dirty="0" smtClean="0">
                <a:solidFill>
                  <a:srgbClr val="92D050"/>
                </a:solidFill>
                <a:latin typeface="Arial MT"/>
                <a:cs typeface="Arial MT"/>
              </a:rPr>
              <a:t>.“</a:t>
            </a:r>
            <a:r>
              <a:rPr lang="en-US" spc="-10" dirty="0" smtClean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Arial MT"/>
                <a:cs typeface="Arial MT"/>
              </a:rPr>
              <a:t>} </a:t>
            </a: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else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{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"You are not eligible to </a:t>
            </a:r>
            <a:r>
              <a:rPr lang="en-US" spc="-10" dirty="0">
                <a:solidFill>
                  <a:srgbClr val="92D050"/>
                </a:solidFill>
                <a:latin typeface="Arial MT"/>
                <a:cs typeface="Arial MT"/>
              </a:rPr>
              <a:t>vote."</a:t>
            </a:r>
            <a:r>
              <a:rPr lang="en-US" spc="-10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lang="en-US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013" y="1143000"/>
            <a:ext cx="426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 smtClean="0">
                <a:latin typeface="Arial" panose="020B0604020202020204"/>
                <a:cs typeface="Arial" panose="020B0604020202020204"/>
              </a:rPr>
              <a:t>Loops </a:t>
            </a:r>
            <a:r>
              <a:rPr lang="en-US" b="1" dirty="0">
                <a:latin typeface="Arial" panose="020B0604020202020204"/>
                <a:cs typeface="Arial" panose="020B0604020202020204"/>
              </a:rPr>
              <a:t>in </a:t>
            </a:r>
            <a:r>
              <a:rPr lang="en-US" b="1" spc="-25" dirty="0">
                <a:latin typeface="Arial" panose="020B0604020202020204"/>
                <a:cs typeface="Arial" panose="020B0604020202020204"/>
              </a:rPr>
              <a:t>PHP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for</a:t>
            </a:r>
            <a:r>
              <a:rPr lang="en-US" dirty="0">
                <a:latin typeface="Arial MT"/>
                <a:cs typeface="Arial MT"/>
              </a:rPr>
              <a:t> ($</a:t>
            </a:r>
            <a:r>
              <a:rPr lang="en-US" dirty="0" err="1">
                <a:latin typeface="Arial MT"/>
                <a:cs typeface="Arial MT"/>
              </a:rPr>
              <a:t>i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1; $</a:t>
            </a:r>
            <a:r>
              <a:rPr lang="en-US" dirty="0" err="1">
                <a:latin typeface="Arial MT"/>
                <a:cs typeface="Arial MT"/>
              </a:rPr>
              <a:t>i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smtClean="0">
                <a:latin typeface="Arial MT"/>
                <a:cs typeface="Arial MT"/>
              </a:rPr>
              <a:t>&lt;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=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5; $</a:t>
            </a:r>
            <a:r>
              <a:rPr lang="en-US" dirty="0" err="1">
                <a:latin typeface="Arial MT"/>
                <a:cs typeface="Arial MT"/>
              </a:rPr>
              <a:t>i</a:t>
            </a:r>
            <a:r>
              <a:rPr lang="en-US" dirty="0">
                <a:latin typeface="Arial MT"/>
                <a:cs typeface="Arial MT"/>
              </a:rPr>
              <a:t>++) </a:t>
            </a:r>
            <a:r>
              <a:rPr lang="en-US" spc="-50" dirty="0">
                <a:latin typeface="Arial MT"/>
                <a:cs typeface="Arial MT"/>
              </a:rPr>
              <a:t>{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"Number: " </a:t>
            </a:r>
            <a:r>
              <a:rPr lang="en-US" dirty="0">
                <a:latin typeface="Arial MT"/>
                <a:cs typeface="Arial MT"/>
              </a:rPr>
              <a:t>. $</a:t>
            </a:r>
            <a:r>
              <a:rPr lang="en-US" dirty="0" err="1">
                <a:latin typeface="Arial MT"/>
                <a:cs typeface="Arial MT"/>
              </a:rPr>
              <a:t>i</a:t>
            </a:r>
            <a:r>
              <a:rPr lang="en-US" dirty="0">
                <a:latin typeface="Arial MT"/>
                <a:cs typeface="Arial MT"/>
              </a:rPr>
              <a:t> . </a:t>
            </a:r>
            <a:r>
              <a:rPr lang="en-US" spc="-10" dirty="0">
                <a:latin typeface="Arial MT"/>
                <a:cs typeface="Arial MT"/>
              </a:rPr>
              <a:t>"&lt;</a:t>
            </a:r>
            <a:r>
              <a:rPr lang="en-US" spc="-10" dirty="0" err="1">
                <a:latin typeface="Arial MT"/>
                <a:cs typeface="Arial MT"/>
              </a:rPr>
              <a:t>br</a:t>
            </a:r>
            <a:r>
              <a:rPr lang="en-US" spc="-10" dirty="0">
                <a:latin typeface="Arial MT"/>
                <a:cs typeface="Arial MT"/>
              </a:rPr>
              <a:t>&gt;";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7412" y="1143000"/>
            <a:ext cx="5638800" cy="487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 smtClean="0">
                <a:latin typeface="Arial" panose="020B0604020202020204"/>
                <a:cs typeface="Arial" panose="020B0604020202020204"/>
              </a:rPr>
              <a:t>Functions </a:t>
            </a:r>
            <a:r>
              <a:rPr lang="en-US" b="1" dirty="0">
                <a:latin typeface="Arial" panose="020B0604020202020204"/>
                <a:cs typeface="Arial" panose="020B0604020202020204"/>
              </a:rPr>
              <a:t>in </a:t>
            </a:r>
            <a:r>
              <a:rPr lang="en-US" b="1" spc="-25" dirty="0">
                <a:latin typeface="Arial" panose="020B0604020202020204"/>
                <a:cs typeface="Arial" panose="020B0604020202020204"/>
              </a:rPr>
              <a:t>PHP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&lt;?</a:t>
            </a:r>
            <a:r>
              <a:rPr lang="en-US" spc="-1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81610" marR="1165860" indent="-169545">
              <a:lnSpc>
                <a:spcPct val="197000"/>
              </a:lnSpc>
              <a:spcBef>
                <a:spcPts val="5"/>
              </a:spcBef>
            </a:pPr>
            <a:r>
              <a:rPr lang="en-US" dirty="0" smtClean="0">
                <a:solidFill>
                  <a:srgbClr val="00B0F0"/>
                </a:solidFill>
                <a:latin typeface="Arial MT"/>
                <a:cs typeface="Arial MT"/>
              </a:rPr>
              <a:t>function</a:t>
            </a:r>
            <a:r>
              <a:rPr lang="en-US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greet(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$name</a:t>
            </a:r>
            <a:r>
              <a:rPr lang="en-US" dirty="0">
                <a:latin typeface="Arial MT"/>
                <a:cs typeface="Arial MT"/>
              </a:rPr>
              <a:t>) </a:t>
            </a:r>
            <a:r>
              <a:rPr lang="en-US" spc="-50" dirty="0">
                <a:latin typeface="Arial MT"/>
                <a:cs typeface="Arial MT"/>
              </a:rPr>
              <a:t>{ </a:t>
            </a: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return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 MT"/>
                <a:cs typeface="Arial MT"/>
              </a:rPr>
              <a:t>"Hello, " </a:t>
            </a:r>
            <a:r>
              <a:rPr lang="en-US" dirty="0">
                <a:latin typeface="Arial MT"/>
                <a:cs typeface="Arial MT"/>
              </a:rPr>
              <a:t>. </a:t>
            </a:r>
            <a:r>
              <a:rPr lang="en-US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$name</a:t>
            </a:r>
            <a:r>
              <a:rPr lang="en-US" spc="-10" dirty="0">
                <a:latin typeface="Arial MT"/>
                <a:cs typeface="Arial MT"/>
              </a:rPr>
              <a:t>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Arial MT"/>
                <a:cs typeface="Arial MT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solidFill>
                  <a:srgbClr val="00B0F0"/>
                </a:solidFill>
                <a:latin typeface="Arial MT"/>
                <a:cs typeface="Arial MT"/>
              </a:rPr>
              <a:t>echo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greet</a:t>
            </a:r>
            <a:r>
              <a:rPr lang="en-US" spc="-10" dirty="0" smtClean="0">
                <a:latin typeface="Arial MT"/>
                <a:cs typeface="Arial MT"/>
              </a:rPr>
              <a:t>(</a:t>
            </a:r>
            <a:r>
              <a:rPr lang="en-US" spc="-10" dirty="0" smtClean="0">
                <a:solidFill>
                  <a:srgbClr val="92D050"/>
                </a:solidFill>
                <a:latin typeface="Arial MT"/>
                <a:cs typeface="Arial MT"/>
              </a:rPr>
              <a:t>"Alice“</a:t>
            </a:r>
            <a:r>
              <a:rPr lang="en-US" spc="-10" dirty="0" smtClean="0">
                <a:latin typeface="Arial MT"/>
                <a:cs typeface="Arial MT"/>
              </a:rPr>
              <a:t>);</a:t>
            </a: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?&gt;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63</TotalTime>
  <Words>465</Words>
  <Application>Microsoft Office PowerPoint</Application>
  <PresentationFormat>Custom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Tech 16x9</vt:lpstr>
      <vt:lpstr>INTRODUCTION TO PHP</vt:lpstr>
      <vt:lpstr>What is PHP?</vt:lpstr>
      <vt:lpstr>How PHP Works?</vt:lpstr>
      <vt:lpstr>Key Features of PHP</vt:lpstr>
      <vt:lpstr>What Can PHP Do?</vt:lpstr>
      <vt:lpstr>PowerPoint Presentation</vt:lpstr>
      <vt:lpstr>Basic PHP Syntax Examples:</vt:lpstr>
      <vt:lpstr>PowerPoint Presentation</vt:lpstr>
      <vt:lpstr>PowerPoint Presentation</vt:lpstr>
      <vt:lpstr>PowerPoint Presentation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Windows User</dc:creator>
  <cp:lastModifiedBy>Windows User</cp:lastModifiedBy>
  <cp:revision>7</cp:revision>
  <dcterms:created xsi:type="dcterms:W3CDTF">2024-11-11T17:01:35Z</dcterms:created>
  <dcterms:modified xsi:type="dcterms:W3CDTF">2024-11-11T18:05:05Z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