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1.xml" ContentType="application/vnd.openxmlformats-officedocument.presentationml.notes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4972" autoAdjust="0"/>
    <p:restoredTop sz="94660"/>
  </p:normalViewPr>
  <p:slideViewPr>
    <p:cSldViewPr snapToGrid="0">
      <p:cViewPr varScale="1">
        <p:scale>
          <a:sx n="47" d="100"/>
          <a:sy n="47" d="100"/>
        </p:scale>
        <p:origin x="1046" y="43"/>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9" name=""/>
        <p:cNvGrpSpPr/>
        <p:nvPr/>
      </p:nvGrpSpPr>
      <p:grpSpPr>
        <a:xfrm>
          <a:off x="0" y="0"/>
          <a:ext cx="0" cy="0"/>
          <a:chOff x="0" y="0"/>
          <a:chExt cx="0" cy="0"/>
        </a:xfrm>
      </p:grpSpPr>
      <p:sp>
        <p:nvSpPr>
          <p:cNvPr id="1048673"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4"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03-04-2024</a:t>
            </a:fld>
            <a:endParaRPr lang="en-IN"/>
          </a:p>
        </p:txBody>
      </p:sp>
      <p:sp>
        <p:nvSpPr>
          <p:cNvPr id="1048675"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6"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7"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8"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Slide Image Placeholder 1"/>
          <p:cNvSpPr>
            <a:spLocks noChangeAspect="1" noRot="1" noGrp="1"/>
          </p:cNvSpPr>
          <p:nvPr>
            <p:ph type="sldImg"/>
          </p:nvPr>
        </p:nvSpPr>
        <p:spPr/>
      </p:sp>
      <p:sp>
        <p:nvSpPr>
          <p:cNvPr id="1048611" name="Notes Placeholder 2"/>
          <p:cNvSpPr>
            <a:spLocks noGrp="1"/>
          </p:cNvSpPr>
          <p:nvPr>
            <p:ph type="body" idx="1"/>
          </p:nvPr>
        </p:nvSpPr>
        <p:spPr/>
        <p:txBody>
          <a:bodyPr/>
          <a:p>
            <a:endParaRPr dirty="0" lang="en-IN"/>
          </a:p>
        </p:txBody>
      </p:sp>
      <p:sp>
        <p:nvSpPr>
          <p:cNvPr id="1048612" name="Slide Number Placeholder 3"/>
          <p:cNvSpPr>
            <a:spLocks noGrp="1"/>
          </p:cNvSpPr>
          <p:nvPr>
            <p:ph type="sldNum" sz="quarter" idx="5"/>
          </p:nvPr>
        </p:nvSpPr>
        <p:spPr/>
        <p:txBody>
          <a:bodyPr/>
          <a:p>
            <a:fld id="{17E254F1-4415-47BF-9E91-C5D4B9A33350}" type="slidenum">
              <a:rPr lang="en-IN" smtClean="0"/>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4/3/2024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3" name=""/>
        <p:cNvGrpSpPr/>
        <p:nvPr/>
      </p:nvGrpSpPr>
      <p:grpSpPr>
        <a:xfrm>
          <a:off x="0" y="0"/>
          <a:ext cx="0" cy="0"/>
          <a:chOff x="0" y="0"/>
          <a:chExt cx="0" cy="0"/>
        </a:xfrm>
      </p:grpSpPr>
      <p:sp>
        <p:nvSpPr>
          <p:cNvPr id="1048638" name="Title 1"/>
          <p:cNvSpPr>
            <a:spLocks noGrp="1"/>
          </p:cNvSpPr>
          <p:nvPr>
            <p:ph type="title"/>
          </p:nvPr>
        </p:nvSpPr>
        <p:spPr>
          <a:xfrm>
            <a:off x="581192" y="702156"/>
            <a:ext cx="11029616" cy="1013800"/>
          </a:xfrm>
        </p:spPr>
        <p:txBody>
          <a:bodyPr/>
          <a:p>
            <a:r>
              <a:rPr lang="en-US"/>
              <a:t>Click to edit Master title style</a:t>
            </a:r>
          </a:p>
        </p:txBody>
      </p:sp>
      <p:sp>
        <p:nvSpPr>
          <p:cNvPr id="1048639"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0" name="Date Placeholder 3"/>
          <p:cNvSpPr>
            <a:spLocks noGrp="1"/>
          </p:cNvSpPr>
          <p:nvPr>
            <p:ph type="dt" sz="half" idx="10"/>
          </p:nvPr>
        </p:nvSpPr>
        <p:spPr/>
        <p:txBody>
          <a:bodyPr/>
          <a:p>
            <a:fld id="{2CED4963-E985-44C4-B8C4-FDD613B7C2F8}" type="datetime1">
              <a:rPr lang="en-US" smtClean="0"/>
              <a:t>4/3/2024</a:t>
            </a:fld>
            <a:endParaRPr lang="en-US"/>
          </a:p>
        </p:txBody>
      </p:sp>
      <p:sp>
        <p:nvSpPr>
          <p:cNvPr id="1048641" name="Footer Placeholder 4"/>
          <p:cNvSpPr>
            <a:spLocks noGrp="1"/>
          </p:cNvSpPr>
          <p:nvPr>
            <p:ph type="ftr" sz="quarter" idx="11"/>
          </p:nvPr>
        </p:nvSpPr>
        <p:spPr>
          <a:xfrm>
            <a:off x="581192" y="6423914"/>
            <a:ext cx="6917210" cy="365125"/>
          </a:xfrm>
          <a:prstGeom prst="rect"/>
        </p:spPr>
        <p:txBody>
          <a:bodyPr/>
          <a:p>
            <a:endParaRPr lang="en-US"/>
          </a:p>
        </p:txBody>
      </p:sp>
      <p:sp>
        <p:nvSpPr>
          <p:cNvPr id="1048642"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1" name=""/>
        <p:cNvGrpSpPr/>
        <p:nvPr/>
      </p:nvGrpSpPr>
      <p:grpSpPr>
        <a:xfrm>
          <a:off x="0" y="0"/>
          <a:ext cx="0" cy="0"/>
          <a:chOff x="0" y="0"/>
          <a:chExt cx="0" cy="0"/>
        </a:xfrm>
      </p:grpSpPr>
      <p:sp>
        <p:nvSpPr>
          <p:cNvPr id="1048623"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4"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5"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6"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7"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8"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9" name="Date Placeholder 10"/>
          <p:cNvSpPr>
            <a:spLocks noGrp="1"/>
          </p:cNvSpPr>
          <p:nvPr>
            <p:ph type="dt" sz="half" idx="10"/>
          </p:nvPr>
        </p:nvSpPr>
        <p:spPr/>
        <p:txBody>
          <a:bodyPr/>
          <a:p>
            <a:fld id="{ED291B17-9318-49DB-B28B-6E5994AE9581}" type="datetime1">
              <a:rPr lang="en-US" smtClean="0"/>
              <a:t>4/3/2024</a:t>
            </a:fld>
            <a:endParaRPr lang="en-US"/>
          </a:p>
        </p:txBody>
      </p:sp>
      <p:sp>
        <p:nvSpPr>
          <p:cNvPr id="1048630"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1"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1" name="Title 1"/>
          <p:cNvSpPr>
            <a:spLocks noGrp="1"/>
          </p:cNvSpPr>
          <p:nvPr>
            <p:ph type="title"/>
          </p:nvPr>
        </p:nvSpPr>
        <p:spPr>
          <a:xfrm>
            <a:off x="581192" y="702156"/>
            <a:ext cx="11029616" cy="530296"/>
          </a:xfrm>
        </p:spPr>
        <p:txBody>
          <a:bodyPr/>
          <a:p>
            <a:r>
              <a:rPr lang="en-US"/>
              <a:t>Click to edit Master title style</a:t>
            </a:r>
          </a:p>
        </p:txBody>
      </p:sp>
      <p:sp>
        <p:nvSpPr>
          <p:cNvPr id="1048592"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3" name="Date Placeholder 7"/>
          <p:cNvSpPr>
            <a:spLocks noGrp="1"/>
          </p:cNvSpPr>
          <p:nvPr>
            <p:ph type="dt" sz="half" idx="10"/>
          </p:nvPr>
        </p:nvSpPr>
        <p:spPr/>
        <p:txBody>
          <a:bodyPr/>
          <a:p>
            <a:fld id="{78DD82B9-B8EE-4375-B6FF-88FA6ABB15D9}" type="datetime1">
              <a:rPr lang="en-US" smtClean="0"/>
              <a:t>4/3/2024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4" name=""/>
        <p:cNvGrpSpPr/>
        <p:nvPr/>
      </p:nvGrpSpPr>
      <p:grpSpPr>
        <a:xfrm>
          <a:off x="0" y="0"/>
          <a:ext cx="0" cy="0"/>
          <a:chOff x="0" y="0"/>
          <a:chExt cx="0" cy="0"/>
        </a:xfrm>
      </p:grpSpPr>
      <p:sp>
        <p:nvSpPr>
          <p:cNvPr id="1048643"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4"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5"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6" name="Date Placeholder 6"/>
          <p:cNvSpPr>
            <a:spLocks noGrp="1"/>
          </p:cNvSpPr>
          <p:nvPr>
            <p:ph type="dt" sz="half" idx="10"/>
          </p:nvPr>
        </p:nvSpPr>
        <p:spPr/>
        <p:txBody>
          <a:bodyPr/>
          <a:p>
            <a:fld id="{B2497495-0637-405E-AE64-5CC7506D51F5}" type="datetime1">
              <a:rPr lang="en-US" smtClean="0"/>
              <a:t>4/3/2024</a:t>
            </a:fld>
            <a:endParaRPr lang="en-US"/>
          </a:p>
        </p:txBody>
      </p:sp>
      <p:sp>
        <p:nvSpPr>
          <p:cNvPr id="1048647" name="Footer Placeholder 8"/>
          <p:cNvSpPr>
            <a:spLocks noGrp="1"/>
          </p:cNvSpPr>
          <p:nvPr>
            <p:ph type="ftr" sz="quarter" idx="11"/>
          </p:nvPr>
        </p:nvSpPr>
        <p:spPr>
          <a:xfrm>
            <a:off x="581192" y="6423914"/>
            <a:ext cx="6917210" cy="365125"/>
          </a:xfrm>
          <a:prstGeom prst="rect"/>
        </p:spPr>
        <p:txBody>
          <a:bodyPr/>
          <a:p>
            <a:endParaRPr lang="en-US"/>
          </a:p>
        </p:txBody>
      </p:sp>
      <p:sp>
        <p:nvSpPr>
          <p:cNvPr id="104864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5" name=""/>
        <p:cNvGrpSpPr/>
        <p:nvPr/>
      </p:nvGrpSpPr>
      <p:grpSpPr>
        <a:xfrm>
          <a:off x="0" y="0"/>
          <a:ext cx="0" cy="0"/>
          <a:chOff x="0" y="0"/>
          <a:chExt cx="0" cy="0"/>
        </a:xfrm>
      </p:grpSpPr>
      <p:sp>
        <p:nvSpPr>
          <p:cNvPr id="1048649" name="Title 1"/>
          <p:cNvSpPr>
            <a:spLocks noGrp="1"/>
          </p:cNvSpPr>
          <p:nvPr>
            <p:ph type="title"/>
          </p:nvPr>
        </p:nvSpPr>
        <p:spPr>
          <a:xfrm>
            <a:off x="581193" y="729658"/>
            <a:ext cx="11029616" cy="492855"/>
          </a:xfrm>
        </p:spPr>
        <p:txBody>
          <a:bodyPr/>
          <a:p>
            <a:r>
              <a:rPr lang="en-US"/>
              <a:t>Click to edit Master title style</a:t>
            </a:r>
          </a:p>
        </p:txBody>
      </p:sp>
      <p:sp>
        <p:nvSpPr>
          <p:cNvPr id="1048650"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1"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Date Placeholder 4"/>
          <p:cNvSpPr>
            <a:spLocks noGrp="1"/>
          </p:cNvSpPr>
          <p:nvPr>
            <p:ph type="dt" sz="half" idx="10"/>
          </p:nvPr>
        </p:nvSpPr>
        <p:spPr/>
        <p:txBody>
          <a:bodyPr/>
          <a:p>
            <a:fld id="{7BFFD690-9426-415D-8B65-26881E07B2D4}" type="datetime1">
              <a:rPr lang="en-US" smtClean="0"/>
              <a:t>4/3/2024</a:t>
            </a:fld>
            <a:endParaRPr lang="en-US"/>
          </a:p>
        </p:txBody>
      </p:sp>
      <p:sp>
        <p:nvSpPr>
          <p:cNvPr id="1048653" name="Footer Placeholder 5"/>
          <p:cNvSpPr>
            <a:spLocks noGrp="1"/>
          </p:cNvSpPr>
          <p:nvPr>
            <p:ph type="ftr" sz="quarter" idx="11"/>
          </p:nvPr>
        </p:nvSpPr>
        <p:spPr>
          <a:xfrm>
            <a:off x="581192" y="6423914"/>
            <a:ext cx="6917210" cy="365125"/>
          </a:xfrm>
          <a:prstGeom prst="rect"/>
        </p:spPr>
        <p:txBody>
          <a:bodyPr/>
          <a:p>
            <a:endParaRPr lang="en-US"/>
          </a:p>
        </p:txBody>
      </p:sp>
      <p:sp>
        <p:nvSpPr>
          <p:cNvPr id="1048654"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6" name=""/>
        <p:cNvGrpSpPr/>
        <p:nvPr/>
      </p:nvGrpSpPr>
      <p:grpSpPr>
        <a:xfrm>
          <a:off x="0" y="0"/>
          <a:ext cx="0" cy="0"/>
          <a:chOff x="0" y="0"/>
          <a:chExt cx="0" cy="0"/>
        </a:xfrm>
      </p:grpSpPr>
      <p:sp>
        <p:nvSpPr>
          <p:cNvPr id="1048655" name="Title 1"/>
          <p:cNvSpPr>
            <a:spLocks noGrp="1"/>
          </p:cNvSpPr>
          <p:nvPr>
            <p:ph type="title"/>
          </p:nvPr>
        </p:nvSpPr>
        <p:spPr>
          <a:xfrm>
            <a:off x="581193" y="729658"/>
            <a:ext cx="11029616" cy="988332"/>
          </a:xfrm>
        </p:spPr>
        <p:txBody>
          <a:bodyPr/>
          <a:p>
            <a:r>
              <a:rPr lang="en-US"/>
              <a:t>Click to edit Master title style</a:t>
            </a:r>
          </a:p>
        </p:txBody>
      </p:sp>
      <p:sp>
        <p:nvSpPr>
          <p:cNvPr id="1048656"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7"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9"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0" name="Date Placeholder 6"/>
          <p:cNvSpPr>
            <a:spLocks noGrp="1"/>
          </p:cNvSpPr>
          <p:nvPr>
            <p:ph type="dt" sz="half" idx="10"/>
          </p:nvPr>
        </p:nvSpPr>
        <p:spPr/>
        <p:txBody>
          <a:bodyPr/>
          <a:p>
            <a:fld id="{04C4989A-474C-40DE-95B9-011C28B71673}" type="datetime1">
              <a:rPr lang="en-US" smtClean="0"/>
              <a:t>4/3/2024</a:t>
            </a:fld>
            <a:endParaRPr lang="en-US"/>
          </a:p>
        </p:txBody>
      </p:sp>
      <p:sp>
        <p:nvSpPr>
          <p:cNvPr id="1048661" name="Footer Placeholder 7"/>
          <p:cNvSpPr>
            <a:spLocks noGrp="1"/>
          </p:cNvSpPr>
          <p:nvPr>
            <p:ph type="ftr" sz="quarter" idx="11"/>
          </p:nvPr>
        </p:nvSpPr>
        <p:spPr>
          <a:xfrm>
            <a:off x="581192" y="6423914"/>
            <a:ext cx="6917210" cy="365125"/>
          </a:xfrm>
          <a:prstGeom prst="rect"/>
        </p:spPr>
        <p:txBody>
          <a:bodyPr/>
          <a:p>
            <a:endParaRPr lang="en-US"/>
          </a:p>
        </p:txBody>
      </p:sp>
      <p:sp>
        <p:nvSpPr>
          <p:cNvPr id="1048662"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9" name=""/>
        <p:cNvGrpSpPr/>
        <p:nvPr/>
      </p:nvGrpSpPr>
      <p:grpSpPr>
        <a:xfrm>
          <a:off x="0" y="0"/>
          <a:ext cx="0" cy="0"/>
          <a:chOff x="0" y="0"/>
          <a:chExt cx="0" cy="0"/>
        </a:xfrm>
      </p:grpSpPr>
      <p:sp>
        <p:nvSpPr>
          <p:cNvPr id="1048618" name="Title 1"/>
          <p:cNvSpPr>
            <a:spLocks noGrp="1"/>
          </p:cNvSpPr>
          <p:nvPr>
            <p:ph type="title"/>
          </p:nvPr>
        </p:nvSpPr>
        <p:spPr>
          <a:xfrm>
            <a:off x="575894" y="729658"/>
            <a:ext cx="11029616" cy="592246"/>
          </a:xfrm>
        </p:spPr>
        <p:txBody>
          <a:bodyPr/>
          <a:p>
            <a:r>
              <a:rPr lang="en-US"/>
              <a:t>Click to edit Master title style</a:t>
            </a:r>
          </a:p>
        </p:txBody>
      </p:sp>
      <p:sp>
        <p:nvSpPr>
          <p:cNvPr id="1048619" name="Date Placeholder 2"/>
          <p:cNvSpPr>
            <a:spLocks noGrp="1"/>
          </p:cNvSpPr>
          <p:nvPr>
            <p:ph type="dt" sz="half" idx="10"/>
          </p:nvPr>
        </p:nvSpPr>
        <p:spPr/>
        <p:txBody>
          <a:bodyPr/>
          <a:p>
            <a:fld id="{5DB4ED54-5B5E-4A04-93D3-5772E3CE3818}" type="datetime1">
              <a:rPr lang="en-US" smtClean="0"/>
              <a:t>4/3/2024</a:t>
            </a:fld>
            <a:endParaRPr lang="en-US"/>
          </a:p>
        </p:txBody>
      </p:sp>
      <p:sp>
        <p:nvSpPr>
          <p:cNvPr id="1048620" name="Footer Placeholder 3"/>
          <p:cNvSpPr>
            <a:spLocks noGrp="1"/>
          </p:cNvSpPr>
          <p:nvPr>
            <p:ph type="ftr" sz="quarter" idx="11"/>
          </p:nvPr>
        </p:nvSpPr>
        <p:spPr>
          <a:xfrm>
            <a:off x="581192" y="6423914"/>
            <a:ext cx="6917210" cy="365125"/>
          </a:xfrm>
          <a:prstGeom prst="rect"/>
        </p:spPr>
        <p:txBody>
          <a:bodyPr/>
          <a:p>
            <a:endParaRPr lang="en-US"/>
          </a:p>
        </p:txBody>
      </p:sp>
      <p:sp>
        <p:nvSpPr>
          <p:cNvPr id="1048621"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7" name=""/>
        <p:cNvGrpSpPr/>
        <p:nvPr/>
      </p:nvGrpSpPr>
      <p:grpSpPr>
        <a:xfrm>
          <a:off x="0" y="0"/>
          <a:ext cx="0" cy="0"/>
          <a:chOff x="0" y="0"/>
          <a:chExt cx="0" cy="0"/>
        </a:xfrm>
      </p:grpSpPr>
      <p:sp>
        <p:nvSpPr>
          <p:cNvPr id="1048663" name="Date Placeholder 1"/>
          <p:cNvSpPr>
            <a:spLocks noGrp="1"/>
          </p:cNvSpPr>
          <p:nvPr>
            <p:ph type="dt" sz="half" idx="10"/>
          </p:nvPr>
        </p:nvSpPr>
        <p:spPr/>
        <p:txBody>
          <a:bodyPr/>
          <a:p>
            <a:fld id="{4EDE50D6-574B-40AF-946F-D52A04ADE379}" type="datetime1">
              <a:rPr lang="en-US" smtClean="0"/>
              <a:t>4/3/2024</a:t>
            </a:fld>
            <a:endParaRPr lang="en-US"/>
          </a:p>
        </p:txBody>
      </p:sp>
      <p:sp>
        <p:nvSpPr>
          <p:cNvPr id="1048664" name="Footer Placeholder 2"/>
          <p:cNvSpPr>
            <a:spLocks noGrp="1"/>
          </p:cNvSpPr>
          <p:nvPr>
            <p:ph type="ftr" sz="quarter" idx="11"/>
          </p:nvPr>
        </p:nvSpPr>
        <p:spPr>
          <a:xfrm>
            <a:off x="581192" y="6423914"/>
            <a:ext cx="6917210" cy="365125"/>
          </a:xfrm>
          <a:prstGeom prst="rect"/>
        </p:spPr>
        <p:txBody>
          <a:bodyPr/>
          <a:p>
            <a:endParaRPr lang="en-US"/>
          </a:p>
        </p:txBody>
      </p:sp>
      <p:sp>
        <p:nvSpPr>
          <p:cNvPr id="1048665"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8" name=""/>
        <p:cNvGrpSpPr/>
        <p:nvPr/>
      </p:nvGrpSpPr>
      <p:grpSpPr>
        <a:xfrm>
          <a:off x="0" y="0"/>
          <a:ext cx="0" cy="0"/>
          <a:chOff x="0" y="0"/>
          <a:chExt cx="0" cy="0"/>
        </a:xfrm>
      </p:grpSpPr>
      <p:sp>
        <p:nvSpPr>
          <p:cNvPr id="1048666"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7"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8"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9"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0" name="Date Placeholder 7"/>
          <p:cNvSpPr>
            <a:spLocks noGrp="1"/>
          </p:cNvSpPr>
          <p:nvPr>
            <p:ph type="dt" sz="half" idx="10"/>
          </p:nvPr>
        </p:nvSpPr>
        <p:spPr>
          <a:xfrm>
            <a:off x="7605951" y="6456916"/>
            <a:ext cx="2844799" cy="365125"/>
          </a:xfrm>
        </p:spPr>
        <p:txBody>
          <a:bodyPr/>
          <a:p>
            <a:fld id="{D82884F1-FFEA-405F-9602-3DCA865EDA4E}" type="datetime1">
              <a:rPr lang="en-US" smtClean="0"/>
              <a:t>4/3/2024</a:t>
            </a:fld>
            <a:endParaRPr lang="en-US"/>
          </a:p>
        </p:txBody>
      </p:sp>
      <p:sp>
        <p:nvSpPr>
          <p:cNvPr id="1048671" name="Footer Placeholder 9"/>
          <p:cNvSpPr>
            <a:spLocks noGrp="1"/>
          </p:cNvSpPr>
          <p:nvPr>
            <p:ph type="ftr" sz="quarter" idx="11"/>
          </p:nvPr>
        </p:nvSpPr>
        <p:spPr>
          <a:xfrm>
            <a:off x="581192" y="6452590"/>
            <a:ext cx="6917210" cy="365125"/>
          </a:xfrm>
          <a:prstGeom prst="rect"/>
        </p:spPr>
        <p:txBody>
          <a:bodyPr/>
          <a:p>
            <a:endParaRPr lang="en-US"/>
          </a:p>
        </p:txBody>
      </p:sp>
      <p:sp>
        <p:nvSpPr>
          <p:cNvPr id="1048672"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2" name=""/>
        <p:cNvGrpSpPr/>
        <p:nvPr/>
      </p:nvGrpSpPr>
      <p:grpSpPr>
        <a:xfrm>
          <a:off x="0" y="0"/>
          <a:ext cx="0" cy="0"/>
          <a:chOff x="0" y="0"/>
          <a:chExt cx="0" cy="0"/>
        </a:xfrm>
      </p:grpSpPr>
      <p:sp>
        <p:nvSpPr>
          <p:cNvPr id="1048632"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3"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4"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5" name="Date Placeholder 4"/>
          <p:cNvSpPr>
            <a:spLocks noGrp="1"/>
          </p:cNvSpPr>
          <p:nvPr>
            <p:ph type="dt" sz="half" idx="10"/>
          </p:nvPr>
        </p:nvSpPr>
        <p:spPr/>
        <p:txBody>
          <a:bodyPr/>
          <a:p>
            <a:fld id="{7E18DB4A-8810-4A10-AD5C-D5E2C667F5B3}" type="datetime1">
              <a:rPr lang="en-US" smtClean="0"/>
              <a:t>4/3/2024</a:t>
            </a:fld>
            <a:endParaRPr lang="en-US"/>
          </a:p>
        </p:txBody>
      </p:sp>
      <p:sp>
        <p:nvSpPr>
          <p:cNvPr id="1048636"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7"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70" latinLnBrk="0" marL="30607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70" latinLnBrk="0" marL="62992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69875" latinLnBrk="0" marL="899795"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315" latinLnBrk="0" marL="124206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315" latinLnBrk="0" marL="1602105"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89992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27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49999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79971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hyperlink" Target="https://www.kaggle.com/" TargetMode="External"/><Relationship Id="rId2" Type="http://schemas.openxmlformats.org/officeDocument/2006/relationships/hyperlink" Target="https://github.com/" TargetMode="External"/><Relationship Id="rId3" Type="http://schemas.openxmlformats.org/officeDocument/2006/relationships/hyperlink" Target="https://youtu.be/GsfT2sv_zCo?si=7oSQDYeac-0jdexA" TargetMode="Externa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424543" y="1563750"/>
            <a:ext cx="13024484" cy="1196774"/>
          </a:xfrm>
        </p:spPr>
        <p:txBody>
          <a:bodyPr>
            <a:normAutofit/>
          </a:bodyPr>
          <a:p>
            <a:pPr algn="ctr"/>
            <a:r>
              <a:rPr b="1" dirty="0" lang="en-US">
                <a:solidFill>
                  <a:schemeClr val="accent1"/>
                </a:solidFill>
                <a:latin typeface="Arial" panose="020B0604020202020204" pitchFamily="34" charset="0"/>
                <a:cs typeface="Arial" panose="020B0604020202020204" pitchFamily="34" charset="0"/>
              </a:rPr>
              <a:t>Fandango Movie Rating Discrepancy Analysis using Python</a:t>
            </a:r>
          </a:p>
        </p:txBody>
      </p:sp>
      <p:sp>
        <p:nvSpPr>
          <p:cNvPr id="1048679" name=""/>
          <p:cNvSpPr txBox="1"/>
          <p:nvPr/>
        </p:nvSpPr>
        <p:spPr>
          <a:xfrm>
            <a:off x="1576455" y="3216353"/>
            <a:ext cx="6113593" cy="2186940"/>
          </a:xfrm>
          <a:prstGeom prst="rect"/>
        </p:spPr>
        <p:txBody>
          <a:bodyPr rtlCol="0" wrap="square">
            <a:spAutoFit/>
          </a:bodyPr>
          <a:p>
            <a:r>
              <a:rPr sz="2800" lang="en-US">
                <a:solidFill>
                  <a:srgbClr val="000000"/>
                </a:solidFill>
              </a:rPr>
              <a:t>P</a:t>
            </a:r>
            <a:r>
              <a:rPr sz="2800" lang="en-US">
                <a:solidFill>
                  <a:srgbClr val="000000"/>
                </a:solidFill>
              </a:rPr>
              <a:t>r</a:t>
            </a:r>
            <a:r>
              <a:rPr sz="2800" lang="en-US">
                <a:solidFill>
                  <a:srgbClr val="000000"/>
                </a:solidFill>
              </a:rPr>
              <a:t>e</a:t>
            </a:r>
            <a:r>
              <a:rPr sz="2800" lang="en-US">
                <a:solidFill>
                  <a:srgbClr val="000000"/>
                </a:solidFill>
              </a:rPr>
              <a:t>s</a:t>
            </a:r>
            <a:r>
              <a:rPr sz="2800" lang="en-US">
                <a:solidFill>
                  <a:srgbClr val="000000"/>
                </a:solidFill>
              </a:rPr>
              <a:t>ent </a:t>
            </a:r>
            <a:r>
              <a:rPr sz="2800" lang="en-US">
                <a:solidFill>
                  <a:srgbClr val="000000"/>
                </a:solidFill>
              </a:rPr>
              <a:t>b</a:t>
            </a:r>
            <a:r>
              <a:rPr sz="2800" lang="en-US">
                <a:solidFill>
                  <a:srgbClr val="000000"/>
                </a:solidFill>
              </a:rPr>
              <a:t>y</a:t>
            </a:r>
            <a:r>
              <a:rPr sz="2800" lang="en-US">
                <a:solidFill>
                  <a:srgbClr val="000000"/>
                </a:solidFill>
              </a:rPr>
              <a:t>;</a:t>
            </a:r>
            <a:endParaRPr sz="2800" lang="en-IN">
              <a:solidFill>
                <a:srgbClr val="000000"/>
              </a:solidFill>
            </a:endParaRPr>
          </a:p>
          <a:p>
            <a:endParaRPr sz="2800" lang="en-IN">
              <a:solidFill>
                <a:srgbClr val="000000"/>
              </a:solidFill>
            </a:endParaRPr>
          </a:p>
          <a:p>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J</a:t>
            </a:r>
            <a:r>
              <a:rPr sz="2800" lang="en-US">
                <a:solidFill>
                  <a:srgbClr val="000000"/>
                </a:solidFill>
              </a:rPr>
              <a:t>e</a:t>
            </a:r>
            <a:r>
              <a:rPr sz="2800" lang="en-US">
                <a:solidFill>
                  <a:srgbClr val="000000"/>
                </a:solidFill>
              </a:rPr>
              <a:t>f</a:t>
            </a:r>
            <a:r>
              <a:rPr sz="2800" lang="en-US">
                <a:solidFill>
                  <a:srgbClr val="000000"/>
                </a:solidFill>
              </a:rPr>
              <a:t>f</a:t>
            </a:r>
            <a:r>
              <a:rPr sz="2800" lang="en-US">
                <a:solidFill>
                  <a:srgbClr val="000000"/>
                </a:solidFill>
              </a:rPr>
              <a:t>erson </a:t>
            </a:r>
            <a:r>
              <a:rPr sz="2800" lang="en-US">
                <a:solidFill>
                  <a:srgbClr val="000000"/>
                </a:solidFill>
              </a:rPr>
              <a:t>J</a:t>
            </a:r>
            <a:endParaRPr sz="2800" lang="en-IN">
              <a:solidFill>
                <a:srgbClr val="000000"/>
              </a:solidFill>
            </a:endParaRPr>
          </a:p>
          <a:p>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B</a:t>
            </a:r>
            <a:r>
              <a:rPr sz="2800" lang="en-US">
                <a:solidFill>
                  <a:srgbClr val="000000"/>
                </a:solidFill>
              </a:rPr>
              <a:t>.</a:t>
            </a:r>
            <a:r>
              <a:rPr sz="2800" lang="en-US">
                <a:solidFill>
                  <a:srgbClr val="000000"/>
                </a:solidFill>
              </a:rPr>
              <a:t> </a:t>
            </a:r>
            <a:r>
              <a:rPr sz="2800" lang="en-US">
                <a:solidFill>
                  <a:srgbClr val="000000"/>
                </a:solidFill>
              </a:rPr>
              <a:t>E</a:t>
            </a:r>
            <a:r>
              <a:rPr sz="2800" lang="en-US">
                <a:solidFill>
                  <a:srgbClr val="000000"/>
                </a:solidFill>
              </a:rPr>
              <a:t>E</a:t>
            </a:r>
            <a:r>
              <a:rPr sz="2800" lang="en-US">
                <a:solidFill>
                  <a:srgbClr val="000000"/>
                </a:solidFill>
              </a:rPr>
              <a:t>E</a:t>
            </a:r>
            <a:endParaRPr sz="2800" lang="en-IN">
              <a:solidFill>
                <a:srgbClr val="000000"/>
              </a:solidFill>
            </a:endParaRPr>
          </a:p>
          <a:p>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G</a:t>
            </a:r>
            <a:r>
              <a:rPr sz="2800" lang="en-US">
                <a:solidFill>
                  <a:srgbClr val="000000"/>
                </a:solidFill>
              </a:rPr>
              <a:t>r</a:t>
            </a:r>
            <a:r>
              <a:rPr sz="2800" lang="en-US">
                <a:solidFill>
                  <a:srgbClr val="000000"/>
                </a:solidFill>
              </a:rPr>
              <a:t>a</a:t>
            </a:r>
            <a:r>
              <a:rPr sz="2800" lang="en-US">
                <a:solidFill>
                  <a:srgbClr val="000000"/>
                </a:solidFill>
              </a:rPr>
              <a:t>c</a:t>
            </a:r>
            <a:r>
              <a:rPr sz="2800" lang="en-US">
                <a:solidFill>
                  <a:srgbClr val="000000"/>
                </a:solidFill>
              </a:rPr>
              <a:t>e </a:t>
            </a:r>
            <a:r>
              <a:rPr sz="2800" lang="en-US">
                <a:solidFill>
                  <a:srgbClr val="000000"/>
                </a:solidFill>
              </a:rPr>
              <a:t>college </a:t>
            </a:r>
            <a:r>
              <a:rPr sz="2800" lang="en-US">
                <a:solidFill>
                  <a:srgbClr val="000000"/>
                </a:solidFill>
              </a:rPr>
              <a:t>o</a:t>
            </a:r>
            <a:r>
              <a:rPr sz="2800" lang="en-US">
                <a:solidFill>
                  <a:srgbClr val="000000"/>
                </a:solidFill>
              </a:rPr>
              <a:t>f</a:t>
            </a:r>
            <a:r>
              <a:rPr sz="2800" lang="en-US">
                <a:solidFill>
                  <a:srgbClr val="000000"/>
                </a:solidFill>
              </a:rPr>
              <a:t> </a:t>
            </a:r>
            <a:r>
              <a:rPr sz="2800" lang="en-US">
                <a:solidFill>
                  <a:srgbClr val="000000"/>
                </a:solidFill>
              </a:rPr>
              <a:t> </a:t>
            </a:r>
            <a:r>
              <a:rPr sz="2800" lang="en-US">
                <a:solidFill>
                  <a:srgbClr val="000000"/>
                </a:solidFill>
              </a:rPr>
              <a:t>E</a:t>
            </a:r>
            <a:r>
              <a:rPr sz="2800" lang="en-US">
                <a:solidFill>
                  <a:srgbClr val="000000"/>
                </a:solidFill>
              </a:rPr>
              <a:t>ngineering </a:t>
            </a:r>
            <a:endParaRPr sz="28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6" name="Title 4"/>
          <p:cNvSpPr>
            <a:spLocks noGrp="1"/>
          </p:cNvSpPr>
          <p:nvPr>
            <p:ph type="title"/>
          </p:nvPr>
        </p:nvSpPr>
        <p:spPr/>
        <p:txBody>
          <a:bodyPr>
            <a:normAutofit fontScale="90000"/>
          </a:bodyPr>
          <a:p>
            <a:r>
              <a:rPr b="1" sz="4400" lang="en-US">
                <a:solidFill>
                  <a:schemeClr val="accent1"/>
                </a:solidFill>
                <a:latin typeface="Arial" panose="020B0604020202020204"/>
                <a:ea typeface="+mj-lt"/>
                <a:cs typeface="Arial" panose="020B0604020202020204"/>
              </a:rPr>
              <a:t>References</a:t>
            </a:r>
            <a:endParaRPr lang="en-US"/>
          </a:p>
        </p:txBody>
      </p:sp>
      <p:sp>
        <p:nvSpPr>
          <p:cNvPr id="1048617" name="Content Placeholder 1"/>
          <p:cNvSpPr>
            <a:spLocks noGrp="1"/>
          </p:cNvSpPr>
          <p:nvPr>
            <p:ph idx="1"/>
          </p:nvPr>
        </p:nvSpPr>
        <p:spPr/>
        <p:txBody>
          <a:bodyPr>
            <a:normAutofit/>
          </a:bodyPr>
          <a:p>
            <a:pPr indent="-305435" marL="305435"/>
            <a:r>
              <a:rPr dirty="0" sz="2400" lang="en-IN">
                <a:hlinkClick r:id="rId1"/>
              </a:rPr>
              <a:t>https://www.kaggle.com/</a:t>
            </a:r>
            <a:endParaRPr dirty="0" sz="2400" lang="en-IN"/>
          </a:p>
          <a:p>
            <a:pPr indent="-305435" marL="305435"/>
            <a:r>
              <a:rPr dirty="0" sz="2400" lang="en-IN">
                <a:hlinkClick r:id="rId2"/>
              </a:rPr>
              <a:t>https://github.com/</a:t>
            </a:r>
            <a:endParaRPr dirty="0" sz="2400" lang="en-IN"/>
          </a:p>
          <a:p>
            <a:pPr indent="-305435" marL="305435"/>
            <a:r>
              <a:rPr dirty="0" sz="2400" lang="en-IN">
                <a:hlinkClick r:id="rId3"/>
              </a:rPr>
              <a:t>https://youtu.be/GsfT2sv_zCo?si=7oSQDYeac-0jdexA</a:t>
            </a:r>
            <a:endParaRPr dirty="0" sz="2400" lang="en-IN"/>
          </a:p>
          <a:p>
            <a:pPr indent="-305435" marL="305435"/>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2"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4"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5"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panose="020B0604020202020204"/>
                <a:ea typeface="+mn-lt"/>
                <a:cs typeface="Arial" panose="020B0604020202020204"/>
              </a:rPr>
              <a:t>  </a:t>
            </a:r>
            <a:endParaRPr dirty="0" lang="en-US">
              <a:latin typeface="Arial" panose="020B0604020202020204"/>
              <a:cs typeface="Arial" panose="020B0604020202020204"/>
            </a:endParaRPr>
          </a:p>
          <a:p>
            <a:pPr indent="-305435" marL="305435"/>
            <a:r>
              <a:rPr b="1" dirty="0" sz="2000" lang="en-US">
                <a:latin typeface="Aharoni" panose="02010803020104030203" pitchFamily="2" charset="-79"/>
                <a:ea typeface="+mn-lt"/>
                <a:cs typeface="Aharoni" panose="02010803020104030203" pitchFamily="2" charset="-79"/>
              </a:rPr>
              <a:t>Problem Statement </a:t>
            </a:r>
          </a:p>
          <a:p>
            <a:pPr indent="-305435" marL="305435"/>
            <a:r>
              <a:rPr b="1" dirty="0" sz="2000" lang="en-US">
                <a:latin typeface="Aharoni" panose="02010803020104030203" pitchFamily="2" charset="-79"/>
                <a:ea typeface="+mn-lt"/>
                <a:cs typeface="Aharoni" panose="02010803020104030203" pitchFamily="2" charset="-79"/>
              </a:rPr>
              <a:t>Proposed System/Solution</a:t>
            </a:r>
            <a:endParaRPr dirty="0" sz="2000" lang="en-US">
              <a:latin typeface="Aharoni" panose="02010803020104030203" pitchFamily="2" charset="-79"/>
              <a:cs typeface="Aharoni" panose="02010803020104030203" pitchFamily="2" charset="-79"/>
            </a:endParaRPr>
          </a:p>
          <a:p>
            <a:pPr indent="-305435" marL="305435"/>
            <a:r>
              <a:rPr b="1" dirty="0" sz="2000" lang="en-US">
                <a:latin typeface="Aharoni" panose="02010803020104030203" pitchFamily="2" charset="-79"/>
                <a:ea typeface="+mn-lt"/>
                <a:cs typeface="Aharoni" panose="02010803020104030203" pitchFamily="2" charset="-79"/>
              </a:rPr>
              <a:t>System Development Approach</a:t>
            </a:r>
            <a:endParaRPr dirty="0" sz="2000" lang="en-US">
              <a:latin typeface="Aharoni" panose="02010803020104030203" pitchFamily="2" charset="-79"/>
              <a:ea typeface="+mn-lt"/>
              <a:cs typeface="Aharoni" panose="02010803020104030203" pitchFamily="2" charset="-79"/>
            </a:endParaRPr>
          </a:p>
          <a:p>
            <a:pPr indent="-305435" marL="305435"/>
            <a:r>
              <a:rPr b="1" dirty="0" sz="2000" lang="en-US">
                <a:latin typeface="Aharoni" panose="02010803020104030203" pitchFamily="2" charset="-79"/>
                <a:ea typeface="+mn-lt"/>
                <a:cs typeface="Aharoni" panose="02010803020104030203" pitchFamily="2" charset="-79"/>
              </a:rPr>
              <a:t>Algorithm &amp; Deployment  </a:t>
            </a:r>
            <a:endParaRPr dirty="0" sz="2000" lang="en-US">
              <a:latin typeface="Aharoni" panose="02010803020104030203" pitchFamily="2" charset="-79"/>
              <a:cs typeface="Aharoni" panose="02010803020104030203" pitchFamily="2" charset="-79"/>
            </a:endParaRPr>
          </a:p>
          <a:p>
            <a:pPr indent="-305435" marL="305435"/>
            <a:r>
              <a:rPr b="1" dirty="0" sz="2000" lang="en-US">
                <a:latin typeface="Aharoni" panose="02010803020104030203" pitchFamily="2" charset="-79"/>
                <a:ea typeface="+mn-lt"/>
                <a:cs typeface="Aharoni" panose="02010803020104030203" pitchFamily="2" charset="-79"/>
              </a:rPr>
              <a:t>Result </a:t>
            </a:r>
          </a:p>
          <a:p>
            <a:pPr indent="-305435" marL="305435"/>
            <a:r>
              <a:rPr b="1" dirty="0" sz="2000" lang="en-US">
                <a:latin typeface="Aharoni" panose="02010803020104030203" pitchFamily="2" charset="-79"/>
                <a:ea typeface="+mn-lt"/>
                <a:cs typeface="Aharoni" panose="02010803020104030203" pitchFamily="2" charset="-79"/>
              </a:rPr>
              <a:t>Conclusion</a:t>
            </a:r>
            <a:endParaRPr dirty="0" sz="2000" lang="en-US">
              <a:latin typeface="Aharoni" panose="02010803020104030203" pitchFamily="2" charset="-79"/>
              <a:cs typeface="Aharoni" panose="02010803020104030203" pitchFamily="2" charset="-79"/>
            </a:endParaRPr>
          </a:p>
          <a:p>
            <a:pPr indent="-305435" marL="305435"/>
            <a:r>
              <a:rPr b="1" dirty="0" sz="2000" lang="en-US">
                <a:latin typeface="Aharoni" panose="02010803020104030203" pitchFamily="2" charset="-79"/>
                <a:ea typeface="+mn-lt"/>
                <a:cs typeface="Aharoni" panose="02010803020104030203" pitchFamily="2" charset="-79"/>
              </a:rPr>
              <a:t>Future Scope</a:t>
            </a:r>
          </a:p>
          <a:p>
            <a:pPr indent="-305435" marL="305435"/>
            <a:r>
              <a:rPr b="1" dirty="0" sz="2000" lang="en-US">
                <a:latin typeface="Aharoni" panose="02010803020104030203" pitchFamily="2" charset="-79"/>
                <a:ea typeface="+mn-lt"/>
                <a:cs typeface="Aharoni" panose="02010803020104030203" pitchFamily="2" charset="-79"/>
              </a:rPr>
              <a:t>References</a:t>
            </a:r>
            <a:endParaRPr dirty="0" sz="2000" lang="en-US">
              <a:latin typeface="Aharoni" panose="02010803020104030203" pitchFamily="2" charset="-79"/>
              <a:cs typeface="Aharoni" panose="02010803020104030203" pitchFamily="2" charset="-79"/>
            </a:endParaRPr>
          </a:p>
          <a:p>
            <a:pPr indent="-305435" marL="305435"/>
            <a:endParaRPr dirty="0"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6"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7" name="Rectangle 1"/>
          <p:cNvSpPr>
            <a:spLocks noGrp="1" noChangeArrowheads="1"/>
          </p:cNvSpPr>
          <p:nvPr>
            <p:ph idx="1"/>
          </p:nvPr>
        </p:nvSpPr>
        <p:spPr bwMode="auto">
          <a:xfrm>
            <a:off x="581192" y="1600655"/>
            <a:ext cx="10687671" cy="2217675"/>
          </a:xfrm>
          <a:prstGeom prst="rect"/>
          <a:noFill/>
          <a:ln>
            <a:noFill/>
          </a:ln>
          <a:effectLst/>
        </p:spPr>
        <p:txBody>
          <a:bodyPr anchor="ctr" anchorCtr="0" bIns="0" compatLnSpc="1" lIns="0" numCol="1" rIns="0" tIns="198375" vert="horz" wrap="square">
            <a:prstTxWarp prst="textNoShape"/>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Char char="•"/>
            </a:pPr>
            <a:r>
              <a:rPr b="0" dirty="0" sz="2000" i="0" lang="en-US">
                <a:solidFill>
                  <a:srgbClr val="0D0D0D"/>
                </a:solidFill>
                <a:effectLst/>
                <a:latin typeface="Aharoni" panose="02010803020104030203" pitchFamily="2" charset="-79"/>
                <a:cs typeface="Aharoni" panose="02010803020104030203" pitchFamily="2" charset="-79"/>
              </a:rPr>
              <a:t>The Fandango movie rating system has been under scrutiny for potential discrepancies compared to other rating platforms like IMDb and Rotten Tomatoes. This project aims to analyze the extent of the rating differences and identify potential factors contributing to these disparities.</a:t>
            </a:r>
            <a:endParaRPr altLang="en-US" baseline="0" b="0" cap="none" dirty="0" sz="2000" i="0" kumimoji="0" lang="en-US" normalizeH="0" strike="noStrike" u="none">
              <a:ln>
                <a:noFill/>
              </a:ln>
              <a:solidFill>
                <a:schemeClr val="tx1"/>
              </a:solidFill>
              <a:effectLst/>
              <a:latin typeface="Aharoni" panose="02010803020104030203" pitchFamily="2" charset="-79"/>
              <a:cs typeface="Aharoni" panose="02010803020104030203" pitchFamily="2" charset="-79"/>
            </a:endParaRPr>
          </a:p>
          <a:p>
            <a:pPr algn="l" defTabSz="914400" eaLnBrk="0" fontAlgn="base" hangingPunct="0" indent="0" latinLnBrk="0" lvl="0" marL="0" marR="0" rtl="0">
              <a:lnSpc>
                <a:spcPct val="100000"/>
              </a:lnSpc>
              <a:spcBef>
                <a:spcPct val="0"/>
              </a:spcBef>
              <a:spcAft>
                <a:spcPct val="0"/>
              </a:spcAft>
              <a:buClrTx/>
              <a:buSzTx/>
              <a:buFontTx/>
              <a:buNone/>
            </a:pPr>
            <a:br>
              <a:rPr altLang="en-US" baseline="0" b="0" cap="none" dirty="0" sz="1800" i="0" kumimoji="0" lang="en-US" normalizeH="0" strike="noStrike" u="none">
                <a:ln>
                  <a:noFill/>
                </a:ln>
                <a:solidFill>
                  <a:srgbClr val="000000"/>
                </a:solidFill>
                <a:effectLst/>
                <a:latin typeface="Söhne"/>
              </a:rPr>
            </a:b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8"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599"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dirty="0" sz="1200" lang="en-IN">
              <a:latin typeface="Calibri" panose="020F0502020204030204"/>
              <a:cs typeface="Calibri" panose="020F0502020204030204"/>
            </a:endParaRPr>
          </a:p>
          <a:p>
            <a:pPr indent="0" marL="0">
              <a:buNone/>
            </a:pPr>
            <a:endParaRPr dirty="0" lang="en-IN"/>
          </a:p>
        </p:txBody>
      </p:sp>
      <p:sp>
        <p:nvSpPr>
          <p:cNvPr id="1048600" name="TextBox 2"/>
          <p:cNvSpPr txBox="1"/>
          <p:nvPr/>
        </p:nvSpPr>
        <p:spPr>
          <a:xfrm>
            <a:off x="832756" y="1951672"/>
            <a:ext cx="9960429" cy="1938992"/>
          </a:xfrm>
          <a:prstGeom prst="rect"/>
          <a:noFill/>
        </p:spPr>
        <p:txBody>
          <a:bodyPr rtlCol="0" wrap="square">
            <a:spAutoFit/>
          </a:bodyPr>
          <a:p>
            <a:r>
              <a:rPr dirty="0" sz="2000" lang="en-US">
                <a:latin typeface="Aharoni" panose="02010803020104030203" pitchFamily="2" charset="-79"/>
                <a:cs typeface="Aharoni" panose="02010803020104030203" pitchFamily="2" charset="-79"/>
              </a:rPr>
              <a:t>To address the problem statement of analyzing discrepancies in movie ratings between Fandango and other platforms like IMDb and Rotten Tomatoes, we propose the development of a comprehensive analysis system using Python. This system will enable us to collect, clean, and analyze movie ratings data from multiple sources, allowing for a thorough investigation into the accuracy and transparency of Fandango's rating system.</a:t>
            </a:r>
            <a:endParaRPr dirty="0" sz="2000" lang="en-IN">
              <a:latin typeface="Aharoni" panose="02010803020104030203" pitchFamily="2" charset="-79"/>
              <a:cs typeface="Aharoni" panose="02010803020104030203" pitchFamily="2" charset="-79"/>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panose="020B0604020202020204"/>
                <a:ea typeface="+mj-lt"/>
                <a:cs typeface="Arial" panose="020B0604020202020204"/>
              </a:rPr>
              <a:t>System  Approach</a:t>
            </a:r>
            <a:endParaRPr sz="4400" lang="en-US">
              <a:solidFill>
                <a:schemeClr val="accent1"/>
              </a:solidFill>
              <a:latin typeface="Calibri Light" panose="020F0302020204030204"/>
              <a:cs typeface="Calibri Light" panose="020F0302020204030204"/>
            </a:endParaRPr>
          </a:p>
        </p:txBody>
      </p:sp>
      <p:sp>
        <p:nvSpPr>
          <p:cNvPr id="1048602" name="Content Placeholder 1"/>
          <p:cNvSpPr>
            <a:spLocks noGrp="1"/>
          </p:cNvSpPr>
          <p:nvPr>
            <p:ph idx="1"/>
          </p:nvPr>
        </p:nvSpPr>
        <p:spPr>
          <a:xfrm>
            <a:off x="466892" y="1092338"/>
            <a:ext cx="11029615" cy="4673324"/>
          </a:xfrm>
        </p:spPr>
        <p:txBody>
          <a:bodyPr/>
          <a:p>
            <a:pPr algn="l">
              <a:buFont typeface="+mj-lt"/>
              <a:buAutoNum type="arabicPeriod"/>
            </a:pPr>
            <a:r>
              <a:rPr b="1" dirty="0" sz="2000" i="0" lang="en-US">
                <a:solidFill>
                  <a:srgbClr val="0D0D0D"/>
                </a:solidFill>
                <a:effectLst/>
                <a:latin typeface="Aharoni" panose="02010803020104030203" pitchFamily="2" charset="-79"/>
                <a:cs typeface="Aharoni" panose="02010803020104030203" pitchFamily="2" charset="-79"/>
              </a:rPr>
              <a:t>Objective Definition</a:t>
            </a:r>
            <a:r>
              <a:rPr b="0" dirty="0" sz="2000" i="0" lang="en-US">
                <a:solidFill>
                  <a:srgbClr val="0D0D0D"/>
                </a:solidFill>
                <a:effectLst/>
                <a:latin typeface="Aharoni" panose="02010803020104030203" pitchFamily="2" charset="-79"/>
                <a:cs typeface="Aharoni" panose="02010803020104030203" pitchFamily="2" charset="-79"/>
              </a:rPr>
              <a:t>: Clearly define project goals and objectives.</a:t>
            </a:r>
          </a:p>
          <a:p>
            <a:pPr algn="l">
              <a:buFont typeface="+mj-lt"/>
              <a:buAutoNum type="arabicPeriod"/>
            </a:pPr>
            <a:r>
              <a:rPr b="1" dirty="0" sz="2000" i="0" lang="en-US">
                <a:solidFill>
                  <a:srgbClr val="0D0D0D"/>
                </a:solidFill>
                <a:effectLst/>
                <a:latin typeface="Aharoni" panose="02010803020104030203" pitchFamily="2" charset="-79"/>
                <a:cs typeface="Aharoni" panose="02010803020104030203" pitchFamily="2" charset="-79"/>
              </a:rPr>
              <a:t>Data Collection</a:t>
            </a:r>
            <a:r>
              <a:rPr b="0" dirty="0" sz="2000" i="0" lang="en-US">
                <a:solidFill>
                  <a:srgbClr val="0D0D0D"/>
                </a:solidFill>
                <a:effectLst/>
                <a:latin typeface="Aharoni" panose="02010803020104030203" pitchFamily="2" charset="-79"/>
                <a:cs typeface="Aharoni" panose="02010803020104030203" pitchFamily="2" charset="-79"/>
              </a:rPr>
              <a:t>: Gather movie rating data from Fandango and other sources.</a:t>
            </a:r>
          </a:p>
          <a:p>
            <a:pPr algn="l">
              <a:buFont typeface="+mj-lt"/>
              <a:buAutoNum type="arabicPeriod"/>
            </a:pPr>
            <a:r>
              <a:rPr b="1" dirty="0" sz="2000" i="0" lang="en-US">
                <a:solidFill>
                  <a:srgbClr val="0D0D0D"/>
                </a:solidFill>
                <a:effectLst/>
                <a:latin typeface="Aharoni" panose="02010803020104030203" pitchFamily="2" charset="-79"/>
                <a:cs typeface="Aharoni" panose="02010803020104030203" pitchFamily="2" charset="-79"/>
              </a:rPr>
              <a:t>Data Preprocessing</a:t>
            </a:r>
            <a:r>
              <a:rPr b="0" dirty="0" sz="2000" i="0" lang="en-US">
                <a:solidFill>
                  <a:srgbClr val="0D0D0D"/>
                </a:solidFill>
                <a:effectLst/>
                <a:latin typeface="Aharoni" panose="02010803020104030203" pitchFamily="2" charset="-79"/>
                <a:cs typeface="Aharoni" panose="02010803020104030203" pitchFamily="2" charset="-79"/>
              </a:rPr>
              <a:t>: Clean and standardize the collected data.</a:t>
            </a:r>
          </a:p>
          <a:p>
            <a:pPr algn="l">
              <a:buFont typeface="+mj-lt"/>
              <a:buAutoNum type="arabicPeriod"/>
            </a:pPr>
            <a:r>
              <a:rPr b="1" dirty="0" sz="2000" i="0" lang="en-US">
                <a:solidFill>
                  <a:srgbClr val="0D0D0D"/>
                </a:solidFill>
                <a:effectLst/>
                <a:latin typeface="Aharoni" panose="02010803020104030203" pitchFamily="2" charset="-79"/>
                <a:cs typeface="Aharoni" panose="02010803020104030203" pitchFamily="2" charset="-79"/>
              </a:rPr>
              <a:t>Exploratory Data Analysis (EDA)</a:t>
            </a:r>
            <a:r>
              <a:rPr b="0" dirty="0" sz="2000" i="0" lang="en-US">
                <a:solidFill>
                  <a:srgbClr val="0D0D0D"/>
                </a:solidFill>
                <a:effectLst/>
                <a:latin typeface="Aharoni" panose="02010803020104030203" pitchFamily="2" charset="-79"/>
                <a:cs typeface="Aharoni" panose="02010803020104030203" pitchFamily="2" charset="-79"/>
              </a:rPr>
              <a:t>: Explore data distribution and characteristics.</a:t>
            </a:r>
          </a:p>
          <a:p>
            <a:pPr algn="l">
              <a:buFont typeface="+mj-lt"/>
              <a:buAutoNum type="arabicPeriod"/>
            </a:pPr>
            <a:r>
              <a:rPr b="1" dirty="0" sz="2000" i="0" lang="en-US">
                <a:solidFill>
                  <a:srgbClr val="0D0D0D"/>
                </a:solidFill>
                <a:effectLst/>
                <a:latin typeface="Aharoni" panose="02010803020104030203" pitchFamily="2" charset="-79"/>
                <a:cs typeface="Aharoni" panose="02010803020104030203" pitchFamily="2" charset="-79"/>
              </a:rPr>
              <a:t>Statistical Analysis</a:t>
            </a:r>
            <a:r>
              <a:rPr b="0" dirty="0" sz="2000" i="0" lang="en-US">
                <a:solidFill>
                  <a:srgbClr val="0D0D0D"/>
                </a:solidFill>
                <a:effectLst/>
                <a:latin typeface="Aharoni" panose="02010803020104030203" pitchFamily="2" charset="-79"/>
                <a:cs typeface="Aharoni" panose="02010803020104030203" pitchFamily="2" charset="-79"/>
              </a:rPr>
              <a:t>: Compare Fandango's ratings with other sources statistically.</a:t>
            </a:r>
          </a:p>
          <a:p>
            <a:pPr algn="l">
              <a:buFont typeface="+mj-lt"/>
              <a:buAutoNum type="arabicPeriod"/>
            </a:pPr>
            <a:r>
              <a:rPr b="1" dirty="0" sz="2000" i="0" lang="en-US">
                <a:solidFill>
                  <a:srgbClr val="0D0D0D"/>
                </a:solidFill>
                <a:effectLst/>
                <a:latin typeface="Aharoni" panose="02010803020104030203" pitchFamily="2" charset="-79"/>
                <a:cs typeface="Aharoni" panose="02010803020104030203" pitchFamily="2" charset="-79"/>
              </a:rPr>
              <a:t>Time Series Analysis</a:t>
            </a:r>
            <a:r>
              <a:rPr b="0" dirty="0" sz="2000" i="0" lang="en-US">
                <a:solidFill>
                  <a:srgbClr val="0D0D0D"/>
                </a:solidFill>
                <a:effectLst/>
                <a:latin typeface="Aharoni" panose="02010803020104030203" pitchFamily="2" charset="-79"/>
                <a:cs typeface="Aharoni" panose="02010803020104030203" pitchFamily="2" charset="-79"/>
              </a:rPr>
              <a:t>: Analyze changes in Fandango's rating display practices over time.</a:t>
            </a:r>
          </a:p>
          <a:p>
            <a:pPr algn="l">
              <a:buFont typeface="+mj-lt"/>
              <a:buAutoNum type="arabicPeriod"/>
            </a:pPr>
            <a:r>
              <a:rPr b="1" dirty="0" sz="2000" i="0" lang="en-US">
                <a:solidFill>
                  <a:srgbClr val="0D0D0D"/>
                </a:solidFill>
                <a:effectLst/>
                <a:latin typeface="Aharoni" panose="02010803020104030203" pitchFamily="2" charset="-79"/>
                <a:cs typeface="Aharoni" panose="02010803020104030203" pitchFamily="2" charset="-79"/>
              </a:rPr>
              <a:t>Sentiment Analysis</a:t>
            </a:r>
            <a:r>
              <a:rPr b="0" dirty="0" sz="2000" i="0" lang="en-US">
                <a:solidFill>
                  <a:srgbClr val="0D0D0D"/>
                </a:solidFill>
                <a:effectLst/>
                <a:latin typeface="Aharoni" panose="02010803020104030203" pitchFamily="2" charset="-79"/>
                <a:cs typeface="Aharoni" panose="02010803020104030203" pitchFamily="2" charset="-79"/>
              </a:rPr>
              <a:t>: Evaluate user sentiment towards Fandango's ratings.</a:t>
            </a:r>
          </a:p>
          <a:p>
            <a:pPr algn="l">
              <a:buFont typeface="+mj-lt"/>
              <a:buAutoNum type="arabicPeriod"/>
            </a:pPr>
            <a:r>
              <a:rPr b="1" dirty="0" sz="2000" i="0" lang="en-US">
                <a:solidFill>
                  <a:srgbClr val="0D0D0D"/>
                </a:solidFill>
                <a:effectLst/>
                <a:latin typeface="Aharoni" panose="02010803020104030203" pitchFamily="2" charset="-79"/>
                <a:cs typeface="Aharoni" panose="02010803020104030203" pitchFamily="2" charset="-79"/>
              </a:rPr>
              <a:t>Insights and Recommendations</a:t>
            </a:r>
            <a:r>
              <a:rPr b="0" dirty="0" sz="2000" i="0" lang="en-US">
                <a:solidFill>
                  <a:srgbClr val="0D0D0D"/>
                </a:solidFill>
                <a:effectLst/>
                <a:latin typeface="Aharoni" panose="02010803020104030203" pitchFamily="2" charset="-79"/>
                <a:cs typeface="Aharoni" panose="02010803020104030203" pitchFamily="2" charset="-79"/>
              </a:rPr>
              <a:t>: Summarize findings and provide actionable insights.</a:t>
            </a:r>
          </a:p>
          <a:p>
            <a:pPr indent="0" marL="0">
              <a:buNone/>
            </a:pPr>
            <a:endParaRPr b="1" dirty="0"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dirty="0" sz="4400" lang="en-US">
                <a:solidFill>
                  <a:schemeClr val="accent1"/>
                </a:solidFill>
                <a:latin typeface="Arial" panose="020B0604020202020204"/>
                <a:ea typeface="+mj-lt"/>
                <a:cs typeface="Arial" panose="020B0604020202020204"/>
              </a:rPr>
              <a:t>Algorithm &amp; Deployment</a:t>
            </a:r>
            <a:endParaRPr dirty="0" lang="en-US"/>
          </a:p>
        </p:txBody>
      </p:sp>
      <p:sp>
        <p:nvSpPr>
          <p:cNvPr id="1048604" name="Content Placeholder 1"/>
          <p:cNvSpPr>
            <a:spLocks noGrp="1"/>
          </p:cNvSpPr>
          <p:nvPr>
            <p:ph idx="1"/>
          </p:nvPr>
        </p:nvSpPr>
        <p:spPr>
          <a:xfrm>
            <a:off x="581192" y="1482520"/>
            <a:ext cx="11029615" cy="4673324"/>
          </a:xfrm>
        </p:spPr>
        <p:txBody>
          <a:bodyPr>
            <a:normAutofit fontScale="76471" lnSpcReduction="20000"/>
          </a:bodyPr>
          <a:p>
            <a:pPr algn="l">
              <a:buFont typeface="Arial" panose="020B0604020202020204" pitchFamily="34" charset="0"/>
              <a:buChar char="•"/>
            </a:pPr>
            <a:r>
              <a:rPr b="1" dirty="0" sz="2900" i="0" lang="en-IN">
                <a:solidFill>
                  <a:srgbClr val="0D0D0D"/>
                </a:solidFill>
                <a:effectLst/>
                <a:latin typeface="Aharoni" panose="02010803020104030203" pitchFamily="2" charset="-79"/>
                <a:cs typeface="Aharoni" panose="02010803020104030203" pitchFamily="2" charset="-79"/>
              </a:rPr>
              <a:t>Algorithm</a:t>
            </a:r>
            <a:r>
              <a:rPr b="0" dirty="0" sz="2900" i="0" lang="en-IN">
                <a:solidFill>
                  <a:srgbClr val="0D0D0D"/>
                </a:solidFill>
                <a:effectLst/>
                <a:latin typeface="Aharoni" panose="02010803020104030203" pitchFamily="2" charset="-79"/>
                <a:cs typeface="Aharoni" panose="02010803020104030203" pitchFamily="2" charset="-79"/>
              </a:rPr>
              <a:t>:</a:t>
            </a:r>
          </a:p>
          <a:p>
            <a:pPr algn="l" indent="-285750" lvl="1" marL="742950">
              <a:buFont typeface="Arial" panose="020B0604020202020204" pitchFamily="34" charset="0"/>
              <a:buChar char="•"/>
            </a:pPr>
            <a:r>
              <a:rPr b="0" dirty="0" sz="2900" i="0" lang="en-IN">
                <a:solidFill>
                  <a:srgbClr val="0D0D0D"/>
                </a:solidFill>
                <a:effectLst/>
                <a:latin typeface="Aharoni" panose="02010803020104030203" pitchFamily="2" charset="-79"/>
                <a:cs typeface="Aharoni" panose="02010803020104030203" pitchFamily="2" charset="-79"/>
              </a:rPr>
              <a:t>Utilize statistical methods like hypothesis testing or regression analysis to compare Fandango's ratings with those from other sources.</a:t>
            </a:r>
          </a:p>
          <a:p>
            <a:pPr algn="l" indent="-285750" lvl="1" marL="742950">
              <a:buFont typeface="Arial" panose="020B0604020202020204" pitchFamily="34" charset="0"/>
              <a:buChar char="•"/>
            </a:pPr>
            <a:r>
              <a:rPr b="0" dirty="0" sz="2900" i="0" lang="en-IN">
                <a:solidFill>
                  <a:srgbClr val="0D0D0D"/>
                </a:solidFill>
                <a:effectLst/>
                <a:latin typeface="Aharoni" panose="02010803020104030203" pitchFamily="2" charset="-79"/>
                <a:cs typeface="Aharoni" panose="02010803020104030203" pitchFamily="2" charset="-79"/>
              </a:rPr>
              <a:t>For sentiment analysis, employ natural language processing (NLP) algorithms such as sentiment analysis using machine learning models like Naive Bayes, Support Vector Machines (SVM), or Recurrent Neural Networks (RNNs).</a:t>
            </a:r>
          </a:p>
          <a:p>
            <a:pPr algn="l" indent="-285750" lvl="1" marL="742950">
              <a:buFont typeface="Arial" panose="020B0604020202020204" pitchFamily="34" charset="0"/>
              <a:buChar char="•"/>
            </a:pPr>
            <a:r>
              <a:rPr b="0" dirty="0" sz="2900" i="0" lang="en-IN">
                <a:solidFill>
                  <a:srgbClr val="0D0D0D"/>
                </a:solidFill>
                <a:effectLst/>
                <a:latin typeface="Aharoni" panose="02010803020104030203" pitchFamily="2" charset="-79"/>
                <a:cs typeface="Aharoni" panose="02010803020104030203" pitchFamily="2" charset="-79"/>
              </a:rPr>
              <a:t>Consider time series analysis algorithms like ARIMA or LSTM for examining temporal changes in Fandango's rating practices.</a:t>
            </a:r>
          </a:p>
          <a:p>
            <a:pPr algn="l">
              <a:buFont typeface="Arial" panose="020B0604020202020204" pitchFamily="34" charset="0"/>
              <a:buChar char="•"/>
            </a:pPr>
            <a:r>
              <a:rPr b="1" dirty="0" sz="2900" i="0" lang="en-IN">
                <a:solidFill>
                  <a:srgbClr val="0D0D0D"/>
                </a:solidFill>
                <a:effectLst/>
                <a:latin typeface="Aharoni" panose="02010803020104030203" pitchFamily="2" charset="-79"/>
                <a:cs typeface="Aharoni" panose="02010803020104030203" pitchFamily="2" charset="-79"/>
              </a:rPr>
              <a:t>Deployment</a:t>
            </a:r>
            <a:r>
              <a:rPr b="0" dirty="0" sz="2900" i="0" lang="en-IN">
                <a:solidFill>
                  <a:srgbClr val="0D0D0D"/>
                </a:solidFill>
                <a:effectLst/>
                <a:latin typeface="Aharoni" panose="02010803020104030203" pitchFamily="2" charset="-79"/>
                <a:cs typeface="Aharoni" panose="02010803020104030203" pitchFamily="2" charset="-79"/>
              </a:rPr>
              <a:t>:</a:t>
            </a:r>
          </a:p>
          <a:p>
            <a:pPr algn="l" indent="-285750" lvl="1" marL="742950">
              <a:buFont typeface="Arial" panose="020B0604020202020204" pitchFamily="34" charset="0"/>
              <a:buChar char="•"/>
            </a:pPr>
            <a:r>
              <a:rPr b="0" dirty="0" sz="2900" i="0" lang="en-IN">
                <a:solidFill>
                  <a:srgbClr val="0D0D0D"/>
                </a:solidFill>
                <a:effectLst/>
                <a:latin typeface="Aharoni" panose="02010803020104030203" pitchFamily="2" charset="-79"/>
                <a:cs typeface="Aharoni" panose="02010803020104030203" pitchFamily="2" charset="-79"/>
              </a:rPr>
              <a:t>Develop the analysis using Python and relevant libraries such as Pandas, NumPy, Scikit-learn, and NLTK .</a:t>
            </a:r>
          </a:p>
          <a:p>
            <a:pPr algn="l" indent="-285750" lvl="1" marL="742950">
              <a:buFont typeface="Arial" panose="020B0604020202020204" pitchFamily="34" charset="0"/>
              <a:buChar char="•"/>
            </a:pPr>
            <a:r>
              <a:rPr b="0" dirty="0" sz="2900" i="0" lang="en-IN">
                <a:solidFill>
                  <a:srgbClr val="0D0D0D"/>
                </a:solidFill>
                <a:effectLst/>
                <a:latin typeface="Aharoni" panose="02010803020104030203" pitchFamily="2" charset="-79"/>
                <a:cs typeface="Aharoni" panose="02010803020104030203" pitchFamily="2" charset="-79"/>
              </a:rPr>
              <a:t>Host the project on a cloud platform like AWS, Google Cloud Platform, or Microsoft Azure.</a:t>
            </a:r>
          </a:p>
          <a:p>
            <a:pPr algn="l" indent="-285750" lvl="1" marL="742950">
              <a:buFont typeface="Arial" panose="020B0604020202020204" pitchFamily="34" charset="0"/>
              <a:buChar char="•"/>
            </a:pPr>
            <a:r>
              <a:rPr b="0" dirty="0" sz="2900" i="0" lang="en-IN">
                <a:solidFill>
                  <a:srgbClr val="0D0D0D"/>
                </a:solidFill>
                <a:effectLst/>
                <a:latin typeface="Aharoni" panose="02010803020104030203" pitchFamily="2" charset="-79"/>
                <a:cs typeface="Aharoni" panose="02010803020104030203" pitchFamily="2" charset="-79"/>
              </a:rPr>
              <a:t>Visualize results using libraries like Matplotlib, Seaborn, or </a:t>
            </a:r>
            <a:r>
              <a:rPr b="0" dirty="0" sz="2900" i="0" lang="en-IN" err="1">
                <a:solidFill>
                  <a:srgbClr val="0D0D0D"/>
                </a:solidFill>
                <a:effectLst/>
                <a:latin typeface="Aharoni" panose="02010803020104030203" pitchFamily="2" charset="-79"/>
                <a:cs typeface="Aharoni" panose="02010803020104030203" pitchFamily="2" charset="-79"/>
              </a:rPr>
              <a:t>Plotly</a:t>
            </a:r>
            <a:r>
              <a:rPr b="0" dirty="0" sz="2900" i="0" lang="en-IN">
                <a:solidFill>
                  <a:srgbClr val="0D0D0D"/>
                </a:solidFill>
                <a:effectLst/>
                <a:latin typeface="Aharoni" panose="02010803020104030203" pitchFamily="2" charset="-79"/>
                <a:cs typeface="Aharoni" panose="02010803020104030203" pitchFamily="2" charset="-79"/>
              </a:rPr>
              <a:t> for easy interpretation</a:t>
            </a:r>
          </a:p>
          <a:p>
            <a:pPr indent="-305435" marL="305435"/>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fontScale="90000"/>
          </a:bodyPr>
          <a:p>
            <a:r>
              <a:rPr b="1" sz="4400" lang="en-US">
                <a:solidFill>
                  <a:schemeClr val="accent1"/>
                </a:solidFill>
                <a:latin typeface="Arial" panose="020B0604020202020204"/>
                <a:ea typeface="+mj-lt"/>
                <a:cs typeface="Arial" panose="020B0604020202020204"/>
              </a:rPr>
              <a:t>Result</a:t>
            </a:r>
            <a:endParaRPr lang="en-US"/>
          </a:p>
        </p:txBody>
      </p:sp>
      <p:pic>
        <p:nvPicPr>
          <p:cNvPr id="2097153" name="Content Placeholder 3"/>
          <p:cNvPicPr>
            <a:picLocks noChangeAspect="1" noGrp="1"/>
          </p:cNvPicPr>
          <p:nvPr>
            <p:ph idx="1"/>
          </p:nvPr>
        </p:nvPicPr>
        <p:blipFill>
          <a:blip xmlns:r="http://schemas.openxmlformats.org/officeDocument/2006/relationships" r:embed="rId1"/>
          <a:stretch>
            <a:fillRect/>
          </a:stretch>
        </p:blipFill>
        <p:spPr>
          <a:xfrm>
            <a:off x="424544" y="1518558"/>
            <a:ext cx="3494314" cy="1910442"/>
          </a:xfrm>
        </p:spPr>
      </p:pic>
      <p:pic>
        <p:nvPicPr>
          <p:cNvPr id="2097154" name="Picture 6"/>
          <p:cNvPicPr>
            <a:picLocks noChangeAspect="1"/>
          </p:cNvPicPr>
          <p:nvPr/>
        </p:nvPicPr>
        <p:blipFill>
          <a:blip xmlns:r="http://schemas.openxmlformats.org/officeDocument/2006/relationships" r:embed="rId2"/>
          <a:stretch>
            <a:fillRect/>
          </a:stretch>
        </p:blipFill>
        <p:spPr>
          <a:xfrm>
            <a:off x="4523015" y="1518558"/>
            <a:ext cx="3750129" cy="1910442"/>
          </a:xfrm>
          <a:prstGeom prst="rect"/>
        </p:spPr>
      </p:pic>
      <p:pic>
        <p:nvPicPr>
          <p:cNvPr id="2097155" name="Picture 8"/>
          <p:cNvPicPr>
            <a:picLocks noChangeAspect="1"/>
          </p:cNvPicPr>
          <p:nvPr/>
        </p:nvPicPr>
        <p:blipFill>
          <a:blip xmlns:r="http://schemas.openxmlformats.org/officeDocument/2006/relationships" r:embed="rId3"/>
          <a:stretch>
            <a:fillRect/>
          </a:stretch>
        </p:blipFill>
        <p:spPr>
          <a:xfrm>
            <a:off x="8670471" y="1518559"/>
            <a:ext cx="3298372" cy="1910442"/>
          </a:xfrm>
          <a:prstGeom prst="rect"/>
        </p:spPr>
      </p:pic>
      <p:pic>
        <p:nvPicPr>
          <p:cNvPr id="2097156" name="Picture 10"/>
          <p:cNvPicPr>
            <a:picLocks noChangeAspect="1"/>
          </p:cNvPicPr>
          <p:nvPr/>
        </p:nvPicPr>
        <p:blipFill>
          <a:blip xmlns:r="http://schemas.openxmlformats.org/officeDocument/2006/relationships" r:embed="rId4"/>
          <a:stretch>
            <a:fillRect/>
          </a:stretch>
        </p:blipFill>
        <p:spPr>
          <a:xfrm>
            <a:off x="424545" y="4367479"/>
            <a:ext cx="3494313" cy="1910442"/>
          </a:xfrm>
          <a:prstGeom prst="rect"/>
        </p:spPr>
      </p:pic>
      <p:pic>
        <p:nvPicPr>
          <p:cNvPr id="2097157" name="Picture 12"/>
          <p:cNvPicPr>
            <a:picLocks noChangeAspect="1"/>
          </p:cNvPicPr>
          <p:nvPr/>
        </p:nvPicPr>
        <p:blipFill>
          <a:blip xmlns:r="http://schemas.openxmlformats.org/officeDocument/2006/relationships" r:embed="rId5"/>
          <a:stretch>
            <a:fillRect/>
          </a:stretch>
        </p:blipFill>
        <p:spPr>
          <a:xfrm>
            <a:off x="4523015" y="4367478"/>
            <a:ext cx="3750129" cy="1910442"/>
          </a:xfrm>
          <a:prstGeom prst="rect"/>
        </p:spPr>
      </p:pic>
      <p:pic>
        <p:nvPicPr>
          <p:cNvPr id="2097158" name="Picture 14"/>
          <p:cNvPicPr>
            <a:picLocks noChangeAspect="1"/>
          </p:cNvPicPr>
          <p:nvPr/>
        </p:nvPicPr>
        <p:blipFill>
          <a:blip xmlns:r="http://schemas.openxmlformats.org/officeDocument/2006/relationships" r:embed="rId6"/>
          <a:stretch>
            <a:fillRect/>
          </a:stretch>
        </p:blipFill>
        <p:spPr>
          <a:xfrm>
            <a:off x="8670471" y="4367478"/>
            <a:ext cx="3298372" cy="1910442"/>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p>
            <a:r>
              <a:rPr b="1" sz="4400" lang="en-US">
                <a:solidFill>
                  <a:schemeClr val="accent1"/>
                </a:solidFill>
                <a:latin typeface="Arial" panose="020B0604020202020204"/>
                <a:ea typeface="+mj-lt"/>
                <a:cs typeface="Arial" panose="020B0604020202020204"/>
              </a:rPr>
              <a:t>Conclusion</a:t>
            </a:r>
            <a:endParaRPr lang="en-US"/>
          </a:p>
        </p:txBody>
      </p:sp>
      <p:sp>
        <p:nvSpPr>
          <p:cNvPr id="1048607" name="Rectangle 1"/>
          <p:cNvSpPr>
            <a:spLocks noGrp="1" noChangeArrowheads="1"/>
          </p:cNvSpPr>
          <p:nvPr>
            <p:ph idx="1"/>
          </p:nvPr>
        </p:nvSpPr>
        <p:spPr bwMode="auto">
          <a:xfrm>
            <a:off x="581192" y="3192917"/>
            <a:ext cx="182880" cy="891542"/>
          </a:xfrm>
          <a:prstGeom prst="rect"/>
          <a:noFill/>
          <a:ln>
            <a:noFill/>
          </a:ln>
          <a:effectLst/>
        </p:spPr>
        <p:txBody>
          <a:bodyPr anchor="ctr" anchorCtr="0" bIns="45720" compatLnSpc="1" lIns="91440" numCol="1" rIns="91440" tIns="45720" vert="horz" wrap="none">
            <a:prstTxWarp prst="textNoShape"/>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br>
              <a:rPr altLang="en-US" baseline="0" b="0" cap="none" dirty="0" sz="1800" i="0" kumimoji="0" lang="en-US" normalizeH="0" strike="noStrike" u="none">
                <a:ln>
                  <a:noFill/>
                </a:ln>
                <a:solidFill>
                  <a:srgbClr val="000000"/>
                </a:solidFill>
                <a:effectLst/>
                <a:latin typeface="Söhne"/>
              </a:rPr>
            </a:b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
        <p:nvSpPr>
          <p:cNvPr id="1048608" name="Rectangle 2"/>
          <p:cNvSpPr>
            <a:spLocks noChangeArrowheads="1"/>
          </p:cNvSpPr>
          <p:nvPr/>
        </p:nvSpPr>
        <p:spPr bwMode="auto">
          <a:xfrm>
            <a:off x="3014133" y="4358901"/>
            <a:ext cx="184731" cy="646331"/>
          </a:xfrm>
          <a:prstGeom prst="rect"/>
          <a:noFill/>
          <a:ln>
            <a:noFill/>
          </a:ln>
          <a:effectLst/>
        </p:spPr>
        <p:txBody>
          <a:bodyPr anchor="ctr" anchorCtr="0" bIns="45720" compatLnSpc="1" lIns="91440" numCol="1" rIns="91440" tIns="45720" vert="horz" wrap="none">
            <a:prstTxWarp prst="textNoShape"/>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defTabSz="914400" eaLnBrk="0" fontAlgn="base" hangingPunct="0" indent="0" latinLnBrk="0" lvl="0" marL="0" marR="0" rtl="0">
              <a:lnSpc>
                <a:spcPct val="100000"/>
              </a:lnSpc>
              <a:spcBef>
                <a:spcPct val="0"/>
              </a:spcBef>
              <a:spcAft>
                <a:spcPct val="0"/>
              </a:spcAft>
              <a:buClrTx/>
              <a:buSzTx/>
              <a:buFontTx/>
              <a:buNone/>
            </a:pPr>
            <a:br>
              <a:rPr altLang="en-US" baseline="0" b="0" cap="none" dirty="0" sz="1800" i="0" kumimoji="0" lang="en-US" normalizeH="0" strike="noStrike" u="none">
                <a:ln>
                  <a:noFill/>
                </a:ln>
                <a:solidFill>
                  <a:srgbClr val="000000"/>
                </a:solidFill>
                <a:effectLst/>
                <a:latin typeface="Söhne"/>
              </a:rPr>
            </a:b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
        <p:nvSpPr>
          <p:cNvPr id="1048609" name="TextBox 1"/>
          <p:cNvSpPr txBox="1"/>
          <p:nvPr/>
        </p:nvSpPr>
        <p:spPr>
          <a:xfrm>
            <a:off x="765923" y="2220686"/>
            <a:ext cx="9896633" cy="1882141"/>
          </a:xfrm>
          <a:prstGeom prst="rect"/>
          <a:noFill/>
        </p:spPr>
        <p:txBody>
          <a:bodyPr rtlCol="0" wrap="square">
            <a:spAutoFit/>
          </a:bodyPr>
          <a:p>
            <a:pPr algn="l">
              <a:buFont typeface="+mj-lt"/>
              <a:buAutoNum type="arabicPeriod"/>
            </a:pPr>
            <a:r>
              <a:rPr b="0" dirty="0" sz="2000" i="0" lang="en-US">
                <a:solidFill>
                  <a:srgbClr val="0D0D0D"/>
                </a:solidFill>
                <a:effectLst/>
                <a:latin typeface="Aharoni" panose="02010803020104030203" pitchFamily="2" charset="-79"/>
                <a:cs typeface="Aharoni" panose="02010803020104030203" pitchFamily="2" charset="-79"/>
              </a:rPr>
              <a:t>Summarize the main findings of the analysis and discuss the implications for moviegoers and the movie industry.</a:t>
            </a:r>
          </a:p>
          <a:p>
            <a:pPr algn="l">
              <a:buFont typeface="+mj-lt"/>
              <a:buAutoNum type="arabicPeriod"/>
            </a:pPr>
            <a:r>
              <a:rPr b="0" dirty="0" sz="2000" i="0" lang="en-US">
                <a:solidFill>
                  <a:srgbClr val="0D0D0D"/>
                </a:solidFill>
                <a:effectLst/>
                <a:latin typeface="Aharoni" panose="02010803020104030203" pitchFamily="2" charset="-79"/>
                <a:cs typeface="Aharoni" panose="02010803020104030203" pitchFamily="2" charset="-79"/>
              </a:rPr>
              <a:t>Reflect on the potential reasons behind the rating discrepancies and their impact on consumer decision-making.</a:t>
            </a:r>
          </a:p>
          <a:p>
            <a:pPr algn="l">
              <a:buFont typeface="+mj-lt"/>
              <a:buAutoNum type="arabicPeriod"/>
            </a:pPr>
            <a:r>
              <a:rPr b="0" dirty="0" sz="2000" i="0" lang="en-US">
                <a:solidFill>
                  <a:srgbClr val="0D0D0D"/>
                </a:solidFill>
                <a:effectLst/>
                <a:latin typeface="Aharoni" panose="02010803020104030203" pitchFamily="2" charset="-79"/>
                <a:cs typeface="Aharoni" panose="02010803020104030203" pitchFamily="2" charset="-79"/>
              </a:rPr>
              <a:t>Highlight the importance of transparency and accuracy in movie rating systems.</a:t>
            </a:r>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3" name="Content Placeholder 2"/>
          <p:cNvSpPr>
            <a:spLocks noGrp="1"/>
          </p:cNvSpPr>
          <p:nvPr>
            <p:ph idx="1"/>
          </p:nvPr>
        </p:nvSpPr>
        <p:spPr>
          <a:xfrm>
            <a:off x="581192" y="1665514"/>
            <a:ext cx="11029615" cy="4309836"/>
          </a:xfrm>
        </p:spPr>
        <p:txBody>
          <a:bodyPr/>
          <a:p>
            <a:pPr indent="0" marL="0">
              <a:buNone/>
            </a:pPr>
            <a:endParaRPr b="1" dirty="0" sz="2000" lang="en-US"/>
          </a:p>
          <a:p>
            <a:pPr indent="-305435" marL="305435"/>
            <a:endParaRPr dirty="0" lang="en-US"/>
          </a:p>
        </p:txBody>
      </p:sp>
      <p:sp>
        <p:nvSpPr>
          <p:cNvPr id="1048614" name="Title 4"/>
          <p:cNvSpPr txBox="1"/>
          <p:nvPr/>
        </p:nvSpPr>
        <p:spPr>
          <a:xfrm>
            <a:off x="535670" y="844659"/>
            <a:ext cx="11029616" cy="530296"/>
          </a:xfrm>
          <a:prstGeom prst="rect"/>
        </p:spPr>
        <p:txBody>
          <a:bodyPr anchor="b" bIns="45720" lIns="91440" rIns="91440" rtlCol="0" tIns="45720" vert="horz">
            <a:normAutofit fontScale="86364"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panose="020B0604020202020204"/>
                <a:cs typeface="Arial" panose="020B0604020202020204"/>
              </a:rPr>
              <a:t>Future scope</a:t>
            </a:r>
          </a:p>
        </p:txBody>
      </p:sp>
      <p:sp>
        <p:nvSpPr>
          <p:cNvPr id="1048615" name="TextBox 3"/>
          <p:cNvSpPr txBox="1"/>
          <p:nvPr/>
        </p:nvSpPr>
        <p:spPr>
          <a:xfrm>
            <a:off x="698956" y="2352222"/>
            <a:ext cx="9130845" cy="2186940"/>
          </a:xfrm>
          <a:prstGeom prst="rect"/>
          <a:noFill/>
        </p:spPr>
        <p:txBody>
          <a:bodyPr rtlCol="0" wrap="square">
            <a:spAutoFit/>
          </a:bodyPr>
          <a:p>
            <a:pPr algn="l"/>
            <a:r>
              <a:rPr b="0" dirty="0" sz="2000" i="0" lang="en-US">
                <a:solidFill>
                  <a:srgbClr val="0D0D0D"/>
                </a:solidFill>
                <a:effectLst/>
                <a:latin typeface="Aharoni" panose="02010803020104030203" pitchFamily="2" charset="-79"/>
                <a:cs typeface="Aharoni" panose="02010803020104030203" pitchFamily="2" charset="-79"/>
              </a:rPr>
              <a:t>Explore additional factors that may contribute to rating differences, such as genre, release date, and promotional tactics.</a:t>
            </a:r>
          </a:p>
          <a:p>
            <a:pPr algn="l">
              <a:buFont typeface="+mj-lt"/>
              <a:buAutoNum type="arabicPeriod"/>
            </a:pPr>
            <a:r>
              <a:rPr b="0" dirty="0" sz="2000" i="0" lang="en-US">
                <a:solidFill>
                  <a:srgbClr val="0D0D0D"/>
                </a:solidFill>
                <a:effectLst/>
                <a:latin typeface="Aharoni" panose="02010803020104030203" pitchFamily="2" charset="-79"/>
                <a:cs typeface="Aharoni" panose="02010803020104030203" pitchFamily="2" charset="-79"/>
              </a:rPr>
              <a:t>Conduct sentiment analysis on user reviews to gain deeper insights into audience perceptions of movie ratings.</a:t>
            </a:r>
          </a:p>
          <a:p>
            <a:pPr algn="l">
              <a:buFont typeface="+mj-lt"/>
              <a:buAutoNum type="arabicPeriod"/>
            </a:pPr>
            <a:r>
              <a:rPr b="0" dirty="0" sz="2000" i="0" lang="en-US">
                <a:solidFill>
                  <a:srgbClr val="0D0D0D"/>
                </a:solidFill>
                <a:effectLst/>
                <a:latin typeface="Aharoni" panose="02010803020104030203" pitchFamily="2" charset="-79"/>
                <a:cs typeface="Aharoni" panose="02010803020104030203" pitchFamily="2" charset="-79"/>
              </a:rPr>
              <a:t>Investigate potential improvements to Fandango's rating system to enhance accuracy and credibility.</a:t>
            </a:r>
          </a:p>
          <a:p>
            <a:endParaRPr dirty="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Fandango Movie Rating Discrepancy Analysis using Python</dc:title>
  <dc:creator>Muruga Dharani</dc:creator>
  <cp:lastModifiedBy>Muruga Dharani</cp:lastModifiedBy>
  <dcterms:created xsi:type="dcterms:W3CDTF">2024-04-03T03:51:24Z</dcterms:created>
  <dcterms:modified xsi:type="dcterms:W3CDTF">2024-04-03T15:48:37Z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f946ddb119464a8691177109918612f6</vt:lpwstr>
  </property>
  <property fmtid="{D5CDD505-2E9C-101B-9397-08002B2CF9AE}" pid="4" name="KSOProductBuildVer">
    <vt:lpwstr>1033-12.2.0.13489</vt:lpwstr>
  </property>
</Properties>
</file>