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147139913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78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68" y="6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1/2/25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2" Type="http://schemas.openxmlformats.org/officeDocument/2006/relationships/tags" Target="../tags/tag2.xml"/><Relationship Id="rId16" Type="http://schemas.openxmlformats.org/officeDocument/2006/relationships/slideLayout" Target="../slideLayouts/slideLayout7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6" name="Conector reto 85">
            <a:extLst>
              <a:ext uri="{FF2B5EF4-FFF2-40B4-BE49-F238E27FC236}">
                <a16:creationId xmlns:a16="http://schemas.microsoft.com/office/drawing/2014/main" id="{0FB189A9-D353-D9FF-B3A3-FED0DB04172F}"/>
              </a:ext>
            </a:extLst>
          </p:cNvPr>
          <p:cNvCxnSpPr>
            <a:cxnSpLocks/>
          </p:cNvCxnSpPr>
          <p:nvPr/>
        </p:nvCxnSpPr>
        <p:spPr>
          <a:xfrm flipH="1">
            <a:off x="327747" y="1569139"/>
            <a:ext cx="6011" cy="5146101"/>
          </a:xfrm>
          <a:prstGeom prst="line">
            <a:avLst/>
          </a:prstGeom>
          <a:ln>
            <a:solidFill>
              <a:srgbClr val="FFFF6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ector reto 87">
            <a:extLst>
              <a:ext uri="{FF2B5EF4-FFF2-40B4-BE49-F238E27FC236}">
                <a16:creationId xmlns:a16="http://schemas.microsoft.com/office/drawing/2014/main" id="{4BAC87EE-CC0D-E62C-F2F7-A8EF06455AAF}"/>
              </a:ext>
            </a:extLst>
          </p:cNvPr>
          <p:cNvCxnSpPr>
            <a:cxnSpLocks/>
            <a:stCxn id="20" idx="1"/>
          </p:cNvCxnSpPr>
          <p:nvPr/>
        </p:nvCxnSpPr>
        <p:spPr>
          <a:xfrm>
            <a:off x="2615414" y="1553702"/>
            <a:ext cx="17615" cy="5232059"/>
          </a:xfrm>
          <a:prstGeom prst="line">
            <a:avLst/>
          </a:prstGeom>
          <a:ln>
            <a:solidFill>
              <a:srgbClr val="FFFF6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ector reto 95">
            <a:extLst>
              <a:ext uri="{FF2B5EF4-FFF2-40B4-BE49-F238E27FC236}">
                <a16:creationId xmlns:a16="http://schemas.microsoft.com/office/drawing/2014/main" id="{40143413-54F5-2FF6-0560-E5C30B4C860C}"/>
              </a:ext>
            </a:extLst>
          </p:cNvPr>
          <p:cNvCxnSpPr>
            <a:cxnSpLocks/>
          </p:cNvCxnSpPr>
          <p:nvPr/>
        </p:nvCxnSpPr>
        <p:spPr>
          <a:xfrm>
            <a:off x="9548906" y="1498619"/>
            <a:ext cx="26438" cy="5287142"/>
          </a:xfrm>
          <a:prstGeom prst="line">
            <a:avLst/>
          </a:prstGeom>
          <a:ln>
            <a:solidFill>
              <a:srgbClr val="FFFF6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6C7F8C9F-54E5-0360-CC73-774C7C66A1F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26225" y="147879"/>
            <a:ext cx="10515600" cy="996950"/>
          </a:xfrm>
        </p:spPr>
        <p:txBody>
          <a:bodyPr/>
          <a:lstStyle/>
          <a:p>
            <a:r>
              <a:rPr lang="pt-BR" dirty="0" err="1">
                <a:solidFill>
                  <a:schemeClr val="bg1"/>
                </a:solidFill>
                <a:latin typeface="Globotipo Rounded Black"/>
              </a:rPr>
              <a:t>Roadmap</a:t>
            </a:r>
            <a:r>
              <a:rPr lang="pt-BR" dirty="0">
                <a:solidFill>
                  <a:schemeClr val="bg1"/>
                </a:solidFill>
                <a:latin typeface="Globotipo Rounded Black"/>
              </a:rPr>
              <a:t> – Desafio </a:t>
            </a:r>
            <a:r>
              <a:rPr lang="pt-BR" dirty="0" err="1">
                <a:solidFill>
                  <a:schemeClr val="bg1"/>
                </a:solidFill>
                <a:latin typeface="Globotipo Rounded Black"/>
              </a:rPr>
              <a:t>Pismo</a:t>
            </a:r>
            <a:endParaRPr lang="pt-BR" dirty="0">
              <a:solidFill>
                <a:schemeClr val="bg1"/>
              </a:solidFill>
              <a:latin typeface="Globotipo Rounded Black" panose="00000A00000000000000" pitchFamily="50" charset="0"/>
            </a:endParaRPr>
          </a:p>
        </p:txBody>
      </p:sp>
      <p:sp>
        <p:nvSpPr>
          <p:cNvPr id="18" name="OTLSHAPE_TB_00000000000000000000000000000000_ScaleContainer">
            <a:extLst>
              <a:ext uri="{FF2B5EF4-FFF2-40B4-BE49-F238E27FC236}">
                <a16:creationId xmlns:a16="http://schemas.microsoft.com/office/drawing/2014/main" id="{6FB0E13F-D072-B1B4-3416-72318347FA48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294365" y="1374872"/>
            <a:ext cx="2330478" cy="353419"/>
          </a:xfrm>
          <a:prstGeom prst="roundRect">
            <a:avLst>
              <a:gd name="adj" fmla="val 39474"/>
            </a:avLst>
          </a:prstGeom>
          <a:solidFill>
            <a:srgbClr val="006C66"/>
          </a:solidFill>
          <a:ln w="38100">
            <a:solidFill>
              <a:schemeClr val="bg2"/>
            </a:solidFill>
          </a:ln>
        </p:spPr>
        <p:txBody>
          <a:bodyPr anchor="ctr"/>
          <a:lstStyle/>
          <a:p>
            <a:pPr algn="ctr"/>
            <a:r>
              <a:rPr lang="pt-BR" sz="1000" dirty="0">
                <a:solidFill>
                  <a:schemeClr val="bg1"/>
                </a:solidFill>
                <a:latin typeface="Globotipo Texto" pitchFamily="2" charset="77"/>
              </a:rPr>
              <a:t>Dia 01 e 02</a:t>
            </a:r>
            <a:endParaRPr lang="x-none" sz="1000">
              <a:solidFill>
                <a:schemeClr val="bg1"/>
              </a:solidFill>
              <a:latin typeface="Globotipo Texto" pitchFamily="2" charset="77"/>
            </a:endParaRPr>
          </a:p>
        </p:txBody>
      </p:sp>
      <p:sp>
        <p:nvSpPr>
          <p:cNvPr id="20" name="OTLSHAPE_TB_00000000000000000000000000000000_ScaleContainer">
            <a:extLst>
              <a:ext uri="{FF2B5EF4-FFF2-40B4-BE49-F238E27FC236}">
                <a16:creationId xmlns:a16="http://schemas.microsoft.com/office/drawing/2014/main" id="{5B5691DB-37D8-34C4-43F1-DF280618D1D2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2615414" y="1374872"/>
            <a:ext cx="2331720" cy="357659"/>
          </a:xfrm>
          <a:prstGeom prst="roundRect">
            <a:avLst>
              <a:gd name="adj" fmla="val 39474"/>
            </a:avLst>
          </a:prstGeom>
          <a:solidFill>
            <a:srgbClr val="006C66"/>
          </a:solidFill>
          <a:ln w="38100">
            <a:solidFill>
              <a:schemeClr val="bg2"/>
            </a:solidFill>
          </a:ln>
        </p:spPr>
        <p:txBody>
          <a:bodyPr anchor="ctr"/>
          <a:lstStyle/>
          <a:p>
            <a:pPr algn="ctr"/>
            <a:r>
              <a:rPr lang="pt-BR" sz="1000" dirty="0">
                <a:solidFill>
                  <a:schemeClr val="bg1"/>
                </a:solidFill>
                <a:latin typeface="Globotipo Texto" pitchFamily="2" charset="77"/>
              </a:rPr>
              <a:t>Dia 03 e 04</a:t>
            </a:r>
            <a:endParaRPr lang="x-none" sz="1000">
              <a:solidFill>
                <a:schemeClr val="bg1"/>
              </a:solidFill>
              <a:latin typeface="Globotipo Texto" pitchFamily="2" charset="77"/>
            </a:endParaRPr>
          </a:p>
        </p:txBody>
      </p:sp>
      <p:sp>
        <p:nvSpPr>
          <p:cNvPr id="21" name="OTLSHAPE_TB_00000000000000000000000000000000_ScaleContainer">
            <a:extLst>
              <a:ext uri="{FF2B5EF4-FFF2-40B4-BE49-F238E27FC236}">
                <a16:creationId xmlns:a16="http://schemas.microsoft.com/office/drawing/2014/main" id="{4CD25350-6632-3F09-8C6C-B71B5659A4AF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4930761" y="1373274"/>
            <a:ext cx="2331720" cy="356616"/>
          </a:xfrm>
          <a:prstGeom prst="roundRect">
            <a:avLst>
              <a:gd name="adj" fmla="val 39474"/>
            </a:avLst>
          </a:prstGeom>
          <a:solidFill>
            <a:srgbClr val="006C66"/>
          </a:solidFill>
          <a:ln w="38100">
            <a:solidFill>
              <a:schemeClr val="bg2"/>
            </a:solidFill>
          </a:ln>
        </p:spPr>
        <p:txBody>
          <a:bodyPr anchor="ctr"/>
          <a:lstStyle/>
          <a:p>
            <a:pPr algn="ctr"/>
            <a:r>
              <a:rPr lang="pt-BR" sz="1000" dirty="0">
                <a:solidFill>
                  <a:schemeClr val="bg1"/>
                </a:solidFill>
                <a:latin typeface="Globotipo Texto" pitchFamily="2" charset="77"/>
              </a:rPr>
              <a:t>Dia 05 e 06</a:t>
            </a:r>
            <a:endParaRPr lang="x-none" sz="1000">
              <a:solidFill>
                <a:schemeClr val="bg1"/>
              </a:solidFill>
              <a:latin typeface="Globotipo Texto" pitchFamily="2" charset="77"/>
            </a:endParaRPr>
          </a:p>
        </p:txBody>
      </p:sp>
      <p:sp>
        <p:nvSpPr>
          <p:cNvPr id="23" name="OTLSHAPE_TB_00000000000000000000000000000000_ScaleContainer">
            <a:extLst>
              <a:ext uri="{FF2B5EF4-FFF2-40B4-BE49-F238E27FC236}">
                <a16:creationId xmlns:a16="http://schemas.microsoft.com/office/drawing/2014/main" id="{EFFC33B5-E339-B1F6-5329-4F40B583B0B2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7244866" y="1373829"/>
            <a:ext cx="2331720" cy="356616"/>
          </a:xfrm>
          <a:prstGeom prst="roundRect">
            <a:avLst>
              <a:gd name="adj" fmla="val 39474"/>
            </a:avLst>
          </a:prstGeom>
          <a:solidFill>
            <a:srgbClr val="006C66"/>
          </a:solidFill>
          <a:ln w="38100">
            <a:solidFill>
              <a:schemeClr val="bg2"/>
            </a:solidFill>
          </a:ln>
        </p:spPr>
        <p:txBody>
          <a:bodyPr anchor="ctr"/>
          <a:lstStyle/>
          <a:p>
            <a:pPr algn="ctr"/>
            <a:r>
              <a:rPr lang="pt-BR" sz="1000" dirty="0">
                <a:solidFill>
                  <a:schemeClr val="bg1"/>
                </a:solidFill>
                <a:latin typeface="Globotipo Texto" pitchFamily="2" charset="77"/>
              </a:rPr>
              <a:t>Dia 07 e 08</a:t>
            </a:r>
            <a:endParaRPr lang="x-none" sz="1000">
              <a:solidFill>
                <a:schemeClr val="bg1"/>
              </a:solidFill>
              <a:latin typeface="Globotipo Texto" pitchFamily="2" charset="77"/>
            </a:endParaRPr>
          </a:p>
        </p:txBody>
      </p:sp>
      <p:sp>
        <p:nvSpPr>
          <p:cNvPr id="13" name="OTLSHAPE_TB_00000000000000000000000000000000_ScaleContainer">
            <a:extLst>
              <a:ext uri="{FF2B5EF4-FFF2-40B4-BE49-F238E27FC236}">
                <a16:creationId xmlns:a16="http://schemas.microsoft.com/office/drawing/2014/main" id="{6743F2E7-102D-19E2-9D86-50BB6E0B3194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288354" y="1919311"/>
            <a:ext cx="2310687" cy="253845"/>
          </a:xfrm>
          <a:prstGeom prst="roundRect">
            <a:avLst>
              <a:gd name="adj" fmla="val 39474"/>
            </a:avLst>
          </a:prstGeom>
          <a:solidFill>
            <a:srgbClr val="4472C4"/>
          </a:solidFill>
          <a:ln w="38100">
            <a:solidFill>
              <a:schemeClr val="bg2"/>
            </a:solidFill>
          </a:ln>
        </p:spPr>
        <p:txBody>
          <a:bodyPr lIns="45708" tIns="22854" rIns="45708" bIns="22854" anchor="ctr"/>
          <a:lstStyle/>
          <a:p>
            <a:pPr algn="ctr"/>
            <a:r>
              <a:rPr lang="pt-BR" sz="900" dirty="0">
                <a:solidFill>
                  <a:schemeClr val="bg1"/>
                </a:solidFill>
                <a:ea typeface="+mn-lt"/>
                <a:cs typeface="+mn-lt"/>
              </a:rPr>
              <a:t>Discovery sobre o desafio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2" name="Conector reto 87">
            <a:extLst>
              <a:ext uri="{FF2B5EF4-FFF2-40B4-BE49-F238E27FC236}">
                <a16:creationId xmlns:a16="http://schemas.microsoft.com/office/drawing/2014/main" id="{DE18E19A-0987-280E-CFD3-2BC4684DC262}"/>
              </a:ext>
            </a:extLst>
          </p:cNvPr>
          <p:cNvCxnSpPr>
            <a:cxnSpLocks/>
            <a:stCxn id="21" idx="1"/>
          </p:cNvCxnSpPr>
          <p:nvPr/>
        </p:nvCxnSpPr>
        <p:spPr>
          <a:xfrm flipH="1">
            <a:off x="4929804" y="1551582"/>
            <a:ext cx="957" cy="5237880"/>
          </a:xfrm>
          <a:prstGeom prst="line">
            <a:avLst/>
          </a:prstGeom>
          <a:ln>
            <a:solidFill>
              <a:srgbClr val="FFFF6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TLSHAPE_TB_00000000000000000000000000000000_ScaleContainer">
            <a:extLst>
              <a:ext uri="{FF2B5EF4-FFF2-40B4-BE49-F238E27FC236}">
                <a16:creationId xmlns:a16="http://schemas.microsoft.com/office/drawing/2014/main" id="{3B8263AA-00EC-00E7-E4E3-D9B2FD7F4DCF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9576586" y="1372786"/>
            <a:ext cx="2330478" cy="353419"/>
          </a:xfrm>
          <a:prstGeom prst="roundRect">
            <a:avLst>
              <a:gd name="adj" fmla="val 39474"/>
            </a:avLst>
          </a:prstGeom>
          <a:solidFill>
            <a:srgbClr val="006C66"/>
          </a:solidFill>
          <a:ln w="38100">
            <a:solidFill>
              <a:schemeClr val="bg2"/>
            </a:solidFill>
          </a:ln>
        </p:spPr>
        <p:txBody>
          <a:bodyPr anchor="ctr"/>
          <a:lstStyle/>
          <a:p>
            <a:pPr algn="ctr"/>
            <a:r>
              <a:rPr lang="pt-BR" sz="1000" dirty="0">
                <a:solidFill>
                  <a:schemeClr val="bg1"/>
                </a:solidFill>
                <a:latin typeface="Globotipo Texto" pitchFamily="2" charset="77"/>
              </a:rPr>
              <a:t>Dia 09 e 10</a:t>
            </a:r>
            <a:endParaRPr lang="x-none" sz="1000">
              <a:solidFill>
                <a:schemeClr val="bg1"/>
              </a:solidFill>
              <a:latin typeface="Globotipo Texto" pitchFamily="2" charset="77"/>
            </a:endParaRPr>
          </a:p>
        </p:txBody>
      </p:sp>
      <p:cxnSp>
        <p:nvCxnSpPr>
          <p:cNvPr id="16" name="Conector reto 95">
            <a:extLst>
              <a:ext uri="{FF2B5EF4-FFF2-40B4-BE49-F238E27FC236}">
                <a16:creationId xmlns:a16="http://schemas.microsoft.com/office/drawing/2014/main" id="{3A081435-FD3F-8AA8-29FA-FE00EC566122}"/>
              </a:ext>
            </a:extLst>
          </p:cNvPr>
          <p:cNvCxnSpPr>
            <a:cxnSpLocks/>
          </p:cNvCxnSpPr>
          <p:nvPr/>
        </p:nvCxnSpPr>
        <p:spPr>
          <a:xfrm>
            <a:off x="7234801" y="1650097"/>
            <a:ext cx="26438" cy="5287142"/>
          </a:xfrm>
          <a:prstGeom prst="line">
            <a:avLst/>
          </a:prstGeom>
          <a:ln>
            <a:solidFill>
              <a:srgbClr val="FFFF6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TLSHAPE_TB_00000000000000000000000000000000_ScaleContainer">
            <a:extLst>
              <a:ext uri="{FF2B5EF4-FFF2-40B4-BE49-F238E27FC236}">
                <a16:creationId xmlns:a16="http://schemas.microsoft.com/office/drawing/2014/main" id="{75B7FDA2-301D-1DFC-6231-0C648EBBAB4F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311374" y="2294428"/>
            <a:ext cx="2287668" cy="253845"/>
          </a:xfrm>
          <a:prstGeom prst="roundRect">
            <a:avLst>
              <a:gd name="adj" fmla="val 39474"/>
            </a:avLst>
          </a:prstGeom>
          <a:solidFill>
            <a:srgbClr val="4472C4"/>
          </a:solidFill>
          <a:ln w="38100">
            <a:solidFill>
              <a:schemeClr val="bg2"/>
            </a:solidFill>
          </a:ln>
        </p:spPr>
        <p:txBody>
          <a:bodyPr lIns="45708" tIns="22854" rIns="45708" bIns="22854" anchor="ctr"/>
          <a:lstStyle/>
          <a:p>
            <a:pPr algn="ctr"/>
            <a:r>
              <a:rPr lang="pt-BR" sz="900" dirty="0">
                <a:solidFill>
                  <a:schemeClr val="bg1"/>
                </a:solidFill>
                <a:ea typeface="+mn-lt"/>
                <a:cs typeface="+mn-lt"/>
              </a:rPr>
              <a:t>Overview sobre as tecnologias envolvidas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2" name="OTLSHAPE_TB_00000000000000000000000000000000_ScaleContainer">
            <a:extLst>
              <a:ext uri="{FF2B5EF4-FFF2-40B4-BE49-F238E27FC236}">
                <a16:creationId xmlns:a16="http://schemas.microsoft.com/office/drawing/2014/main" id="{A3FFBC77-FFAA-CCCC-0D53-2264D8B7ACA5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333759" y="2695637"/>
            <a:ext cx="2280414" cy="253845"/>
          </a:xfrm>
          <a:prstGeom prst="roundRect">
            <a:avLst>
              <a:gd name="adj" fmla="val 39474"/>
            </a:avLst>
          </a:prstGeom>
          <a:solidFill>
            <a:srgbClr val="4472C4"/>
          </a:solidFill>
          <a:ln w="38100">
            <a:solidFill>
              <a:schemeClr val="bg2"/>
            </a:solidFill>
          </a:ln>
        </p:spPr>
        <p:txBody>
          <a:bodyPr lIns="45708" tIns="22854" rIns="45708" bIns="22854" anchor="ctr"/>
          <a:lstStyle/>
          <a:p>
            <a:pPr algn="ctr"/>
            <a:r>
              <a:rPr lang="pt-BR" sz="900" dirty="0">
                <a:solidFill>
                  <a:schemeClr val="bg1"/>
                </a:solidFill>
                <a:ea typeface="+mn-lt"/>
                <a:cs typeface="+mn-lt"/>
              </a:rPr>
              <a:t>Criação do </a:t>
            </a:r>
            <a:r>
              <a:rPr lang="pt-BR" sz="900" dirty="0" err="1">
                <a:solidFill>
                  <a:schemeClr val="bg1"/>
                </a:solidFill>
                <a:ea typeface="+mn-lt"/>
                <a:cs typeface="+mn-lt"/>
              </a:rPr>
              <a:t>Roadmap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6" name="OTLSHAPE_TB_00000000000000000000000000000000_ScaleContainer">
            <a:extLst>
              <a:ext uri="{FF2B5EF4-FFF2-40B4-BE49-F238E27FC236}">
                <a16:creationId xmlns:a16="http://schemas.microsoft.com/office/drawing/2014/main" id="{E71118F0-86AD-5BA0-7C6C-DF9029F2822C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1308214" y="3009339"/>
            <a:ext cx="3638920" cy="281225"/>
          </a:xfrm>
          <a:prstGeom prst="roundRect">
            <a:avLst>
              <a:gd name="adj" fmla="val 39474"/>
            </a:avLst>
          </a:prstGeom>
          <a:solidFill>
            <a:srgbClr val="4472C4"/>
          </a:solidFill>
          <a:ln w="38100">
            <a:solidFill>
              <a:schemeClr val="bg2"/>
            </a:solidFill>
          </a:ln>
        </p:spPr>
        <p:txBody>
          <a:bodyPr lIns="45708" tIns="22854" rIns="45708" bIns="22854" anchor="ctr"/>
          <a:lstStyle/>
          <a:p>
            <a:pPr algn="ctr"/>
            <a:r>
              <a:rPr lang="pt-BR" sz="900" dirty="0">
                <a:solidFill>
                  <a:schemeClr val="bg1"/>
                </a:solidFill>
                <a:ea typeface="+mn-lt"/>
                <a:cs typeface="+mn-lt"/>
              </a:rPr>
              <a:t>Troubleshooting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7" name="OTLSHAPE_TB_00000000000000000000000000000000_ScaleContainer">
            <a:extLst>
              <a:ext uri="{FF2B5EF4-FFF2-40B4-BE49-F238E27FC236}">
                <a16:creationId xmlns:a16="http://schemas.microsoft.com/office/drawing/2014/main" id="{4C119EAC-0370-C508-4CD4-F05CA867E348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4950761" y="3312987"/>
            <a:ext cx="2280414" cy="253845"/>
          </a:xfrm>
          <a:prstGeom prst="roundRect">
            <a:avLst>
              <a:gd name="adj" fmla="val 39474"/>
            </a:avLst>
          </a:prstGeom>
          <a:solidFill>
            <a:srgbClr val="4472C4"/>
          </a:solidFill>
          <a:ln w="38100">
            <a:solidFill>
              <a:schemeClr val="bg2"/>
            </a:solidFill>
          </a:ln>
        </p:spPr>
        <p:txBody>
          <a:bodyPr lIns="45708" tIns="22854" rIns="45708" bIns="22854" anchor="ctr"/>
          <a:lstStyle/>
          <a:p>
            <a:pPr algn="ctr"/>
            <a:r>
              <a:rPr lang="pt-BR" sz="900" dirty="0">
                <a:solidFill>
                  <a:schemeClr val="bg1"/>
                </a:solidFill>
                <a:ea typeface="+mn-lt"/>
                <a:cs typeface="+mn-lt"/>
              </a:rPr>
              <a:t>Post Mortem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8" name="OTLSHAPE_TB_00000000000000000000000000000000_ScaleContainer">
            <a:extLst>
              <a:ext uri="{FF2B5EF4-FFF2-40B4-BE49-F238E27FC236}">
                <a16:creationId xmlns:a16="http://schemas.microsoft.com/office/drawing/2014/main" id="{FF0BFE6F-7E71-5360-DC0B-D0C04FED6ACF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7234801" y="3566832"/>
            <a:ext cx="2280414" cy="253845"/>
          </a:xfrm>
          <a:prstGeom prst="roundRect">
            <a:avLst>
              <a:gd name="adj" fmla="val 39474"/>
            </a:avLst>
          </a:prstGeom>
          <a:solidFill>
            <a:srgbClr val="4472C4"/>
          </a:solidFill>
          <a:ln w="38100">
            <a:solidFill>
              <a:schemeClr val="bg2"/>
            </a:solidFill>
          </a:ln>
        </p:spPr>
        <p:txBody>
          <a:bodyPr lIns="45708" tIns="22854" rIns="45708" bIns="22854" anchor="ctr"/>
          <a:lstStyle/>
          <a:p>
            <a:pPr algn="ctr"/>
            <a:r>
              <a:rPr lang="pt-BR" sz="900" dirty="0">
                <a:solidFill>
                  <a:schemeClr val="bg1"/>
                </a:solidFill>
                <a:ea typeface="+mn-lt"/>
                <a:cs typeface="+mn-lt"/>
              </a:rPr>
              <a:t>Criação do </a:t>
            </a:r>
            <a:r>
              <a:rPr lang="pt-BR" sz="900" dirty="0" err="1">
                <a:solidFill>
                  <a:schemeClr val="bg1"/>
                </a:solidFill>
                <a:ea typeface="+mn-lt"/>
                <a:cs typeface="+mn-lt"/>
              </a:rPr>
              <a:t>README.md</a:t>
            </a:r>
            <a:r>
              <a:rPr lang="pt-BR" sz="9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4" name="OTLSHAPE_TB_00000000000000000000000000000000_ScaleContainer">
            <a:extLst>
              <a:ext uri="{FF2B5EF4-FFF2-40B4-BE49-F238E27FC236}">
                <a16:creationId xmlns:a16="http://schemas.microsoft.com/office/drawing/2014/main" id="{92D0F59B-4AD6-7BC2-B601-4A5E7397A02D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>
            <a:off x="8473476" y="4293668"/>
            <a:ext cx="2410822" cy="353419"/>
          </a:xfrm>
          <a:prstGeom prst="roundRect">
            <a:avLst>
              <a:gd name="adj" fmla="val 39474"/>
            </a:avLst>
          </a:prstGeom>
          <a:solidFill>
            <a:srgbClr val="4472C4"/>
          </a:solidFill>
          <a:ln w="38100">
            <a:solidFill>
              <a:schemeClr val="bg2"/>
            </a:solidFill>
          </a:ln>
        </p:spPr>
        <p:txBody>
          <a:bodyPr lIns="45708" tIns="22854" rIns="45708" bIns="22854" anchor="ctr"/>
          <a:lstStyle/>
          <a:p>
            <a:pPr algn="ctr"/>
            <a:r>
              <a:rPr lang="pt-BR" sz="900" dirty="0">
                <a:solidFill>
                  <a:schemeClr val="bg1"/>
                </a:solidFill>
                <a:ea typeface="+mn-lt"/>
                <a:cs typeface="+mn-lt"/>
              </a:rPr>
              <a:t>Construção de arquitetura em nuvem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5" name="OTLSHAPE_TB_00000000000000000000000000000000_ScaleContainer">
            <a:extLst>
              <a:ext uri="{FF2B5EF4-FFF2-40B4-BE49-F238E27FC236}">
                <a16:creationId xmlns:a16="http://schemas.microsoft.com/office/drawing/2014/main" id="{C7E6BC3A-1B78-B854-7D47-1F51B87F2FE7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>
            <a:off x="7252119" y="3913990"/>
            <a:ext cx="2313160" cy="356616"/>
          </a:xfrm>
          <a:prstGeom prst="roundRect">
            <a:avLst>
              <a:gd name="adj" fmla="val 39474"/>
            </a:avLst>
          </a:prstGeom>
          <a:solidFill>
            <a:srgbClr val="4472C4"/>
          </a:solidFill>
          <a:ln w="38100">
            <a:solidFill>
              <a:schemeClr val="bg2"/>
            </a:solidFill>
          </a:ln>
        </p:spPr>
        <p:txBody>
          <a:bodyPr lIns="45708" tIns="22854" rIns="45708" bIns="22854" anchor="ctr"/>
          <a:lstStyle/>
          <a:p>
            <a:pPr algn="ctr"/>
            <a:r>
              <a:rPr lang="pt-BR" sz="900" dirty="0">
                <a:solidFill>
                  <a:schemeClr val="bg1"/>
                </a:solidFill>
                <a:ea typeface="+mn-lt"/>
                <a:cs typeface="+mn-lt"/>
              </a:rPr>
              <a:t>Construção do diagrama de arquitetura do </a:t>
            </a:r>
            <a:r>
              <a:rPr lang="pt-BR" sz="900" dirty="0" err="1">
                <a:solidFill>
                  <a:schemeClr val="bg1"/>
                </a:solidFill>
                <a:ea typeface="+mn-lt"/>
                <a:cs typeface="+mn-lt"/>
              </a:rPr>
              <a:t>Airflow</a:t>
            </a:r>
            <a:r>
              <a:rPr lang="pt-BR" sz="9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6" name="OTLSHAPE_TB_00000000000000000000000000000000_ScaleContainer">
            <a:extLst>
              <a:ext uri="{FF2B5EF4-FFF2-40B4-BE49-F238E27FC236}">
                <a16:creationId xmlns:a16="http://schemas.microsoft.com/office/drawing/2014/main" id="{49A86F54-3049-5797-7700-8AB60D4D73A2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>
            <a:off x="9589318" y="4670149"/>
            <a:ext cx="1335392" cy="353419"/>
          </a:xfrm>
          <a:prstGeom prst="roundRect">
            <a:avLst>
              <a:gd name="adj" fmla="val 39474"/>
            </a:avLst>
          </a:prstGeom>
          <a:solidFill>
            <a:srgbClr val="4472C4"/>
          </a:solidFill>
          <a:ln w="38100">
            <a:solidFill>
              <a:schemeClr val="bg2"/>
            </a:solidFill>
          </a:ln>
        </p:spPr>
        <p:txBody>
          <a:bodyPr lIns="45708" tIns="22854" rIns="45708" bIns="22854" anchor="ctr"/>
          <a:lstStyle/>
          <a:p>
            <a:pPr algn="ctr"/>
            <a:r>
              <a:rPr lang="pt-BR" sz="900" dirty="0">
                <a:solidFill>
                  <a:schemeClr val="bg1"/>
                </a:solidFill>
                <a:ea typeface="+mn-lt"/>
                <a:cs typeface="+mn-lt"/>
              </a:rPr>
              <a:t>Construção da apresentação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7" name="OTLSHAPE_TB_00000000000000000000000000000000_ScaleContainer">
            <a:extLst>
              <a:ext uri="{FF2B5EF4-FFF2-40B4-BE49-F238E27FC236}">
                <a16:creationId xmlns:a16="http://schemas.microsoft.com/office/drawing/2014/main" id="{3DAEC452-58D9-1B5A-2031-326D40B48FDB}"/>
              </a:ext>
            </a:extLst>
          </p:cNvPr>
          <p:cNvSpPr/>
          <p:nvPr>
            <p:custDataLst>
              <p:tags r:id="rId15"/>
            </p:custDataLst>
          </p:nvPr>
        </p:nvSpPr>
        <p:spPr>
          <a:xfrm>
            <a:off x="10924710" y="4955086"/>
            <a:ext cx="1086029" cy="353419"/>
          </a:xfrm>
          <a:prstGeom prst="roundRect">
            <a:avLst>
              <a:gd name="adj" fmla="val 39474"/>
            </a:avLst>
          </a:prstGeom>
          <a:solidFill>
            <a:srgbClr val="4472C4"/>
          </a:solidFill>
          <a:ln w="38100">
            <a:solidFill>
              <a:schemeClr val="bg2"/>
            </a:solidFill>
          </a:ln>
        </p:spPr>
        <p:txBody>
          <a:bodyPr lIns="45708" tIns="22854" rIns="45708" bIns="22854" anchor="ctr"/>
          <a:lstStyle/>
          <a:p>
            <a:pPr algn="ctr"/>
            <a:r>
              <a:rPr lang="pt-BR" sz="900" dirty="0">
                <a:solidFill>
                  <a:schemeClr val="bg1"/>
                </a:solidFill>
                <a:ea typeface="+mn-lt"/>
                <a:cs typeface="+mn-lt"/>
              </a:rPr>
              <a:t>Entrega do desafio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431703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74</TotalTime>
  <Words>62</Words>
  <Application>Microsoft Macintosh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Aptos</vt:lpstr>
      <vt:lpstr>Aptos Display</vt:lpstr>
      <vt:lpstr>Arial</vt:lpstr>
      <vt:lpstr>Globotipo Rounded Black</vt:lpstr>
      <vt:lpstr>Globotipo Texto</vt:lpstr>
      <vt:lpstr>office theme</vt:lpstr>
      <vt:lpstr>Roadmap – Desafio Pismo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Jefferson Cardoso</cp:lastModifiedBy>
  <cp:revision>157</cp:revision>
  <dcterms:created xsi:type="dcterms:W3CDTF">2024-03-11T19:11:11Z</dcterms:created>
  <dcterms:modified xsi:type="dcterms:W3CDTF">2025-01-02T15:32:03Z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3dc542d3-6316-42ad-9eaa-e82fa419e5f2_Enabled">
    <vt:lpwstr>true</vt:lpwstr>
  </property>
  <property fmtid="{D5CDD505-2E9C-101B-9397-08002B2CF9AE}" pid="3" name="MSIP_Label_3dc542d3-6316-42ad-9eaa-e82fa419e5f2_SetDate">
    <vt:lpwstr>2024-03-11T19:11:14Z</vt:lpwstr>
  </property>
  <property fmtid="{D5CDD505-2E9C-101B-9397-08002B2CF9AE}" pid="4" name="MSIP_Label_3dc542d3-6316-42ad-9eaa-e82fa419e5f2_Method">
    <vt:lpwstr>Standard</vt:lpwstr>
  </property>
  <property fmtid="{D5CDD505-2E9C-101B-9397-08002B2CF9AE}" pid="5" name="MSIP_Label_3dc542d3-6316-42ad-9eaa-e82fa419e5f2_Name">
    <vt:lpwstr>3dc542d3-6316-42ad-9eaa-e82fa419e5f2</vt:lpwstr>
  </property>
  <property fmtid="{D5CDD505-2E9C-101B-9397-08002B2CF9AE}" pid="6" name="MSIP_Label_3dc542d3-6316-42ad-9eaa-e82fa419e5f2_SiteId">
    <vt:lpwstr>a7cdc447-3b29-4b41-b73e-8a2cb54b06c6</vt:lpwstr>
  </property>
  <property fmtid="{D5CDD505-2E9C-101B-9397-08002B2CF9AE}" pid="7" name="MSIP_Label_3dc542d3-6316-42ad-9eaa-e82fa419e5f2_ActionId">
    <vt:lpwstr>a585ab4c-f635-4312-94f0-c0e54220ddde</vt:lpwstr>
  </property>
  <property fmtid="{D5CDD505-2E9C-101B-9397-08002B2CF9AE}" pid="8" name="MSIP_Label_3dc542d3-6316-42ad-9eaa-e82fa419e5f2_ContentBits">
    <vt:lpwstr>0</vt:lpwstr>
  </property>
</Properties>
</file>