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jpeg" ContentType="image/jpeg"/>
  <Override PartName="/ppt/media/image2.jpeg" ContentType="image/jpeg"/>
  <Override PartName="/ppt/media/image3.jpeg" ContentType="image/jpeg"/>
  <Override PartName="/ppt/media/image4.png" ContentType="image/png"/>
  <Override PartName="/ppt/media/image6.jpeg" ContentType="image/jpeg"/>
  <Override PartName="/ppt/media/image5.jpeg" ContentType="image/jpeg"/>
  <Override PartName="/ppt/media/image7.jpeg" ContentType="image/jpeg"/>
  <Override PartName="/ppt/media/image8.jpeg" ContentType="image/jpe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pt-BR" sz="1400" spc="-1" strike="noStrike">
                <a:solidFill>
                  <a:srgbClr val="000000"/>
                </a:solidFill>
                <a:latin typeface="Arial"/>
              </a:rPr>
              <a:t>Clique para mover o slide</a:t>
            </a:r>
            <a:endParaRPr b="0" lang="pt-BR" sz="1400" spc="-1" strike="noStrike">
              <a:solidFill>
                <a:srgbClr val="000000"/>
              </a:solidFill>
              <a:latin typeface="Arial"/>
            </a:endParaRPr>
          </a:p>
        </p:txBody>
      </p:sp>
      <p:sp>
        <p:nvSpPr>
          <p:cNvPr id="132" name="PlaceHolder 2"/>
          <p:cNvSpPr>
            <a:spLocks noGrp="1"/>
          </p:cNvSpPr>
          <p:nvPr>
            <p:ph type="body"/>
          </p:nvPr>
        </p:nvSpPr>
        <p:spPr>
          <a:xfrm>
            <a:off x="756000" y="5078520"/>
            <a:ext cx="6047640" cy="4811040"/>
          </a:xfrm>
          <a:prstGeom prst="rect">
            <a:avLst/>
          </a:prstGeom>
        </p:spPr>
        <p:txBody>
          <a:bodyPr lIns="0" rIns="0" tIns="0" bIns="0">
            <a:noAutofit/>
          </a:bodyPr>
          <a:p>
            <a:r>
              <a:rPr b="0" lang="pt-BR" sz="2000" spc="-1" strike="noStrike">
                <a:latin typeface="Arial"/>
              </a:rPr>
              <a:t>Clique para editar o formato de notas</a:t>
            </a:r>
            <a:endParaRPr b="0" lang="pt-BR" sz="2000" spc="-1" strike="noStrike">
              <a:latin typeface="Arial"/>
            </a:endParaRPr>
          </a:p>
        </p:txBody>
      </p:sp>
      <p:sp>
        <p:nvSpPr>
          <p:cNvPr id="133" name="PlaceHolder 3"/>
          <p:cNvSpPr>
            <a:spLocks noGrp="1"/>
          </p:cNvSpPr>
          <p:nvPr>
            <p:ph type="hdr"/>
          </p:nvPr>
        </p:nvSpPr>
        <p:spPr>
          <a:xfrm>
            <a:off x="0" y="0"/>
            <a:ext cx="3280680" cy="534240"/>
          </a:xfrm>
          <a:prstGeom prst="rect">
            <a:avLst/>
          </a:prstGeom>
        </p:spPr>
        <p:txBody>
          <a:bodyPr lIns="0" rIns="0" tIns="0" bIns="0">
            <a:noAutofit/>
          </a:bodyPr>
          <a:p>
            <a:r>
              <a:rPr b="0" lang="pt-BR" sz="1400" spc="-1" strike="noStrike">
                <a:latin typeface="Times New Roman"/>
              </a:rPr>
              <a:t>&lt;cabeçalho&gt;</a:t>
            </a:r>
            <a:endParaRPr b="0" lang="pt-BR" sz="1400" spc="-1" strike="noStrike">
              <a:latin typeface="Times New Roman"/>
            </a:endParaRPr>
          </a:p>
        </p:txBody>
      </p:sp>
      <p:sp>
        <p:nvSpPr>
          <p:cNvPr id="134" name="PlaceHolder 4"/>
          <p:cNvSpPr>
            <a:spLocks noGrp="1"/>
          </p:cNvSpPr>
          <p:nvPr>
            <p:ph type="dt"/>
          </p:nvPr>
        </p:nvSpPr>
        <p:spPr>
          <a:xfrm>
            <a:off x="4278960" y="0"/>
            <a:ext cx="3280680" cy="534240"/>
          </a:xfrm>
          <a:prstGeom prst="rect">
            <a:avLst/>
          </a:prstGeom>
        </p:spPr>
        <p:txBody>
          <a:bodyPr lIns="0" rIns="0" tIns="0" bIns="0">
            <a:noAutofit/>
          </a:bodyPr>
          <a:p>
            <a:pPr algn="r"/>
            <a:r>
              <a:rPr b="0" lang="pt-BR" sz="1400" spc="-1" strike="noStrike">
                <a:latin typeface="Times New Roman"/>
              </a:rPr>
              <a:t>&lt;data/hora&gt;</a:t>
            </a:r>
            <a:endParaRPr b="0" lang="pt-BR" sz="1400" spc="-1" strike="noStrike">
              <a:latin typeface="Times New Roman"/>
            </a:endParaRPr>
          </a:p>
        </p:txBody>
      </p:sp>
      <p:sp>
        <p:nvSpPr>
          <p:cNvPr id="135" name="PlaceHolder 5"/>
          <p:cNvSpPr>
            <a:spLocks noGrp="1"/>
          </p:cNvSpPr>
          <p:nvPr>
            <p:ph type="ftr"/>
          </p:nvPr>
        </p:nvSpPr>
        <p:spPr>
          <a:xfrm>
            <a:off x="0" y="10157400"/>
            <a:ext cx="3280680" cy="534240"/>
          </a:xfrm>
          <a:prstGeom prst="rect">
            <a:avLst/>
          </a:prstGeom>
        </p:spPr>
        <p:txBody>
          <a:bodyPr lIns="0" rIns="0" tIns="0" bIns="0" anchor="b">
            <a:noAutofit/>
          </a:bodyPr>
          <a:p>
            <a:r>
              <a:rPr b="0" lang="pt-BR" sz="1400" spc="-1" strike="noStrike">
                <a:latin typeface="Times New Roman"/>
              </a:rPr>
              <a:t>&lt;rodapé&gt;</a:t>
            </a:r>
            <a:endParaRPr b="0" lang="pt-BR" sz="1400" spc="-1" strike="noStrike">
              <a:latin typeface="Times New Roman"/>
            </a:endParaRPr>
          </a:p>
        </p:txBody>
      </p:sp>
      <p:sp>
        <p:nvSpPr>
          <p:cNvPr id="13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0CC012E-186F-43FB-B6F9-C7051709551E}"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Google Shape;47;p1: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9494B4D0-DD46-4493-A3BF-73937FDC18F3}"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178" name="Google Shape;48;p1: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435A4CB4-1106-4A55-A9A5-6CF5AB3DC54A}"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179" name="PlaceHolder 1"/>
          <p:cNvSpPr>
            <a:spLocks noGrp="1"/>
          </p:cNvSpPr>
          <p:nvPr>
            <p:ph type="sldImg"/>
          </p:nvPr>
        </p:nvSpPr>
        <p:spPr>
          <a:xfrm>
            <a:off x="1143000" y="685800"/>
            <a:ext cx="4571640" cy="3428640"/>
          </a:xfrm>
          <a:prstGeom prst="rect">
            <a:avLst/>
          </a:prstGeom>
        </p:spPr>
      </p:sp>
      <p:sp>
        <p:nvSpPr>
          <p:cNvPr id="180" name="Google Shape;50;p1:notes"/>
          <p:cNvSpPr/>
          <p:nvPr/>
        </p:nvSpPr>
        <p:spPr>
          <a:xfrm>
            <a:off x="685800" y="4343400"/>
            <a:ext cx="5486040" cy="4114440"/>
          </a:xfrm>
          <a:prstGeom prst="rect">
            <a:avLst/>
          </a:prstGeom>
          <a:noFill/>
          <a:ln w="0">
            <a:noFill/>
          </a:ln>
        </p:spPr>
        <p:style>
          <a:lnRef idx="0"/>
          <a:fillRef idx="0"/>
          <a:effectRef idx="0"/>
          <a:fontRef idx="minor"/>
        </p:style>
      </p:sp>
      <p:sp>
        <p:nvSpPr>
          <p:cNvPr id="181"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Google Shape;128;p10: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151009B3-EDE3-4825-B642-9BCED84FCDFD}"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20" name="Google Shape;129;p10: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D99CDB64-A959-4154-A876-18D642801DFC}"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21" name="PlaceHolder 1"/>
          <p:cNvSpPr>
            <a:spLocks noGrp="1"/>
          </p:cNvSpPr>
          <p:nvPr>
            <p:ph type="sldImg"/>
          </p:nvPr>
        </p:nvSpPr>
        <p:spPr>
          <a:xfrm>
            <a:off x="1143000" y="685800"/>
            <a:ext cx="4571640" cy="3428640"/>
          </a:xfrm>
          <a:prstGeom prst="rect">
            <a:avLst/>
          </a:prstGeom>
        </p:spPr>
      </p:sp>
      <p:sp>
        <p:nvSpPr>
          <p:cNvPr id="222" name="Google Shape;131;p10:notes"/>
          <p:cNvSpPr/>
          <p:nvPr/>
        </p:nvSpPr>
        <p:spPr>
          <a:xfrm>
            <a:off x="685800" y="4343400"/>
            <a:ext cx="5486040" cy="4114440"/>
          </a:xfrm>
          <a:prstGeom prst="rect">
            <a:avLst/>
          </a:prstGeom>
          <a:noFill/>
          <a:ln w="0">
            <a:noFill/>
          </a:ln>
        </p:spPr>
        <p:style>
          <a:lnRef idx="0"/>
          <a:fillRef idx="0"/>
          <a:effectRef idx="0"/>
          <a:fontRef idx="minor"/>
        </p:style>
      </p:sp>
      <p:sp>
        <p:nvSpPr>
          <p:cNvPr id="223"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137;p11: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D4C86340-4A5D-4818-B7B9-0CE300C6452E}"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25" name="Google Shape;138;p11: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EBD36AE3-25E0-4471-BDC4-1D4E5DD037E6}"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26" name="PlaceHolder 1"/>
          <p:cNvSpPr>
            <a:spLocks noGrp="1"/>
          </p:cNvSpPr>
          <p:nvPr>
            <p:ph type="sldImg"/>
          </p:nvPr>
        </p:nvSpPr>
        <p:spPr>
          <a:xfrm>
            <a:off x="1143000" y="685800"/>
            <a:ext cx="4571640" cy="3428640"/>
          </a:xfrm>
          <a:prstGeom prst="rect">
            <a:avLst/>
          </a:prstGeom>
        </p:spPr>
      </p:sp>
      <p:sp>
        <p:nvSpPr>
          <p:cNvPr id="227" name="Google Shape;140;p11:notes"/>
          <p:cNvSpPr/>
          <p:nvPr/>
        </p:nvSpPr>
        <p:spPr>
          <a:xfrm>
            <a:off x="685800" y="4343400"/>
            <a:ext cx="5486040" cy="4114440"/>
          </a:xfrm>
          <a:prstGeom prst="rect">
            <a:avLst/>
          </a:prstGeom>
          <a:noFill/>
          <a:ln w="0">
            <a:noFill/>
          </a:ln>
        </p:spPr>
        <p:style>
          <a:lnRef idx="0"/>
          <a:fillRef idx="0"/>
          <a:effectRef idx="0"/>
          <a:fontRef idx="minor"/>
        </p:style>
        <p:txBody>
          <a:bodyPr lIns="90000" rIns="90000" tIns="46800" bIns="46800">
            <a:noAutofit/>
          </a:bodyPr>
          <a:p>
            <a:pPr marL="914400">
              <a:lnSpc>
                <a:spcPct val="100000"/>
              </a:lnSpc>
              <a:tabLst>
                <a:tab algn="l" pos="0"/>
              </a:tabLst>
            </a:pPr>
            <a:r>
              <a:rPr b="0" i="1" lang="en-US" sz="1600" spc="-1" strike="noStrike">
                <a:solidFill>
                  <a:srgbClr val="000000"/>
                </a:solidFill>
                <a:latin typeface="Arial"/>
                <a:ea typeface="Arial"/>
              </a:rPr>
              <a:t>então </a:t>
            </a:r>
            <a:r>
              <a:rPr b="0" i="1" lang="en-US" sz="1600" spc="-1" strike="noStrike">
                <a:solidFill>
                  <a:srgbClr val="ff0000"/>
                </a:solidFill>
                <a:latin typeface="Arial"/>
                <a:ea typeface="Arial"/>
              </a:rPr>
              <a:t>não é um SD</a:t>
            </a:r>
            <a:r>
              <a:rPr b="0" i="1" lang="en-US" sz="1600" spc="-1" strike="noStrike">
                <a:solidFill>
                  <a:srgbClr val="000000"/>
                </a:solidFill>
                <a:latin typeface="Arial"/>
                <a:ea typeface="Arial"/>
              </a:rPr>
              <a:t>.</a:t>
            </a:r>
            <a:endParaRPr b="0" lang="pt-BR" sz="1600" spc="-1" strike="noStrike">
              <a:latin typeface="Arial"/>
            </a:endParaRPr>
          </a:p>
          <a:p>
            <a:pPr>
              <a:lnSpc>
                <a:spcPct val="100000"/>
              </a:lnSpc>
              <a:spcBef>
                <a:spcPts val="601"/>
              </a:spcBef>
              <a:tabLst>
                <a:tab algn="l" pos="0"/>
              </a:tabLst>
            </a:pPr>
            <a:r>
              <a:rPr b="0" i="1" lang="en-US" sz="1800" spc="-1" strike="noStrike">
                <a:solidFill>
                  <a:srgbClr val="000000"/>
                </a:solidFill>
                <a:latin typeface="Arial"/>
                <a:ea typeface="Arial"/>
              </a:rPr>
              <a:t>"Time, Clocks, and the Ordering of Events in a Distributed System"</a:t>
            </a:r>
            <a:endParaRPr b="0" lang="pt-BR" sz="1800" spc="-1" strike="noStrike">
              <a:latin typeface="Arial"/>
            </a:endParaRPr>
          </a:p>
          <a:p>
            <a:pPr>
              <a:lnSpc>
                <a:spcPct val="100000"/>
              </a:lnSpc>
              <a:spcBef>
                <a:spcPts val="601"/>
              </a:spcBef>
              <a:tabLst>
                <a:tab algn="l" pos="0"/>
              </a:tabLst>
            </a:pPr>
            <a:r>
              <a:rPr b="0" i="1" lang="en-US" sz="1800" spc="-1" strike="noStrike">
                <a:solidFill>
                  <a:srgbClr val="000000"/>
                </a:solidFill>
                <a:latin typeface="Arial"/>
                <a:ea typeface="Arial"/>
              </a:rPr>
              <a:t>"Distributed snapshots: determining global states of distributed systems"</a:t>
            </a:r>
            <a:endParaRPr b="0" lang="pt-BR" sz="1800" spc="-1" strike="noStrike">
              <a:latin typeface="Arial"/>
            </a:endParaRPr>
          </a:p>
          <a:p>
            <a:pPr>
              <a:lnSpc>
                <a:spcPct val="100000"/>
              </a:lnSpc>
              <a:spcBef>
                <a:spcPts val="601"/>
              </a:spcBef>
              <a:tabLst>
                <a:tab algn="l" pos="0"/>
              </a:tabLst>
            </a:pPr>
            <a:r>
              <a:rPr b="0" i="1" lang="en-US" sz="1800" spc="-1" strike="noStrike">
                <a:solidFill>
                  <a:srgbClr val="000000"/>
                </a:solidFill>
                <a:latin typeface="Arial"/>
                <a:ea typeface="Arial"/>
              </a:rPr>
              <a:t>"The Byzantine Generals Problem"</a:t>
            </a:r>
            <a:endParaRPr b="0" lang="pt-BR" sz="1800" spc="-1" strike="noStrike">
              <a:latin typeface="Arial"/>
            </a:endParaRPr>
          </a:p>
          <a:p>
            <a:pPr>
              <a:lnSpc>
                <a:spcPct val="100000"/>
              </a:lnSpc>
              <a:spcBef>
                <a:spcPts val="601"/>
              </a:spcBef>
              <a:tabLst>
                <a:tab algn="l" pos="0"/>
              </a:tabLst>
            </a:pPr>
            <a:r>
              <a:rPr b="0" i="1" lang="en-US" sz="1800" spc="-1" strike="noStrike">
                <a:solidFill>
                  <a:srgbClr val="000000"/>
                </a:solidFill>
                <a:latin typeface="Arial"/>
                <a:ea typeface="Arial"/>
              </a:rPr>
              <a:t>"The Part-time Parliament"</a:t>
            </a:r>
            <a:endParaRPr b="0" lang="pt-BR" sz="1800" spc="-1" strike="noStrike">
              <a:latin typeface="Arial"/>
            </a:endParaRPr>
          </a:p>
          <a:p>
            <a:pPr>
              <a:lnSpc>
                <a:spcPct val="100000"/>
              </a:lnSpc>
              <a:tabLst>
                <a:tab algn="l" pos="0"/>
              </a:tabLst>
            </a:pPr>
            <a:endParaRPr b="0" lang="pt-BR" sz="1800" spc="-1" strike="noStrike">
              <a:latin typeface="Arial"/>
            </a:endParaRPr>
          </a:p>
        </p:txBody>
      </p:sp>
      <p:sp>
        <p:nvSpPr>
          <p:cNvPr id="228"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Google Shape;146;p12: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7176D3F5-E5D6-4044-B466-69C7E1C54439}"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30" name="PlaceHolder 1"/>
          <p:cNvSpPr>
            <a:spLocks noGrp="1"/>
          </p:cNvSpPr>
          <p:nvPr>
            <p:ph type="sldImg"/>
          </p:nvPr>
        </p:nvSpPr>
        <p:spPr>
          <a:xfrm>
            <a:off x="1143000" y="685800"/>
            <a:ext cx="4571640" cy="3428640"/>
          </a:xfrm>
          <a:prstGeom prst="rect">
            <a:avLst/>
          </a:prstGeom>
        </p:spPr>
      </p:sp>
      <p:sp>
        <p:nvSpPr>
          <p:cNvPr id="231" name="Google Shape;148;p12:notes"/>
          <p:cNvSpPr/>
          <p:nvPr/>
        </p:nvSpPr>
        <p:spPr>
          <a:xfrm>
            <a:off x="685800" y="4343400"/>
            <a:ext cx="5486040" cy="411444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i="1" lang="en-US" sz="1800" spc="-1" strike="noStrike">
                <a:solidFill>
                  <a:srgbClr val="000000"/>
                </a:solidFill>
                <a:latin typeface="Arial"/>
                <a:ea typeface="Arial"/>
              </a:rPr>
              <a:t>Processor cooredenam suas ações trocando mensagens. A coordenação frequentemente depende de uma noção compartilhada do tempo (não existe uma noção global única do tempo correto). </a:t>
            </a:r>
            <a:endParaRPr b="0" lang="pt-BR" sz="1800" spc="-1" strike="noStrike">
              <a:latin typeface="Arial"/>
            </a:endParaRPr>
          </a:p>
          <a:p>
            <a:pPr>
              <a:lnSpc>
                <a:spcPct val="100000"/>
              </a:lnSpc>
              <a:spcBef>
                <a:spcPts val="400"/>
              </a:spcBef>
              <a:tabLst>
                <a:tab algn="l" pos="0"/>
              </a:tabLst>
            </a:pPr>
            <a:endParaRPr b="0" lang="pt-BR" sz="1800" spc="-1" strike="noStrike">
              <a:latin typeface="Arial"/>
            </a:endParaRPr>
          </a:p>
          <a:p>
            <a:pPr>
              <a:lnSpc>
                <a:spcPct val="100000"/>
              </a:lnSpc>
              <a:spcBef>
                <a:spcPts val="400"/>
              </a:spcBef>
              <a:tabLst>
                <a:tab algn="l" pos="0"/>
              </a:tabLst>
            </a:pPr>
            <a:r>
              <a:rPr b="0" i="1" lang="en-US" sz="1800" spc="-1" strike="noStrike">
                <a:solidFill>
                  <a:srgbClr val="000000"/>
                </a:solidFill>
                <a:latin typeface="Arial"/>
                <a:ea typeface="Arial"/>
              </a:rPr>
              <a:t>Falhas: como saber ser se a rede falhou ou está demasiadamente lenta? Em geral um SD estará continuamente disponível, embora algumas partes possam estar temporariamente avariadas. Os usuário não devem perceber quais são as partes que estão sendo consertadas ou substituidas, ou quais são as novas partes adicionadas para atender a mais usuários ou aplicações</a:t>
            </a:r>
            <a:endParaRPr b="0" lang="pt-BR" sz="1800" spc="-1" strike="noStrike">
              <a:latin typeface="Arial"/>
            </a:endParaRPr>
          </a:p>
        </p:txBody>
      </p:sp>
      <p:sp>
        <p:nvSpPr>
          <p:cNvPr id="232" name="Google Shape;149;p12: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78EAC583-DDAE-4919-8E94-1F57A6837173}"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33"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Google Shape;155;p13: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C0E8DE46-BADE-4658-A420-33794B1FCF89}"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35" name="Google Shape;156;p13: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4BD7134C-7CE7-4462-A808-525D76FC73B8}"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36" name="PlaceHolder 1"/>
          <p:cNvSpPr>
            <a:spLocks noGrp="1"/>
          </p:cNvSpPr>
          <p:nvPr>
            <p:ph type="sldImg"/>
          </p:nvPr>
        </p:nvSpPr>
        <p:spPr>
          <a:xfrm>
            <a:off x="1143000" y="685800"/>
            <a:ext cx="4571640" cy="3428640"/>
          </a:xfrm>
          <a:prstGeom prst="rect">
            <a:avLst/>
          </a:prstGeom>
        </p:spPr>
      </p:sp>
      <p:sp>
        <p:nvSpPr>
          <p:cNvPr id="237" name="Google Shape;158;p13:notes"/>
          <p:cNvSpPr/>
          <p:nvPr/>
        </p:nvSpPr>
        <p:spPr>
          <a:xfrm>
            <a:off x="685800" y="4343400"/>
            <a:ext cx="5486040" cy="411444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i="1" lang="en-US" sz="1800" spc="-1" strike="noStrike">
                <a:solidFill>
                  <a:srgbClr val="000000"/>
                </a:solidFill>
                <a:latin typeface="Arial"/>
                <a:ea typeface="Arial"/>
              </a:rPr>
              <a:t>Os recursos podem ser gerenciados pelos servidores e acessados pelos clientes, ou podem ser encapsulados como objetos e acessados por outros objetos clientes</a:t>
            </a:r>
            <a:endParaRPr b="0" lang="pt-BR" sz="1800" spc="-1" strike="noStrike">
              <a:latin typeface="Arial"/>
            </a:endParaRPr>
          </a:p>
          <a:p>
            <a:pPr>
              <a:lnSpc>
                <a:spcPct val="100000"/>
              </a:lnSpc>
              <a:spcBef>
                <a:spcPts val="400"/>
              </a:spcBef>
              <a:tabLst>
                <a:tab algn="l" pos="0"/>
              </a:tabLst>
            </a:pPr>
            <a:endParaRPr b="0" lang="pt-BR" sz="1800" spc="-1" strike="noStrike">
              <a:latin typeface="Arial"/>
            </a:endParaRPr>
          </a:p>
          <a:p>
            <a:pPr>
              <a:lnSpc>
                <a:spcPct val="100000"/>
              </a:lnSpc>
              <a:spcBef>
                <a:spcPts val="400"/>
              </a:spcBef>
              <a:tabLst>
                <a:tab algn="l" pos="0"/>
              </a:tabLst>
            </a:pPr>
            <a:r>
              <a:rPr b="0" i="1" lang="en-US" sz="1800" spc="-1" strike="noStrike">
                <a:solidFill>
                  <a:srgbClr val="000000"/>
                </a:solidFill>
                <a:latin typeface="Arial"/>
                <a:ea typeface="Arial"/>
              </a:rPr>
              <a:t>Compartilhar recursos de maneira controlada e eficiente</a:t>
            </a:r>
            <a:endParaRPr b="0" lang="pt-BR" sz="1800" spc="-1" strike="noStrike">
              <a:latin typeface="Arial"/>
            </a:endParaRPr>
          </a:p>
          <a:p>
            <a:pPr>
              <a:lnSpc>
                <a:spcPct val="100000"/>
              </a:lnSpc>
              <a:spcBef>
                <a:spcPts val="400"/>
              </a:spcBef>
              <a:tabLst>
                <a:tab algn="l" pos="0"/>
              </a:tabLst>
            </a:pPr>
            <a:endParaRPr b="0" lang="pt-BR" sz="1800" spc="-1" strike="noStrike">
              <a:latin typeface="Arial"/>
            </a:endParaRPr>
          </a:p>
          <a:p>
            <a:pPr>
              <a:lnSpc>
                <a:spcPct val="100000"/>
              </a:lnSpc>
              <a:spcBef>
                <a:spcPts val="400"/>
              </a:spcBef>
              <a:tabLst>
                <a:tab algn="l" pos="0"/>
              </a:tabLst>
            </a:pPr>
            <a:r>
              <a:rPr b="0" i="1" lang="en-US" sz="1800" spc="-1" strike="noStrike">
                <a:solidFill>
                  <a:srgbClr val="000000"/>
                </a:solidFill>
                <a:latin typeface="Arial"/>
                <a:ea typeface="Arial"/>
              </a:rPr>
              <a:t>Compartilhar processadores de supercomputadores</a:t>
            </a:r>
            <a:endParaRPr b="0" lang="pt-BR" sz="1800" spc="-1" strike="noStrike">
              <a:latin typeface="Arial"/>
            </a:endParaRPr>
          </a:p>
          <a:p>
            <a:pPr>
              <a:lnSpc>
                <a:spcPct val="100000"/>
              </a:lnSpc>
              <a:spcBef>
                <a:spcPts val="400"/>
              </a:spcBef>
              <a:tabLst>
                <a:tab algn="l" pos="0"/>
              </a:tabLst>
            </a:pPr>
            <a:endParaRPr b="0" lang="pt-BR" sz="1800" spc="-1" strike="noStrike">
              <a:latin typeface="Arial"/>
            </a:endParaRPr>
          </a:p>
          <a:p>
            <a:pPr>
              <a:lnSpc>
                <a:spcPct val="100000"/>
              </a:lnSpc>
              <a:spcBef>
                <a:spcPts val="400"/>
              </a:spcBef>
              <a:tabLst>
                <a:tab algn="l" pos="0"/>
              </a:tabLst>
            </a:pPr>
            <a:r>
              <a:rPr b="0" i="1" lang="en-US" sz="1800" spc="-1" strike="noStrike">
                <a:solidFill>
                  <a:srgbClr val="000000"/>
                </a:solidFill>
                <a:latin typeface="Arial"/>
                <a:ea typeface="Arial"/>
              </a:rPr>
              <a:t>Software para edição colaborativa</a:t>
            </a:r>
            <a:endParaRPr b="0" lang="pt-BR" sz="1800" spc="-1" strike="noStrike">
              <a:latin typeface="Arial"/>
            </a:endParaRPr>
          </a:p>
          <a:p>
            <a:pPr>
              <a:lnSpc>
                <a:spcPct val="100000"/>
              </a:lnSpc>
              <a:spcBef>
                <a:spcPts val="400"/>
              </a:spcBef>
              <a:tabLst>
                <a:tab algn="l" pos="0"/>
              </a:tabLst>
            </a:pPr>
            <a:endParaRPr b="0" lang="pt-BR" sz="1800" spc="-1" strike="noStrike">
              <a:latin typeface="Arial"/>
            </a:endParaRPr>
          </a:p>
          <a:p>
            <a:pPr>
              <a:lnSpc>
                <a:spcPct val="100000"/>
              </a:lnSpc>
              <a:spcBef>
                <a:spcPts val="400"/>
              </a:spcBef>
              <a:tabLst>
                <a:tab algn="l" pos="0"/>
              </a:tabLst>
            </a:pPr>
            <a:r>
              <a:rPr b="0" i="1" lang="en-US" sz="1800" spc="-1" strike="noStrike">
                <a:solidFill>
                  <a:srgbClr val="000000"/>
                </a:solidFill>
                <a:latin typeface="Arial"/>
                <a:ea typeface="Arial"/>
              </a:rPr>
              <a:t>A medida que a conectividade e compartilhamento crescem, a segurança torna-se cada vez mais importante</a:t>
            </a:r>
            <a:endParaRPr b="0" lang="pt-BR" sz="1800" spc="-1" strike="noStrike">
              <a:latin typeface="Arial"/>
            </a:endParaRPr>
          </a:p>
        </p:txBody>
      </p:sp>
      <p:sp>
        <p:nvSpPr>
          <p:cNvPr id="238"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164;p14: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F48E6836-03A7-4582-8ACA-B5B14F1A191B}"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40" name="Google Shape;165;p14: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766D4A8D-36CC-48F6-BF1E-7C73E04BA322}"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41" name="PlaceHolder 1"/>
          <p:cNvSpPr>
            <a:spLocks noGrp="1"/>
          </p:cNvSpPr>
          <p:nvPr>
            <p:ph type="sldImg"/>
          </p:nvPr>
        </p:nvSpPr>
        <p:spPr>
          <a:xfrm>
            <a:off x="1143000" y="685800"/>
            <a:ext cx="4571640" cy="3428640"/>
          </a:xfrm>
          <a:prstGeom prst="rect">
            <a:avLst/>
          </a:prstGeom>
        </p:spPr>
      </p:sp>
      <p:sp>
        <p:nvSpPr>
          <p:cNvPr id="242" name="Google Shape;167;p14:notes"/>
          <p:cNvSpPr/>
          <p:nvPr/>
        </p:nvSpPr>
        <p:spPr>
          <a:xfrm>
            <a:off x="685800" y="4343400"/>
            <a:ext cx="5486040" cy="4114440"/>
          </a:xfrm>
          <a:prstGeom prst="rect">
            <a:avLst/>
          </a:prstGeom>
          <a:noFill/>
          <a:ln w="0">
            <a:noFill/>
          </a:ln>
        </p:spPr>
        <p:style>
          <a:lnRef idx="0"/>
          <a:fillRef idx="0"/>
          <a:effectRef idx="0"/>
          <a:fontRef idx="minor"/>
        </p:style>
      </p:sp>
      <p:sp>
        <p:nvSpPr>
          <p:cNvPr id="243"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Google Shape;175;p15: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177CF77B-8AA7-45FB-B43F-1F3604C8C772}"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45" name="Google Shape;176;p15: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79D17C74-0328-4949-BBDC-CB2ED60359EB}"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46" name="PlaceHolder 1"/>
          <p:cNvSpPr>
            <a:spLocks noGrp="1"/>
          </p:cNvSpPr>
          <p:nvPr>
            <p:ph type="sldImg"/>
          </p:nvPr>
        </p:nvSpPr>
        <p:spPr>
          <a:xfrm>
            <a:off x="1143000" y="685800"/>
            <a:ext cx="4571640" cy="3428640"/>
          </a:xfrm>
          <a:prstGeom prst="rect">
            <a:avLst/>
          </a:prstGeom>
        </p:spPr>
      </p:sp>
      <p:sp>
        <p:nvSpPr>
          <p:cNvPr id="247" name="Google Shape;178;p15:notes"/>
          <p:cNvSpPr/>
          <p:nvPr/>
        </p:nvSpPr>
        <p:spPr>
          <a:xfrm>
            <a:off x="685800" y="4343400"/>
            <a:ext cx="5486040" cy="4114440"/>
          </a:xfrm>
          <a:prstGeom prst="rect">
            <a:avLst/>
          </a:prstGeom>
          <a:noFill/>
          <a:ln w="0">
            <a:noFill/>
          </a:ln>
        </p:spPr>
        <p:style>
          <a:lnRef idx="0"/>
          <a:fillRef idx="0"/>
          <a:effectRef idx="0"/>
          <a:fontRef idx="minor"/>
        </p:style>
      </p:sp>
      <p:sp>
        <p:nvSpPr>
          <p:cNvPr id="248"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Google Shape;186;p16: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938153D4-BB6C-4E6E-A82A-22BE9AE135CA}"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50" name="PlaceHolder 1"/>
          <p:cNvSpPr>
            <a:spLocks noGrp="1"/>
          </p:cNvSpPr>
          <p:nvPr>
            <p:ph type="sldImg"/>
          </p:nvPr>
        </p:nvSpPr>
        <p:spPr>
          <a:xfrm>
            <a:off x="1143000" y="685800"/>
            <a:ext cx="4571640" cy="3428640"/>
          </a:xfrm>
          <a:prstGeom prst="rect">
            <a:avLst/>
          </a:prstGeom>
        </p:spPr>
      </p:sp>
      <p:sp>
        <p:nvSpPr>
          <p:cNvPr id="251" name="Google Shape;188;p16:notes"/>
          <p:cNvSpPr/>
          <p:nvPr/>
        </p:nvSpPr>
        <p:spPr>
          <a:xfrm>
            <a:off x="685800" y="4343400"/>
            <a:ext cx="5486040" cy="4114440"/>
          </a:xfrm>
          <a:prstGeom prst="rect">
            <a:avLst/>
          </a:prstGeom>
          <a:noFill/>
          <a:ln w="0">
            <a:noFill/>
          </a:ln>
        </p:spPr>
        <p:style>
          <a:lnRef idx="0"/>
          <a:fillRef idx="0"/>
          <a:effectRef idx="0"/>
          <a:fontRef idx="minor"/>
        </p:style>
      </p:sp>
      <p:sp>
        <p:nvSpPr>
          <p:cNvPr id="252"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56;p2: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357861AA-68C8-4847-B82F-F33AD68E1FFD}"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183" name="Google Shape;57;p2: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93CDF799-D527-404E-A088-FBE7654B859B}"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184" name="PlaceHolder 1"/>
          <p:cNvSpPr>
            <a:spLocks noGrp="1"/>
          </p:cNvSpPr>
          <p:nvPr>
            <p:ph type="sldImg"/>
          </p:nvPr>
        </p:nvSpPr>
        <p:spPr>
          <a:xfrm>
            <a:off x="1143000" y="685800"/>
            <a:ext cx="4571640" cy="3428640"/>
          </a:xfrm>
          <a:prstGeom prst="rect">
            <a:avLst/>
          </a:prstGeom>
        </p:spPr>
      </p:sp>
      <p:sp>
        <p:nvSpPr>
          <p:cNvPr id="185" name="Google Shape;59;p2:notes"/>
          <p:cNvSpPr/>
          <p:nvPr/>
        </p:nvSpPr>
        <p:spPr>
          <a:xfrm>
            <a:off x="685800" y="4343400"/>
            <a:ext cx="5486040" cy="4114440"/>
          </a:xfrm>
          <a:prstGeom prst="rect">
            <a:avLst/>
          </a:prstGeom>
          <a:noFill/>
          <a:ln w="0">
            <a:noFill/>
          </a:ln>
        </p:spPr>
        <p:style>
          <a:lnRef idx="0"/>
          <a:fillRef idx="0"/>
          <a:effectRef idx="0"/>
          <a:fontRef idx="minor"/>
        </p:style>
      </p:sp>
      <p:sp>
        <p:nvSpPr>
          <p:cNvPr id="186"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65;p3: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AA90FEAB-BF1E-4D33-A70C-DCD0402B35D8}"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188" name="PlaceHolder 1"/>
          <p:cNvSpPr>
            <a:spLocks noGrp="1"/>
          </p:cNvSpPr>
          <p:nvPr>
            <p:ph type="sldImg"/>
          </p:nvPr>
        </p:nvSpPr>
        <p:spPr>
          <a:xfrm>
            <a:off x="1143000" y="685800"/>
            <a:ext cx="4571640" cy="3428640"/>
          </a:xfrm>
          <a:prstGeom prst="rect">
            <a:avLst/>
          </a:prstGeom>
        </p:spPr>
      </p:sp>
      <p:sp>
        <p:nvSpPr>
          <p:cNvPr id="189" name="Google Shape;67;p3:notes"/>
          <p:cNvSpPr/>
          <p:nvPr/>
        </p:nvSpPr>
        <p:spPr>
          <a:xfrm>
            <a:off x="685800" y="4343400"/>
            <a:ext cx="5486040" cy="4114440"/>
          </a:xfrm>
          <a:prstGeom prst="rect">
            <a:avLst/>
          </a:prstGeom>
          <a:noFill/>
          <a:ln w="0">
            <a:noFill/>
          </a:ln>
        </p:spPr>
        <p:style>
          <a:lnRef idx="0"/>
          <a:fillRef idx="0"/>
          <a:effectRef idx="0"/>
          <a:fontRef idx="minor"/>
        </p:style>
      </p:sp>
      <p:sp>
        <p:nvSpPr>
          <p:cNvPr id="190"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Google Shape;74;p4: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144E93AA-E9CD-4F9A-9B2C-E58768911F39}"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192" name="PlaceHolder 1"/>
          <p:cNvSpPr>
            <a:spLocks noGrp="1"/>
          </p:cNvSpPr>
          <p:nvPr>
            <p:ph type="sldImg"/>
          </p:nvPr>
        </p:nvSpPr>
        <p:spPr>
          <a:xfrm>
            <a:off x="1143000" y="685800"/>
            <a:ext cx="4571640" cy="3428640"/>
          </a:xfrm>
          <a:prstGeom prst="rect">
            <a:avLst/>
          </a:prstGeom>
        </p:spPr>
      </p:sp>
      <p:sp>
        <p:nvSpPr>
          <p:cNvPr id="193" name="Google Shape;76;p4:notes"/>
          <p:cNvSpPr/>
          <p:nvPr/>
        </p:nvSpPr>
        <p:spPr>
          <a:xfrm>
            <a:off x="685800" y="4343400"/>
            <a:ext cx="5486040" cy="4114440"/>
          </a:xfrm>
          <a:prstGeom prst="rect">
            <a:avLst/>
          </a:prstGeom>
          <a:noFill/>
          <a:ln w="0">
            <a:noFill/>
          </a:ln>
        </p:spPr>
        <p:style>
          <a:lnRef idx="0"/>
          <a:fillRef idx="0"/>
          <a:effectRef idx="0"/>
          <a:fontRef idx="minor"/>
        </p:style>
      </p:sp>
      <p:sp>
        <p:nvSpPr>
          <p:cNvPr id="194"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83;p5: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53447E26-4D73-4C04-841B-04659009C518}"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196" name="PlaceHolder 1"/>
          <p:cNvSpPr>
            <a:spLocks noGrp="1"/>
          </p:cNvSpPr>
          <p:nvPr>
            <p:ph type="sldImg"/>
          </p:nvPr>
        </p:nvSpPr>
        <p:spPr>
          <a:xfrm>
            <a:off x="1143000" y="685800"/>
            <a:ext cx="4571640" cy="3428640"/>
          </a:xfrm>
          <a:prstGeom prst="rect">
            <a:avLst/>
          </a:prstGeom>
        </p:spPr>
      </p:sp>
      <p:sp>
        <p:nvSpPr>
          <p:cNvPr id="197" name="Google Shape;85;p5:notes"/>
          <p:cNvSpPr/>
          <p:nvPr/>
        </p:nvSpPr>
        <p:spPr>
          <a:xfrm>
            <a:off x="685800" y="4343400"/>
            <a:ext cx="5486040" cy="4114440"/>
          </a:xfrm>
          <a:prstGeom prst="rect">
            <a:avLst/>
          </a:prstGeom>
          <a:noFill/>
          <a:ln w="0">
            <a:noFill/>
          </a:ln>
        </p:spPr>
        <p:style>
          <a:lnRef idx="0"/>
          <a:fillRef idx="0"/>
          <a:effectRef idx="0"/>
          <a:fontRef idx="minor"/>
        </p:style>
      </p:sp>
      <p:sp>
        <p:nvSpPr>
          <p:cNvPr id="198"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Google Shape;92;p6: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0C464033-9E73-4DD6-A23B-055EB90A6EEB}"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00" name="Google Shape;93;p6: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C1DCC3C4-262F-41EB-BF7C-E0FC90EBB8EF}"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01" name="PlaceHolder 1"/>
          <p:cNvSpPr>
            <a:spLocks noGrp="1"/>
          </p:cNvSpPr>
          <p:nvPr>
            <p:ph type="sldImg"/>
          </p:nvPr>
        </p:nvSpPr>
        <p:spPr>
          <a:xfrm>
            <a:off x="1143000" y="685800"/>
            <a:ext cx="4571640" cy="3428640"/>
          </a:xfrm>
          <a:prstGeom prst="rect">
            <a:avLst/>
          </a:prstGeom>
        </p:spPr>
      </p:sp>
      <p:sp>
        <p:nvSpPr>
          <p:cNvPr id="202" name="Google Shape;95;p6:notes"/>
          <p:cNvSpPr/>
          <p:nvPr/>
        </p:nvSpPr>
        <p:spPr>
          <a:xfrm>
            <a:off x="685800" y="4343400"/>
            <a:ext cx="5486040" cy="4114440"/>
          </a:xfrm>
          <a:prstGeom prst="rect">
            <a:avLst/>
          </a:prstGeom>
          <a:noFill/>
          <a:ln w="0">
            <a:noFill/>
          </a:ln>
        </p:spPr>
        <p:style>
          <a:lnRef idx="0"/>
          <a:fillRef idx="0"/>
          <a:effectRef idx="0"/>
          <a:fontRef idx="minor"/>
        </p:style>
      </p:sp>
      <p:sp>
        <p:nvSpPr>
          <p:cNvPr id="203"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01;p7: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AE7B0798-679A-4715-A20B-2AB9412C9FAD}"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05" name="Google Shape;102;p7: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A10B53E5-442B-4822-A3BF-AE9AA903007E}"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06" name="PlaceHolder 1"/>
          <p:cNvSpPr>
            <a:spLocks noGrp="1"/>
          </p:cNvSpPr>
          <p:nvPr>
            <p:ph type="sldImg"/>
          </p:nvPr>
        </p:nvSpPr>
        <p:spPr>
          <a:xfrm>
            <a:off x="1143000" y="685800"/>
            <a:ext cx="4571640" cy="3428640"/>
          </a:xfrm>
          <a:prstGeom prst="rect">
            <a:avLst/>
          </a:prstGeom>
        </p:spPr>
      </p:sp>
      <p:sp>
        <p:nvSpPr>
          <p:cNvPr id="207" name="Google Shape;104;p7:notes"/>
          <p:cNvSpPr/>
          <p:nvPr/>
        </p:nvSpPr>
        <p:spPr>
          <a:xfrm>
            <a:off x="685800" y="4343400"/>
            <a:ext cx="5486040" cy="4114440"/>
          </a:xfrm>
          <a:prstGeom prst="rect">
            <a:avLst/>
          </a:prstGeom>
          <a:noFill/>
          <a:ln w="0">
            <a:noFill/>
          </a:ln>
        </p:spPr>
        <p:style>
          <a:lnRef idx="0"/>
          <a:fillRef idx="0"/>
          <a:effectRef idx="0"/>
          <a:fontRef idx="minor"/>
        </p:style>
      </p:sp>
      <p:sp>
        <p:nvSpPr>
          <p:cNvPr id="208"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10;p8: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455C6B6F-98D2-4D86-A0CB-8967B206A109}"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10" name="PlaceHolder 1"/>
          <p:cNvSpPr>
            <a:spLocks noGrp="1"/>
          </p:cNvSpPr>
          <p:nvPr>
            <p:ph type="sldImg"/>
          </p:nvPr>
        </p:nvSpPr>
        <p:spPr>
          <a:xfrm>
            <a:off x="1143000" y="685800"/>
            <a:ext cx="4571640" cy="3428640"/>
          </a:xfrm>
          <a:prstGeom prst="rect">
            <a:avLst/>
          </a:prstGeom>
        </p:spPr>
      </p:sp>
      <p:sp>
        <p:nvSpPr>
          <p:cNvPr id="211" name="Google Shape;112;p8:notes"/>
          <p:cNvSpPr/>
          <p:nvPr/>
        </p:nvSpPr>
        <p:spPr>
          <a:xfrm>
            <a:off x="685800" y="4343400"/>
            <a:ext cx="5486040" cy="4114440"/>
          </a:xfrm>
          <a:prstGeom prst="rect">
            <a:avLst/>
          </a:prstGeom>
          <a:noFill/>
          <a:ln w="0">
            <a:noFill/>
          </a:ln>
        </p:spPr>
        <p:style>
          <a:lnRef idx="0"/>
          <a:fillRef idx="0"/>
          <a:effectRef idx="0"/>
          <a:fontRef idx="minor"/>
        </p:style>
      </p:sp>
      <p:sp>
        <p:nvSpPr>
          <p:cNvPr id="212" name="Google Shape;113;p8: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F43C7F32-9EB5-46A0-82FF-75B760177A5E}"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13"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Google Shape;119;p9:notes"/>
          <p:cNvSpPr/>
          <p:nvPr/>
        </p:nvSpPr>
        <p:spPr>
          <a:xfrm>
            <a:off x="3884760" y="8685360"/>
            <a:ext cx="2970000" cy="455400"/>
          </a:xfrm>
          <a:prstGeom prst="rect">
            <a:avLst/>
          </a:prstGeom>
          <a:noFill/>
          <a:ln w="0">
            <a:noFill/>
          </a:ln>
        </p:spPr>
        <p:style>
          <a:lnRef idx="0"/>
          <a:fillRef idx="0"/>
          <a:effectRef idx="0"/>
          <a:fontRef idx="minor"/>
        </p:style>
        <p:txBody>
          <a:bodyPr lIns="90000" rIns="90000" tIns="46800" bIns="46800" anchor="b">
            <a:noAutofit/>
          </a:bodyPr>
          <a:p>
            <a:pPr marL="216000" indent="-212400" algn="r">
              <a:lnSpc>
                <a:spcPct val="100000"/>
              </a:lnSpc>
              <a:tabLst>
                <a:tab algn="l" pos="0"/>
              </a:tabLst>
            </a:pPr>
            <a:fld id="{949AF4BF-B151-45E2-8E33-9F57E232D4AF}" type="slidenum">
              <a:rPr b="0" lang="en-US" sz="1200" spc="-1" strike="noStrike">
                <a:solidFill>
                  <a:srgbClr val="000000"/>
                </a:solidFill>
                <a:latin typeface="Times New Roman"/>
                <a:ea typeface="Times New Roman"/>
              </a:rPr>
              <a:t>&lt;número&gt;</a:t>
            </a:fld>
            <a:endParaRPr b="0" lang="pt-BR" sz="1200" spc="-1" strike="noStrike">
              <a:latin typeface="Arial"/>
            </a:endParaRPr>
          </a:p>
        </p:txBody>
      </p:sp>
      <p:sp>
        <p:nvSpPr>
          <p:cNvPr id="215" name="Google Shape;120;p9:notes"/>
          <p:cNvSpPr/>
          <p:nvPr/>
        </p:nvSpPr>
        <p:spPr>
          <a:xfrm>
            <a:off x="3884760" y="8685360"/>
            <a:ext cx="2971440" cy="45684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Lst>
            </a:pPr>
            <a:fld id="{915CF7D7-92A4-4A09-B520-A550DA463CE4}" type="slidenum">
              <a:rPr b="0" lang="en-US" sz="1200" spc="-1" strike="noStrike">
                <a:solidFill>
                  <a:srgbClr val="000000"/>
                </a:solidFill>
                <a:latin typeface="Arial"/>
                <a:ea typeface="Arial"/>
              </a:rPr>
              <a:t>&lt;número&gt;</a:t>
            </a:fld>
            <a:endParaRPr b="0" lang="pt-BR" sz="1200" spc="-1" strike="noStrike">
              <a:latin typeface="Arial"/>
            </a:endParaRPr>
          </a:p>
        </p:txBody>
      </p:sp>
      <p:sp>
        <p:nvSpPr>
          <p:cNvPr id="216" name="PlaceHolder 1"/>
          <p:cNvSpPr>
            <a:spLocks noGrp="1"/>
          </p:cNvSpPr>
          <p:nvPr>
            <p:ph type="sldImg"/>
          </p:nvPr>
        </p:nvSpPr>
        <p:spPr>
          <a:xfrm>
            <a:off x="1143000" y="685800"/>
            <a:ext cx="4571640" cy="3428640"/>
          </a:xfrm>
          <a:prstGeom prst="rect">
            <a:avLst/>
          </a:prstGeom>
        </p:spPr>
      </p:sp>
      <p:sp>
        <p:nvSpPr>
          <p:cNvPr id="217" name="Google Shape;122;p9:notes"/>
          <p:cNvSpPr/>
          <p:nvPr/>
        </p:nvSpPr>
        <p:spPr>
          <a:xfrm>
            <a:off x="685800" y="4343400"/>
            <a:ext cx="5486040" cy="4114440"/>
          </a:xfrm>
          <a:prstGeom prst="rect">
            <a:avLst/>
          </a:prstGeom>
          <a:noFill/>
          <a:ln w="0">
            <a:noFill/>
          </a:ln>
        </p:spPr>
        <p:style>
          <a:lnRef idx="0"/>
          <a:fillRef idx="0"/>
          <a:effectRef idx="0"/>
          <a:fontRef idx="minor"/>
        </p:style>
      </p:sp>
      <p:sp>
        <p:nvSpPr>
          <p:cNvPr id="218" name="PlaceHolder 2"/>
          <p:cNvSpPr>
            <a:spLocks noGrp="1"/>
          </p:cNvSpPr>
          <p:nvPr>
            <p:ph type="body"/>
          </p:nvPr>
        </p:nvSpPr>
        <p:spPr>
          <a:xfrm>
            <a:off x="685800" y="4343400"/>
            <a:ext cx="5481360" cy="4109760"/>
          </a:xfrm>
          <a:prstGeom prst="rect">
            <a:avLst/>
          </a:prstGeom>
        </p:spPr>
        <p:txBody>
          <a:bodyPr lIns="0" rIns="0" tIns="0" bIns="0">
            <a:noAutofit/>
          </a:bodyPr>
          <a:p>
            <a:endParaRPr b="0" lang="pt-BR"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pt-BR" sz="1400" spc="-1" strike="noStrike">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pt-BR" sz="1400" spc="-1" strike="noStrike">
              <a:solidFill>
                <a:srgbClr val="000000"/>
              </a:solidFill>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4;p20"/>
          <p:cNvSpPr/>
          <p:nvPr/>
        </p:nvSpPr>
        <p:spPr>
          <a:xfrm>
            <a:off x="1981080" y="3962520"/>
            <a:ext cx="6511680" cy="1080"/>
          </a:xfrm>
          <a:custGeom>
            <a:avLst/>
            <a:gdLst/>
            <a:ahLst/>
            <a:rect l="l" t="t" r="r" b="b"/>
            <a:pathLst>
              <a:path w="21600" h="21600">
                <a:moveTo>
                  <a:pt x="0" y="0"/>
                </a:moveTo>
                <a:lnTo>
                  <a:pt x="21600" y="21600"/>
                </a:lnTo>
              </a:path>
            </a:pathLst>
          </a:custGeom>
          <a:noFill/>
          <a:ln cap="sq" w="19075">
            <a:solidFill>
              <a:srgbClr val="cc9900"/>
            </a:solidFill>
            <a:miter/>
          </a:ln>
        </p:spPr>
        <p:style>
          <a:lnRef idx="0"/>
          <a:fillRef idx="0"/>
          <a:effectRef idx="0"/>
          <a:fontRef idx="minor"/>
        </p:style>
      </p:sp>
      <p:sp>
        <p:nvSpPr>
          <p:cNvPr id="1" name="Google Shape;17;p20"/>
          <p:cNvSpPr/>
          <p:nvPr/>
        </p:nvSpPr>
        <p:spPr>
          <a:xfrm>
            <a:off x="457200" y="6243480"/>
            <a:ext cx="2133360" cy="456840"/>
          </a:xfrm>
          <a:prstGeom prst="rect">
            <a:avLst/>
          </a:prstGeom>
          <a:noFill/>
          <a:ln w="0">
            <a:noFill/>
          </a:ln>
        </p:spPr>
        <p:style>
          <a:lnRef idx="0"/>
          <a:fillRef idx="0"/>
          <a:effectRef idx="0"/>
          <a:fontRef idx="minor"/>
        </p:style>
      </p:sp>
      <p:sp>
        <p:nvSpPr>
          <p:cNvPr id="2" name="Google Shape;18;p20"/>
          <p:cNvSpPr/>
          <p:nvPr/>
        </p:nvSpPr>
        <p:spPr>
          <a:xfrm>
            <a:off x="3124080" y="6243480"/>
            <a:ext cx="2895120" cy="456840"/>
          </a:xfrm>
          <a:prstGeom prst="rect">
            <a:avLst/>
          </a:prstGeom>
          <a:noFill/>
          <a:ln w="0">
            <a:noFill/>
          </a:ln>
        </p:spPr>
        <p:style>
          <a:lnRef idx="0"/>
          <a:fillRef idx="0"/>
          <a:effectRef idx="0"/>
          <a:fontRef idx="minor"/>
        </p:style>
      </p:sp>
      <p:sp>
        <p:nvSpPr>
          <p:cNvPr id="3" name="PlaceHolder 1"/>
          <p:cNvSpPr>
            <a:spLocks noGrp="1"/>
          </p:cNvSpPr>
          <p:nvPr>
            <p:ph type="title"/>
          </p:nvPr>
        </p:nvSpPr>
        <p:spPr>
          <a:xfrm>
            <a:off x="685800" y="2130480"/>
            <a:ext cx="7772040" cy="1469520"/>
          </a:xfrm>
          <a:prstGeom prst="rect">
            <a:avLst/>
          </a:prstGeom>
        </p:spPr>
        <p:txBody>
          <a:bodyPr lIns="90000" rIns="90000" tIns="46800" bIns="46800">
            <a:noAutofit/>
          </a:bodyPr>
          <a:p>
            <a:r>
              <a:rPr b="0" lang="pt-BR" sz="4200" spc="-1" strike="noStrike">
                <a:solidFill>
                  <a:srgbClr val="000000"/>
                </a:solidFill>
                <a:latin typeface="Arial"/>
              </a:rPr>
              <a:t>Clique para editar o formato do texto do título</a:t>
            </a:r>
            <a:endParaRPr b="0" lang="pt-BR" sz="4200" spc="-1" strike="noStrike">
              <a:solidFill>
                <a:srgbClr val="000000"/>
              </a:solidFill>
              <a:latin typeface="Arial"/>
            </a:endParaRPr>
          </a:p>
        </p:txBody>
      </p:sp>
      <p:sp>
        <p:nvSpPr>
          <p:cNvPr id="4" name="PlaceHolder 2"/>
          <p:cNvSpPr>
            <a:spLocks noGrp="1"/>
          </p:cNvSpPr>
          <p:nvPr>
            <p:ph type="dt"/>
          </p:nvPr>
        </p:nvSpPr>
        <p:spPr>
          <a:xfrm>
            <a:off x="0" y="0"/>
            <a:ext cx="2999520" cy="2999520"/>
          </a:xfrm>
          <a:prstGeom prst="rect">
            <a:avLst/>
          </a:prstGeom>
        </p:spPr>
        <p:txBody>
          <a:bodyPr>
            <a:noAutofit/>
          </a:bodyPr>
          <a:p>
            <a:endParaRPr b="0" lang="pt-BR" sz="2400" spc="-1" strike="noStrike">
              <a:latin typeface="Times New Roman"/>
            </a:endParaRPr>
          </a:p>
        </p:txBody>
      </p:sp>
      <p:sp>
        <p:nvSpPr>
          <p:cNvPr id="5" name="PlaceHolder 3"/>
          <p:cNvSpPr>
            <a:spLocks noGrp="1"/>
          </p:cNvSpPr>
          <p:nvPr>
            <p:ph type="ftr"/>
          </p:nvPr>
        </p:nvSpPr>
        <p:spPr>
          <a:xfrm>
            <a:off x="0" y="0"/>
            <a:ext cx="2999520" cy="2999520"/>
          </a:xfrm>
          <a:prstGeom prst="rect">
            <a:avLst/>
          </a:prstGeom>
        </p:spPr>
        <p:txBody>
          <a:bodyPr>
            <a:noAutofit/>
          </a:bodyPr>
          <a:p>
            <a:endParaRPr b="0" lang="pt-BR" sz="2400" spc="-1" strike="noStrike">
              <a:latin typeface="Times New Roman"/>
            </a:endParaRPr>
          </a:p>
        </p:txBody>
      </p:sp>
      <p:sp>
        <p:nvSpPr>
          <p:cNvPr id="6" name="PlaceHolder 4"/>
          <p:cNvSpPr>
            <a:spLocks noGrp="1"/>
          </p:cNvSpPr>
          <p:nvPr>
            <p:ph type="sldNum"/>
          </p:nvPr>
        </p:nvSpPr>
        <p:spPr>
          <a:xfrm>
            <a:off x="6553080" y="6243480"/>
            <a:ext cx="2128320" cy="452160"/>
          </a:xfrm>
          <a:prstGeom prst="rect">
            <a:avLst/>
          </a:prstGeom>
        </p:spPr>
        <p:txBody>
          <a:bodyPr lIns="90000" rIns="90000" tIns="46800" bIns="46800" anchor="b">
            <a:noAutofit/>
          </a:bodyPr>
          <a:p>
            <a:pPr algn="r">
              <a:lnSpc>
                <a:spcPct val="100000"/>
              </a:lnSpc>
              <a:tabLst>
                <a:tab algn="l" pos="0"/>
              </a:tabLst>
            </a:pPr>
            <a:fld id="{92A9160E-2E45-46C5-AB6C-1B9964CBFFDA}" type="slidenum">
              <a:rPr b="0" lang="en-US" sz="1200" spc="-1" strike="noStrike">
                <a:solidFill>
                  <a:srgbClr val="000000"/>
                </a:solidFill>
                <a:latin typeface="Garamond"/>
                <a:ea typeface="Garamond"/>
              </a:rPr>
              <a:t>&lt;número&gt;</a:t>
            </a:fld>
            <a:endParaRPr b="0" lang="pt-BR" sz="1200" spc="-1" strike="noStrike">
              <a:latin typeface="Times New Roman"/>
            </a:endParaRPr>
          </a:p>
        </p:txBody>
      </p:sp>
      <p:sp>
        <p:nvSpPr>
          <p:cNvPr id="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Google Shape;29;p22"/>
          <p:cNvSpPr/>
          <p:nvPr/>
        </p:nvSpPr>
        <p:spPr>
          <a:xfrm>
            <a:off x="457200" y="6243480"/>
            <a:ext cx="2133360" cy="456840"/>
          </a:xfrm>
          <a:prstGeom prst="rect">
            <a:avLst/>
          </a:prstGeom>
          <a:noFill/>
          <a:ln w="0">
            <a:noFill/>
          </a:ln>
        </p:spPr>
        <p:style>
          <a:lnRef idx="0"/>
          <a:fillRef idx="0"/>
          <a:effectRef idx="0"/>
          <a:fontRef idx="minor"/>
        </p:style>
      </p:sp>
      <p:sp>
        <p:nvSpPr>
          <p:cNvPr id="45" name="Google Shape;30;p22"/>
          <p:cNvSpPr/>
          <p:nvPr/>
        </p:nvSpPr>
        <p:spPr>
          <a:xfrm>
            <a:off x="3124080" y="6248520"/>
            <a:ext cx="2895120" cy="456840"/>
          </a:xfrm>
          <a:prstGeom prst="rect">
            <a:avLst/>
          </a:prstGeom>
          <a:noFill/>
          <a:ln w="0">
            <a:noFill/>
          </a:ln>
        </p:spPr>
        <p:style>
          <a:lnRef idx="0"/>
          <a:fillRef idx="0"/>
          <a:effectRef idx="0"/>
          <a:fontRef idx="minor"/>
        </p:style>
      </p:sp>
      <p:sp>
        <p:nvSpPr>
          <p:cNvPr id="46" name="Google Shape;32;p22"/>
          <p:cNvSpPr/>
          <p:nvPr/>
        </p:nvSpPr>
        <p:spPr>
          <a:xfrm>
            <a:off x="457200" y="6172200"/>
            <a:ext cx="8229240" cy="1080"/>
          </a:xfrm>
          <a:custGeom>
            <a:avLst/>
            <a:gdLst/>
            <a:ahLst/>
            <a:rect l="l" t="t" r="r" b="b"/>
            <a:pathLst>
              <a:path w="21600" h="21600">
                <a:moveTo>
                  <a:pt x="0" y="0"/>
                </a:moveTo>
                <a:lnTo>
                  <a:pt x="21600" y="21600"/>
                </a:lnTo>
              </a:path>
            </a:pathLst>
          </a:custGeom>
          <a:noFill/>
          <a:ln cap="sq" w="19075">
            <a:solidFill>
              <a:srgbClr val="cc9900"/>
            </a:solidFill>
            <a:miter/>
          </a:ln>
        </p:spPr>
        <p:style>
          <a:lnRef idx="0"/>
          <a:fillRef idx="0"/>
          <a:effectRef idx="0"/>
          <a:fontRef idx="minor"/>
        </p:style>
      </p:sp>
      <p:sp>
        <p:nvSpPr>
          <p:cNvPr id="47" name="PlaceHolder 1"/>
          <p:cNvSpPr>
            <a:spLocks noGrp="1"/>
          </p:cNvSpPr>
          <p:nvPr>
            <p:ph type="dt"/>
          </p:nvPr>
        </p:nvSpPr>
        <p:spPr>
          <a:xfrm>
            <a:off x="0" y="0"/>
            <a:ext cx="2999520" cy="2999520"/>
          </a:xfrm>
          <a:prstGeom prst="rect">
            <a:avLst/>
          </a:prstGeom>
        </p:spPr>
        <p:txBody>
          <a:bodyPr>
            <a:noAutofit/>
          </a:bodyPr>
          <a:p>
            <a:endParaRPr b="0" lang="pt-BR" sz="2400" spc="-1" strike="noStrike">
              <a:latin typeface="Times New Roman"/>
            </a:endParaRPr>
          </a:p>
        </p:txBody>
      </p:sp>
      <p:sp>
        <p:nvSpPr>
          <p:cNvPr id="48" name="PlaceHolder 2"/>
          <p:cNvSpPr>
            <a:spLocks noGrp="1"/>
          </p:cNvSpPr>
          <p:nvPr>
            <p:ph type="ftr"/>
          </p:nvPr>
        </p:nvSpPr>
        <p:spPr>
          <a:xfrm>
            <a:off x="0" y="0"/>
            <a:ext cx="2999520" cy="2999520"/>
          </a:xfrm>
          <a:prstGeom prst="rect">
            <a:avLst/>
          </a:prstGeom>
        </p:spPr>
        <p:txBody>
          <a:bodyPr>
            <a:noAutofit/>
          </a:bodyPr>
          <a:p>
            <a:endParaRPr b="0" lang="pt-BR" sz="2400" spc="-1" strike="noStrike">
              <a:latin typeface="Times New Roman"/>
            </a:endParaRPr>
          </a:p>
        </p:txBody>
      </p:sp>
      <p:sp>
        <p:nvSpPr>
          <p:cNvPr id="49" name="PlaceHolder 3"/>
          <p:cNvSpPr>
            <a:spLocks noGrp="1"/>
          </p:cNvSpPr>
          <p:nvPr>
            <p:ph type="sldNum"/>
          </p:nvPr>
        </p:nvSpPr>
        <p:spPr>
          <a:xfrm>
            <a:off x="6553080" y="6243480"/>
            <a:ext cx="2128320" cy="452160"/>
          </a:xfrm>
          <a:prstGeom prst="rect">
            <a:avLst/>
          </a:prstGeom>
        </p:spPr>
        <p:txBody>
          <a:bodyPr lIns="90000" rIns="90000" tIns="46800" bIns="46800" anchor="b">
            <a:noAutofit/>
          </a:bodyPr>
          <a:p>
            <a:pPr>
              <a:lnSpc>
                <a:spcPct val="100000"/>
              </a:lnSpc>
              <a:tabLst>
                <a:tab algn="l" pos="0"/>
              </a:tabLst>
            </a:pPr>
            <a:fld id="{AA4B1FC3-AB77-4098-97B3-B25174C65FC4}" type="slidenum">
              <a:rPr b="0" lang="en-US" sz="1800" spc="-1" strike="noStrike">
                <a:solidFill>
                  <a:srgbClr val="000000"/>
                </a:solidFill>
                <a:latin typeface="Arial"/>
                <a:ea typeface="Arial"/>
              </a:rPr>
              <a:t>&lt;número&gt;</a:t>
            </a:fld>
            <a:endParaRPr b="0" lang="pt-BR" sz="1800" spc="-1" strike="noStrike">
              <a:latin typeface="Times New Roman"/>
            </a:endParaRPr>
          </a:p>
        </p:txBody>
      </p:sp>
      <p:sp>
        <p:nvSpPr>
          <p:cNvPr id="50"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pt-BR" sz="1400" spc="-1" strike="noStrike">
                <a:solidFill>
                  <a:srgbClr val="000000"/>
                </a:solidFill>
                <a:latin typeface="Arial"/>
              </a:rPr>
              <a:t>Clique para editar o formato do texto do título</a:t>
            </a:r>
            <a:endParaRPr b="0" lang="pt-BR" sz="1400" spc="-1" strike="noStrike">
              <a:solidFill>
                <a:srgbClr val="000000"/>
              </a:solidFill>
              <a:latin typeface="Arial"/>
            </a:endParaRPr>
          </a:p>
        </p:txBody>
      </p:sp>
      <p:sp>
        <p:nvSpPr>
          <p:cNvPr id="51"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Google Shape;38;p24"/>
          <p:cNvSpPr/>
          <p:nvPr/>
        </p:nvSpPr>
        <p:spPr>
          <a:xfrm>
            <a:off x="466560" y="6315120"/>
            <a:ext cx="8208720" cy="108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89" name="Google Shape;39;p24"/>
          <p:cNvSpPr/>
          <p:nvPr/>
        </p:nvSpPr>
        <p:spPr>
          <a:xfrm>
            <a:off x="466560" y="1239840"/>
            <a:ext cx="8208720" cy="108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90" name="PlaceHolder 1"/>
          <p:cNvSpPr>
            <a:spLocks noGrp="1"/>
          </p:cNvSpPr>
          <p:nvPr>
            <p:ph type="dt"/>
          </p:nvPr>
        </p:nvSpPr>
        <p:spPr>
          <a:xfrm>
            <a:off x="0" y="0"/>
            <a:ext cx="2999520" cy="2999520"/>
          </a:xfrm>
          <a:prstGeom prst="rect">
            <a:avLst/>
          </a:prstGeom>
        </p:spPr>
        <p:txBody>
          <a:bodyPr>
            <a:noAutofit/>
          </a:bodyPr>
          <a:p>
            <a:endParaRPr b="0" lang="pt-BR" sz="2400" spc="-1" strike="noStrike">
              <a:latin typeface="Times New Roman"/>
            </a:endParaRPr>
          </a:p>
        </p:txBody>
      </p:sp>
      <p:sp>
        <p:nvSpPr>
          <p:cNvPr id="91" name="PlaceHolder 2"/>
          <p:cNvSpPr>
            <a:spLocks noGrp="1"/>
          </p:cNvSpPr>
          <p:nvPr>
            <p:ph type="ftr"/>
          </p:nvPr>
        </p:nvSpPr>
        <p:spPr>
          <a:xfrm>
            <a:off x="0" y="0"/>
            <a:ext cx="2999520" cy="2999520"/>
          </a:xfrm>
          <a:prstGeom prst="rect">
            <a:avLst/>
          </a:prstGeom>
        </p:spPr>
        <p:txBody>
          <a:bodyPr>
            <a:noAutofit/>
          </a:bodyPr>
          <a:p>
            <a:endParaRPr b="0" lang="pt-BR" sz="2400" spc="-1" strike="noStrike">
              <a:latin typeface="Times New Roman"/>
            </a:endParaRPr>
          </a:p>
        </p:txBody>
      </p:sp>
      <p:sp>
        <p:nvSpPr>
          <p:cNvPr id="92" name="PlaceHolder 3"/>
          <p:cNvSpPr>
            <a:spLocks noGrp="1"/>
          </p:cNvSpPr>
          <p:nvPr>
            <p:ph type="sldNum"/>
          </p:nvPr>
        </p:nvSpPr>
        <p:spPr>
          <a:xfrm>
            <a:off x="0" y="0"/>
            <a:ext cx="2999520" cy="2999520"/>
          </a:xfrm>
          <a:prstGeom prst="rect">
            <a:avLst/>
          </a:prstGeom>
        </p:spPr>
        <p:txBody>
          <a:bodyPr>
            <a:noAutofit/>
          </a:bodyPr>
          <a:p>
            <a:pPr>
              <a:lnSpc>
                <a:spcPct val="100000"/>
              </a:lnSpc>
              <a:tabLst>
                <a:tab algn="l" pos="0"/>
              </a:tabLst>
            </a:pPr>
            <a:fld id="{66627FDE-1768-4467-90C3-F8F98389C693}" type="slidenum">
              <a:rPr b="0" lang="en-US" sz="1800" spc="-1" strike="noStrike">
                <a:solidFill>
                  <a:srgbClr val="ffffff"/>
                </a:solidFill>
                <a:latin typeface="Arial"/>
                <a:ea typeface="Arial"/>
              </a:rPr>
              <a:t>&lt;número&gt;</a:t>
            </a:fld>
            <a:endParaRPr b="0" lang="pt-BR" sz="1800" spc="-1" strike="noStrike">
              <a:latin typeface="Times New Roman"/>
            </a:endParaRPr>
          </a:p>
        </p:txBody>
      </p:sp>
      <p:sp>
        <p:nvSpPr>
          <p:cNvPr id="93"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pt-BR" sz="1400" spc="-1" strike="noStrike">
                <a:solidFill>
                  <a:srgbClr val="000000"/>
                </a:solidFill>
                <a:latin typeface="Arial"/>
              </a:rPr>
              <a:t>Clique para editar o formato do texto do título</a:t>
            </a:r>
            <a:endParaRPr b="0" lang="pt-BR" sz="1400" spc="-1" strike="noStrike">
              <a:solidFill>
                <a:srgbClr val="000000"/>
              </a:solidFill>
              <a:latin typeface="Arial"/>
            </a:endParaRPr>
          </a:p>
        </p:txBody>
      </p:sp>
      <p:sp>
        <p:nvSpPr>
          <p:cNvPr id="9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Google Shape;53;p1"/>
          <p:cNvSpPr/>
          <p:nvPr/>
        </p:nvSpPr>
        <p:spPr>
          <a:xfrm>
            <a:off x="914400" y="1523880"/>
            <a:ext cx="7622640" cy="175212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5000" spc="-1" strike="noStrike">
                <a:solidFill>
                  <a:srgbClr val="006633"/>
                </a:solidFill>
                <a:latin typeface="Garamond"/>
                <a:ea typeface="Garamond"/>
              </a:rPr>
              <a:t>Sistemas Distribuídos</a:t>
            </a:r>
            <a:endParaRPr b="0" lang="pt-BR" sz="5000" spc="-1" strike="noStrike">
              <a:latin typeface="Arial"/>
            </a:endParaRPr>
          </a:p>
        </p:txBody>
      </p:sp>
      <p:sp>
        <p:nvSpPr>
          <p:cNvPr id="138" name="Google Shape;54;p1"/>
          <p:cNvSpPr/>
          <p:nvPr/>
        </p:nvSpPr>
        <p:spPr>
          <a:xfrm>
            <a:off x="1619280" y="3962520"/>
            <a:ext cx="6914880" cy="175212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2400" spc="-1" strike="noStrike">
                <a:solidFill>
                  <a:srgbClr val="000000"/>
                </a:solidFill>
                <a:latin typeface="Arial"/>
                <a:ea typeface="Arial"/>
              </a:rPr>
              <a:t>Prof. Marcos Dantas</a:t>
            </a:r>
            <a:endParaRPr b="0" lang="pt-BR" sz="2400" spc="-1" strike="noStrike">
              <a:latin typeface="Arial"/>
            </a:endParaRPr>
          </a:p>
          <a:p>
            <a:pPr>
              <a:lnSpc>
                <a:spcPct val="100000"/>
              </a:lnSpc>
              <a:spcBef>
                <a:spcPts val="601"/>
              </a:spcBef>
              <a:tabLst>
                <a:tab algn="l" pos="0"/>
              </a:tabLst>
            </a:pPr>
            <a:r>
              <a:rPr b="0" lang="en-US" sz="2400" spc="-1" strike="noStrike">
                <a:solidFill>
                  <a:srgbClr val="996600"/>
                </a:solidFill>
                <a:latin typeface="Arial"/>
                <a:ea typeface="Arial"/>
              </a:rPr>
              <a:t>mdo@ufc.br</a:t>
            </a:r>
            <a:endParaRPr b="0" lang="pt-BR" sz="2400" spc="-1" strike="noStrike">
              <a:latin typeface="Arial"/>
            </a:endParaRPr>
          </a:p>
          <a:p>
            <a:pPr>
              <a:lnSpc>
                <a:spcPct val="100000"/>
              </a:lnSpc>
              <a:tabLst>
                <a:tab algn="l" pos="0"/>
              </a:tabLst>
            </a:pP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Google Shape;134;p10"/>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Sistemas Distribuídos</a:t>
            </a:r>
            <a:endParaRPr b="0" lang="pt-BR" sz="4200" spc="-1" strike="noStrike">
              <a:latin typeface="Arial"/>
            </a:endParaRPr>
          </a:p>
        </p:txBody>
      </p:sp>
      <p:sp>
        <p:nvSpPr>
          <p:cNvPr id="159" name="Google Shape;135;p10"/>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80000"/>
              </a:lnSpc>
              <a:buClr>
                <a:srgbClr val="cc9900"/>
              </a:buClr>
              <a:buFont typeface="Noto Sans Symbols"/>
              <a:buChar char="■"/>
            </a:pPr>
            <a:r>
              <a:rPr b="0" lang="en-US" sz="2800" spc="-1" strike="noStrike">
                <a:solidFill>
                  <a:srgbClr val="000000"/>
                </a:solidFill>
                <a:latin typeface="Arial"/>
                <a:ea typeface="Arial"/>
              </a:rPr>
              <a:t>Algumas definições encontradas na literatura nos últimos 20 anos:</a:t>
            </a:r>
            <a:endParaRPr b="0" lang="pt-BR" sz="2800" spc="-1" strike="noStrike">
              <a:latin typeface="Arial"/>
            </a:endParaRPr>
          </a:p>
          <a:p>
            <a:pPr lvl="1" marL="665280" indent="-325080">
              <a:lnSpc>
                <a:spcPct val="80000"/>
              </a:lnSpc>
              <a:spcBef>
                <a:spcPts val="601"/>
              </a:spcBef>
              <a:buClr>
                <a:srgbClr val="3b812f"/>
              </a:buClr>
              <a:buFont typeface="Noto Sans Symbols"/>
              <a:buChar char="❑"/>
            </a:pPr>
            <a:r>
              <a:rPr b="0" i="1" lang="en-US" sz="2400" spc="-1" strike="noStrike">
                <a:solidFill>
                  <a:srgbClr val="000000"/>
                </a:solidFill>
                <a:latin typeface="Arial"/>
                <a:ea typeface="Arial"/>
              </a:rPr>
              <a:t>Um </a:t>
            </a:r>
            <a:r>
              <a:rPr b="1" i="1" lang="en-US" sz="2400" spc="-1" strike="noStrike">
                <a:solidFill>
                  <a:srgbClr val="000000"/>
                </a:solidFill>
                <a:latin typeface="Arial"/>
                <a:ea typeface="Arial"/>
              </a:rPr>
              <a:t>sistema </a:t>
            </a:r>
            <a:r>
              <a:rPr b="0" i="1" lang="en-US" sz="2400" spc="-1" strike="noStrike">
                <a:solidFill>
                  <a:srgbClr val="000000"/>
                </a:solidFill>
                <a:latin typeface="Arial"/>
                <a:ea typeface="Arial"/>
              </a:rPr>
              <a:t>executando em uma coleção de computadores sem memória compartilhada, e que é </a:t>
            </a:r>
            <a:r>
              <a:rPr b="1" i="1" lang="en-US" sz="2400" spc="-1" strike="noStrike">
                <a:solidFill>
                  <a:srgbClr val="000000"/>
                </a:solidFill>
                <a:latin typeface="Arial"/>
                <a:ea typeface="Arial"/>
              </a:rPr>
              <a:t>percebido </a:t>
            </a:r>
            <a:r>
              <a:rPr b="0" i="1" lang="en-US" sz="2400" spc="-1" strike="noStrike">
                <a:solidFill>
                  <a:srgbClr val="000000"/>
                </a:solidFill>
                <a:latin typeface="Arial"/>
                <a:ea typeface="Arial"/>
              </a:rPr>
              <a:t>por seus usuários como um único computador [Tanenbaum 92]</a:t>
            </a:r>
            <a:endParaRPr b="0" lang="pt-BR" sz="2400" spc="-1" strike="noStrike">
              <a:latin typeface="Arial"/>
            </a:endParaRPr>
          </a:p>
          <a:p>
            <a:pPr marL="665280" indent="-325080">
              <a:lnSpc>
                <a:spcPct val="80000"/>
              </a:lnSpc>
              <a:spcBef>
                <a:spcPts val="601"/>
              </a:spcBef>
              <a:tabLst>
                <a:tab algn="l" pos="0"/>
              </a:tabLst>
            </a:pPr>
            <a:endParaRPr b="0" lang="pt-BR" sz="2400" spc="-1" strike="noStrike">
              <a:latin typeface="Arial"/>
            </a:endParaRPr>
          </a:p>
          <a:p>
            <a:pPr lvl="1" marL="665280" indent="-325080">
              <a:lnSpc>
                <a:spcPct val="80000"/>
              </a:lnSpc>
              <a:spcBef>
                <a:spcPts val="601"/>
              </a:spcBef>
              <a:buClr>
                <a:srgbClr val="3b812f"/>
              </a:buClr>
              <a:buFont typeface="Noto Sans Symbols"/>
              <a:buChar char="❑"/>
              <a:tabLst>
                <a:tab algn="l" pos="0"/>
              </a:tabLst>
            </a:pPr>
            <a:r>
              <a:rPr b="0" i="1" lang="en-US" sz="2400" spc="-1" strike="noStrike">
                <a:solidFill>
                  <a:srgbClr val="000000"/>
                </a:solidFill>
                <a:latin typeface="Arial"/>
                <a:ea typeface="Arial"/>
              </a:rPr>
              <a:t>Uma </a:t>
            </a:r>
            <a:r>
              <a:rPr b="1" i="1" lang="en-US" sz="2400" spc="-1" strike="noStrike">
                <a:solidFill>
                  <a:srgbClr val="000000"/>
                </a:solidFill>
                <a:latin typeface="Arial"/>
                <a:ea typeface="Arial"/>
              </a:rPr>
              <a:t>coleção de computadores </a:t>
            </a:r>
            <a:r>
              <a:rPr b="0" i="1" lang="en-US" sz="2400" spc="-1" strike="noStrike">
                <a:solidFill>
                  <a:srgbClr val="000000"/>
                </a:solidFill>
                <a:latin typeface="Arial"/>
                <a:ea typeface="Arial"/>
              </a:rPr>
              <a:t>independentes que são percebidos por seus usuários como um único e coerente sistema [Tanenbaum &amp; Van Steen 2002]</a:t>
            </a:r>
            <a:endParaRPr b="0" lang="pt-BR" sz="2400" spc="-1" strike="noStrike">
              <a:latin typeface="Arial"/>
            </a:endParaRPr>
          </a:p>
          <a:p>
            <a:pPr>
              <a:lnSpc>
                <a:spcPct val="100000"/>
              </a:lnSpc>
              <a:tabLst>
                <a:tab algn="l" pos="0"/>
              </a:tabLst>
            </a:pP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Google Shape;143;p11"/>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Sistemas Distribuídos</a:t>
            </a:r>
            <a:endParaRPr b="0" lang="pt-BR" sz="4200" spc="-1" strike="noStrike">
              <a:latin typeface="Arial"/>
            </a:endParaRPr>
          </a:p>
        </p:txBody>
      </p:sp>
      <p:sp>
        <p:nvSpPr>
          <p:cNvPr id="161" name="Google Shape;144;p11"/>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lvl="1" marL="338040" indent="-337680">
              <a:lnSpc>
                <a:spcPct val="100000"/>
              </a:lnSpc>
              <a:buClr>
                <a:srgbClr val="cc9900"/>
              </a:buClr>
              <a:buFont typeface="Noto Sans Symbols"/>
              <a:buChar char="■"/>
            </a:pPr>
            <a:r>
              <a:rPr b="0" i="1" lang="en-US" sz="2400" spc="-1" strike="noStrike">
                <a:solidFill>
                  <a:srgbClr val="000000"/>
                </a:solidFill>
                <a:latin typeface="Arial"/>
                <a:ea typeface="Arial"/>
              </a:rPr>
              <a:t>Componentes de hardware  ou software, localizados em computadores interligados em rede, se </a:t>
            </a:r>
            <a:r>
              <a:rPr b="1" i="1" lang="en-US" sz="2400" spc="-1" strike="noStrike">
                <a:solidFill>
                  <a:srgbClr val="000000"/>
                </a:solidFill>
                <a:latin typeface="Arial"/>
                <a:ea typeface="Arial"/>
              </a:rPr>
              <a:t>comunicam e coordenam </a:t>
            </a:r>
            <a:r>
              <a:rPr b="0" i="1" lang="en-US" sz="2400" spc="-1" strike="noStrike">
                <a:solidFill>
                  <a:srgbClr val="000000"/>
                </a:solidFill>
                <a:latin typeface="Arial"/>
                <a:ea typeface="Arial"/>
              </a:rPr>
              <a:t>sua ações apenas enviando mensagens entre si. [Coulouris 2007]</a:t>
            </a:r>
            <a:endParaRPr b="0" lang="pt-BR" sz="2400" spc="-1" strike="noStrike">
              <a:latin typeface="Arial"/>
            </a:endParaRPr>
          </a:p>
          <a:p>
            <a:pPr marL="338040" indent="-337680">
              <a:lnSpc>
                <a:spcPct val="100000"/>
              </a:lnSpc>
              <a:spcBef>
                <a:spcPts val="601"/>
              </a:spcBef>
              <a:buClr>
                <a:srgbClr val="cc9900"/>
              </a:buClr>
              <a:buFont typeface="Noto Sans Symbols"/>
              <a:buChar char="■"/>
            </a:pPr>
            <a:r>
              <a:rPr b="0" i="1" lang="en-US" sz="2400" spc="-1" strike="noStrike">
                <a:solidFill>
                  <a:srgbClr val="000000"/>
                </a:solidFill>
                <a:latin typeface="Arial"/>
                <a:ea typeface="Arial"/>
              </a:rPr>
              <a:t>Um sistema distribuído é aquele onde eu não consigo fazer nada porque algum computador do qual eu nunca tinha ouvido falar falhou [Lamport] </a:t>
            </a:r>
            <a:endParaRPr b="0" lang="pt-BR" sz="2400" spc="-1" strike="noStrike">
              <a:latin typeface="Arial"/>
            </a:endParaRPr>
          </a:p>
          <a:p>
            <a:pPr marL="338040" indent="-337680">
              <a:lnSpc>
                <a:spcPct val="100000"/>
              </a:lnSpc>
              <a:spcBef>
                <a:spcPts val="700"/>
              </a:spcBef>
              <a:tabLst>
                <a:tab algn="l" pos="0"/>
              </a:tabLst>
            </a:pPr>
            <a:r>
              <a:rPr b="1" lang="en-US" sz="1600" spc="-1" strike="noStrike">
                <a:solidFill>
                  <a:srgbClr val="000000"/>
                </a:solidFill>
                <a:latin typeface="Arial"/>
                <a:ea typeface="Arial"/>
              </a:rPr>
              <a:t>Regra geral</a:t>
            </a:r>
            <a:r>
              <a:rPr b="0" lang="en-US" sz="1600" spc="-1" strike="noStrike">
                <a:solidFill>
                  <a:srgbClr val="000000"/>
                </a:solidFill>
                <a:latin typeface="Arial"/>
                <a:ea typeface="Arial"/>
              </a:rPr>
              <a:t>: se é possível dizer qual máquina é responsável por uma tarefa, então não é um SD</a:t>
            </a:r>
            <a:endParaRPr b="0" lang="pt-BR" sz="1600" spc="-1" strike="noStrike">
              <a:latin typeface="Arial"/>
            </a:endParaRPr>
          </a:p>
          <a:p>
            <a:pPr>
              <a:lnSpc>
                <a:spcPct val="100000"/>
              </a:lnSpc>
              <a:tabLst>
                <a:tab algn="l" pos="0"/>
              </a:tabLst>
            </a:pPr>
            <a:endParaRPr b="0" lang="pt-BR" sz="1600" spc="-1" strike="noStrike">
              <a:latin typeface="Arial"/>
            </a:endParaRPr>
          </a:p>
        </p:txBody>
      </p:sp>
      <p:pic>
        <p:nvPicPr>
          <p:cNvPr id="162" name="" descr=""/>
          <p:cNvPicPr/>
          <p:nvPr/>
        </p:nvPicPr>
        <p:blipFill>
          <a:blip r:embed="rId1"/>
          <a:stretch/>
        </p:blipFill>
        <p:spPr>
          <a:xfrm>
            <a:off x="6480000" y="4824000"/>
            <a:ext cx="1440000" cy="1840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Google Shape;152;p12"/>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Consequências/Desafios das Definições</a:t>
            </a:r>
            <a:endParaRPr b="0" lang="pt-BR" sz="4200" spc="-1" strike="noStrike">
              <a:latin typeface="Arial"/>
            </a:endParaRPr>
          </a:p>
        </p:txBody>
      </p:sp>
      <p:sp>
        <p:nvSpPr>
          <p:cNvPr id="164" name="Google Shape;153;p12"/>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Componentes de um SD precisam cooperar de forma coerente para prover os serviços</a:t>
            </a:r>
            <a:endParaRPr b="0" lang="pt-BR" sz="2600" spc="-1" strike="noStrike">
              <a:latin typeface="Arial"/>
            </a:endParaRPr>
          </a:p>
          <a:p>
            <a:pPr marL="338040" indent="-337680">
              <a:lnSpc>
                <a:spcPct val="100000"/>
              </a:lnSpc>
              <a:spcBef>
                <a:spcPts val="700"/>
              </a:spcBef>
              <a:buClr>
                <a:srgbClr val="cc9900"/>
              </a:buClr>
              <a:buFont typeface="Noto Sans Symbols"/>
              <a:buChar char="■"/>
            </a:pPr>
            <a:r>
              <a:rPr b="0" lang="en-US" sz="2600" spc="-1" strike="noStrike">
                <a:solidFill>
                  <a:srgbClr val="000000"/>
                </a:solidFill>
                <a:latin typeface="Arial"/>
                <a:ea typeface="Arial"/>
              </a:rPr>
              <a:t>Como sincronizar os componentes sem a existência de um relógio global?</a:t>
            </a:r>
            <a:endParaRPr b="0" lang="pt-BR" sz="2600" spc="-1" strike="noStrike">
              <a:latin typeface="Arial"/>
            </a:endParaRPr>
          </a:p>
          <a:p>
            <a:pPr marL="338040" indent="-337680">
              <a:lnSpc>
                <a:spcPct val="100000"/>
              </a:lnSpc>
              <a:spcBef>
                <a:spcPts val="700"/>
              </a:spcBef>
              <a:buClr>
                <a:srgbClr val="cc9900"/>
              </a:buClr>
              <a:buFont typeface="Noto Sans Symbols"/>
              <a:buChar char="■"/>
            </a:pPr>
            <a:r>
              <a:rPr b="0" lang="en-US" sz="2600" spc="-1" strike="noStrike">
                <a:solidFill>
                  <a:srgbClr val="000000"/>
                </a:solidFill>
                <a:latin typeface="Arial"/>
                <a:ea typeface="Arial"/>
              </a:rPr>
              <a:t>Como gerenciar a concorrência no acesso ao recursos compartilhados</a:t>
            </a:r>
            <a:endParaRPr b="0" lang="pt-BR" sz="2600" spc="-1" strike="noStrike">
              <a:latin typeface="Arial"/>
            </a:endParaRPr>
          </a:p>
          <a:p>
            <a:pPr marL="338040" indent="-337680">
              <a:lnSpc>
                <a:spcPct val="100000"/>
              </a:lnSpc>
              <a:spcBef>
                <a:spcPts val="700"/>
              </a:spcBef>
              <a:buClr>
                <a:srgbClr val="cc9900"/>
              </a:buClr>
              <a:buFont typeface="Noto Sans Symbols"/>
              <a:buChar char="■"/>
            </a:pPr>
            <a:r>
              <a:rPr b="0" lang="en-US" sz="2600" spc="-1" strike="noStrike">
                <a:solidFill>
                  <a:srgbClr val="000000"/>
                </a:solidFill>
                <a:latin typeface="Arial"/>
                <a:ea typeface="Arial"/>
              </a:rPr>
              <a:t>Como gerenciar falhas em componentes independentes </a:t>
            </a:r>
            <a:endParaRPr b="0" lang="pt-BR" sz="2600" spc="-1" strike="noStrike">
              <a:latin typeface="Arial"/>
            </a:endParaRPr>
          </a:p>
          <a:p>
            <a:pPr>
              <a:lnSpc>
                <a:spcPct val="100000"/>
              </a:lnSpc>
              <a:tabLst>
                <a:tab algn="l" pos="0"/>
              </a:tabLst>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Google Shape;161;p13"/>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Motivação</a:t>
            </a:r>
            <a:endParaRPr b="0" lang="pt-BR" sz="4200" spc="-1" strike="noStrike">
              <a:latin typeface="Arial"/>
            </a:endParaRPr>
          </a:p>
        </p:txBody>
      </p:sp>
      <p:sp>
        <p:nvSpPr>
          <p:cNvPr id="166" name="Google Shape;162;p13"/>
          <p:cNvSpPr/>
          <p:nvPr/>
        </p:nvSpPr>
        <p:spPr>
          <a:xfrm>
            <a:off x="457200" y="128592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Razão principal: compartilhamento de recursos remotos!</a:t>
            </a:r>
            <a:endParaRPr b="0" lang="pt-BR" sz="2600" spc="-1" strike="noStrike">
              <a:latin typeface="Arial"/>
            </a:endParaRPr>
          </a:p>
          <a:p>
            <a:pPr lvl="1" marL="665280" indent="-325080">
              <a:lnSpc>
                <a:spcPct val="100000"/>
              </a:lnSpc>
              <a:spcBef>
                <a:spcPts val="499"/>
              </a:spcBef>
              <a:buClr>
                <a:srgbClr val="3b812f"/>
              </a:buClr>
              <a:buFont typeface="Noto Sans Symbols"/>
              <a:buChar char="❑"/>
            </a:pPr>
            <a:r>
              <a:rPr b="0" i="1" lang="en-US" sz="2200" spc="-1" strike="noStrike">
                <a:solidFill>
                  <a:srgbClr val="000000"/>
                </a:solidFill>
                <a:latin typeface="Arial"/>
                <a:ea typeface="Arial"/>
              </a:rPr>
              <a:t>Ex.: hardware, software, dados, serviços, etc</a:t>
            </a:r>
            <a:endParaRPr b="0" lang="pt-BR" sz="2200" spc="-1" strike="noStrike">
              <a:latin typeface="Arial"/>
            </a:endParaRPr>
          </a:p>
          <a:p>
            <a:pPr marL="338040" indent="-337680">
              <a:lnSpc>
                <a:spcPct val="100000"/>
              </a:lnSpc>
              <a:spcBef>
                <a:spcPts val="601"/>
              </a:spcBef>
              <a:buClr>
                <a:srgbClr val="cc9900"/>
              </a:buClr>
              <a:buFont typeface="Noto Sans Symbols"/>
              <a:buChar char="■"/>
            </a:pPr>
            <a:r>
              <a:rPr b="0" lang="en-US" sz="2600" spc="-1" strike="noStrike">
                <a:solidFill>
                  <a:srgbClr val="000000"/>
                </a:solidFill>
                <a:latin typeface="Arial"/>
                <a:ea typeface="Arial"/>
              </a:rPr>
              <a:t> </a:t>
            </a:r>
            <a:r>
              <a:rPr b="0" lang="en-US" sz="2600" spc="-1" strike="noStrike">
                <a:solidFill>
                  <a:srgbClr val="000000"/>
                </a:solidFill>
                <a:latin typeface="Arial"/>
                <a:ea typeface="Arial"/>
              </a:rPr>
              <a:t>Outras motivações relevantes:</a:t>
            </a:r>
            <a:endParaRPr b="0" lang="pt-BR" sz="2600" spc="-1" strike="noStrike">
              <a:latin typeface="Arial"/>
            </a:endParaRPr>
          </a:p>
          <a:p>
            <a:pPr lvl="1" marL="665280" indent="-325080">
              <a:lnSpc>
                <a:spcPct val="100000"/>
              </a:lnSpc>
              <a:spcBef>
                <a:spcPts val="499"/>
              </a:spcBef>
              <a:buClr>
                <a:srgbClr val="3b812f"/>
              </a:buClr>
              <a:buFont typeface="Noto Sans Symbols"/>
              <a:buChar char="❑"/>
            </a:pPr>
            <a:r>
              <a:rPr b="0" i="1" lang="en-US" sz="2200" spc="-1" strike="noStrike">
                <a:solidFill>
                  <a:srgbClr val="000000"/>
                </a:solidFill>
                <a:latin typeface="Arial"/>
                <a:ea typeface="Arial"/>
              </a:rPr>
              <a:t>Maior </a:t>
            </a:r>
            <a:r>
              <a:rPr b="1" i="1" lang="en-US" sz="2200" spc="-1" strike="noStrike">
                <a:solidFill>
                  <a:srgbClr val="000000"/>
                </a:solidFill>
                <a:latin typeface="Arial"/>
                <a:ea typeface="Arial"/>
              </a:rPr>
              <a:t>desempenho </a:t>
            </a:r>
            <a:endParaRPr b="0" lang="pt-BR" sz="2200" spc="-1" strike="noStrike">
              <a:latin typeface="Arial"/>
            </a:endParaRPr>
          </a:p>
          <a:p>
            <a:pPr lvl="2" marL="1017720" indent="-347400">
              <a:lnSpc>
                <a:spcPct val="100000"/>
              </a:lnSpc>
              <a:spcBef>
                <a:spcPts val="400"/>
              </a:spcBef>
              <a:buClr>
                <a:srgbClr val="cc9900"/>
              </a:buClr>
              <a:buFont typeface="Noto Sans Symbols"/>
              <a:buChar char="■"/>
            </a:pPr>
            <a:r>
              <a:rPr b="0" lang="en-US" sz="1800" spc="-1" strike="noStrike">
                <a:solidFill>
                  <a:srgbClr val="000000"/>
                </a:solidFill>
                <a:latin typeface="Arial"/>
                <a:ea typeface="Arial"/>
              </a:rPr>
              <a:t>(paralelismo, cache)</a:t>
            </a:r>
            <a:endParaRPr b="0" lang="pt-BR" sz="1800" spc="-1" strike="noStrike">
              <a:latin typeface="Arial"/>
            </a:endParaRPr>
          </a:p>
          <a:p>
            <a:pPr lvl="1" marL="665280" indent="-325080">
              <a:lnSpc>
                <a:spcPct val="100000"/>
              </a:lnSpc>
              <a:spcBef>
                <a:spcPts val="499"/>
              </a:spcBef>
              <a:buClr>
                <a:srgbClr val="3b812f"/>
              </a:buClr>
              <a:buFont typeface="Noto Sans Symbols"/>
              <a:buChar char="❑"/>
            </a:pPr>
            <a:r>
              <a:rPr b="0" i="1" lang="en-US" sz="2200" spc="-1" strike="noStrike">
                <a:solidFill>
                  <a:srgbClr val="000000"/>
                </a:solidFill>
                <a:latin typeface="Arial"/>
                <a:ea typeface="Arial"/>
              </a:rPr>
              <a:t>Maior </a:t>
            </a:r>
            <a:r>
              <a:rPr b="1" i="1" lang="en-US" sz="2200" spc="-1" strike="noStrike">
                <a:solidFill>
                  <a:srgbClr val="000000"/>
                </a:solidFill>
                <a:latin typeface="Arial"/>
                <a:ea typeface="Arial"/>
              </a:rPr>
              <a:t>confiabilidade </a:t>
            </a:r>
            <a:endParaRPr b="0" lang="pt-BR" sz="2200" spc="-1" strike="noStrike">
              <a:latin typeface="Arial"/>
            </a:endParaRPr>
          </a:p>
          <a:p>
            <a:pPr lvl="2" marL="1017720" indent="-347400">
              <a:lnSpc>
                <a:spcPct val="100000"/>
              </a:lnSpc>
              <a:spcBef>
                <a:spcPts val="400"/>
              </a:spcBef>
              <a:buClr>
                <a:srgbClr val="cc9900"/>
              </a:buClr>
              <a:buFont typeface="Noto Sans Symbols"/>
              <a:buChar char="■"/>
            </a:pPr>
            <a:r>
              <a:rPr b="0" lang="en-US" sz="1800" spc="-1" strike="noStrike">
                <a:solidFill>
                  <a:srgbClr val="000000"/>
                </a:solidFill>
                <a:latin typeface="Arial"/>
                <a:ea typeface="Arial"/>
              </a:rPr>
              <a:t>(redundância, falhas parciais)</a:t>
            </a:r>
            <a:endParaRPr b="0" lang="pt-BR" sz="1800" spc="-1" strike="noStrike">
              <a:latin typeface="Arial"/>
            </a:endParaRPr>
          </a:p>
          <a:p>
            <a:pPr lvl="1" marL="665280" indent="-325080">
              <a:lnSpc>
                <a:spcPct val="100000"/>
              </a:lnSpc>
              <a:spcBef>
                <a:spcPts val="499"/>
              </a:spcBef>
              <a:buClr>
                <a:srgbClr val="3b812f"/>
              </a:buClr>
              <a:buFont typeface="Noto Sans Symbols"/>
              <a:buChar char="❑"/>
            </a:pPr>
            <a:r>
              <a:rPr b="0" i="1" lang="en-US" sz="2200" spc="-1" strike="noStrike">
                <a:solidFill>
                  <a:srgbClr val="000000"/>
                </a:solidFill>
                <a:latin typeface="Arial"/>
                <a:ea typeface="Arial"/>
              </a:rPr>
              <a:t>Aplicações </a:t>
            </a:r>
            <a:r>
              <a:rPr b="1" i="1" lang="en-US" sz="2200" spc="-1" strike="noStrike">
                <a:solidFill>
                  <a:srgbClr val="000000"/>
                </a:solidFill>
                <a:latin typeface="Arial"/>
                <a:ea typeface="Arial"/>
              </a:rPr>
              <a:t>intrinsecamente distribuídas</a:t>
            </a:r>
            <a:endParaRPr b="0" lang="pt-BR" sz="2200" spc="-1" strike="noStrike">
              <a:latin typeface="Arial"/>
            </a:endParaRPr>
          </a:p>
          <a:p>
            <a:pPr marL="338040" indent="-337680">
              <a:lnSpc>
                <a:spcPct val="100000"/>
              </a:lnSpc>
              <a:spcBef>
                <a:spcPts val="601"/>
              </a:spcBef>
              <a:buClr>
                <a:srgbClr val="cc9900"/>
              </a:buClr>
              <a:buFont typeface="Noto Sans Symbols"/>
              <a:buChar char="■"/>
            </a:pPr>
            <a:r>
              <a:rPr b="0" lang="en-US" sz="2600" spc="-1" strike="noStrike">
                <a:solidFill>
                  <a:srgbClr val="000000"/>
                </a:solidFill>
                <a:latin typeface="Arial"/>
                <a:ea typeface="Arial"/>
              </a:rPr>
              <a:t>Importante: distribuição implica em </a:t>
            </a:r>
            <a:r>
              <a:rPr b="1" lang="en-US" sz="2600" spc="-1" strike="noStrike">
                <a:solidFill>
                  <a:srgbClr val="ff0000"/>
                </a:solidFill>
                <a:latin typeface="Arial"/>
                <a:ea typeface="Arial"/>
              </a:rPr>
              <a:t>custos</a:t>
            </a:r>
            <a:r>
              <a:rPr b="0" lang="en-US" sz="2600" spc="-1" strike="noStrike">
                <a:solidFill>
                  <a:srgbClr val="000000"/>
                </a:solidFill>
                <a:latin typeface="Arial"/>
                <a:ea typeface="Arial"/>
              </a:rPr>
              <a:t>,</a:t>
            </a:r>
            <a:r>
              <a:rPr b="0" lang="en-US" sz="2600" spc="-1" strike="noStrike">
                <a:solidFill>
                  <a:srgbClr val="ff0000"/>
                </a:solidFill>
                <a:latin typeface="Arial"/>
                <a:ea typeface="Arial"/>
              </a:rPr>
              <a:t> </a:t>
            </a:r>
            <a:r>
              <a:rPr b="1" lang="en-US" sz="2600" spc="-1" strike="noStrike">
                <a:solidFill>
                  <a:srgbClr val="ff0000"/>
                </a:solidFill>
                <a:latin typeface="Arial"/>
                <a:ea typeface="Arial"/>
              </a:rPr>
              <a:t>complexidade </a:t>
            </a:r>
            <a:r>
              <a:rPr b="0" lang="en-US" sz="2600" spc="-1" strike="noStrike">
                <a:solidFill>
                  <a:srgbClr val="000000"/>
                </a:solidFill>
                <a:latin typeface="Arial"/>
                <a:ea typeface="Arial"/>
              </a:rPr>
              <a:t>e</a:t>
            </a:r>
            <a:r>
              <a:rPr b="0" lang="en-US" sz="2600" spc="-1" strike="noStrike">
                <a:solidFill>
                  <a:srgbClr val="ff0000"/>
                </a:solidFill>
                <a:latin typeface="Arial"/>
                <a:ea typeface="Arial"/>
              </a:rPr>
              <a:t> </a:t>
            </a:r>
            <a:r>
              <a:rPr b="1" lang="en-US" sz="2600" spc="-1" strike="noStrike">
                <a:solidFill>
                  <a:srgbClr val="ff0000"/>
                </a:solidFill>
                <a:latin typeface="Arial"/>
                <a:ea typeface="Arial"/>
              </a:rPr>
              <a:t>riscos</a:t>
            </a:r>
            <a:r>
              <a:rPr b="1" lang="en-US" sz="2600" spc="-1" strike="noStrike">
                <a:solidFill>
                  <a:srgbClr val="000000"/>
                </a:solidFill>
                <a:latin typeface="Arial"/>
                <a:ea typeface="Arial"/>
              </a:rPr>
              <a:t> </a:t>
            </a:r>
            <a:r>
              <a:rPr b="0" lang="en-US" sz="2600" spc="-1" strike="noStrike">
                <a:solidFill>
                  <a:srgbClr val="000000"/>
                </a:solidFill>
                <a:latin typeface="Arial"/>
                <a:ea typeface="Arial"/>
              </a:rPr>
              <a:t>adicionais que devem ser </a:t>
            </a:r>
            <a:r>
              <a:rPr b="1" lang="en-US" sz="2600" spc="-1" strike="noStrike">
                <a:solidFill>
                  <a:srgbClr val="000000"/>
                </a:solidFill>
                <a:latin typeface="Arial"/>
                <a:ea typeface="Arial"/>
              </a:rPr>
              <a:t>ponderados </a:t>
            </a:r>
            <a:r>
              <a:rPr b="0" lang="en-US" sz="2600" spc="-1" strike="noStrike">
                <a:solidFill>
                  <a:srgbClr val="000000"/>
                </a:solidFill>
                <a:latin typeface="Arial"/>
                <a:ea typeface="Arial"/>
              </a:rPr>
              <a:t>cuidadosamente em relação aos benefícios esperados</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Google Shape;170;p14"/>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Bibliografia</a:t>
            </a:r>
            <a:endParaRPr b="0" lang="pt-BR" sz="4200" spc="-1" strike="noStrike">
              <a:latin typeface="Arial"/>
            </a:endParaRPr>
          </a:p>
        </p:txBody>
      </p:sp>
      <p:sp>
        <p:nvSpPr>
          <p:cNvPr id="168" name="Google Shape;171;p14"/>
          <p:cNvSpPr/>
          <p:nvPr/>
        </p:nvSpPr>
        <p:spPr>
          <a:xfrm>
            <a:off x="385920" y="1600200"/>
            <a:ext cx="675756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COULOURIS, G., DOLLIMORE, J. e KINDBERG, T., </a:t>
            </a:r>
            <a:r>
              <a:rPr b="1" lang="en-US" sz="2600" spc="-1" strike="noStrike">
                <a:solidFill>
                  <a:srgbClr val="000000"/>
                </a:solidFill>
                <a:latin typeface="Arial"/>
                <a:ea typeface="Arial"/>
              </a:rPr>
              <a:t>Sistemas Distribuídos: Conceitos e Projetos</a:t>
            </a:r>
            <a:r>
              <a:rPr b="0" lang="en-US" sz="2600" spc="-1" strike="noStrike">
                <a:solidFill>
                  <a:srgbClr val="000000"/>
                </a:solidFill>
                <a:latin typeface="Arial"/>
                <a:ea typeface="Arial"/>
              </a:rPr>
              <a:t>, Bookman Companhia Editora, 4a Edição, 2007.</a:t>
            </a:r>
            <a:endParaRPr b="0" lang="pt-BR" sz="2600" spc="-1" strike="noStrike">
              <a:latin typeface="Arial"/>
            </a:endParaRPr>
          </a:p>
          <a:p>
            <a:pPr marL="338040" indent="-337680">
              <a:lnSpc>
                <a:spcPct val="100000"/>
              </a:lnSpc>
              <a:spcBef>
                <a:spcPts val="601"/>
              </a:spcBef>
              <a:tabLst>
                <a:tab algn="l" pos="0"/>
              </a:tabLst>
            </a:pPr>
            <a:endParaRPr b="0" lang="pt-BR" sz="2600" spc="-1" strike="noStrike">
              <a:latin typeface="Arial"/>
            </a:endParaRPr>
          </a:p>
          <a:p>
            <a:pPr marL="338040" indent="-337680">
              <a:lnSpc>
                <a:spcPct val="100000"/>
              </a:lnSpc>
              <a:spcBef>
                <a:spcPts val="601"/>
              </a:spcBef>
              <a:buClr>
                <a:srgbClr val="cc9900"/>
              </a:buClr>
              <a:buFont typeface="Noto Sans Symbols"/>
              <a:buChar char="■"/>
              <a:tabLst>
                <a:tab algn="l" pos="0"/>
              </a:tabLst>
            </a:pPr>
            <a:r>
              <a:rPr b="0" lang="en-US" sz="2600" spc="-1" strike="noStrike">
                <a:solidFill>
                  <a:srgbClr val="000000"/>
                </a:solidFill>
                <a:latin typeface="Arial"/>
                <a:ea typeface="Arial"/>
              </a:rPr>
              <a:t>TANENBAUM, A. S., STEEN, M., </a:t>
            </a:r>
            <a:r>
              <a:rPr b="1" lang="en-US" sz="2600" spc="-1" strike="noStrike">
                <a:solidFill>
                  <a:srgbClr val="000000"/>
                </a:solidFill>
                <a:latin typeface="Arial"/>
                <a:ea typeface="Arial"/>
              </a:rPr>
              <a:t>Sistemas Distribuídos – Princípios e Paradigmas</a:t>
            </a:r>
            <a:r>
              <a:rPr b="0" lang="en-US" sz="2600" spc="-1" strike="noStrike">
                <a:solidFill>
                  <a:srgbClr val="000000"/>
                </a:solidFill>
                <a:latin typeface="Arial"/>
                <a:ea typeface="Arial"/>
              </a:rPr>
              <a:t>, Prentice Hall Brasil, 2ª Edição, 2007.</a:t>
            </a:r>
            <a:endParaRPr b="0" lang="pt-BR" sz="2600" spc="-1" strike="noStrike">
              <a:latin typeface="Arial"/>
            </a:endParaRPr>
          </a:p>
        </p:txBody>
      </p:sp>
      <p:pic>
        <p:nvPicPr>
          <p:cNvPr id="169" name="Google Shape;172;p14" descr=""/>
          <p:cNvPicPr/>
          <p:nvPr/>
        </p:nvPicPr>
        <p:blipFill>
          <a:blip r:embed="rId1"/>
          <a:stretch/>
        </p:blipFill>
        <p:spPr>
          <a:xfrm>
            <a:off x="6804000" y="1484280"/>
            <a:ext cx="1956960" cy="1956960"/>
          </a:xfrm>
          <a:prstGeom prst="rect">
            <a:avLst/>
          </a:prstGeom>
          <a:ln w="0">
            <a:noFill/>
          </a:ln>
        </p:spPr>
      </p:pic>
      <p:pic>
        <p:nvPicPr>
          <p:cNvPr id="170" name="Google Shape;173;p14" descr=""/>
          <p:cNvPicPr/>
          <p:nvPr/>
        </p:nvPicPr>
        <p:blipFill>
          <a:blip r:embed="rId2"/>
          <a:stretch/>
        </p:blipFill>
        <p:spPr>
          <a:xfrm>
            <a:off x="6877080" y="3860640"/>
            <a:ext cx="1856880" cy="1856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Google Shape;181;p15"/>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Bibliografia</a:t>
            </a:r>
            <a:endParaRPr b="0" lang="pt-BR" sz="4200" spc="-1" strike="noStrike">
              <a:latin typeface="Arial"/>
            </a:endParaRPr>
          </a:p>
        </p:txBody>
      </p:sp>
      <p:sp>
        <p:nvSpPr>
          <p:cNvPr id="172" name="Google Shape;182;p15"/>
          <p:cNvSpPr/>
          <p:nvPr/>
        </p:nvSpPr>
        <p:spPr>
          <a:xfrm>
            <a:off x="457200" y="1600200"/>
            <a:ext cx="649080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COSTA, D. G. </a:t>
            </a:r>
            <a:r>
              <a:rPr b="1" lang="en-US" sz="2600" spc="-1" strike="noStrike">
                <a:solidFill>
                  <a:srgbClr val="000000"/>
                </a:solidFill>
                <a:latin typeface="Arial"/>
                <a:ea typeface="Arial"/>
              </a:rPr>
              <a:t>Java em rede: programação distribuída na internet</a:t>
            </a:r>
            <a:r>
              <a:rPr b="0" lang="en-US" sz="2600" spc="-1" strike="noStrike">
                <a:solidFill>
                  <a:srgbClr val="000000"/>
                </a:solidFill>
                <a:latin typeface="Arial"/>
                <a:ea typeface="Arial"/>
              </a:rPr>
              <a:t>. Brasport, 2008. ISBN: 9788574523361.</a:t>
            </a:r>
            <a:endParaRPr b="0" lang="pt-BR" sz="2600" spc="-1" strike="noStrike">
              <a:latin typeface="Arial"/>
            </a:endParaRPr>
          </a:p>
          <a:p>
            <a:pPr marL="338040" indent="-337680">
              <a:lnSpc>
                <a:spcPct val="100000"/>
              </a:lnSpc>
              <a:spcBef>
                <a:spcPts val="601"/>
              </a:spcBef>
              <a:tabLst>
                <a:tab algn="l" pos="0"/>
              </a:tabLst>
            </a:pPr>
            <a:endParaRPr b="0" lang="pt-BR" sz="2600" spc="-1" strike="noStrike">
              <a:latin typeface="Arial"/>
            </a:endParaRPr>
          </a:p>
          <a:p>
            <a:pPr marL="338040" indent="-337680">
              <a:lnSpc>
                <a:spcPct val="100000"/>
              </a:lnSpc>
              <a:spcBef>
                <a:spcPts val="601"/>
              </a:spcBef>
              <a:buClr>
                <a:srgbClr val="cc9900"/>
              </a:buClr>
              <a:buFont typeface="Noto Sans Symbols"/>
              <a:buChar char="■"/>
              <a:tabLst>
                <a:tab algn="l" pos="0"/>
              </a:tabLst>
            </a:pPr>
            <a:r>
              <a:rPr b="0" lang="en-US" sz="2600" spc="-1" strike="noStrike">
                <a:solidFill>
                  <a:srgbClr val="000000"/>
                </a:solidFill>
                <a:latin typeface="Arial"/>
                <a:ea typeface="Arial"/>
              </a:rPr>
              <a:t>ALONSO, G.; CASATI, F.; KUNO, K.; MACHIRAJU, V. </a:t>
            </a:r>
            <a:r>
              <a:rPr b="1" i="1" lang="en-US" sz="2600" spc="-1" strike="noStrike">
                <a:solidFill>
                  <a:srgbClr val="000000"/>
                </a:solidFill>
                <a:latin typeface="Arial"/>
                <a:ea typeface="Arial"/>
              </a:rPr>
              <a:t>Web Services: Concepts, Architectures and Applications</a:t>
            </a:r>
            <a:r>
              <a:rPr b="0" lang="en-US" sz="2600" spc="-1" strike="noStrike">
                <a:solidFill>
                  <a:srgbClr val="000000"/>
                </a:solidFill>
                <a:latin typeface="Arial"/>
                <a:ea typeface="Arial"/>
              </a:rPr>
              <a:t>. Springer, 2004. ISBN: 9783540440086</a:t>
            </a:r>
            <a:endParaRPr b="0" lang="pt-BR" sz="2600" spc="-1" strike="noStrike">
              <a:latin typeface="Arial"/>
            </a:endParaRPr>
          </a:p>
          <a:p>
            <a:pPr>
              <a:lnSpc>
                <a:spcPct val="100000"/>
              </a:lnSpc>
              <a:tabLst>
                <a:tab algn="l" pos="0"/>
              </a:tabLst>
            </a:pPr>
            <a:endParaRPr b="0" lang="pt-BR" sz="2600" spc="-1" strike="noStrike">
              <a:latin typeface="Arial"/>
            </a:endParaRPr>
          </a:p>
        </p:txBody>
      </p:sp>
      <p:pic>
        <p:nvPicPr>
          <p:cNvPr id="173" name="Google Shape;183;p15" descr=""/>
          <p:cNvPicPr/>
          <p:nvPr/>
        </p:nvPicPr>
        <p:blipFill>
          <a:blip r:embed="rId1"/>
          <a:stretch/>
        </p:blipFill>
        <p:spPr>
          <a:xfrm>
            <a:off x="6951600" y="1357200"/>
            <a:ext cx="1834920" cy="1827000"/>
          </a:xfrm>
          <a:prstGeom prst="rect">
            <a:avLst/>
          </a:prstGeom>
          <a:ln w="0">
            <a:noFill/>
          </a:ln>
        </p:spPr>
      </p:pic>
      <p:pic>
        <p:nvPicPr>
          <p:cNvPr id="174" name="Google Shape;184;p15" descr=""/>
          <p:cNvPicPr/>
          <p:nvPr/>
        </p:nvPicPr>
        <p:blipFill>
          <a:blip r:embed="rId2"/>
          <a:stretch/>
        </p:blipFill>
        <p:spPr>
          <a:xfrm>
            <a:off x="7245360" y="3564000"/>
            <a:ext cx="1314000" cy="1998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Google Shape;191;p16"/>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Exemplos de SD?</a:t>
            </a:r>
            <a:endParaRPr b="0" lang="pt-BR" sz="4200" spc="-1" strike="noStrike">
              <a:latin typeface="Arial"/>
            </a:endParaRPr>
          </a:p>
        </p:txBody>
      </p:sp>
      <p:sp>
        <p:nvSpPr>
          <p:cNvPr id="176" name="Google Shape;192;p16"/>
          <p:cNvSpPr/>
          <p:nvPr/>
        </p:nvSpPr>
        <p:spPr>
          <a:xfrm>
            <a:off x="457200" y="1600200"/>
            <a:ext cx="8229240" cy="45302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Google Shape;62;p2"/>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Agenda</a:t>
            </a:r>
            <a:endParaRPr b="0" lang="pt-BR" sz="4200" spc="-1" strike="noStrike">
              <a:latin typeface="Arial"/>
            </a:endParaRPr>
          </a:p>
        </p:txBody>
      </p:sp>
      <p:sp>
        <p:nvSpPr>
          <p:cNvPr id="140" name="Google Shape;63;p2"/>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Plano de Ensino</a:t>
            </a:r>
            <a:endParaRPr b="0" lang="pt-BR" sz="2600" spc="-1" strike="noStrike">
              <a:latin typeface="Arial"/>
            </a:endParaRPr>
          </a:p>
          <a:p>
            <a:pPr marL="338040" indent="-337680">
              <a:lnSpc>
                <a:spcPct val="100000"/>
              </a:lnSpc>
              <a:spcBef>
                <a:spcPts val="700"/>
              </a:spcBef>
              <a:buClr>
                <a:srgbClr val="cc9900"/>
              </a:buClr>
              <a:buFont typeface="Noto Sans Symbols"/>
              <a:buChar char="■"/>
            </a:pPr>
            <a:r>
              <a:rPr b="0" lang="en-US" sz="2600" spc="-1" strike="noStrike">
                <a:solidFill>
                  <a:srgbClr val="000000"/>
                </a:solidFill>
                <a:latin typeface="Arial"/>
                <a:ea typeface="Arial"/>
              </a:rPr>
              <a:t>Avaliações</a:t>
            </a:r>
            <a:endParaRPr b="0" lang="pt-BR" sz="2600" spc="-1" strike="noStrike">
              <a:latin typeface="Arial"/>
            </a:endParaRPr>
          </a:p>
          <a:p>
            <a:pPr marL="338040" indent="-337680">
              <a:lnSpc>
                <a:spcPct val="100000"/>
              </a:lnSpc>
              <a:spcBef>
                <a:spcPts val="700"/>
              </a:spcBef>
              <a:buClr>
                <a:srgbClr val="cc9900"/>
              </a:buClr>
              <a:buFont typeface="Noto Sans Symbols"/>
              <a:buChar char="■"/>
            </a:pPr>
            <a:r>
              <a:rPr b="0" lang="en-US" sz="2600" spc="-1" strike="noStrike">
                <a:solidFill>
                  <a:srgbClr val="000000"/>
                </a:solidFill>
                <a:latin typeface="Arial"/>
                <a:ea typeface="Arial"/>
              </a:rPr>
              <a:t>Sistemas Distribuídos</a:t>
            </a:r>
            <a:endParaRPr b="0" lang="pt-BR" sz="2600" spc="-1" strike="noStrike">
              <a:latin typeface="Arial"/>
            </a:endParaRPr>
          </a:p>
          <a:p>
            <a:pPr lvl="1" marL="665280" indent="-325080">
              <a:lnSpc>
                <a:spcPct val="100000"/>
              </a:lnSpc>
              <a:spcBef>
                <a:spcPts val="601"/>
              </a:spcBef>
              <a:buClr>
                <a:srgbClr val="3b812f"/>
              </a:buClr>
              <a:buFont typeface="Noto Sans Symbols"/>
              <a:buChar char="❑"/>
            </a:pPr>
            <a:r>
              <a:rPr b="0" i="1" lang="en-US" sz="1600" spc="-1" strike="noStrike">
                <a:solidFill>
                  <a:srgbClr val="000000"/>
                </a:solidFill>
                <a:latin typeface="Arial"/>
                <a:ea typeface="Arial"/>
              </a:rPr>
              <a:t>Motivações</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Google Shape;70;p3"/>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Plano de Ensino</a:t>
            </a:r>
            <a:endParaRPr b="0" lang="pt-BR" sz="4200" spc="-1" strike="noStrike">
              <a:latin typeface="Arial"/>
            </a:endParaRPr>
          </a:p>
        </p:txBody>
      </p:sp>
      <p:sp>
        <p:nvSpPr>
          <p:cNvPr id="142" name="Google Shape;71;p3"/>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Justificativa</a:t>
            </a:r>
            <a:endParaRPr b="0" lang="pt-BR" sz="2600" spc="-1" strike="noStrike">
              <a:latin typeface="Arial"/>
            </a:endParaRPr>
          </a:p>
          <a:p>
            <a:pPr lvl="1" marL="665280" indent="-325080">
              <a:lnSpc>
                <a:spcPct val="100000"/>
              </a:lnSpc>
              <a:spcBef>
                <a:spcPts val="499"/>
              </a:spcBef>
              <a:buClr>
                <a:srgbClr val="3b812f"/>
              </a:buClr>
              <a:buFont typeface="Noto Sans Symbols"/>
              <a:buChar char="❑"/>
            </a:pPr>
            <a:r>
              <a:rPr b="0" i="1" lang="en-US" sz="2000" spc="-1" strike="noStrike">
                <a:solidFill>
                  <a:srgbClr val="000000"/>
                </a:solidFill>
                <a:latin typeface="Arial"/>
                <a:ea typeface="Arial"/>
              </a:rPr>
              <a:t>Os sistemas distribuídos permitem a implantação de sistemas que, de outra forma, seriam inviáveis ou necessitariam de maquinário (hardware) muito caro e complexo. </a:t>
            </a:r>
            <a:endParaRPr b="0" lang="pt-BR" sz="2000" spc="-1" strike="noStrike">
              <a:latin typeface="Arial"/>
            </a:endParaRPr>
          </a:p>
          <a:p>
            <a:pPr lvl="1" marL="665280" indent="-325080">
              <a:lnSpc>
                <a:spcPct val="100000"/>
              </a:lnSpc>
              <a:spcBef>
                <a:spcPts val="499"/>
              </a:spcBef>
              <a:buClr>
                <a:srgbClr val="3b812f"/>
              </a:buClr>
              <a:buFont typeface="Noto Sans Symbols"/>
              <a:buChar char="❑"/>
            </a:pPr>
            <a:r>
              <a:rPr b="0" i="1" lang="en-US" sz="2000" spc="-1" strike="noStrike">
                <a:solidFill>
                  <a:srgbClr val="000000"/>
                </a:solidFill>
                <a:latin typeface="Arial"/>
                <a:ea typeface="Arial"/>
              </a:rPr>
              <a:t>Diversos desafios até então inexistentes apresentam-se ao se criar um sistema distribuído e esta disciplina pretende prover ao aluno o conhecimento necessário para lidar com tais problemas e resolvê-los. </a:t>
            </a:r>
            <a:endParaRPr b="0" lang="pt-BR" sz="2000" spc="-1" strike="noStrike">
              <a:latin typeface="Arial"/>
            </a:endParaRPr>
          </a:p>
          <a:p>
            <a:pPr lvl="1" marL="665280" indent="-325080">
              <a:lnSpc>
                <a:spcPct val="100000"/>
              </a:lnSpc>
              <a:spcBef>
                <a:spcPts val="499"/>
              </a:spcBef>
              <a:buClr>
                <a:srgbClr val="3b812f"/>
              </a:buClr>
              <a:buFont typeface="Noto Sans Symbols"/>
              <a:buChar char="❑"/>
            </a:pPr>
            <a:r>
              <a:rPr b="0" i="1" lang="en-US" sz="2000" spc="-1" strike="noStrike">
                <a:solidFill>
                  <a:srgbClr val="000000"/>
                </a:solidFill>
                <a:latin typeface="Arial"/>
                <a:ea typeface="Arial"/>
              </a:rPr>
              <a:t>O conhecimento adquirido na disciplina permitirá ao aluno implementar sistemas distribuídos respeitando as características de transparência (acesso, replicação, localização, migração, concorrência e falhas).</a:t>
            </a:r>
            <a:endParaRPr b="0" lang="pt-BR" sz="2000" spc="-1" strike="noStrike">
              <a:latin typeface="Arial"/>
            </a:endParaRPr>
          </a:p>
        </p:txBody>
      </p:sp>
      <p:pic>
        <p:nvPicPr>
          <p:cNvPr id="143" name="Google Shape;72;p3" descr=""/>
          <p:cNvPicPr/>
          <p:nvPr/>
        </p:nvPicPr>
        <p:blipFill>
          <a:blip r:embed="rId1"/>
          <a:stretch/>
        </p:blipFill>
        <p:spPr>
          <a:xfrm>
            <a:off x="6227640" y="333360"/>
            <a:ext cx="2376000" cy="158220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42"/>
                                        </p:tgtEl>
                                        <p:attrNameLst>
                                          <p:attrName>style.visibility</p:attrName>
                                        </p:attrNameLst>
                                      </p:cBhvr>
                                      <p:to>
                                        <p:strVal val="visible"/>
                                      </p:to>
                                    </p:set>
                                    <p:animEffect filter="fade" transition="in">
                                      <p:cBhvr additive="repl">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42"/>
                                        </p:tgtEl>
                                        <p:attrNameLst>
                                          <p:attrName>style.visibility</p:attrName>
                                        </p:attrNameLst>
                                      </p:cBhvr>
                                      <p:to>
                                        <p:strVal val="visible"/>
                                      </p:to>
                                    </p:set>
                                    <p:animEffect filter="fade" transition="in">
                                      <p:cBhvr additive="repl">
                                        <p:cTn id="12" dur="1000"/>
                                        <p:tgtEl>
                                          <p:spTgt spid="142"/>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42"/>
                                        </p:tgtEl>
                                        <p:attrNameLst>
                                          <p:attrName>style.visibility</p:attrName>
                                        </p:attrNameLst>
                                      </p:cBhvr>
                                      <p:to>
                                        <p:strVal val="visible"/>
                                      </p:to>
                                    </p:set>
                                    <p:animEffect filter="fade" transition="in">
                                      <p:cBhvr additive="repl">
                                        <p:cTn id="17"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Google Shape;79;p4"/>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Plano de Ensino</a:t>
            </a:r>
            <a:endParaRPr b="0" lang="pt-BR" sz="4200" spc="-1" strike="noStrike">
              <a:latin typeface="Arial"/>
            </a:endParaRPr>
          </a:p>
        </p:txBody>
      </p:sp>
      <p:sp>
        <p:nvSpPr>
          <p:cNvPr id="145" name="Google Shape;80;p4"/>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Ementa</a:t>
            </a:r>
            <a:endParaRPr b="0" lang="pt-BR" sz="2600" spc="-1" strike="noStrike">
              <a:latin typeface="Arial"/>
            </a:endParaRPr>
          </a:p>
          <a:p>
            <a:pPr lvl="1" marL="665280" indent="-325080">
              <a:lnSpc>
                <a:spcPct val="100000"/>
              </a:lnSpc>
              <a:spcBef>
                <a:spcPts val="400"/>
              </a:spcBef>
              <a:buClr>
                <a:srgbClr val="3b812f"/>
              </a:buClr>
              <a:buFont typeface="Noto Sans Symbols"/>
              <a:buChar char="❑"/>
            </a:pPr>
            <a:r>
              <a:rPr b="0" i="1" lang="en-US" sz="1600" spc="-1" strike="noStrike">
                <a:solidFill>
                  <a:srgbClr val="000000"/>
                </a:solidFill>
                <a:latin typeface="Arial"/>
                <a:ea typeface="Arial"/>
              </a:rPr>
              <a:t>Introdução: caracterização de sistemas de computação distribuída; aplicações distribuídas (caracterização e aspectos de projeto); objetivos básicos de sistemas distribuídos (transparência, abertura, escalabilidade, etc.). </a:t>
            </a:r>
            <a:endParaRPr b="0" lang="pt-BR" sz="1600" spc="-1" strike="noStrike">
              <a:latin typeface="Arial"/>
            </a:endParaRPr>
          </a:p>
          <a:p>
            <a:pPr lvl="1" marL="665280" indent="-325080">
              <a:lnSpc>
                <a:spcPct val="100000"/>
              </a:lnSpc>
              <a:spcBef>
                <a:spcPts val="400"/>
              </a:spcBef>
              <a:buClr>
                <a:srgbClr val="3b812f"/>
              </a:buClr>
              <a:buFont typeface="Noto Sans Symbols"/>
              <a:buChar char="❑"/>
            </a:pPr>
            <a:r>
              <a:rPr b="0" i="1" lang="en-US" sz="1600" spc="-1" strike="noStrike">
                <a:solidFill>
                  <a:srgbClr val="000000"/>
                </a:solidFill>
                <a:latin typeface="Arial"/>
                <a:ea typeface="Arial"/>
              </a:rPr>
              <a:t>Modelos de sistemas distribuídos: sistemas cliente/servidor e sistemas multicamadas; sistemas peer-to-peer. </a:t>
            </a:r>
            <a:endParaRPr b="0" lang="pt-BR" sz="1600" spc="-1" strike="noStrike">
              <a:latin typeface="Arial"/>
            </a:endParaRPr>
          </a:p>
          <a:p>
            <a:pPr lvl="1" marL="665280" indent="-325080">
              <a:lnSpc>
                <a:spcPct val="100000"/>
              </a:lnSpc>
              <a:spcBef>
                <a:spcPts val="400"/>
              </a:spcBef>
              <a:buClr>
                <a:srgbClr val="3b812f"/>
              </a:buClr>
              <a:buFont typeface="Noto Sans Symbols"/>
              <a:buChar char="❑"/>
            </a:pPr>
            <a:r>
              <a:rPr b="0" i="1" lang="en-US" sz="1600" spc="-1" strike="noStrike">
                <a:solidFill>
                  <a:srgbClr val="000000"/>
                </a:solidFill>
                <a:latin typeface="Arial"/>
                <a:ea typeface="Arial"/>
              </a:rPr>
              <a:t>Objetos distribuídos: interface versus implementação; objetos remotos; chamadas de métodos remotos (RMI). </a:t>
            </a:r>
            <a:endParaRPr b="0" lang="pt-BR" sz="1600" spc="-1" strike="noStrike">
              <a:latin typeface="Arial"/>
            </a:endParaRPr>
          </a:p>
          <a:p>
            <a:pPr lvl="1" marL="665280" indent="-325080">
              <a:lnSpc>
                <a:spcPct val="100000"/>
              </a:lnSpc>
              <a:spcBef>
                <a:spcPts val="400"/>
              </a:spcBef>
              <a:buClr>
                <a:srgbClr val="3b812f"/>
              </a:buClr>
              <a:buFont typeface="Noto Sans Symbols"/>
              <a:buChar char="❑"/>
            </a:pPr>
            <a:r>
              <a:rPr b="0" i="1" lang="en-US" sz="1600" spc="-1" strike="noStrike">
                <a:solidFill>
                  <a:srgbClr val="000000"/>
                </a:solidFill>
                <a:latin typeface="Arial"/>
                <a:ea typeface="Arial"/>
              </a:rPr>
              <a:t>Processos em sistemas distribuídos: threads e seu uso em sistemas distribuídos; processos clientes e processos servidores; noções de código móvel e agentes de software. </a:t>
            </a:r>
            <a:endParaRPr b="0" lang="pt-BR" sz="1600" spc="-1" strike="noStrike">
              <a:latin typeface="Arial"/>
            </a:endParaRPr>
          </a:p>
          <a:p>
            <a:pPr lvl="1" marL="665280" indent="-325080">
              <a:lnSpc>
                <a:spcPct val="100000"/>
              </a:lnSpc>
              <a:spcBef>
                <a:spcPts val="400"/>
              </a:spcBef>
              <a:buClr>
                <a:srgbClr val="3b812f"/>
              </a:buClr>
              <a:buFont typeface="Noto Sans Symbols"/>
              <a:buChar char="❑"/>
            </a:pPr>
            <a:r>
              <a:rPr b="0" i="1" lang="en-US" sz="1600" spc="-1" strike="noStrike">
                <a:solidFill>
                  <a:srgbClr val="000000"/>
                </a:solidFill>
                <a:latin typeface="Arial"/>
                <a:ea typeface="Arial"/>
              </a:rPr>
              <a:t>Sincronização e Coordenação: o conceito de tempo em sistemas distribuídos; consenso; exclusão mútua distribuída; eleição.</a:t>
            </a:r>
            <a:endParaRPr b="0" lang="pt-BR" sz="1600" spc="-1" strike="noStrike">
              <a:latin typeface="Arial"/>
            </a:endParaRPr>
          </a:p>
        </p:txBody>
      </p:sp>
      <p:pic>
        <p:nvPicPr>
          <p:cNvPr id="146" name="Google Shape;81;p4" descr=""/>
          <p:cNvPicPr/>
          <p:nvPr/>
        </p:nvPicPr>
        <p:blipFill>
          <a:blip r:embed="rId1"/>
          <a:stretch/>
        </p:blipFill>
        <p:spPr>
          <a:xfrm>
            <a:off x="6227640" y="333360"/>
            <a:ext cx="2376000" cy="1582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Google Shape;88;p5"/>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Plano de Ensino</a:t>
            </a:r>
            <a:endParaRPr b="0" lang="pt-BR" sz="4200" spc="-1" strike="noStrike">
              <a:latin typeface="Arial"/>
            </a:endParaRPr>
          </a:p>
        </p:txBody>
      </p:sp>
      <p:sp>
        <p:nvSpPr>
          <p:cNvPr id="148" name="Google Shape;89;p5"/>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Objetivos</a:t>
            </a:r>
            <a:endParaRPr b="0" lang="pt-BR" sz="2600" spc="-1" strike="noStrike">
              <a:latin typeface="Arial"/>
            </a:endParaRPr>
          </a:p>
          <a:p>
            <a:pPr lvl="1" marL="665280" indent="-325080">
              <a:lnSpc>
                <a:spcPct val="100000"/>
              </a:lnSpc>
              <a:spcBef>
                <a:spcPts val="499"/>
              </a:spcBef>
              <a:buClr>
                <a:srgbClr val="3b812f"/>
              </a:buClr>
              <a:buFont typeface="Noto Sans Symbols"/>
              <a:buChar char="❑"/>
            </a:pPr>
            <a:r>
              <a:rPr b="0" i="1" lang="en-US" sz="2000" spc="-1" strike="noStrike">
                <a:solidFill>
                  <a:srgbClr val="000000"/>
                </a:solidFill>
                <a:latin typeface="Arial"/>
                <a:ea typeface="Arial"/>
              </a:rPr>
              <a:t>Fornecer ao aluno informações sobre os conceitos e a organização interna dos sistemas distribuídos</a:t>
            </a:r>
            <a:endParaRPr b="0" lang="pt-BR" sz="2000" spc="-1" strike="noStrike">
              <a:latin typeface="Arial"/>
            </a:endParaRPr>
          </a:p>
          <a:p>
            <a:pPr lvl="1" marL="665280" indent="-325080">
              <a:lnSpc>
                <a:spcPct val="100000"/>
              </a:lnSpc>
              <a:spcBef>
                <a:spcPts val="499"/>
              </a:spcBef>
              <a:buClr>
                <a:srgbClr val="3b812f"/>
              </a:buClr>
              <a:buFont typeface="Noto Sans Symbols"/>
              <a:buChar char="❑"/>
            </a:pPr>
            <a:r>
              <a:rPr b="0" i="1" lang="en-US" sz="2000" spc="-1" strike="noStrike">
                <a:solidFill>
                  <a:srgbClr val="000000"/>
                </a:solidFill>
                <a:latin typeface="Arial"/>
                <a:ea typeface="Arial"/>
              </a:rPr>
              <a:t>Apresentar os recursos que os sistemas distribuídos tratam, em especial transparência, concorrência e tolerância a falhas</a:t>
            </a:r>
            <a:endParaRPr b="0" lang="pt-BR" sz="2000" spc="-1" strike="noStrike">
              <a:latin typeface="Arial"/>
            </a:endParaRPr>
          </a:p>
          <a:p>
            <a:pPr lvl="1" marL="665280" indent="-325080">
              <a:lnSpc>
                <a:spcPct val="100000"/>
              </a:lnSpc>
              <a:spcBef>
                <a:spcPts val="499"/>
              </a:spcBef>
              <a:buClr>
                <a:srgbClr val="3b812f"/>
              </a:buClr>
              <a:buFont typeface="Noto Sans Symbols"/>
              <a:buChar char="❑"/>
            </a:pPr>
            <a:r>
              <a:rPr b="0" i="1" lang="en-US" sz="2000" spc="-1" strike="noStrike">
                <a:solidFill>
                  <a:srgbClr val="000000"/>
                </a:solidFill>
                <a:latin typeface="Arial"/>
                <a:ea typeface="Arial"/>
              </a:rPr>
              <a:t>Mostrar os problemas que podem acontecer em processos concorrentes e falhas de sincronização e apresentar soluções para evitar ou minimizar tais problemas</a:t>
            </a:r>
            <a:endParaRPr b="0" lang="pt-BR" sz="2000" spc="-1" strike="noStrike">
              <a:latin typeface="Arial"/>
            </a:endParaRPr>
          </a:p>
        </p:txBody>
      </p:sp>
      <p:pic>
        <p:nvPicPr>
          <p:cNvPr id="149" name="Google Shape;90;p5" descr=""/>
          <p:cNvPicPr/>
          <p:nvPr/>
        </p:nvPicPr>
        <p:blipFill>
          <a:blip r:embed="rId1"/>
          <a:stretch/>
        </p:blipFill>
        <p:spPr>
          <a:xfrm>
            <a:off x="6227640" y="333360"/>
            <a:ext cx="2376000" cy="1582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Google Shape;98;p6"/>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Avaliações</a:t>
            </a:r>
            <a:endParaRPr b="0" lang="pt-BR" sz="4200" spc="-1" strike="noStrike">
              <a:latin typeface="Arial"/>
            </a:endParaRPr>
          </a:p>
        </p:txBody>
      </p:sp>
      <p:sp>
        <p:nvSpPr>
          <p:cNvPr id="151" name="Google Shape;99;p6"/>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80000"/>
              </a:lnSpc>
              <a:buClr>
                <a:srgbClr val="cc9900"/>
              </a:buClr>
              <a:buFont typeface="Noto Sans Symbols"/>
              <a:buChar char="■"/>
            </a:pPr>
            <a:r>
              <a:rPr b="0" lang="en-US" sz="2500" spc="-1" strike="noStrike">
                <a:solidFill>
                  <a:srgbClr val="000000"/>
                </a:solidFill>
                <a:latin typeface="Arial"/>
                <a:ea typeface="Arial"/>
              </a:rPr>
              <a:t>Avaliação</a:t>
            </a:r>
            <a:endParaRPr b="0" lang="pt-BR" sz="2500" spc="-1" strike="noStrike">
              <a:latin typeface="Arial"/>
            </a:endParaRPr>
          </a:p>
          <a:p>
            <a:pPr lvl="1" marL="665280" indent="-325080">
              <a:lnSpc>
                <a:spcPct val="80000"/>
              </a:lnSpc>
              <a:spcBef>
                <a:spcPts val="499"/>
              </a:spcBef>
              <a:buClr>
                <a:srgbClr val="3b812f"/>
              </a:buClr>
              <a:buFont typeface="Noto Sans Symbols"/>
              <a:buChar char="❑"/>
            </a:pPr>
            <a:r>
              <a:rPr b="0" i="1" lang="en-US" sz="2100" spc="-1" strike="noStrike">
                <a:solidFill>
                  <a:srgbClr val="000000"/>
                </a:solidFill>
                <a:latin typeface="Arial"/>
                <a:ea typeface="Arial"/>
              </a:rPr>
              <a:t>Eficiência</a:t>
            </a:r>
            <a:endParaRPr b="0" lang="pt-BR" sz="2100" spc="-1" strike="noStrike">
              <a:latin typeface="Arial"/>
            </a:endParaRPr>
          </a:p>
          <a:p>
            <a:pPr lvl="2" marL="1017720" indent="-347400">
              <a:lnSpc>
                <a:spcPct val="80000"/>
              </a:lnSpc>
              <a:spcBef>
                <a:spcPts val="400"/>
              </a:spcBef>
              <a:buClr>
                <a:srgbClr val="cc9900"/>
              </a:buClr>
              <a:buFont typeface="Noto Sans Symbols"/>
              <a:buChar char="■"/>
            </a:pPr>
            <a:r>
              <a:rPr b="0" lang="en-US" sz="1900" spc="-1" strike="noStrike">
                <a:solidFill>
                  <a:srgbClr val="000000"/>
                </a:solidFill>
                <a:latin typeface="Arial"/>
                <a:ea typeface="Arial"/>
              </a:rPr>
              <a:t>Este aspecto é mensurado ao longo do período letivo através de avaliações progressivas (AP’s) que resultarão em notas que podem ser obtidas através de provas, seminários, trabalhos de pesquisa etc., e de forma coletiva ou individual</a:t>
            </a:r>
            <a:endParaRPr b="0" lang="pt-BR" sz="1900" spc="-1" strike="noStrike">
              <a:latin typeface="Arial"/>
            </a:endParaRPr>
          </a:p>
          <a:p>
            <a:pPr lvl="1" marL="665280" indent="-325080">
              <a:lnSpc>
                <a:spcPct val="80000"/>
              </a:lnSpc>
              <a:spcBef>
                <a:spcPts val="499"/>
              </a:spcBef>
              <a:buClr>
                <a:srgbClr val="3b812f"/>
              </a:buClr>
              <a:buFont typeface="Noto Sans Symbols"/>
              <a:buChar char="❑"/>
            </a:pPr>
            <a:r>
              <a:rPr b="0" i="1" lang="en-US" sz="2100" spc="-1" strike="noStrike">
                <a:solidFill>
                  <a:srgbClr val="000000"/>
                </a:solidFill>
                <a:latin typeface="Arial"/>
                <a:ea typeface="Arial"/>
              </a:rPr>
              <a:t>Assiduidade</a:t>
            </a:r>
            <a:endParaRPr b="0" lang="pt-BR" sz="2100" spc="-1" strike="noStrike">
              <a:latin typeface="Arial"/>
            </a:endParaRPr>
          </a:p>
          <a:p>
            <a:pPr lvl="2" marL="1017720" indent="-347400">
              <a:lnSpc>
                <a:spcPct val="80000"/>
              </a:lnSpc>
              <a:spcBef>
                <a:spcPts val="400"/>
              </a:spcBef>
              <a:buClr>
                <a:srgbClr val="cc9900"/>
              </a:buClr>
              <a:buFont typeface="Noto Sans Symbols"/>
              <a:buChar char="■"/>
            </a:pPr>
            <a:r>
              <a:rPr b="0" lang="en-US" sz="1900" spc="-1" strike="noStrike">
                <a:solidFill>
                  <a:srgbClr val="000000"/>
                </a:solidFill>
                <a:latin typeface="Arial"/>
                <a:ea typeface="Arial"/>
              </a:rPr>
              <a:t>Para ser aprovado neste aspecto, o aluno deverá apresentar freqüência, em cada disciplina, igual ou superior a 75% (setenta e cinco por cento) da carga-horária prevista. Nos casos de estágio e de internato, deverá apresentar freqüência superior a 90% (noventa por cento) da carga horária prevista</a:t>
            </a:r>
            <a:endParaRPr b="0" lang="pt-BR" sz="19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Google Shape;107;p7"/>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Avaliações</a:t>
            </a:r>
            <a:endParaRPr b="0" lang="pt-BR" sz="4200" spc="-1" strike="noStrike">
              <a:latin typeface="Arial"/>
            </a:endParaRPr>
          </a:p>
        </p:txBody>
      </p:sp>
      <p:sp>
        <p:nvSpPr>
          <p:cNvPr id="153" name="Google Shape;108;p7"/>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90000"/>
              </a:lnSpc>
              <a:buClr>
                <a:srgbClr val="cc9900"/>
              </a:buClr>
              <a:buFont typeface="Noto Sans Symbols"/>
              <a:buChar char="■"/>
            </a:pPr>
            <a:r>
              <a:rPr b="0" lang="en-US" sz="2400" spc="-1" strike="noStrike">
                <a:solidFill>
                  <a:srgbClr val="000000"/>
                </a:solidFill>
                <a:latin typeface="Arial"/>
                <a:ea typeface="Arial"/>
              </a:rPr>
              <a:t>Avaliação</a:t>
            </a:r>
            <a:endParaRPr b="0" lang="pt-BR" sz="2400" spc="-1" strike="noStrike">
              <a:latin typeface="Arial"/>
            </a:endParaRPr>
          </a:p>
          <a:p>
            <a:pPr lvl="1" marL="665280" indent="-325080">
              <a:lnSpc>
                <a:spcPct val="90000"/>
              </a:lnSpc>
              <a:spcBef>
                <a:spcPts val="499"/>
              </a:spcBef>
              <a:buClr>
                <a:srgbClr val="3b812f"/>
              </a:buClr>
              <a:buFont typeface="Noto Sans Symbols"/>
              <a:buChar char="❑"/>
            </a:pPr>
            <a:r>
              <a:rPr b="0" i="1" lang="en-US" sz="2000" spc="-1" strike="noStrike">
                <a:solidFill>
                  <a:srgbClr val="000000"/>
                </a:solidFill>
                <a:latin typeface="Arial"/>
                <a:ea typeface="Arial"/>
              </a:rPr>
              <a:t>2a chamada</a:t>
            </a:r>
            <a:endParaRPr b="0" lang="pt-BR" sz="2000" spc="-1" strike="noStrike">
              <a:latin typeface="Arial"/>
            </a:endParaRPr>
          </a:p>
          <a:p>
            <a:pPr lvl="2" marL="1017720" indent="-347400">
              <a:lnSpc>
                <a:spcPct val="90000"/>
              </a:lnSpc>
              <a:spcBef>
                <a:spcPts val="400"/>
              </a:spcBef>
              <a:buClr>
                <a:srgbClr val="cc9900"/>
              </a:buClr>
              <a:buFont typeface="Noto Sans Symbols"/>
              <a:buChar char="■"/>
            </a:pPr>
            <a:r>
              <a:rPr b="0" lang="en-US" sz="1800" spc="-1" strike="noStrike">
                <a:solidFill>
                  <a:srgbClr val="000000"/>
                </a:solidFill>
                <a:latin typeface="Arial"/>
                <a:ea typeface="Arial"/>
              </a:rPr>
              <a:t>Será assegurada ao aluno a segunda chamada das provas desde que solicitada, por escrito, ao Departamento que oferta a disciplina, até três dias úteis após a realização da primeira chamada</a:t>
            </a:r>
            <a:endParaRPr b="0" lang="pt-BR" sz="1800" spc="-1" strike="noStrike">
              <a:latin typeface="Arial"/>
            </a:endParaRPr>
          </a:p>
          <a:p>
            <a:pPr lvl="1" marL="665280" indent="-325080">
              <a:lnSpc>
                <a:spcPct val="90000"/>
              </a:lnSpc>
              <a:spcBef>
                <a:spcPts val="499"/>
              </a:spcBef>
              <a:buClr>
                <a:srgbClr val="3b812f"/>
              </a:buClr>
              <a:buFont typeface="Noto Sans Symbols"/>
              <a:buChar char="❑"/>
            </a:pPr>
            <a:r>
              <a:rPr b="0" i="1" lang="en-US" sz="2000" spc="-1" strike="noStrike">
                <a:solidFill>
                  <a:srgbClr val="000000"/>
                </a:solidFill>
                <a:latin typeface="Arial"/>
                <a:ea typeface="Arial"/>
              </a:rPr>
              <a:t>Sistema de Avaliação</a:t>
            </a:r>
            <a:endParaRPr b="0" lang="pt-BR" sz="2000" spc="-1" strike="noStrike">
              <a:latin typeface="Arial"/>
            </a:endParaRPr>
          </a:p>
          <a:p>
            <a:pPr lvl="2" marL="1017720" indent="-347400">
              <a:lnSpc>
                <a:spcPct val="90000"/>
              </a:lnSpc>
              <a:spcBef>
                <a:spcPts val="400"/>
              </a:spcBef>
              <a:buClr>
                <a:srgbClr val="cc9900"/>
              </a:buClr>
              <a:buFont typeface="Noto Sans Symbols"/>
              <a:buChar char="■"/>
            </a:pPr>
            <a:r>
              <a:rPr b="0" lang="en-US" sz="1800" spc="-1" strike="noStrike">
                <a:solidFill>
                  <a:srgbClr val="000000"/>
                </a:solidFill>
                <a:latin typeface="Arial"/>
                <a:ea typeface="Arial"/>
              </a:rPr>
              <a:t>Ao final do semestre e após, no mínimo, duas avaliações, caso obtenha nota igual ou superior a 7,0, parabéns, estará aprovado por média</a:t>
            </a:r>
            <a:endParaRPr b="0" lang="pt-BR" sz="1800" spc="-1" strike="noStrike">
              <a:latin typeface="Arial"/>
            </a:endParaRPr>
          </a:p>
          <a:p>
            <a:pPr lvl="2" marL="1017720" indent="-347400">
              <a:lnSpc>
                <a:spcPct val="90000"/>
              </a:lnSpc>
              <a:spcBef>
                <a:spcPts val="400"/>
              </a:spcBef>
              <a:buClr>
                <a:srgbClr val="cc9900"/>
              </a:buClr>
              <a:buFont typeface="Noto Sans Symbols"/>
              <a:buChar char="■"/>
            </a:pPr>
            <a:r>
              <a:rPr b="0" lang="en-US" sz="1800" spc="-1" strike="noStrike">
                <a:solidFill>
                  <a:srgbClr val="000000"/>
                </a:solidFill>
                <a:latin typeface="Arial"/>
                <a:ea typeface="Arial"/>
              </a:rPr>
              <a:t>Caso não consiga atingir a média com as notas das AP poderá fazer avaliação final (AF)</a:t>
            </a:r>
            <a:endParaRPr b="0" lang="pt-BR" sz="1800" spc="-1" strike="noStrike">
              <a:latin typeface="Arial"/>
            </a:endParaRPr>
          </a:p>
          <a:p>
            <a:pPr lvl="2" marL="1017720" indent="-347400">
              <a:lnSpc>
                <a:spcPct val="90000"/>
              </a:lnSpc>
              <a:spcBef>
                <a:spcPts val="400"/>
              </a:spcBef>
              <a:buClr>
                <a:srgbClr val="cc9900"/>
              </a:buClr>
              <a:buFont typeface="Noto Sans Symbols"/>
              <a:buChar char="■"/>
            </a:pPr>
            <a:r>
              <a:rPr b="0" lang="en-US" sz="1800" spc="-1" strike="noStrike">
                <a:solidFill>
                  <a:srgbClr val="000000"/>
                </a:solidFill>
                <a:latin typeface="Arial"/>
                <a:ea typeface="Arial"/>
              </a:rPr>
              <a:t>Para tanto, terá que apresentar média de AP igual ou maior que 4,0 e menor que 7,0.Na hipótese de você ir para a AF, deverá obter nota igual ou superior a 4,0 na avaliação final que somada à média das AP deverá resultar numa média igual ou superior a 5,0</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Google Shape;116;p8"/>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Avaliações</a:t>
            </a:r>
            <a:endParaRPr b="0" lang="pt-BR" sz="4200" spc="-1" strike="noStrike">
              <a:latin typeface="Arial"/>
            </a:endParaRPr>
          </a:p>
        </p:txBody>
      </p:sp>
      <p:sp>
        <p:nvSpPr>
          <p:cNvPr id="155" name="Google Shape;117;p8"/>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100000"/>
              </a:lnSpc>
              <a:buClr>
                <a:srgbClr val="cc9900"/>
              </a:buClr>
              <a:buFont typeface="Noto Sans Symbols"/>
              <a:buChar char="■"/>
            </a:pPr>
            <a:r>
              <a:rPr b="0" lang="en-US" sz="2600" spc="-1" strike="noStrike">
                <a:solidFill>
                  <a:srgbClr val="000000"/>
                </a:solidFill>
                <a:latin typeface="Arial"/>
                <a:ea typeface="Arial"/>
              </a:rPr>
              <a:t>Composição</a:t>
            </a:r>
            <a:endParaRPr b="0" lang="pt-BR" sz="2600" spc="-1" strike="noStrike">
              <a:latin typeface="Arial"/>
            </a:endParaRPr>
          </a:p>
          <a:p>
            <a:pPr lvl="1" marL="665280" indent="-325080">
              <a:lnSpc>
                <a:spcPct val="100000"/>
              </a:lnSpc>
              <a:spcBef>
                <a:spcPts val="601"/>
              </a:spcBef>
              <a:buClr>
                <a:srgbClr val="3b812f"/>
              </a:buClr>
              <a:buFont typeface="Noto Sans Symbols"/>
              <a:buChar char="❑"/>
            </a:pPr>
            <a:r>
              <a:rPr b="0" i="1" lang="en-US" sz="1600" spc="-1" strike="noStrike">
                <a:solidFill>
                  <a:srgbClr val="000000"/>
                </a:solidFill>
                <a:latin typeface="Arial"/>
                <a:ea typeface="Arial"/>
              </a:rPr>
              <a:t>Duas avaliações escritas e dois trabalhos práticos.</a:t>
            </a:r>
            <a:endParaRPr b="0" lang="pt-BR" sz="1600" spc="-1" strike="noStrike">
              <a:latin typeface="Arial"/>
            </a:endParaRPr>
          </a:p>
          <a:p>
            <a:pPr lvl="2" marL="1017720" indent="-347400">
              <a:lnSpc>
                <a:spcPct val="100000"/>
              </a:lnSpc>
              <a:spcBef>
                <a:spcPts val="499"/>
              </a:spcBef>
              <a:buClr>
                <a:srgbClr val="cc9900"/>
              </a:buClr>
              <a:buFont typeface="Noto Sans Symbols"/>
              <a:buChar char="■"/>
            </a:pPr>
            <a:r>
              <a:rPr b="0" lang="en-US" sz="2200" spc="-1" strike="noStrike">
                <a:solidFill>
                  <a:srgbClr val="000000"/>
                </a:solidFill>
                <a:latin typeface="Arial"/>
                <a:ea typeface="Arial"/>
              </a:rPr>
              <a:t>Para desenvolver o trabalho prático, o aluno aplicará os conceitos aprendidos em: comunicação entre processos e objetos distribuídos. Além de um trabalho extra que trate dos novos modelos de sistemas distribuídos.</a:t>
            </a:r>
            <a:endParaRPr b="0" lang="pt-BR" sz="2200" spc="-1" strike="noStrike">
              <a:latin typeface="Arial"/>
            </a:endParaRPr>
          </a:p>
          <a:p>
            <a:pPr lvl="3" marL="1335240" indent="-310680">
              <a:lnSpc>
                <a:spcPct val="100000"/>
              </a:lnSpc>
              <a:spcBef>
                <a:spcPts val="499"/>
              </a:spcBef>
              <a:buClr>
                <a:srgbClr val="3b812f"/>
              </a:buClr>
              <a:buFont typeface="Noto Sans Symbols"/>
              <a:buChar char="❑"/>
            </a:pPr>
            <a:r>
              <a:rPr b="0" lang="en-US" sz="2000" spc="-1" strike="noStrike">
                <a:solidFill>
                  <a:srgbClr val="000000"/>
                </a:solidFill>
                <a:latin typeface="Arial"/>
                <a:ea typeface="Arial"/>
              </a:rPr>
              <a:t>Trabalho principal – 70%</a:t>
            </a:r>
            <a:endParaRPr b="0" lang="pt-BR" sz="2000" spc="-1" strike="noStrike">
              <a:latin typeface="Arial"/>
            </a:endParaRPr>
          </a:p>
          <a:p>
            <a:pPr lvl="3" marL="1335240" indent="-310680">
              <a:lnSpc>
                <a:spcPct val="100000"/>
              </a:lnSpc>
              <a:spcBef>
                <a:spcPts val="499"/>
              </a:spcBef>
              <a:buClr>
                <a:srgbClr val="3b812f"/>
              </a:buClr>
              <a:buFont typeface="Noto Sans Symbols"/>
              <a:buChar char="❑"/>
            </a:pPr>
            <a:r>
              <a:rPr b="0" lang="en-US" sz="2000" spc="-1" strike="noStrike">
                <a:solidFill>
                  <a:srgbClr val="000000"/>
                </a:solidFill>
                <a:latin typeface="Arial"/>
                <a:ea typeface="Arial"/>
              </a:rPr>
              <a:t>Trabalho extra – 30% </a:t>
            </a:r>
            <a:endParaRPr b="0" lang="pt-BR" sz="2000" spc="-1" strike="noStrike">
              <a:latin typeface="Arial"/>
            </a:endParaRPr>
          </a:p>
          <a:p>
            <a:pPr lvl="2" marL="1017720" indent="-347400">
              <a:lnSpc>
                <a:spcPct val="100000"/>
              </a:lnSpc>
              <a:spcBef>
                <a:spcPts val="499"/>
              </a:spcBef>
              <a:buClr>
                <a:srgbClr val="cc9900"/>
              </a:buClr>
              <a:buFont typeface="Noto Sans Symbols"/>
              <a:buChar char="■"/>
            </a:pPr>
            <a:r>
              <a:rPr b="0" lang="en-US" sz="2200" spc="-1" strike="noStrike">
                <a:solidFill>
                  <a:srgbClr val="000000"/>
                </a:solidFill>
                <a:latin typeface="Arial"/>
                <a:ea typeface="Arial"/>
              </a:rPr>
              <a:t>Média = (AvaliaçãoParcial1 + AvaliaçãoParcial2 + Trabalho) /3 </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Google Shape;125;p9"/>
          <p:cNvSpPr/>
          <p:nvPr/>
        </p:nvSpPr>
        <p:spPr>
          <a:xfrm>
            <a:off x="457200" y="277920"/>
            <a:ext cx="8229240" cy="1139400"/>
          </a:xfrm>
          <a:prstGeom prst="rect">
            <a:avLst/>
          </a:prstGeom>
          <a:noFill/>
          <a:ln w="0">
            <a:noFill/>
          </a:ln>
        </p:spPr>
        <p:style>
          <a:lnRef idx="0"/>
          <a:fillRef idx="0"/>
          <a:effectRef idx="0"/>
          <a:fontRef idx="minor"/>
        </p:style>
        <p:txBody>
          <a:bodyPr lIns="90000" rIns="90000" tIns="46800" bIns="46800">
            <a:noAutofit/>
          </a:bodyPr>
          <a:p>
            <a:pPr>
              <a:lnSpc>
                <a:spcPct val="100000"/>
              </a:lnSpc>
              <a:tabLst>
                <a:tab algn="l" pos="0"/>
              </a:tabLst>
            </a:pPr>
            <a:r>
              <a:rPr b="0" lang="en-US" sz="4200" spc="-1" strike="noStrike">
                <a:solidFill>
                  <a:srgbClr val="006633"/>
                </a:solidFill>
                <a:latin typeface="Garamond"/>
                <a:ea typeface="Garamond"/>
              </a:rPr>
              <a:t>Sistemas Distribuídos</a:t>
            </a:r>
            <a:endParaRPr b="0" lang="pt-BR" sz="4200" spc="-1" strike="noStrike">
              <a:latin typeface="Arial"/>
            </a:endParaRPr>
          </a:p>
        </p:txBody>
      </p:sp>
      <p:sp>
        <p:nvSpPr>
          <p:cNvPr id="157" name="Google Shape;126;p9"/>
          <p:cNvSpPr/>
          <p:nvPr/>
        </p:nvSpPr>
        <p:spPr>
          <a:xfrm>
            <a:off x="457200" y="1600200"/>
            <a:ext cx="8229240" cy="4530240"/>
          </a:xfrm>
          <a:prstGeom prst="rect">
            <a:avLst/>
          </a:prstGeom>
          <a:noFill/>
          <a:ln w="0">
            <a:noFill/>
          </a:ln>
        </p:spPr>
        <p:style>
          <a:lnRef idx="0"/>
          <a:fillRef idx="0"/>
          <a:effectRef idx="0"/>
          <a:fontRef idx="minor"/>
        </p:style>
        <p:txBody>
          <a:bodyPr lIns="90000" rIns="90000" tIns="46800" bIns="46800">
            <a:noAutofit/>
          </a:bodyPr>
          <a:p>
            <a:pPr marL="338040" indent="-337680">
              <a:lnSpc>
                <a:spcPct val="80000"/>
              </a:lnSpc>
              <a:buClr>
                <a:srgbClr val="cc9900"/>
              </a:buClr>
              <a:buFont typeface="Noto Sans Symbols"/>
              <a:buChar char="■"/>
            </a:pPr>
            <a:r>
              <a:rPr b="0" lang="en-US" sz="2800" spc="-1" strike="noStrike">
                <a:solidFill>
                  <a:srgbClr val="000000"/>
                </a:solidFill>
                <a:latin typeface="Arial"/>
                <a:ea typeface="Arial"/>
              </a:rPr>
              <a:t>Algumas definições encontradas na literatura nos últimos 20 anos:</a:t>
            </a:r>
            <a:endParaRPr b="0" lang="pt-BR" sz="2800" spc="-1" strike="noStrike">
              <a:latin typeface="Arial"/>
            </a:endParaRPr>
          </a:p>
          <a:p>
            <a:pPr lvl="1" marL="665280" indent="-325080">
              <a:lnSpc>
                <a:spcPct val="80000"/>
              </a:lnSpc>
              <a:spcBef>
                <a:spcPts val="601"/>
              </a:spcBef>
              <a:buClr>
                <a:srgbClr val="3b812f"/>
              </a:buClr>
              <a:buFont typeface="Noto Sans Symbols"/>
              <a:buChar char="❑"/>
            </a:pPr>
            <a:r>
              <a:rPr b="0" i="1" lang="en-US" sz="2400" spc="-1" strike="noStrike">
                <a:solidFill>
                  <a:srgbClr val="000000"/>
                </a:solidFill>
                <a:latin typeface="Arial"/>
                <a:ea typeface="Arial"/>
              </a:rPr>
              <a:t>Um </a:t>
            </a:r>
            <a:r>
              <a:rPr b="1" i="1" lang="en-US" sz="2400" spc="-1" strike="noStrike">
                <a:solidFill>
                  <a:srgbClr val="000000"/>
                </a:solidFill>
                <a:latin typeface="Arial"/>
                <a:ea typeface="Arial"/>
              </a:rPr>
              <a:t>sistema </a:t>
            </a:r>
            <a:r>
              <a:rPr b="0" i="1" lang="en-US" sz="2400" spc="-1" strike="noStrike">
                <a:solidFill>
                  <a:srgbClr val="000000"/>
                </a:solidFill>
                <a:latin typeface="Arial"/>
                <a:ea typeface="Arial"/>
              </a:rPr>
              <a:t>composto por processadores que se comunicam através de várias linhas de comunicação como barramentos de alta velocidade ou linhas telefônicas. Cada processador possui sua memória local particular, inacessível aos outros processadores [Peterson 85]</a:t>
            </a:r>
            <a:endParaRPr b="0" lang="pt-BR" sz="2400" spc="-1" strike="noStrike">
              <a:latin typeface="Arial"/>
            </a:endParaRPr>
          </a:p>
          <a:p>
            <a:pPr lvl="1" marL="665280" indent="-325080">
              <a:lnSpc>
                <a:spcPct val="80000"/>
              </a:lnSpc>
              <a:spcBef>
                <a:spcPts val="601"/>
              </a:spcBef>
              <a:buClr>
                <a:srgbClr val="3b812f"/>
              </a:buClr>
              <a:buFont typeface="Noto Sans Symbols"/>
              <a:buChar char="❑"/>
            </a:pPr>
            <a:r>
              <a:rPr b="0" i="1" lang="en-US" sz="2400" spc="-1" strike="noStrike">
                <a:solidFill>
                  <a:srgbClr val="000000"/>
                </a:solidFill>
                <a:latin typeface="Arial"/>
                <a:ea typeface="Arial"/>
              </a:rPr>
              <a:t>Um </a:t>
            </a:r>
            <a:r>
              <a:rPr b="1" i="1" lang="en-US" sz="2400" spc="-1" strike="noStrike">
                <a:solidFill>
                  <a:srgbClr val="000000"/>
                </a:solidFill>
                <a:latin typeface="Arial"/>
                <a:ea typeface="Arial"/>
              </a:rPr>
              <a:t>conjunto de elementos de computação </a:t>
            </a:r>
            <a:r>
              <a:rPr b="0" i="1" lang="en-US" sz="2400" spc="-1" strike="noStrike">
                <a:solidFill>
                  <a:srgbClr val="000000"/>
                </a:solidFill>
                <a:latin typeface="Arial"/>
                <a:ea typeface="Arial"/>
              </a:rPr>
              <a:t>que cooperam entre si através da troca de informações [Lages 86] </a:t>
            </a:r>
            <a:endParaRPr b="0" lang="pt-BR"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TotalTime>
  <Application>LibreOffice/7.1.4.2$Windows_X86_64 LibreOffice_project/a529a4fab45b75fefc5b6226684193eb000654f6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2010-08-03T14:23:00Z</dcterms:created>
  <dc:creator>marcos</dc:creator>
  <dc:description/>
  <dc:language>pt-BR</dc:language>
  <cp:lastModifiedBy/>
  <dcterms:modified xsi:type="dcterms:W3CDTF">2022-08-21T21:09:37Z</dcterms:modified>
  <cp:revision>1</cp:revision>
  <dc:subject/>
  <dc:title/>
</cp:coreProperties>
</file>