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6.png" ContentType="image/png"/>
  <Override PartName="/ppt/media/image7.png" ContentType="image/png"/>
  <Override PartName="/ppt/media/image8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12191400" cy="22816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856080" y="4796640"/>
            <a:ext cx="51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b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440" cy="54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;p4"/>
          <p:cNvSpPr/>
          <p:nvPr/>
        </p:nvSpPr>
        <p:spPr>
          <a:xfrm>
            <a:off x="0" y="6727680"/>
            <a:ext cx="12191400" cy="129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440" cy="54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6;p3"/>
          <p:cNvSpPr/>
          <p:nvPr/>
        </p:nvSpPr>
        <p:spPr>
          <a:xfrm>
            <a:off x="856080" y="4796640"/>
            <a:ext cx="51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6a6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40;p9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41;p9"/>
          <p:cNvSpPr/>
          <p:nvPr/>
        </p:nvSpPr>
        <p:spPr>
          <a:xfrm>
            <a:off x="6706080" y="5994000"/>
            <a:ext cx="91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6a6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59;p13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CSS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97" name="Google Shape;60;p13"/>
          <p:cNvSpPr/>
          <p:nvPr/>
        </p:nvSpPr>
        <p:spPr>
          <a:xfrm>
            <a:off x="683640" y="5121000"/>
            <a:ext cx="108241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Prof. Victor Farias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8" name="Google Shape;61;p13"/>
          <p:cNvSpPr/>
          <p:nvPr/>
        </p:nvSpPr>
        <p:spPr>
          <a:xfrm>
            <a:off x="8715960" y="5222520"/>
            <a:ext cx="506376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d9d9d9"/>
                </a:solidFill>
                <a:latin typeface="Consolas"/>
                <a:ea typeface="Consolas"/>
              </a:rPr>
              <a:t>V 1.3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99" name="Google Shape;62;p13" descr=""/>
          <p:cNvPicPr/>
          <p:nvPr/>
        </p:nvPicPr>
        <p:blipFill>
          <a:blip r:embed="rId1"/>
          <a:stretch/>
        </p:blipFill>
        <p:spPr>
          <a:xfrm>
            <a:off x="7976880" y="227160"/>
            <a:ext cx="1928880" cy="19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86;p17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CSS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91;p18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Sintaxe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20" name="Google Shape;92;p18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Uma folha de estilo CSS consiste em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conjunto de regras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apontam para elementos HTML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Cada declaração corresponde a uma propriedade CSS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21" name="Google Shape;93;p18" descr="CSS selector"/>
          <p:cNvPicPr/>
          <p:nvPr/>
        </p:nvPicPr>
        <p:blipFill>
          <a:blip r:embed="rId1"/>
          <a:stretch/>
        </p:blipFill>
        <p:spPr>
          <a:xfrm>
            <a:off x="3386160" y="2116440"/>
            <a:ext cx="541908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8;p19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23" name="Google Shape;99;p19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ID</a:t>
            </a:r>
            <a:endParaRPr b="0" lang="pt-BR" sz="22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Identifica unicamente um elemento</a:t>
            </a:r>
            <a:endParaRPr b="0" lang="pt-BR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	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&lt;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 </a:t>
            </a:r>
            <a:r>
              <a:rPr b="0" lang="pt-BR" sz="1800" spc="-1" strike="noStrike">
                <a:solidFill>
                  <a:srgbClr val="d19a66"/>
                </a:solidFill>
                <a:latin typeface="Consolas"/>
                <a:ea typeface="Old Standard TT"/>
              </a:rPr>
              <a:t>id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=</a:t>
            </a:r>
            <a:r>
              <a:rPr b="0" lang="pt-BR" sz="1800" spc="-1" strike="noStrike">
                <a:solidFill>
                  <a:srgbClr val="98c379"/>
                </a:solidFill>
                <a:latin typeface="Consolas"/>
                <a:ea typeface="Old Standard TT"/>
              </a:rPr>
              <a:t>"id-da-div"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&gt;&lt;/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596880"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Classe</a:t>
            </a:r>
            <a:endParaRPr b="0" lang="pt-BR" sz="22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Uma classe pode usada em mais de um elemento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Um elemento pode ter mais de uma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596880"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  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&lt;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 </a:t>
            </a:r>
            <a:r>
              <a:rPr b="0" lang="pt-BR" sz="1800" spc="-1" strike="noStrike">
                <a:solidFill>
                  <a:srgbClr val="d19a66"/>
                </a:solidFill>
                <a:latin typeface="Consolas"/>
                <a:ea typeface="Old Standard TT"/>
              </a:rPr>
              <a:t>class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=</a:t>
            </a:r>
            <a:r>
              <a:rPr b="0" lang="pt-BR" sz="1800" spc="-1" strike="noStrike">
                <a:solidFill>
                  <a:srgbClr val="98c379"/>
                </a:solidFill>
                <a:latin typeface="Consolas"/>
                <a:ea typeface="Old Standard TT"/>
              </a:rPr>
              <a:t>"classe-da-div"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&gt;&lt;/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596880"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98;p19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25" name="Google Shape;99;p19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 elemento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Seleciona pelo nome do elemento (todos)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Seletor por id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Seleciona pelo atributo id dos elementos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#para1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04;p20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27" name="Google Shape;105;p20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 por classe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Seleciona todos elementos de uma determinada classe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.center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Agrupamento de seletores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Pode-se agrupar elementos que tem mesmas definições de estilo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, 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h2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, 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10;p21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29" name="Google Shape;111;p21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de elementos internos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Seleciona elemento que estão dentro de outros elementos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Exemplo: Selecionar todo elementos &lt;p&gt; que estão dentro de elementos &lt;div&gt;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div 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Seletores de elementos imediatamente interno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Seleciona elemento que são filhos imediatos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Exemplo: Selecionar todo elementos &lt;p&gt; que são filhos imediato de elementos &lt;div&gt;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div &gt; 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3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Unidades CSS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42;p26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Unidades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32" name="Google Shape;143;p26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Em CSS, existem dois tipos de unidades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Absolutas - comprimentos são fixos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cm - centímetros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mm - millimeters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 - polegadas (1in = 96px = 2.54cm)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px - pixels (1px = 1/96th de 1in) 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pt - points (1pt = 1/72 of 1in)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48;p27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Unidades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34" name="Google Shape;149;p27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Em CSS, existem dois tipos de unidades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Relativos - comprimentos relativos a outros comprimentos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em - Relative to the font-size of the element (2em means 2 times the size of the current font)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the x-height of the current font (rarely used) 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ch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width of the "0" 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rem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font-size of the root element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vw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the width of the viewport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vh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the height of the viewport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vmin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viewport's* smaller dimension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vmax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viewport's* larger dimension 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Relativo ao pai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Background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67;p14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Referências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201" name="Google Shape;68;p14" descr=""/>
          <p:cNvPicPr/>
          <p:nvPr/>
        </p:nvPicPr>
        <p:blipFill>
          <a:blip r:embed="rId1"/>
          <a:srcRect l="15420" t="0" r="18642" b="0"/>
          <a:stretch/>
        </p:blipFill>
        <p:spPr>
          <a:xfrm>
            <a:off x="2282040" y="1714680"/>
            <a:ext cx="3046320" cy="46202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69;p14" descr=""/>
          <p:cNvPicPr/>
          <p:nvPr/>
        </p:nvPicPr>
        <p:blipFill>
          <a:blip r:embed="rId2"/>
          <a:stretch/>
        </p:blipFill>
        <p:spPr>
          <a:xfrm>
            <a:off x="4729680" y="859680"/>
            <a:ext cx="4437720" cy="55044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70;p14" descr=""/>
          <p:cNvPicPr/>
          <p:nvPr/>
        </p:nvPicPr>
        <p:blipFill>
          <a:blip r:embed="rId3"/>
          <a:stretch/>
        </p:blipFill>
        <p:spPr>
          <a:xfrm>
            <a:off x="6663240" y="1714680"/>
            <a:ext cx="3005280" cy="462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9;p29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37" name="Google Shape;160;p29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background-color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cor de fundo de um elemento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</a:rPr>
              <a:t>lightblue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background-image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Especifica imagem como background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Por padrão, a imagem é repetida até preencher o elemento todo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"paper.gif"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65;p30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39" name="Google Shape;166;p30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background-repeat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Repete imagem horizontalmente ou verticalmente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 repeat-x, repeat-y, no-repeat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"gradient_bg.png"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repeat-x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background-position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Posiciona imagem de background quando não se repete (</a:t>
            </a:r>
            <a:r>
              <a:rPr b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no-repeat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"img_tree.png"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no-repeat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background-position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right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top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71;p31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41" name="Google Shape;172;p31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background-attachment: fixed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Fixa background no lugar ao rolar a página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2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"img_tree.png"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background-repeat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no-repeat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background-position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right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top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background-attachment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fixed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background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Atalho para propriedades background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Ordem: background-color, background-image, background-repeat, background-attachment, background-position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#ffffff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"img_tree.png"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no-repeat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right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top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Modelo Caixa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77;p32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Modelo de Caixa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44" name="Google Shape;178;p32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Content: O conteúdo da caixa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Padding: Espaço ao redor do conteúdo. Padding transparente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Border: É desenhada em torno do padding e do conteúdo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Margin: Margem para elementos ao lado. A margem é transparente.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5" name="Google Shape;179;p32" descr=""/>
          <p:cNvPicPr/>
          <p:nvPr/>
        </p:nvPicPr>
        <p:blipFill>
          <a:blip r:embed="rId1"/>
          <a:stretch/>
        </p:blipFill>
        <p:spPr>
          <a:xfrm>
            <a:off x="1523880" y="3314880"/>
            <a:ext cx="9143280" cy="29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84;p33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Modelo de Caixa 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47" name="Google Shape;185;p33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Ao definir Width e Height dos elementos, estamos apenas definindo largura e altura da área do conteúdo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Para calcular a área completa do elemento, devemos considerar também padding, border e margin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div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width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320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10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5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gray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margin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15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 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Largura total = width + (padding esquerdo e direito) + (margin esquerdo e direito) + (border esquerdo e direito) = 320 + 2*10 + 2*5 + 2*15 = 380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Bordas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90;p34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50" name="Google Shape;191;p34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border-style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Especifica qual o tipo de borda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dotted - linha pontilhada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dashed - linha tracejada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solid - linha sólida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double - linha dupla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groove - 3D grooved border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ridge - 3D ridged border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inset - 3D inset border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outset - 3D outset border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none - sem borda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hidden - borda escondida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Pode colocar 1 a 4 valores (top border, right border, bottom border, and the left border)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border-style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4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dotted solid dotted solid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196;p35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52" name="Google Shape;197;p35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border-width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Largura da borda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1 a 4 valores em ordem:  top border, right border, bottom border, and the left border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.three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border-width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2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10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4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20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border-color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Cor da borda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1 a 4 valores em ordem: top border, right border, bottom border, and the left border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.three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green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blue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yellow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02;p36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54" name="Google Shape;203;p36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Atalho para as propriedades border-width, border-style (requerido), border-color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5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border-left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6px solid red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lightgrey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75;p15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Introdução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Margens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08;p37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Margens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57" name="Google Shape;209;p37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margin-top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margin-right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margin-bottom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margin-left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auto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- o navegador calcula a margem para centralizar o elemento </a:t>
            </a: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(também serve para centralizar div!)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inherit 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a margem é herdada do elemento pai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Dica: valores negativos são permitidos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margin-top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margin-bottom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margin-right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150px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margin-left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14;p38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Margens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59" name="Google Shape;215;p38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Atalho para margin-top, margin-right, margin-bottom e margin-left (nessa ordem)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 150px 100px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Paddings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20;p39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2" name="Google Shape;221;p39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 gera espaço ao redor do conteúdo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padding-top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padding-right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padding-bottom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padding-left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inherit 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a margem é herdada do elemento pai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padding-top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padding-right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30px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padding-bottom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padding-left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26;p40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4" name="Google Shape;227;p40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Atalho para padding-top, padding-right, padding-bottom e padding-left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50px 30px 50px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Altura e largura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32;p41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 e Width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7" name="Google Shape;233;p41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width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definem a altura e a largura do elemento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div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height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200px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width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50%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powderblue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38;p42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 e Width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269" name="Google Shape;239;p42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max-width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largura máxima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Caso janela seja menor que largura máxima, o elemento diminui de tamanho 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div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max-width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height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powderblue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94;p51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width, max-width e margin: auto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71" name="Google Shape;295;p51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Elementos bloco usam toda a largura disponível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width previne que o bloco use toda a largura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quando largura da página é menor que width, a página quebra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max-width fornece uma solução melhor</a:t>
            </a:r>
            <a:endParaRPr b="0" lang="pt-BR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quando a largura da página é menor que max-width, o elemento diminui de largura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margin: auto distribui a sobra de espaço horizontalmente igualmente entra a margem esquerda e direita para centralizar elemento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div.ex1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500px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margin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auto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div.ex2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max-width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500px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margin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auto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80;p16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06" name="Google Shape;81;p16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 significa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ascading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tyle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heets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Descreve como os elementos são renderizados na tela 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Folhas de estilo são salvas em arquivos CSS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 define o layout da página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HTML define apenas o conteúdo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Texto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44;p43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74" name="Google Shape;245;p43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color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Muda cor do texto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green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text-align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Define alinhamento horizontal do texto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Valores: center, left, right, justify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center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50;p44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76" name="Google Shape;251;p44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text-decoration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decorações no texto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 none, overline, line-through e underline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text-decoration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overline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text-transform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Especifica 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case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 das letras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Valores: uppercase, lowercase e capitalize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p.lowercase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text-transform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lowercase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56;p45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78" name="Google Shape;257;p45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Existem dois tipos de famílias de fonte em CSS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Família genéricas: grupo de famílias de fonte que parecem similar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Família da fonte: uma família específica de fonte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279" name="Google Shape;258;p45" descr=""/>
          <p:cNvPicPr/>
          <p:nvPr/>
        </p:nvPicPr>
        <p:blipFill>
          <a:blip r:embed="rId1"/>
          <a:stretch/>
        </p:blipFill>
        <p:spPr>
          <a:xfrm>
            <a:off x="1657440" y="2943000"/>
            <a:ext cx="9010080" cy="301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63;p46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81" name="Text Placeholder 1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Google Shape;265;p46" descr="Serif vs. Sans-serif"/>
          <p:cNvPicPr/>
          <p:nvPr/>
        </p:nvPicPr>
        <p:blipFill>
          <a:blip r:embed="rId1"/>
          <a:stretch/>
        </p:blipFill>
        <p:spPr>
          <a:xfrm>
            <a:off x="3042360" y="2620080"/>
            <a:ext cx="6106680" cy="217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70;p47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84" name="Google Shape;271;p47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font-family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vários nomes de fontes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 o navegador não suportar a primeira fonte, ele tenta a segundo e assim em diante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Melhor usar a fonte desejada no começo e depois colocar famílias de fontes genéricas para o navegador escolher a que tiver suporte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font-family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"Times New Roman", Times, serif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76;p48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86" name="Google Shape;277;p48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font-size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tamanho do texto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padrão da fonte é </a:t>
            </a: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16px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font-size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40px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h2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font-size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1.875em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2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/* 30px/16=1.875em */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Pseudo-classes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354;p61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Pseudo-classes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89" name="Google Shape;355;p61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Pseudo-classes definem um estado especial do elemento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a52a2a"/>
                </a:solidFill>
                <a:latin typeface="Arial"/>
                <a:ea typeface="Arial"/>
              </a:rPr>
              <a:t>selector:pseudo-class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2000" spc="-1" strike="noStrike">
                <a:solidFill>
                  <a:srgbClr val="ff0000"/>
                </a:solidFill>
                <a:latin typeface="Arial"/>
                <a:ea typeface="Arial"/>
              </a:rPr>
              <a:t>property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2000" spc="-1" strike="noStrike">
                <a:solidFill>
                  <a:srgbClr val="0000cd"/>
                </a:solidFill>
                <a:latin typeface="Arial"/>
                <a:ea typeface="Arial"/>
              </a:rPr>
              <a:t>value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88;p50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Pseudo-classes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91" name="Google Shape;289;p50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elementos podem ser estilizados segundo seus estados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a:link - um link não visitado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a:visited - um link visitado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a:hover - um link quando o mouse passa por cima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a:active - um link no momento que é clicado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a:link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red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a:visited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green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a:hover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hotpink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a:active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blue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OBS:</a:t>
            </a: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 a:hover tem que vir depois de a:link e a:visited. a:active deve vir depois de a:hover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3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Adicionando CSS na sua página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54;p28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Position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00;p52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Position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94" name="Google Shape;301;p52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o método de posicionamento do elemento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Temos quatro valores: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static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fixed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absolute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306;p53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static;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96" name="Google Shape;307;p53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 padrão 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é static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Posiciona os elementos com o fluxo normal da página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div.static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static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312;p54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relative;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98" name="Google Shape;313;p54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posicionamento é relativo a sua posição normal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Não perde o lugar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top, right, bottom, and left vão ajustar a posição relativo com a posição normal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div.relative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relative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left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318;p55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fixed;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0" name="Google Shape;319;p55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elemento é posicionado segundo a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viewport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Não deixa espaço onde ele estaria posicionado normalmente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div.fixed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fixed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bottom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right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24;p56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absolute;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2" name="Google Shape;325;p56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elemento é posicionado de acordo com o ancestral mais próximo que possui o position setado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 o elemento não tem ancestrais posicionados, ele usa o body como base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Quando não é setado left, right, bottom ou top, o elemento fica no mesmo lugar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 perde o lugar dele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div.relative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relative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400px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height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200px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div.absolute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absolute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  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top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80px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right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200px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height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3"/>
          <p:cNvSpPr/>
          <p:nvPr/>
        </p:nvSpPr>
        <p:spPr>
          <a:xfrm>
            <a:off x="683640" y="2524320"/>
            <a:ext cx="10824120" cy="20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Display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42;p59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Display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5" name="Google Shape;343;p59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Especifica como o elemento é renderizado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none - Esconde elemento e não deixa espaço -&gt; interessante para fazer elementos aparecerem e desaparecem usando JS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block - elemento quebra linha e ocupa largura completa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 - elemento não quebra linha e só ocupa o espaço necessário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inline-block - funcionam como elemento inline tendo </a:t>
            </a:r>
            <a:r>
              <a:rPr b="0" i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width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e </a:t>
            </a:r>
            <a:r>
              <a:rPr b="0" i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 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usado para fazer caixas que se reorganizam quando o navegador é redimensionado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.floating-box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display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inline-block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150px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height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75px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margin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48;p60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display:none vs visibility:hidden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7" name="Google Shape;349;p60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Ambos fazem o elemento desaparecer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display:none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 não ocupa mais lugar no layout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visibility:hidden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 ainda ocupa lugar no layout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66;p63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Opacidade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9" name="Google Shape;367;p63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opacity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img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opacity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0.5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filter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alpha(opacity=50)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img:hover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opacity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1.0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filter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alpha(opacity=100)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Usando rgba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background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rgba(76, 175, 80, 0.3)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16;p22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 na Página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09" name="Google Shape;117;p22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Existem 3 modos de incluir CSS em uma página HTML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i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interna</a:t>
            </a:r>
            <a:endParaRPr b="0" lang="pt-BR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externa</a:t>
            </a: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que ocorre se mais de um estilo for especificado para um mesmo elemento?</a:t>
            </a:r>
            <a:endParaRPr b="0" lang="pt-BR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Vale o último estilo lido pelo navegador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"/>
          <p:cNvSpPr/>
          <p:nvPr/>
        </p:nvSpPr>
        <p:spPr>
          <a:xfrm>
            <a:off x="353880" y="1843200"/>
            <a:ext cx="5392800" cy="17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6a69a"/>
                </a:solidFill>
                <a:latin typeface="Old Standard TT"/>
                <a:ea typeface="Old Standard TT"/>
              </a:rPr>
              <a:t>Exemplos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311" name="Text Placeholder 2"/>
          <p:cNvSpPr/>
          <p:nvPr/>
        </p:nvSpPr>
        <p:spPr>
          <a:xfrm>
            <a:off x="6585840" y="965520"/>
            <a:ext cx="5115240" cy="49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4236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Menu superior m</a:t>
            </a:r>
            <a:r>
              <a:rPr b="0" lang="pt-BR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óvel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Menu superior fixo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Menu lateral fixo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Dropdown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Dropdown menu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405;p69"/>
          <p:cNvSpPr/>
          <p:nvPr/>
        </p:nvSpPr>
        <p:spPr>
          <a:xfrm>
            <a:off x="653760" y="701640"/>
            <a:ext cx="7471440" cy="54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Perguntas?</a:t>
            </a:r>
            <a:endParaRPr b="0" lang="pt-BR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Prof. Victor Farias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22;p23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i="1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11" name="Google Shape;123;p23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Estilos inline se aplicam a apenas um elemento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Usa atributo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style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para definir propriedades CSS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style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"color:blue;margin-left:30px;"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This is a heading.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A grande desvantagem do </a:t>
            </a:r>
            <a:r>
              <a:rPr b="0" i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inline</a:t>
            </a: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 é que se perde a sepação entre conteúdo e apresentação -&gt; mistura HTML com CSS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28;p24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Interna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13" name="Google Shape;129;p24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estilo único de uma página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Tag &lt;style&gt; dentro de 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background-color: linen;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br/>
            <a:br/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color: maroon;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margin-left: 40px;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 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34;p25"/>
          <p:cNvSpPr/>
          <p:nvPr/>
        </p:nvSpPr>
        <p:spPr>
          <a:xfrm>
            <a:off x="415440" y="593280"/>
            <a:ext cx="11360160" cy="8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Externa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15" name="Google Shape;135;p25"/>
          <p:cNvSpPr/>
          <p:nvPr/>
        </p:nvSpPr>
        <p:spPr>
          <a:xfrm>
            <a:off x="415440" y="1562040"/>
            <a:ext cx="1136016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Pode mudar o estilo completo da página em apenas um arquivo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Tag &lt;link&gt; para incluir folha de estilo CSS externa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Google Shape;136;p25"/>
          <p:cNvSpPr/>
          <p:nvPr/>
        </p:nvSpPr>
        <p:spPr>
          <a:xfrm>
            <a:off x="1890720" y="2883240"/>
            <a:ext cx="3812400" cy="27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index.html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link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rel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"stylesheet"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type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"text/css"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href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"mystyle.css"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17" name="Google Shape;137;p25"/>
          <p:cNvSpPr/>
          <p:nvPr/>
        </p:nvSpPr>
        <p:spPr>
          <a:xfrm>
            <a:off x="6402960" y="2823480"/>
            <a:ext cx="3952440" cy="29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mystyle.css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</a:rPr>
              <a:t>lightblue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br/>
            <a:br/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navy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margin-left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20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Application>LibreOffice/7.1.4.2$Windows_X86_64 LibreOffice_project/a529a4fab45b75fefc5b6226684193eb000654f6</Application>
  <AppVersion>15.0000</AppVersion>
  <Words>1372</Words>
  <Paragraphs>440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2023-08-31T08:06:44Z</dcterms:modified>
  <cp:revision>35</cp:revision>
  <dc:subject/>
  <dc:title>CSS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9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61</vt:i4>
  </property>
</Properties>
</file>