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gif" ContentType="image/gif"/>
  <Override PartName="/ppt/media/image6.png" ContentType="image/png"/>
  <Override PartName="/ppt/media/image7.png" ContentType="image/png"/>
  <Override PartName="/ppt/media/image8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53760" y="6485040"/>
            <a:ext cx="747180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53760" y="6485040"/>
            <a:ext cx="747180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53760" y="6485040"/>
            <a:ext cx="747180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653760" y="6485040"/>
            <a:ext cx="747180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53760" y="6485040"/>
            <a:ext cx="747180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12191760" cy="22820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>
            <a:off x="856080" y="4796640"/>
            <a:ext cx="52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b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3640" y="2524320"/>
            <a:ext cx="10824480" cy="203004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463AF3FA-453C-4348-B68E-C3D77F59D9F6}" type="slidenum">
              <a:rPr b="0" lang="pt-BR" sz="1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1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20;p4"/>
          <p:cNvSpPr/>
          <p:nvPr/>
        </p:nvSpPr>
        <p:spPr>
          <a:xfrm>
            <a:off x="0" y="6727680"/>
            <a:ext cx="12191760" cy="130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8172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15440" y="1562040"/>
            <a:ext cx="11360520" cy="45295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94384DD4-2E52-41D5-B55E-16295B830B76}" type="slidenum">
              <a:rPr b="0" lang="pt-BR" sz="1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6;p3"/>
          <p:cNvSpPr/>
          <p:nvPr/>
        </p:nvSpPr>
        <p:spPr>
          <a:xfrm>
            <a:off x="856080" y="4796640"/>
            <a:ext cx="52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26a69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3640" y="2524320"/>
            <a:ext cx="10824480" cy="203004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6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E578475-E30C-405A-A4F7-53A957EE724C}" type="slidenum">
              <a:rPr b="0" lang="pt-BR" sz="1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40;p9"/>
          <p:cNvSpPr/>
          <p:nvPr/>
        </p:nvSpPr>
        <p:spPr>
          <a:xfrm>
            <a:off x="6095880" y="0"/>
            <a:ext cx="6095520" cy="68576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Google Shape;41;p9"/>
          <p:cNvSpPr/>
          <p:nvPr/>
        </p:nvSpPr>
        <p:spPr>
          <a:xfrm>
            <a:off x="6706080" y="5994000"/>
            <a:ext cx="91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26a69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53880" y="1843200"/>
            <a:ext cx="5393160" cy="177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585840" y="965520"/>
            <a:ext cx="5115600" cy="49266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E4D940B-F809-47F8-ADD1-1A7252D7643C}" type="slidenum">
              <a:rPr b="0" lang="pt-BR" sz="1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a6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53760" y="701640"/>
            <a:ext cx="7471800" cy="54540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pt-BR" sz="5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Num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029B9372-ECD4-48C1-A5FC-243B0BED697A}" type="slidenum">
              <a:rPr b="0" lang="pt-BR" sz="1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59;p13"/>
          <p:cNvSpPr txBox="1"/>
          <p:nvPr/>
        </p:nvSpPr>
        <p:spPr>
          <a:xfrm>
            <a:off x="683640" y="2524320"/>
            <a:ext cx="10824480" cy="203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CSS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Google Shape;60;p13"/>
          <p:cNvSpPr txBox="1"/>
          <p:nvPr/>
        </p:nvSpPr>
        <p:spPr>
          <a:xfrm>
            <a:off x="683640" y="5121000"/>
            <a:ext cx="10824480" cy="10497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b7b7b7"/>
                </a:solidFill>
                <a:latin typeface="Old Standard TT"/>
                <a:ea typeface="Old Standard TT"/>
              </a:rPr>
              <a:t>Prof. Victor Farias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03" name="Google Shape;61;p13"/>
          <p:cNvSpPr/>
          <p:nvPr/>
        </p:nvSpPr>
        <p:spPr>
          <a:xfrm>
            <a:off x="8715960" y="5222520"/>
            <a:ext cx="5064120" cy="59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50000"/>
              </a:lnSpc>
            </a:pPr>
            <a:r>
              <a:rPr b="0" lang="pt-BR" sz="1600" spc="-1" strike="noStrike">
                <a:solidFill>
                  <a:srgbClr val="d9d9d9"/>
                </a:solidFill>
                <a:latin typeface="Consolas"/>
                <a:ea typeface="Consolas"/>
              </a:rPr>
              <a:t>V 1.3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04" name="Google Shape;62;p13" descr=""/>
          <p:cNvPicPr/>
          <p:nvPr/>
        </p:nvPicPr>
        <p:blipFill>
          <a:blip r:embed="rId1"/>
          <a:stretch/>
        </p:blipFill>
        <p:spPr>
          <a:xfrm>
            <a:off x="7976880" y="227160"/>
            <a:ext cx="1929240" cy="192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86;p17"/>
          <p:cNvSpPr txBox="1"/>
          <p:nvPr/>
        </p:nvSpPr>
        <p:spPr>
          <a:xfrm>
            <a:off x="683640" y="2524320"/>
            <a:ext cx="10824480" cy="203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CSS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91;p18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Sintaxe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92;p18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Uma folha de estilo CSS consiste em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conjunto de regras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Seletores apontam para elementos HTML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Cada declaração corresponde a uma propriedade CSS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93;p18" descr="CSS selector"/>
          <p:cNvPicPr/>
          <p:nvPr/>
        </p:nvPicPr>
        <p:blipFill>
          <a:blip r:embed="rId1"/>
          <a:stretch/>
        </p:blipFill>
        <p:spPr>
          <a:xfrm>
            <a:off x="3386160" y="2116440"/>
            <a:ext cx="5419440" cy="113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98;p19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Seletores CSS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Google Shape;99;p19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ID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Identifica unicamente um elemento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	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&lt;</a:t>
            </a:r>
            <a:r>
              <a:rPr b="0" lang="pt-BR" sz="1800" spc="-1" strike="noStrike">
                <a:solidFill>
                  <a:srgbClr val="e06c75"/>
                </a:solidFill>
                <a:latin typeface="Consolas"/>
                <a:ea typeface="Old Standard TT"/>
              </a:rPr>
              <a:t>div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 </a:t>
            </a:r>
            <a:r>
              <a:rPr b="0" lang="pt-BR" sz="1800" spc="-1" strike="noStrike">
                <a:solidFill>
                  <a:srgbClr val="d19a66"/>
                </a:solidFill>
                <a:latin typeface="Consolas"/>
                <a:ea typeface="Old Standard TT"/>
              </a:rPr>
              <a:t>id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=</a:t>
            </a:r>
            <a:r>
              <a:rPr b="0" lang="pt-BR" sz="1800" spc="-1" strike="noStrike">
                <a:solidFill>
                  <a:srgbClr val="98c379"/>
                </a:solidFill>
                <a:latin typeface="Consolas"/>
                <a:ea typeface="Old Standard TT"/>
              </a:rPr>
              <a:t>"id-da-div"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&gt;&lt;/</a:t>
            </a:r>
            <a:r>
              <a:rPr b="0" lang="pt-BR" sz="1800" spc="-1" strike="noStrike">
                <a:solidFill>
                  <a:srgbClr val="e06c75"/>
                </a:solidFill>
                <a:latin typeface="Consolas"/>
                <a:ea typeface="Old Standard TT"/>
              </a:rPr>
              <a:t>div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596880">
              <a:lnSpc>
                <a:spcPct val="115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Classe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Uma classe pode usada em mais de um elemento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Um elemento pode ter mais de uma classe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596880">
              <a:lnSpc>
                <a:spcPct val="115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  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&lt;</a:t>
            </a:r>
            <a:r>
              <a:rPr b="0" lang="pt-BR" sz="1800" spc="-1" strike="noStrike">
                <a:solidFill>
                  <a:srgbClr val="e06c75"/>
                </a:solidFill>
                <a:latin typeface="Consolas"/>
                <a:ea typeface="Old Standard TT"/>
              </a:rPr>
              <a:t>div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 </a:t>
            </a:r>
            <a:r>
              <a:rPr b="0" lang="pt-BR" sz="1800" spc="-1" strike="noStrike">
                <a:solidFill>
                  <a:srgbClr val="d19a66"/>
                </a:solidFill>
                <a:latin typeface="Consolas"/>
                <a:ea typeface="Old Standard TT"/>
              </a:rPr>
              <a:t>class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=</a:t>
            </a:r>
            <a:r>
              <a:rPr b="0" lang="pt-BR" sz="1800" spc="-1" strike="noStrike">
                <a:solidFill>
                  <a:srgbClr val="98c379"/>
                </a:solidFill>
                <a:latin typeface="Consolas"/>
                <a:ea typeface="Old Standard TT"/>
              </a:rPr>
              <a:t>"classe-da-div"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&gt;&lt;/</a:t>
            </a:r>
            <a:r>
              <a:rPr b="0" lang="pt-BR" sz="1800" spc="-1" strike="noStrike">
                <a:solidFill>
                  <a:srgbClr val="e06c75"/>
                </a:solidFill>
                <a:latin typeface="Consolas"/>
                <a:ea typeface="Old Standard TT"/>
              </a:rPr>
              <a:t>div</a:t>
            </a:r>
            <a:r>
              <a:rPr b="0" lang="pt-BR" sz="1800" spc="-1" strike="noStrike">
                <a:solidFill>
                  <a:srgbClr val="bbbbbb"/>
                </a:solidFill>
                <a:latin typeface="Consolas"/>
                <a:ea typeface="Old Standard TT"/>
              </a:rPr>
              <a:t>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596880">
              <a:lnSpc>
                <a:spcPct val="115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98;p19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Seletores CSS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Google Shape;99;p19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Seletor elemento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Seleciona pelo nome do elemento (todos)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p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text-align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center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Seletor por id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Seleciona pelo atributo id dos elementos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</a:rPr>
              <a:t>#para1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text-align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center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04;p20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Seletores CSS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105;p20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Seletor por classe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Seleciona todos elementos de uma determinada classe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</a:rPr>
              <a:t>.center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text-align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center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Agrupamento de seletores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Pode-se agrupar elementos que tem mesmas definições de estilo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h1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, 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h2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, 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p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text-align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center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110;p21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Seletores CSS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111;p21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Seletores de elementos internos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Seleciona elemento que estão dentro de outros elementos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Exemplo: Selecionar todo elementos &lt;p&gt; que estão dentro de elementos &lt;div&gt;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div p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text-align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center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Seletores de elementos imediatamente interno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Seleciona elemento que são filhos imediatos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Exemplo: Selecionar todo elementos &lt;p&gt; que são filhos imediato de elementos &lt;div&gt;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div &gt; p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text-align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center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3"/>
          <p:cNvSpPr txBox="1"/>
          <p:nvPr/>
        </p:nvSpPr>
        <p:spPr>
          <a:xfrm>
            <a:off x="683640" y="2524320"/>
            <a:ext cx="10824480" cy="203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Unidades CSS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142;p26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Unidades CSS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143;p26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Em CSS, existem dois tipos de unidades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Absolutas - comprimentos são fixos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cm - centímetros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mm - millimeters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 - polegadas (1in = 96px = 2.54cm)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px - pixels (1px = 1/96th de 1in)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pt - points (1pt = 1/72 of 1in)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pc - picas (1pc = 12 pt)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148;p27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Unidades CSS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149;p27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Em CSS, existem dois tipos de unidades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Relativos - comprimentos relativos a outros comprimentos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em - Relative to the font-size of the element (2em means 2 times the size of the current font)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ex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Relative to the x-height of the current font (rarely used)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ch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Relative to width of the "0"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rem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Relative to font-size of the root element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vw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Relative to 1% of the width of the viewport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vh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Relative to 1% of the height of the viewport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vmin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Relative to 1% of viewport's* smaller dimension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vmax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Relative to 1% of viewport's* larger dimension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%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Relativo ao pai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54;p28"/>
          <p:cNvSpPr txBox="1"/>
          <p:nvPr/>
        </p:nvSpPr>
        <p:spPr>
          <a:xfrm>
            <a:off x="683640" y="2524320"/>
            <a:ext cx="10824480" cy="203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Background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67;p14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Referências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Google Shape;68;p14" descr=""/>
          <p:cNvPicPr/>
          <p:nvPr/>
        </p:nvPicPr>
        <p:blipFill>
          <a:blip r:embed="rId1"/>
          <a:srcRect l="15420" t="0" r="18642" b="0"/>
          <a:stretch/>
        </p:blipFill>
        <p:spPr>
          <a:xfrm>
            <a:off x="2282040" y="1714680"/>
            <a:ext cx="3046680" cy="4620600"/>
          </a:xfrm>
          <a:prstGeom prst="rect">
            <a:avLst/>
          </a:prstGeom>
          <a:ln w="0">
            <a:noFill/>
          </a:ln>
        </p:spPr>
      </p:pic>
      <p:pic>
        <p:nvPicPr>
          <p:cNvPr id="207" name="Google Shape;69;p14" descr=""/>
          <p:cNvPicPr/>
          <p:nvPr/>
        </p:nvPicPr>
        <p:blipFill>
          <a:blip r:embed="rId2"/>
          <a:stretch/>
        </p:blipFill>
        <p:spPr>
          <a:xfrm>
            <a:off x="4729680" y="859680"/>
            <a:ext cx="4438080" cy="550800"/>
          </a:xfrm>
          <a:prstGeom prst="rect">
            <a:avLst/>
          </a:prstGeom>
          <a:ln w="0">
            <a:noFill/>
          </a:ln>
        </p:spPr>
      </p:pic>
      <p:pic>
        <p:nvPicPr>
          <p:cNvPr id="208" name="Google Shape;70;p14" descr=""/>
          <p:cNvPicPr/>
          <p:nvPr/>
        </p:nvPicPr>
        <p:blipFill>
          <a:blip r:embed="rId3"/>
          <a:stretch/>
        </p:blipFill>
        <p:spPr>
          <a:xfrm>
            <a:off x="6663240" y="1714680"/>
            <a:ext cx="3005640" cy="462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159;p29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Background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Google Shape;160;p29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background-color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Define cor de fundo de um elemento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body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ffffff"/>
                </a:solidFill>
                <a:highlight>
                  <a:srgbClr val="990000"/>
                </a:highlight>
                <a:latin typeface="Consolas"/>
                <a:ea typeface="Consolas"/>
              </a:rPr>
              <a:t>lightblue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background-image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Especifica imagem como background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Por padrão, a imagem é repetida até preencher o elemento todo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body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background-image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</a:rPr>
              <a:t>url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(</a:t>
            </a:r>
            <a:r>
              <a:rPr b="0" lang="pt-BR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"paper.gif"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);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65;p30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Background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Google Shape;166;p30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background-repeat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Repete imagem horizontalmente ou verticalmente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Valores: repeat-x, repeat-y, no-repeat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body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background-image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</a:rPr>
              <a:t>url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(</a:t>
            </a:r>
            <a:r>
              <a:rPr b="0" lang="pt-BR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"gradient_bg.png"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);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background-repeat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repeat-x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background-position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Posiciona imagem de background quando não se repete (</a:t>
            </a:r>
            <a:r>
              <a:rPr b="1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no-repeat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body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background-image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</a:rPr>
              <a:t>url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(</a:t>
            </a:r>
            <a:r>
              <a:rPr b="0" lang="pt-BR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"img_tree.png"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);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background-repeat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no-repeat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background-position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right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top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171;p31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Background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172;p31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background-attachment: fixed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Fixa background no lugar ao rolar a página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body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2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background-image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200" spc="-1" strike="noStrike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</a:rPr>
              <a:t>url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(</a:t>
            </a:r>
            <a:r>
              <a:rPr b="0" lang="pt-BR" sz="12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"img_tree.png"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);</a:t>
            </a:r>
            <a:br/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2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background-repeat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2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no-repeat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2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background-position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2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right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2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top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2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background-attachment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2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fixed</a:t>
            </a:r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2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background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Atalho para propriedades background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Ordem: background-color, background-image, background-repeat, background-attachment, background-position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body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#ffffff </a:t>
            </a:r>
            <a:r>
              <a:rPr b="0" lang="pt-BR" sz="1400" spc="-1" strike="noStrike">
                <a:solidFill>
                  <a:srgbClr val="45ae34"/>
                </a:solidFill>
                <a:highlight>
                  <a:srgbClr val="ffffff"/>
                </a:highlight>
                <a:latin typeface="Consolas"/>
                <a:ea typeface="Consolas"/>
              </a:rPr>
              <a:t>url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(</a:t>
            </a:r>
            <a:r>
              <a:rPr b="0" lang="pt-BR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"img_tree.png"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)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no-repeat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right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top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154;p28"/>
          <p:cNvSpPr txBox="1"/>
          <p:nvPr/>
        </p:nvSpPr>
        <p:spPr>
          <a:xfrm>
            <a:off x="683640" y="2524320"/>
            <a:ext cx="10824480" cy="203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Modelo Caixa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177;p32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Modelo de Caixa CSS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Google Shape;178;p32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Content: O conteúdo da caixa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Padding: Espaço ao redor do conteúdo. Padding transparente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Border: É desenhada em torno do padding e do conteúdo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Margin: Margem para elementos ao lado. A margem é transparente.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Google Shape;179;p32" descr=""/>
          <p:cNvPicPr/>
          <p:nvPr/>
        </p:nvPicPr>
        <p:blipFill>
          <a:blip r:embed="rId1"/>
          <a:stretch/>
        </p:blipFill>
        <p:spPr>
          <a:xfrm>
            <a:off x="1523880" y="3314880"/>
            <a:ext cx="9143640" cy="294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184;p33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Modelo de Caixa CSS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185;p33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Ao definir Width e Height dos elementos, estamos apenas definindo largura e altura da área do conteúdo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Para calcular a área completa do elemento, devemos considerar também padding, border e margin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div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width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320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padding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10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border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5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solid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gray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margin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15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 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Largura total = width + (padding esquerdo e direito) + (margin esquerdo e direito) + (border esquerdo e direito) = 320 + 2*10 + 2*5 + 2*15 = 380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154;p28"/>
          <p:cNvSpPr txBox="1"/>
          <p:nvPr/>
        </p:nvSpPr>
        <p:spPr>
          <a:xfrm>
            <a:off x="683640" y="2524320"/>
            <a:ext cx="10824480" cy="203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Bordas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190;p34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Bordas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Google Shape;191;p34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border-style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Especifica qual o tipo de borda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dotted - linha pontilhada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dashed - linha tracejada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solid - linha sólida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double - linha dupla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groove - 3D grooved border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ridge - 3D ridged border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inset - 3D inset border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outset - 3D outset border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none - sem borda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hidden - borda escondida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Pode colocar 1 a 4 valores (top border, right border, bottom border, and the left border)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p 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4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border-style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4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dotted solid dotted solid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96;p35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Bordas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Google Shape;197;p35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border-width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Largura da borda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1 a 4 valores em ordem:  top border, right border, bottom border, and the left border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p</a:t>
            </a:r>
            <a:r>
              <a:rPr b="0" lang="pt-BR" sz="1400" spc="-1" strike="noStrike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</a:rPr>
              <a:t>.three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border-style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solid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border-width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2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10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4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20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border-color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Cor da borda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1 a 4 valores em ordem: top border, right border, bottom border, and the left border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p</a:t>
            </a:r>
            <a:r>
              <a:rPr b="0" lang="pt-BR" sz="1400" spc="-1" strike="noStrike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</a:rPr>
              <a:t>.three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border-style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solid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border-color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green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blue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yellow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02;p36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Bordas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Google Shape;203;p36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border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Atalho para as propriedades border-width, border-style (requerido), border-color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p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border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5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solid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red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p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border-left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6px solid red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background-color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lightgrey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75;p15"/>
          <p:cNvSpPr txBox="1"/>
          <p:nvPr/>
        </p:nvSpPr>
        <p:spPr>
          <a:xfrm>
            <a:off x="683640" y="2524320"/>
            <a:ext cx="10824480" cy="203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Introdução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54;p28"/>
          <p:cNvSpPr txBox="1"/>
          <p:nvPr/>
        </p:nvSpPr>
        <p:spPr>
          <a:xfrm>
            <a:off x="683640" y="2524320"/>
            <a:ext cx="10824480" cy="203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Margens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08;p37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Margens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209;p37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Propriedades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margin-top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,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margin-right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,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margin-bottom 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margin-left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Valores: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1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auto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- o navegador calcula a margem para centralizar o elemento </a:t>
            </a:r>
            <a:r>
              <a:rPr b="1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(também serve para centralizar div!)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tamanho em px, pt, cm, etc.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% da largura do elemento que o contém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1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inherit 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- a margem é herdada do elemento pai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Dica: valores negativos são permitidos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p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margin-top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100px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margin-bottom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100px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margin-right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150px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margin-left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80px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14;p38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Margens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Google Shape;215;p38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margin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Atalho para margin-top, margin-right, margin-bottom e margin-left (nessa ordem)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p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margin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100px 150px 100px 80px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154;p28"/>
          <p:cNvSpPr txBox="1"/>
          <p:nvPr/>
        </p:nvSpPr>
        <p:spPr>
          <a:xfrm>
            <a:off x="683640" y="2524320"/>
            <a:ext cx="10824480" cy="203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Paddings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20;p39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Google Shape;221;p39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 gera espaço ao redor do conteúdo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padding-top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,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padding-right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,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padding-bottom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padding-left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Valores: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tamanho em px, pt, cm, etc.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% da largura do elemento que o contém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1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inherit 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- a margem é herdada do elemento pai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p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padding-top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50px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padding-right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30px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padding-bottom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50px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padding-left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80px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26;p40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Google Shape;227;p40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padding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Atalho para padding-top, padding-right, padding-bottom e padding-left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p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padding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50px 30px 50px 80px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154;p28"/>
          <p:cNvSpPr txBox="1"/>
          <p:nvPr/>
        </p:nvSpPr>
        <p:spPr>
          <a:xfrm>
            <a:off x="683640" y="2524320"/>
            <a:ext cx="10824480" cy="203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Altura e largura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32;p41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Height e Width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Google Shape;233;p41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Propriedades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height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width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definem a altura e a largura do elemento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Valores: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tamanho em px, pt, cm, etc.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% da largura do elemento que o contém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div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height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200px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width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50%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background-color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powderblue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38;p42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Height e Width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Google Shape;239;p42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max-width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Define largura máxima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Caso janela seja menor que largura máxima, o elemento diminui de tamanho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Valores: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tamanho em px, pt, cm, etc.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% da largura do elemento que o contém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div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max-width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500px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height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100px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background-color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powderblue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94;p51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Propriedades width, max-width e margin: auto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Google Shape;295;p51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Elementos bloco usam toda a largura disponível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width previne que o bloco use toda a largura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quando largura da página é menor que width, a página quebra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max-width fornece uma solução melhor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■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quando a largura da página é menor que max-width, o elemento diminui de largura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margin: auto distribui a sobra de espaço horizontalmente igualmente entra a margem esquerda e direita para centralizar elemento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div.ex1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width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500px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margin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auto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border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3px solid #73AD21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div.ex2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max-width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500px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margin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auto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border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3px solid #73AD21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80;p16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CSS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81;p16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CSS significa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ascading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tyle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heets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Descreve como os elementos são renderizados na tela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Folhas de estilo são salvas em arquivos CSS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CSS define o layout da página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HTML define apenas o conteúdo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154;p28"/>
          <p:cNvSpPr txBox="1"/>
          <p:nvPr/>
        </p:nvSpPr>
        <p:spPr>
          <a:xfrm>
            <a:off x="683640" y="2524320"/>
            <a:ext cx="10824480" cy="203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Texto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44;p43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Texto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Google Shape;245;p43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color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Muda cor do texto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h1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green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text-align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Define alinhamento horizontal do texto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Valores: center, left, right, justify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h1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text-align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center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50;p44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Texto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Google Shape;251;p44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text-decoration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Define decorações no texto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Valores: none, overline, line-through e underline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h1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text-decoration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overline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text-transform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Especifica </a:t>
            </a:r>
            <a:r>
              <a:rPr b="0" i="1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case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 das letras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Valores: uppercase, lowercase e capitalize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p.lowercase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text-transform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lowercase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56;p45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Fontes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Google Shape;257;p45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Existem dois tipos de famílias de fonte em CSS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Família genéricas: grupo de famílias de fonte que parecem similar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Família da fonte: uma família específica de fonte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Google Shape;258;p45" descr=""/>
          <p:cNvPicPr/>
          <p:nvPr/>
        </p:nvPicPr>
        <p:blipFill>
          <a:blip r:embed="rId1"/>
          <a:stretch/>
        </p:blipFill>
        <p:spPr>
          <a:xfrm>
            <a:off x="1657440" y="2943000"/>
            <a:ext cx="9010440" cy="301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63;p46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Fontes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ext Placeholder 1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Google Shape;265;p46" descr="Serif vs. Sans-serif"/>
          <p:cNvPicPr/>
          <p:nvPr/>
        </p:nvPicPr>
        <p:blipFill>
          <a:blip r:embed="rId1"/>
          <a:stretch/>
        </p:blipFill>
        <p:spPr>
          <a:xfrm>
            <a:off x="3042360" y="2620080"/>
            <a:ext cx="6107040" cy="217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70;p47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Fontes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Google Shape;271;p47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font-family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Define vários nomes de fontes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 o navegador não suportar a primeira fonte, ele tenta a segundo e assim em diante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Melhor usar a fonte desejada no começo e depois colocar famílias de fontes genéricas para o navegador escolher a que tiver suporte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p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font-family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"Times New Roman", Times, serif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76;p48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Fontes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Google Shape;277;p48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font-size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Define tamanho do texto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Tamanho padrão da fonte é </a:t>
            </a:r>
            <a:r>
              <a:rPr b="1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16px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h1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font-size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40px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h2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font-size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1.875em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200" spc="-1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</a:rPr>
              <a:t>/* 30px/16=1.875em */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154;p28"/>
          <p:cNvSpPr txBox="1"/>
          <p:nvPr/>
        </p:nvSpPr>
        <p:spPr>
          <a:xfrm>
            <a:off x="683640" y="2524320"/>
            <a:ext cx="10824480" cy="203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Pseudo-classes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354;p61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Pseudo-classes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Google Shape;355;p61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Pseudo-classes definem um estado especial do elemento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a52a2a"/>
                </a:solidFill>
                <a:latin typeface="Arial"/>
                <a:ea typeface="Arial"/>
              </a:rPr>
              <a:t>selector:pseudo-class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2000" spc="-1" strike="noStrike">
                <a:solidFill>
                  <a:srgbClr val="ff0000"/>
                </a:solidFill>
                <a:latin typeface="Arial"/>
                <a:ea typeface="Arial"/>
              </a:rPr>
              <a:t>property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2000" spc="-1" strike="noStrike">
                <a:solidFill>
                  <a:srgbClr val="0000cd"/>
                </a:solidFill>
                <a:latin typeface="Arial"/>
                <a:ea typeface="Arial"/>
              </a:rPr>
              <a:t>value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88;p50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Pseudo-classes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Google Shape;289;p50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elementos podem ser estilizados segundo seus estados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a:link - um link não visitado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a:visited - um link visitado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a:hover - um link quando o mouse passa por cima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a:active - um link no momento que é clicado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a:link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red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a:visited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green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a:hover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hotpink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</a:rPr>
              <a:t>a:active 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{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	</a:t>
            </a:r>
            <a:r>
              <a:rPr b="0" lang="pt-BR" sz="1200" spc="-1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:</a:t>
            </a:r>
            <a:r>
              <a:rPr b="0" lang="pt-BR" sz="1200" spc="-1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</a:rPr>
              <a:t> blue</a:t>
            </a: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OBS:</a:t>
            </a: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 a:hover tem que vir depois de a:link e a:visited. a:active deve vir depois de a:hover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3"/>
          <p:cNvSpPr txBox="1"/>
          <p:nvPr/>
        </p:nvSpPr>
        <p:spPr>
          <a:xfrm>
            <a:off x="683640" y="2524320"/>
            <a:ext cx="10824480" cy="203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Adicionando CSS na sua página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154;p28"/>
          <p:cNvSpPr txBox="1"/>
          <p:nvPr/>
        </p:nvSpPr>
        <p:spPr>
          <a:xfrm>
            <a:off x="683640" y="2524320"/>
            <a:ext cx="10824480" cy="203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Position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300;p52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Position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Google Shape;301;p52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position 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define o método de posicionamento do elemento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Temos quatro valores: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static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relative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fixed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absolute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6;p53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position: static;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Google Shape;307;p53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 padrão de </a:t>
            </a: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position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é static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Posiciona os elementos com o fluxo normal da página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div.static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position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static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border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3px solid #73AD21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12;p54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position: relative;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Google Shape;313;p54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 posicionamento é relativo a sua posição normal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Não perde o lugar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Propriedades top, right, bottom, and left vão ajustar a posição relativo com a posição normal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div.relative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position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relative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left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border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3px solid #73AD21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18;p55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position: fixed;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Google Shape;319;p55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 elemento é posicionado segundo a </a:t>
            </a:r>
            <a:r>
              <a:rPr b="0" i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viewport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Não deixa espaço onde ele estaria posicionado normalmente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div.fixed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position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fixed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bottom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0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right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0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width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300px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border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3px solid #73AD21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24;p56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position: absolute;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Google Shape;325;p56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 elemento é posicionado de acordo com o ancestral mais próximo que possui o position setado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Se o elemento não tem ancestrais posicionados, ele usa o body como base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Quando não é setado left, right, bottom ou top, o elemento fica no mesmo lugar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Elemento perde o lugar dele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div.relative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position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relative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width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400px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height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200px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border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3px solid #73AD21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div.absolute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position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absolute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   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top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80px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right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0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width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200px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height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100px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border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3px solid #73AD21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3"/>
          <p:cNvSpPr txBox="1"/>
          <p:nvPr/>
        </p:nvSpPr>
        <p:spPr>
          <a:xfrm>
            <a:off x="683640" y="2524320"/>
            <a:ext cx="10824480" cy="203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Display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42;p59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Display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Google Shape;343;p59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Especifica como o elemento é renderizado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Valores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none - Esconde elemento e não deixa espaço -&gt; interessante para fazer elementos aparecerem e desaparecem usando JS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block - elemento quebra linha e ocupa largura completa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inline - elemento não quebra linha e só ocupa o espaço necessário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inline-block - funcionam como elemento inline tendo </a:t>
            </a:r>
            <a:r>
              <a:rPr b="0" i="1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width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e </a:t>
            </a:r>
            <a:r>
              <a:rPr b="0" i="1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height </a:t>
            </a: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- usado para fazer caixas que se reorganizam quando o navegador é redimensionado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.floating-box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display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inline-block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width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150px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height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75px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margin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10px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border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3px solid #73AD21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48;p60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display:none vs visibility:hidden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Google Shape;349;p60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Ambos fazem o elemento desaparecer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display:none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elemento não ocupa mais lugar no layout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visibility:hidden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elemento ainda ocupa lugar no layout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66;p63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Opacidade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Google Shape;367;p63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Propriedade opacity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img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opacity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0.5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filter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alpha(opacity=50)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img:hover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opacity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1.0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filter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alpha(opacity=100)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Usando rgba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100" spc="-1" strike="noStrike">
                <a:solidFill>
                  <a:srgbClr val="a52a2a"/>
                </a:solidFill>
                <a:latin typeface="Arial"/>
                <a:ea typeface="Arial"/>
              </a:rPr>
              <a:t>div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background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pt-BR" sz="1100" spc="-1" strike="noStrike">
                <a:solidFill>
                  <a:srgbClr val="0000cd"/>
                </a:solidFill>
                <a:latin typeface="Arial"/>
                <a:ea typeface="Arial"/>
              </a:rPr>
              <a:t> rgba(76, 175, 80, 0.3) 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116;p22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CSS na Página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Google Shape;117;p22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Existem 3 modos de incluir CSS em uma página HTML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i="1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Inline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Folha de estilo interna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Folha de estilo externa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O que ocorre se mais de um estilo for especificado para um mesmo elemento?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Old Standard TT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Vale o último estilo lido pelo navegador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1"/>
          <p:cNvSpPr txBox="1"/>
          <p:nvPr/>
        </p:nvSpPr>
        <p:spPr>
          <a:xfrm>
            <a:off x="353880" y="1843200"/>
            <a:ext cx="5393160" cy="177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26a69a"/>
                </a:solidFill>
                <a:latin typeface="Old Standard TT"/>
                <a:ea typeface="Old Standard TT"/>
              </a:rPr>
              <a:t>Exemplos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Text Placeholder 2"/>
          <p:cNvSpPr txBox="1"/>
          <p:nvPr/>
        </p:nvSpPr>
        <p:spPr>
          <a:xfrm>
            <a:off x="6585840" y="965520"/>
            <a:ext cx="5115600" cy="4926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57200" indent="-342720">
              <a:lnSpc>
                <a:spcPct val="115000"/>
              </a:lnSpc>
              <a:buClr>
                <a:srgbClr val="fffbf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Menu superior m</a:t>
            </a:r>
            <a:r>
              <a:rPr b="0" lang="pt-BR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óvel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bf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Menu superior fixo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bf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Menu lateral fixo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bf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Dropdown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bf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Dropdown menu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405;p69"/>
          <p:cNvSpPr txBox="1"/>
          <p:nvPr/>
        </p:nvSpPr>
        <p:spPr>
          <a:xfrm>
            <a:off x="653760" y="701640"/>
            <a:ext cx="7471800" cy="5454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Perguntas?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bf0"/>
                </a:solidFill>
                <a:latin typeface="Old Standard TT"/>
                <a:ea typeface="Old Standard TT"/>
              </a:rPr>
              <a:t>Prof. Victor Farias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122;p23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i="1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Inline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Google Shape;123;p23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Estilos inline se aplicam a apenas um elemento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Usa atributo </a:t>
            </a:r>
            <a:r>
              <a:rPr b="0" i="1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style </a:t>
            </a: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para definir propriedades CSS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&lt;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h1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</a:rPr>
              <a:t>style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=</a:t>
            </a:r>
            <a:r>
              <a:rPr b="0" lang="pt-BR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"color:blue;margin-left:30px;"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This is a heading.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&lt;/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h1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A grande desvantagem do </a:t>
            </a:r>
            <a:r>
              <a:rPr b="0" i="1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inline</a:t>
            </a: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Old Standard TT"/>
                <a:ea typeface="Old Standard TT"/>
              </a:rPr>
              <a:t> é que se perde a sepação entre conteúdo e apresentação -&gt; mistura HTML com CSS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128;p24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Folha de Estilo Interna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129;p24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Define estilo único de uma página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Tag &lt;style&gt; dentro de &lt;head&gt;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&lt;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head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&lt;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style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br/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body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background-color: linen;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br/>
            <a:br/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h1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color: maroon;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margin-left: 40px;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 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&lt;/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style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br/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&lt;/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head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34;p25"/>
          <p:cNvSpPr txBox="1"/>
          <p:nvPr/>
        </p:nvSpPr>
        <p:spPr>
          <a:xfrm>
            <a:off x="415440" y="593280"/>
            <a:ext cx="11360520" cy="817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Folha de Estilo Externa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135;p25"/>
          <p:cNvSpPr txBox="1"/>
          <p:nvPr/>
        </p:nvSpPr>
        <p:spPr>
          <a:xfrm>
            <a:off x="415440" y="1562040"/>
            <a:ext cx="11360520" cy="45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Pode mudar o estilo completo da página em apenas um arquivo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Tag &lt;link&gt; para incluir folha de estilo CSS externa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Google Shape;136;p25"/>
          <p:cNvSpPr/>
          <p:nvPr/>
        </p:nvSpPr>
        <p:spPr>
          <a:xfrm>
            <a:off x="1890720" y="2883240"/>
            <a:ext cx="3812760" cy="275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index.html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&lt;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head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br/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&lt;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link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</a:rPr>
              <a:t>rel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=</a:t>
            </a:r>
            <a:r>
              <a:rPr b="0" lang="pt-BR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"stylesheet"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</a:rPr>
              <a:t>type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=</a:t>
            </a:r>
            <a:r>
              <a:rPr b="0" lang="pt-BR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"text/css"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 </a:t>
            </a:r>
            <a:r>
              <a:rPr b="0" lang="pt-BR" sz="1400" spc="-1" strike="noStrike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</a:rPr>
              <a:t>href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=</a:t>
            </a:r>
            <a:r>
              <a:rPr b="0" lang="pt-BR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</a:rPr>
              <a:t>"mystyle.css"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br/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&lt;/</a:t>
            </a: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head</a:t>
            </a:r>
            <a:r>
              <a:rPr b="0" lang="pt-BR" sz="1400" spc="-1" strike="noStrike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</a:rPr>
              <a:t>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222" name="Google Shape;137;p25"/>
          <p:cNvSpPr/>
          <p:nvPr/>
        </p:nvSpPr>
        <p:spPr>
          <a:xfrm>
            <a:off x="6402960" y="2823480"/>
            <a:ext cx="3952800" cy="295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mystyle.css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body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background-color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ffffff"/>
                </a:solidFill>
                <a:highlight>
                  <a:srgbClr val="990000"/>
                </a:highlight>
                <a:latin typeface="Consolas"/>
                <a:ea typeface="Consolas"/>
              </a:rPr>
              <a:t>lightblue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br/>
            <a:br/>
            <a:r>
              <a:rPr b="0" lang="pt-BR" sz="1400" spc="-1" strike="noStrike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</a:rPr>
              <a:t>h1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{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color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b7734c"/>
                </a:solidFill>
                <a:highlight>
                  <a:srgbClr val="ffffff"/>
                </a:highlight>
                <a:latin typeface="Consolas"/>
                <a:ea typeface="Consolas"/>
              </a:rPr>
              <a:t>navy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    </a:t>
            </a:r>
            <a:r>
              <a:rPr b="0" lang="pt-BR" sz="1400" spc="-1" strike="noStrike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</a:rPr>
              <a:t>margin-left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: </a:t>
            </a:r>
            <a:r>
              <a:rPr b="0" lang="pt-BR" sz="1400" spc="-1" strike="noStrike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</a:rPr>
              <a:t>20</a:t>
            </a:r>
            <a:r>
              <a:rPr b="0" lang="pt-BR" sz="1400" spc="-1" strike="noStrike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</a:rPr>
              <a:t>px</a:t>
            </a:r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;</a:t>
            </a:r>
            <a:br/>
            <a:r>
              <a:rPr b="0" lang="pt-BR" sz="1400" spc="-1" strike="noStrike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</TotalTime>
  <Application>LibreOffice/7.1.4.2$Windows_X86_64 LibreOffice_project/a529a4fab45b75fefc5b6226684193eb000654f6</Application>
  <AppVersion>15.0000</AppVersion>
  <Words>1372</Words>
  <Paragraphs>440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>Victor Farias</cp:lastModifiedBy>
  <dcterms:modified xsi:type="dcterms:W3CDTF">2022-09-01T12:02:57Z</dcterms:modified>
  <cp:revision>34</cp:revision>
  <dc:subject/>
  <dc:title>CSS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9</vt:i4>
  </property>
  <property fmtid="{D5CDD505-2E9C-101B-9397-08002B2CF9AE}" pid="3" name="Notes">
    <vt:i4>57</vt:i4>
  </property>
  <property fmtid="{D5CDD505-2E9C-101B-9397-08002B2CF9AE}" pid="4" name="PresentationFormat">
    <vt:lpwstr>Widescreen</vt:lpwstr>
  </property>
  <property fmtid="{D5CDD505-2E9C-101B-9397-08002B2CF9AE}" pid="5" name="Slides">
    <vt:i4>61</vt:i4>
  </property>
</Properties>
</file>