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Old Standard TT" panose="020B0604020202020204" charset="0"/>
      <p:regular r:id="rId36"/>
      <p:bold r:id="rId37"/>
      <p: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3T21:44:14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14764 11007 0,'0'0'0,"35"0"16,-17 0-1,-1 0-15,1 0 16,17 0-16,53 0 31,142 0 0,-124 0-15,-18 0 0,53 0-1,-88 0-15,0 0 16,105 0 0,-140 0-1,123 0 16,-53 17-31,-52-17 32,17 18-17,-36-18 1,1 0 109</inkml:trace>
  <inkml:trace contextRef="#ctx0" brushRef="#br0" timeOffset="972.47">17039 10989 0,'35'0'62,"18"0"-46,159 0 15,370 0 1,-106 0-17,-335 0 1,18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210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652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d0282f5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d0282f5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1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d0282f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d0282f5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81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d0282f5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d0282f5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60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d0282f5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d0282f5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18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d0282f5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d0282f5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203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d0282f5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d0282f5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93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d4f55a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d4f55a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20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d4f55aa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d4f55aa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75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d4f55a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d4f55a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283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d4f55a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d4f55a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4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1fef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1fef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353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d4f55aa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d4f55aa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2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d636f0d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d636f0d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535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d636f0d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d636f0d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546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d636f0d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d636f0d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568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d636f0d1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d636f0d1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90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d636f0d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d636f0d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712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d636f0d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6d636f0d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502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d636f0d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d636f0d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975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d636f0d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d636f0d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67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1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d636f0d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d636f0d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1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d636f0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d636f0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30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d636f0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d636f0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48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d636f0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d636f0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54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636f0d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d636f0d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8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cfdd69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cfdd69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780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cfdd69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cfdd69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47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5 - Parte 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775" y="2362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1.2</a:t>
            </a: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 &lt;form&gt;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Formulários podem conter parágrafos, listas, tabelas e imagens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 exceção de outros formulários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Elementos para entrada de dados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&lt;input&gt;, &lt;select&gt;, &lt;textarea&gt;, &lt;button&gt;, &lt;datalist&gt;, &lt;keygen&gt;, &lt;output&gt;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"action_page.php"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accept-charset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autocomplete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"off"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novalidate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… form elements ...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 &lt;input&gt;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 dirty="0"/>
              <a:t>Elemento mais importante de um formulário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Define elementos de entrada de dados do usuário via atributo </a:t>
            </a:r>
            <a:r>
              <a:rPr lang="pt-BR" b="1" dirty="0" err="1"/>
              <a:t>type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Tipo </a:t>
            </a:r>
            <a:r>
              <a:rPr lang="pt-BR" b="1" dirty="0" err="1"/>
              <a:t>text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400" y="3615200"/>
            <a:ext cx="2457500" cy="11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 &lt;input&gt;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Tipo Password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User name: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User password: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"psw"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575" y="4248106"/>
            <a:ext cx="2959675" cy="15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 &lt;input&gt;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Tipo</a:t>
            </a:r>
            <a:r>
              <a:rPr lang="pt-BR"/>
              <a:t> </a:t>
            </a:r>
            <a:r>
              <a:rPr lang="pt-BR" b="1"/>
              <a:t>submit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Submete formulário para o servidor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Servidor processa formulário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Endereço do servidor está no atributo action de &lt;form&gt;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"action_page.php"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First name: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"Mickey"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Last name: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"Mouse"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05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05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113" y="3245950"/>
            <a:ext cx="19716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 &lt;input&gt;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Tipo radio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"http://www.w3schools.com/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action_page.php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"male"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Male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 err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pt-BR" sz="1400" dirty="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 dirty="0" err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 dirty="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901" y="4010300"/>
            <a:ext cx="1279475" cy="19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 &lt;input&gt;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Tipo checkbox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"action_page.php"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"vehicle1"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"Bike"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have a bike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"vehicle2"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have a car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66" y="4501378"/>
            <a:ext cx="1651475" cy="1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 &lt;input&gt;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Tipo hidden	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"action_page.php"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First name: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"Mickey"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Last name: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"Mouse"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 b="1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 b="1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b="1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 b="1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b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 b="1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b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pt-BR" sz="1400" b="1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b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 b="1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b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400" b="1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codigo</a:t>
            </a:r>
            <a:r>
              <a:rPr lang="pt-BR" sz="1400" b="1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value=“123"</a:t>
            </a:r>
            <a:r>
              <a:rPr lang="pt-BR" sz="1400" b="1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441" y="4636250"/>
            <a:ext cx="2227113" cy="15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pt-BR" sz="2400"/>
              <a:t>Novos valores para atributo </a:t>
            </a:r>
            <a:r>
              <a:rPr lang="pt-BR" sz="2400" b="1"/>
              <a:t>type </a:t>
            </a:r>
            <a:r>
              <a:rPr lang="pt-BR" sz="2400"/>
              <a:t>de &lt;input&gt;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color, date, datetime, datetime-local, email, month, number, range, search, tel, time, url, week, datalist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Também foram adicionados restrições de entrada</a:t>
            </a: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5 - Novos input types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425" y="3283650"/>
            <a:ext cx="3753151" cy="33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Tipo number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Campo numérico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Pode-se v</a:t>
            </a:r>
            <a:r>
              <a:rPr lang="pt-BR" sz="1800"/>
              <a:t>alidar intervalo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Quantidade entre 1 e 5: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"number"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"quantidade"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5 - Novos input types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125" y="1838425"/>
            <a:ext cx="4512650" cy="5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153" y="2677525"/>
            <a:ext cx="4189688" cy="8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9225" y="4761675"/>
            <a:ext cx="42100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DA1432EF-BBAE-4939-A259-533FA1287443}"/>
                  </a:ext>
                </a:extLst>
              </p14:cNvPr>
              <p14:cNvContentPartPr/>
              <p14:nvPr/>
            </p14:nvContentPartPr>
            <p14:xfrm>
              <a:off x="5315040" y="3956040"/>
              <a:ext cx="1416240" cy="1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1432EF-BBAE-4939-A259-533FA12874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5680" y="3946680"/>
                <a:ext cx="1434960" cy="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Tipo date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Formata campo com barras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Dependendo do navegador, pode renderizar um </a:t>
            </a:r>
            <a:r>
              <a:rPr lang="pt-BR" sz="1800" i="1"/>
              <a:t>date picker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Data: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"aniv"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5 - Novos input types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863" y="3301975"/>
            <a:ext cx="30956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5417" r="18641"/>
          <a:stretch/>
        </p:blipFill>
        <p:spPr>
          <a:xfrm>
            <a:off x="757875" y="1714500"/>
            <a:ext cx="3047099" cy="4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775" y="859807"/>
            <a:ext cx="4438500" cy="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100" y="1714500"/>
            <a:ext cx="3006012" cy="46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 &lt;input&gt;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</a:t>
            </a:r>
            <a:r>
              <a:rPr lang="pt-BR" b="1"/>
              <a:t>value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Especifica valor inicial no campo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</a:t>
            </a:r>
            <a:r>
              <a:rPr lang="pt-BR" b="1"/>
              <a:t>readonly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Especifica que campo não pode ser mudado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</a:t>
            </a:r>
            <a:r>
              <a:rPr lang="pt-BR" b="1"/>
              <a:t>disabled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Especifica que campo está desabilitado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</a:t>
            </a:r>
            <a:r>
              <a:rPr lang="pt-BR" b="1"/>
              <a:t>size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Especifica o tamanho máximo em caracteres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</a:t>
            </a:r>
            <a:r>
              <a:rPr lang="pt-BR" b="1"/>
              <a:t>maxlength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Especifica número máximo da caracteres permitidos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/>
              <a:t>OBS: </a:t>
            </a:r>
            <a:r>
              <a:rPr lang="pt-BR"/>
              <a:t>Não se confie na validação do HTML. O usuário pode facilmente modificar o código HTML. </a:t>
            </a:r>
            <a:r>
              <a:rPr lang="pt-BR" b="1"/>
              <a:t>Sempre faça também a validação no lado servidor.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Estruturais Semânticos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semânticos estruturais</a:t>
            </a: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Antes do HTML 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programador usava suas tags preferidas no desenvolvimento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Dificulta a leitura automatizada da página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Novos elementos estruturais semânticos tem significado tanto para o navegador quanto para o programador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 de elementos não-semânticos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&lt;div&gt; e &lt;span&gt;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 de elementos semânticos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&lt;form&gt;, &lt;table&gt; e &lt;img&gt;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Elementos semânticos estruturais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311700" y="1562125"/>
            <a:ext cx="424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Novos elementos estruturais semânticos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&lt;article&gt;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&lt;aside&gt;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&lt;details&gt;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&lt;figcaption&gt;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&lt;figure&gt;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&lt;footer&gt;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&lt;header&gt;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&lt;main&gt;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&lt;mark&gt;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&lt;nav&gt;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&lt;section&gt;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&lt;summary&gt;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&lt;time&gt;</a:t>
            </a:r>
            <a:endParaRPr/>
          </a:p>
        </p:txBody>
      </p:sp>
      <p:pic>
        <p:nvPicPr>
          <p:cNvPr id="239" name="Google Shape;239;p39" descr="HTML5 Semantic Elem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450" y="1886975"/>
            <a:ext cx="3182200" cy="37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2431025" y="5757650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</a:rPr>
              <a:t>OBS: São elementos </a:t>
            </a:r>
            <a:r>
              <a:rPr lang="pt-BR" sz="1600" b="1">
                <a:solidFill>
                  <a:srgbClr val="0000FF"/>
                </a:solidFill>
              </a:rPr>
              <a:t>bloco </a:t>
            </a:r>
            <a:r>
              <a:rPr lang="pt-BR" sz="1600">
                <a:solidFill>
                  <a:srgbClr val="0000FF"/>
                </a:solidFill>
              </a:rPr>
              <a:t>comuns!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Elementos semânticos estruturais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pt-BR" sz="2400"/>
              <a:t>Tag </a:t>
            </a:r>
            <a:r>
              <a:rPr lang="pt-BR" sz="2400" b="1"/>
              <a:t>&lt;section&gt;</a:t>
            </a:r>
            <a:endParaRPr sz="2400" b="1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Define um agrupamento de conteúdo dentro de um texto principal que tipicamente contém um heading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&lt;section&gt;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&lt;h1&gt;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Seca no Brasil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&lt;/h1&gt;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&lt;p&gt;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seca tem afetado 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&lt;/p&gt;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&lt;/section&gt;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975" y="3757025"/>
            <a:ext cx="2497725" cy="11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Elementos semânticos estruturais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pt-BR" sz="2400"/>
              <a:t>Tag </a:t>
            </a:r>
            <a:r>
              <a:rPr lang="pt-BR" sz="2400" b="1"/>
              <a:t>&lt;article&gt;</a:t>
            </a:r>
            <a:endParaRPr sz="2400" b="1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Define um conteúdo independente que ser lido fora do documento</a:t>
            </a:r>
            <a:endParaRPr sz="2400"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É possível aninhar um header em um article e vice-versa</a:t>
            </a:r>
            <a:endParaRPr sz="24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&lt;article&gt;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&lt;h1&gt;Linguagens de programação&lt;/h1&gt;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&lt;p&gt;Linguagens de programação são ...&lt;/p&gt;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&lt;/article&gt;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14" y="3567375"/>
            <a:ext cx="3618640" cy="8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Elementos semânticos estruturais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&lt;section&gt;</a:t>
            </a:r>
            <a:r>
              <a:rPr lang="pt-BR"/>
              <a:t> vs </a:t>
            </a:r>
            <a:r>
              <a:rPr lang="pt-BR" b="1"/>
              <a:t>&lt;article&gt;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/>
              <a:t>O conteúdo contido faria mais sentido por si só num leitor de feed? Se sim, use &lt;article&gt;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/>
              <a:t>O conteúdo contido é relacionado? Se sim, use &lt;section&gt;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/>
              <a:t>Se não há relação semântica, use &lt;div&gt;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Elementos semânticos estruturais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Tag </a:t>
            </a:r>
            <a:r>
              <a:rPr lang="pt-BR" sz="2400" b="1"/>
              <a:t>&lt;header&gt;</a:t>
            </a:r>
            <a:endParaRPr sz="2400"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Especifica um cabeçalho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Um título ou texto introdutório para algum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Pode ser usado em &lt;article&gt;, &lt;section&gt;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&lt;article&gt;</a:t>
            </a:r>
            <a:endParaRPr sz="1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&lt;header&gt;</a:t>
            </a:r>
            <a:endParaRPr sz="1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&lt;h1&gt;O que faz o comando += em C?&lt;/h1&gt;</a:t>
            </a:r>
            <a:endParaRPr sz="1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&lt;/header&gt;</a:t>
            </a:r>
            <a:endParaRPr sz="1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&lt;p&gt;O comando += é usado como uma forma de</a:t>
            </a:r>
            <a:endParaRPr sz="1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incrementar uma variável.&lt;/p&gt;</a:t>
            </a:r>
            <a:endParaRPr sz="1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&lt;/article&gt;</a:t>
            </a:r>
            <a:endParaRPr sz="19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338" y="3665763"/>
            <a:ext cx="44481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Elementos semânticos estruturais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Tag &lt;nav&gt;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Define um conjunto de links de navegação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"/html/"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"/css/"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"/js/"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</a:t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"/jquery/"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 sz="14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4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pt-BR" sz="14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05" y="3454600"/>
            <a:ext cx="3043850" cy="4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00" y="1735024"/>
            <a:ext cx="3991606" cy="46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Recomendação final publicada em 2014 pelo W3C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Crítica: HTML 4 incorpora muitas especificações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Flash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Silverlight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Entre outros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HTML 5 tenta unificar e simplificar documentos WEB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Por isso é um bom candidato é ser o padrão para web multi-plataformas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Continua com integrado com CSS, JavaScript e DOM</a:t>
            </a:r>
            <a:endParaRPr sz="24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562125"/>
            <a:ext cx="8520600" cy="465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Novos elementos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Elementos semânticos (estruturais)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&lt;header&gt;, &lt;footer&gt;, &lt;aside&gt;...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Elementos gráficos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&lt;svg&gt; e &lt;canvas&gt;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Elementos multimídias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/>
              <a:t>&lt;audio&gt; e &lt;video&gt;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pt-BR"/>
              <a:t>Elementos removidos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&lt;acronym&gt;, &lt;applet&gt;, &lt;basefont&gt;, &lt;big&gt;,&lt;center&gt;, &lt;dir&gt;, &lt;font&gt;, &lt;frame&gt;, &lt;frameset&gt;,&lt;noframes&gt;, &lt;strike&gt;, &lt;tt&gt;</a:t>
            </a:r>
            <a:endParaRPr sz="180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5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Novas APIs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HTML Geolocation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HTML Drag and Drop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HTML Local Storage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HTML Application Cache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HTML Web Workers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HTML SSE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Formulários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Formulários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Formulários HTML servem para coletar informações do usuário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Elemento &lt;form&gt;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Container para elementos de fomulário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Elemento Bloco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Enviar informações para servidor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"/search"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pt-BR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… Elementos de formulário ...</a:t>
            </a:r>
            <a:br>
              <a:rPr lang="pt-BR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7A7A7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</a:t>
            </a:r>
            <a:r>
              <a:rPr lang="pt-BR" b="1"/>
              <a:t>action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Especifica a URL para a qual serão enviados os dados do formulário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 </a:t>
            </a:r>
            <a:r>
              <a:rPr lang="pt-BR" b="1"/>
              <a:t>method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Especifica o modo de envio (GET, POST,PUT,DELETE)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883</Words>
  <Application>Microsoft Office PowerPoint</Application>
  <PresentationFormat>Apresentação na tela (4:3)</PresentationFormat>
  <Paragraphs>199</Paragraphs>
  <Slides>29</Slides>
  <Notes>29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Verdana</vt:lpstr>
      <vt:lpstr>Old Standard TT</vt:lpstr>
      <vt:lpstr>Arial</vt:lpstr>
      <vt:lpstr>Consolas</vt:lpstr>
      <vt:lpstr>Paperback</vt:lpstr>
      <vt:lpstr>HTML 5 - Parte 2</vt:lpstr>
      <vt:lpstr>Referências</vt:lpstr>
      <vt:lpstr>HTML 5</vt:lpstr>
      <vt:lpstr>HTML 5</vt:lpstr>
      <vt:lpstr>HTML 5</vt:lpstr>
      <vt:lpstr>HTML 5</vt:lpstr>
      <vt:lpstr>HTML 5</vt:lpstr>
      <vt:lpstr>Formulários</vt:lpstr>
      <vt:lpstr>Formulários</vt:lpstr>
      <vt:lpstr>Elemento &lt;form&gt;</vt:lpstr>
      <vt:lpstr>Elemento &lt;input&gt;</vt:lpstr>
      <vt:lpstr>Elemento &lt;input&gt; </vt:lpstr>
      <vt:lpstr>Elemento &lt;input&gt; </vt:lpstr>
      <vt:lpstr>Elemento &lt;input&gt; </vt:lpstr>
      <vt:lpstr>Elemento &lt;input&gt;</vt:lpstr>
      <vt:lpstr>Elemento &lt;input&gt;</vt:lpstr>
      <vt:lpstr>HTML 5 - Novos input types</vt:lpstr>
      <vt:lpstr>HTML 5 - Novos input types</vt:lpstr>
      <vt:lpstr>HTML 5 - Novos input types</vt:lpstr>
      <vt:lpstr>Atributos &lt;input&gt;</vt:lpstr>
      <vt:lpstr>Elementos Estruturais Semânticos</vt:lpstr>
      <vt:lpstr>Elementos semânticos estruturais</vt:lpstr>
      <vt:lpstr>Elementos semânticos estruturais </vt:lpstr>
      <vt:lpstr>Elementos semânticos estruturais </vt:lpstr>
      <vt:lpstr>Elementos semânticos estruturais </vt:lpstr>
      <vt:lpstr>Elementos semânticos estruturais </vt:lpstr>
      <vt:lpstr>Elementos semânticos estruturais </vt:lpstr>
      <vt:lpstr>Elementos semânticos estruturais 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5 - Parte 2</dc:title>
  <cp:lastModifiedBy>Victor Farias</cp:lastModifiedBy>
  <cp:revision>9</cp:revision>
  <dcterms:modified xsi:type="dcterms:W3CDTF">2022-08-24T18:19:53Z</dcterms:modified>
</cp:coreProperties>
</file>