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326" r:id="rId6"/>
    <p:sldId id="265" r:id="rId7"/>
    <p:sldId id="266" r:id="rId8"/>
    <p:sldId id="267" r:id="rId9"/>
    <p:sldId id="268" r:id="rId10"/>
    <p:sldId id="260" r:id="rId11"/>
    <p:sldId id="261" r:id="rId12"/>
    <p:sldId id="325" r:id="rId13"/>
    <p:sldId id="262" r:id="rId14"/>
    <p:sldId id="263" r:id="rId15"/>
    <p:sldId id="264" r:id="rId16"/>
    <p:sldId id="327" r:id="rId17"/>
    <p:sldId id="269" r:id="rId18"/>
    <p:sldId id="270" r:id="rId19"/>
    <p:sldId id="314" r:id="rId20"/>
    <p:sldId id="272" r:id="rId21"/>
    <p:sldId id="273" r:id="rId22"/>
    <p:sldId id="274" r:id="rId23"/>
    <p:sldId id="315" r:id="rId24"/>
    <p:sldId id="275" r:id="rId25"/>
    <p:sldId id="276" r:id="rId26"/>
    <p:sldId id="316" r:id="rId27"/>
    <p:sldId id="277" r:id="rId28"/>
    <p:sldId id="278" r:id="rId29"/>
    <p:sldId id="279" r:id="rId30"/>
    <p:sldId id="317" r:id="rId31"/>
    <p:sldId id="280" r:id="rId32"/>
    <p:sldId id="281" r:id="rId33"/>
    <p:sldId id="318" r:id="rId34"/>
    <p:sldId id="282" r:id="rId35"/>
    <p:sldId id="283" r:id="rId36"/>
    <p:sldId id="319" r:id="rId37"/>
    <p:sldId id="284" r:id="rId38"/>
    <p:sldId id="285" r:id="rId39"/>
    <p:sldId id="294" r:id="rId40"/>
    <p:sldId id="320" r:id="rId41"/>
    <p:sldId id="286" r:id="rId42"/>
    <p:sldId id="287" r:id="rId43"/>
    <p:sldId id="288" r:id="rId44"/>
    <p:sldId id="289" r:id="rId45"/>
    <p:sldId id="290" r:id="rId46"/>
    <p:sldId id="291" r:id="rId47"/>
    <p:sldId id="321" r:id="rId48"/>
    <p:sldId id="304" r:id="rId49"/>
    <p:sldId id="293" r:id="rId50"/>
    <p:sldId id="323" r:id="rId51"/>
    <p:sldId id="295" r:id="rId52"/>
    <p:sldId id="296" r:id="rId53"/>
    <p:sldId id="297" r:id="rId54"/>
    <p:sldId id="298" r:id="rId55"/>
    <p:sldId id="299" r:id="rId56"/>
    <p:sldId id="324" r:id="rId57"/>
    <p:sldId id="302" r:id="rId58"/>
    <p:sldId id="303" r:id="rId59"/>
    <p:sldId id="306" r:id="rId60"/>
    <p:sldId id="313" r:id="rId61"/>
    <p:sldId id="312" r:id="rId62"/>
  </p:sldIdLst>
  <p:sldSz cx="12192000" cy="6858000"/>
  <p:notesSz cx="6858000" cy="9144000"/>
  <p:embeddedFontLst>
    <p:embeddedFont>
      <p:font typeface="Old Standard TT" panose="020B0604020202020204" charset="0"/>
      <p:regular r:id="rId64"/>
      <p:bold r:id="rId65"/>
      <p: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Verdana" panose="020B060403050404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7T18:21:13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21572 2611 0,'0'70'109,"0"195"-93,0 87 15,0-281-31,0 88 31,36-159 0</inkml:trace>
  <inkml:trace contextRef="#ctx0" brushRef="#br0" timeOffset="243.49">21925 2999 0,'0'0'15,"-17"53"-15,-1-1 16,-17 37 0,35-1-1,-18-53 17,0 0-17</inkml:trace>
  <inkml:trace contextRef="#ctx0" brushRef="#br0" timeOffset="410.4799">21661 3210 0,'0'0'0,"35"0"47,35 0-31,-17 0-1,88-35 1,-88 35-16,-17-18 16</inkml:trace>
  <inkml:trace contextRef="#ctx0" brushRef="#br0" timeOffset="585.76">22207 3104 0,'36'53'31,"-36"18"-31,0-1 32,0-34-1,-36-72-15</inkml:trace>
  <inkml:trace contextRef="#ctx0" brushRef="#br0" timeOffset="778.57">22031 2999 0,'0'0'15,"35"0"1,53 0 0,124-18 15,-159 18-31,88 0 31,-88 0-31</inkml:trace>
  <inkml:trace contextRef="#ctx0" brushRef="#br0" timeOffset="995.64">22842 2999 0,'0'0'16,"-35"70"-16,-53 107 31,88-142-31,0-18 16</inkml:trace>
  <inkml:trace contextRef="#ctx0" brushRef="#br0" timeOffset="1369.1599">22842 2805 0,'0'0'0,"-17"88"31,17 71-16,0-107 1,0-16-16,35-19 16,18 19-1,88-160 17,-88 54-32,18-54 15,-36 124 1,-35 18 15,0 70-15,-53 194-1,53-211 1,18-54 0,17-17-1,0-123 1</inkml:trace>
  <inkml:trace contextRef="#ctx0" brushRef="#br0" timeOffset="1695.97">23548 2963 0,'0'0'0,"0"36"31,0-19-15,-88 160 0,52-124-1,19-36 1,17 1 0,70 17-1,19-17 1,-1 17-1,-53-17 1,0-18 0,-70 35-1,-36 18 1</inkml:trace>
  <inkml:trace contextRef="#ctx0" brushRef="#br0" timeOffset="3370.01">21696 4251 0,'0'-35'16,"17"35"15,-17-18-15,0 71 171,0 88-156,0-88-15,0-18 0,0 1-1,18-36 1,-18-18 0,35-88-1,-35 53-15</inkml:trace>
  <inkml:trace contextRef="#ctx0" brushRef="#br0" timeOffset="3565.22">21749 4128 0,'0'0'32,"53"0"-1,35-18-16,0 18 1,-70 0-16,17 0 16,-35 35 15</inkml:trace>
  <inkml:trace contextRef="#ctx0" brushRef="#br0" timeOffset="3736.84">21837 4216 0,'-18'0'16,"36"0"-16,-18 0 31,18 0-31,35 0 16,-18 35 15</inkml:trace>
  <inkml:trace contextRef="#ctx0" brushRef="#br0" timeOffset="3882.65">21802 4410 0,'35'17'16,"0"19"0,53-36-1,-17 0 1,0-36-1</inkml:trace>
  <inkml:trace contextRef="#ctx0" brushRef="#br0" timeOffset="4318.07">22525 4198 0,'-53'-35'31,"18"35"-15,-18 0 0,0 0-1,18 0 1,35 123 15,17-87-15,36 34-16,-18-35 15,18 18 1,-123 0 31,34-53-32,-52 0 1,71-35 0,17-18-1,0 35-15</inkml:trace>
  <inkml:trace contextRef="#ctx0" brushRef="#br0" timeOffset="4552.04">22842 4322 0,'0'0'0,"-53"141"47,36-88-31,17-36-1,-35 18 1,35-52 15</inkml:trace>
  <inkml:trace contextRef="#ctx0" brushRef="#br0" timeOffset="4720.33">22666 4251 0,'53'0'32,"35"0"-1,-35 0-31,35 0 16,0 0-1</inkml:trace>
  <inkml:trace contextRef="#ctx0" brushRef="#br0" timeOffset="5031.75">23213 4251 0,'-35'35'15,"-1"18"1,-17 35 0,53-70-1,18 0 1,35 17 0,17-35-1,19 0 1,-19-71-1,-52-34 1,-18 69-16</inkml:trace>
  <inkml:trace contextRef="#ctx0" brushRef="#br0" timeOffset="5966.29">23336 4163 0,'0'0'0,"-17"-18"31,-19 71-15,36 53 0,-17 53-1,17-106 1,-36-71 31,36-88-16,0-17-15,0 52-1,36 53 1,34-17-1,18 35 1,-35 53 0,-17-18-1,-36 54 1,-18-54-16,-53 18 16,19-36-1,16-17 16,72 71 1,-1-71-32,53 0 15,-17 0 17,-36 0-32</inkml:trace>
  <inkml:trace contextRef="#ctx0" brushRef="#br0" timeOffset="6199.16">23724 4392 0,'0'0'0,"-53"53"16,53-18 0,0-17-1,71-18 1,-1 0-1,-34-35 1,-19-18 15,-17 17-15,36 19-16</inkml:trace>
  <inkml:trace contextRef="#ctx0" brushRef="#br0" timeOffset="6486.41">24112 4357 0,'0'17'47,"0"19"-31,0 52-1,0-70 1,0 34 15,0-69 1,0-1-17</inkml:trace>
  <inkml:trace contextRef="#ctx0" brushRef="#br0" timeOffset="6666.7699">24007 4286 0,'35'-17'16,"0"17"-1,89 0 16,-54 0-15,1 0-16</inkml:trace>
  <inkml:trace contextRef="#ctx0" brushRef="#br0" timeOffset="6918.02">24412 4322 0,'-35'70'15,"0"-17"1,35 0 0,106-18 15,-18-52 0,-53-1-31,0-17 0,-17-1 16,-18 1-1,0 17 17,0 1-32</inkml:trace>
  <inkml:trace contextRef="#ctx0" brushRef="#br0" timeOffset="7125.95">24800 4410 0,'0'35'16,"36"18"0,-36-18-1,-18 36 1,18-36 0,0-53 30</inkml:trace>
  <inkml:trace contextRef="#ctx0" brushRef="#br0" timeOffset="7468.05">24853 4269 0,'0'-36'16,"18"1"-1,52 35 1,36 53-1,-71 18 1,-35-1 0,-88 36 15,71-106-31,-36 0 16,35 0-1,18 18 1,18 17-1,35 0 1,0-17 15,-1-18-15,-16 0 0</inkml:trace>
  <inkml:trace contextRef="#ctx0" brushRef="#br0" timeOffset="8167.9">25418 4568 0,'0'0'0,"17"-141"31,54-53-15,-18 124 0,-36 35-1,-17 52 1,0 177 0,0 0 15,0-159-31,0 1 0,0-19 15</inkml:trace>
  <inkml:trace contextRef="#ctx0" brushRef="#br0" timeOffset="8318.18">25506 4339 0,'0'0'15,"123"18"1,54 17 0,-1 0-1,-88-35-15</inkml:trace>
  <inkml:trace contextRef="#ctx0" brushRef="#br0" timeOffset="8585.9">26688 4480 0,'0'0'15,"35"0"-15,0 0 16,0 0 0,-17 0-1,-18-35 1</inkml:trace>
  <inkml:trace contextRef="#ctx0" brushRef="#br0" timeOffset="8752.51">26741 4357 0,'0'0'0,"-71"70"31,18 1-15,18-1 0,35-34-1,35-36 1,-17 0-1</inkml:trace>
  <inkml:trace contextRef="#ctx0" brushRef="#br0" timeOffset="10221.3499">26511 4445 0,'18'0'47,"0"0"-16,-1 0 0,18 0-15,-17 0-16,70 0 16,-17 0-1,-18 18 16,0-18-15,-36 0 0,-34-18 15,17-17-15,-36 17-16</inkml:trace>
  <inkml:trace contextRef="#ctx0" brushRef="#br0" timeOffset="10454.62">26776 4233 0,'0'36'32,"0"-1"-32,-18 53 31,1-17-31,17-54 31,0 19-15,0-19-1,0 18 1</inkml:trace>
  <inkml:trace contextRef="#ctx0" brushRef="#br0" timeOffset="11172.26">27587 4392 0,'71'0'16,"-54"0"0,1 0 15,17 0-31,-52 0 94,-1 0-79,-35 0 1,35-35-16,-17 35 15,-88 17 17,87-17-32,-16 53 15,52 0 1,0 0 0,70 0-1,-17-35-15,70 17 31,19 0-15,-54-35 0</inkml:trace>
  <inkml:trace contextRef="#ctx0" brushRef="#br0" timeOffset="11506.17">28240 4533 0,'0'-17'15,"-71"-19"17,54 36-32,-19 0 31,-17 18-16,18 35 1,35 0 0,53-36-1,-18-17 1,18 0 0,0-70-1,-53 17 1,0 18-1</inkml:trace>
  <inkml:trace contextRef="#ctx0" brushRef="#br0" timeOffset="12288.8499">28363 4480 0,'0'0'0,"18"18"31,-18 0-15,0 17-16,0 0 31,0 0-31,0-17 15,0 17-15,0-70 188,0-18-172,0 35-1,35-87 16,-35 87-31,0-17 16,0-1 0,0 54 31,18 70-16,-18-70-31,53 52 15,-53-52 1,17 17 0,1-35-1,70-17 1,-35-107 15,-53 89-15,-17-18 15</inkml:trace>
  <inkml:trace contextRef="#ctx0" brushRef="#br0" timeOffset="12539.3699">28945 4427 0,'0'0'31,"0"89"-15,0 52 15,0-106-31,18 18 31,-18-88 1,0-1-32</inkml:trace>
  <inkml:trace contextRef="#ctx0" brushRef="#br0" timeOffset="12689.7">28822 4445 0,'18'0'15,"-1"0"1,142 0 0,-124 0-1,-17 0-15</inkml:trace>
  <inkml:trace contextRef="#ctx0" brushRef="#br0" timeOffset="12867.2">29228 4551 0,'0'0'0,"0"70"16,-18 71 15,18-105-31,0 17 32,0-71-1</inkml:trace>
  <inkml:trace contextRef="#ctx0" brushRef="#br0" timeOffset="13062.27">29245 4410 0,'18'0'15,"70"0"16,-35 0-31,35 17 16,-52 1 0,-1 35 15</inkml:trace>
  <inkml:trace contextRef="#ctx0" brushRef="#br0" timeOffset="13263.75">29316 4516 0,'88'0'32,"-53"0"-1,1 35-31,-36-18 15</inkml:trace>
  <inkml:trace contextRef="#ctx0" brushRef="#br0" timeOffset="13463.93">29157 4780 0,'0'0'0,"35"0"47,18 0-32,-17 18 1,16-1 0</inkml:trace>
  <inkml:trace contextRef="#ctx0" brushRef="#br0" timeOffset="13862.66">29792 4568 0,'0'0'0,"-35"36"62,-18 87-46,53-70-16,0 53 31,0-88-31,88-18 31,-53-18-31,1-35 32,-1 0-17,-35 35-15,0 1 16</inkml:trace>
  <inkml:trace contextRef="#ctx0" brushRef="#br0" timeOffset="14132.23">30039 4445 0,'0'0'0,"53"-35"32,-53 17-32,53 18 31,53 0 0,-71 0-15</inkml:trace>
  <inkml:trace contextRef="#ctx0" brushRef="#br0" timeOffset="14325.78">30198 4815 0,'0'0'31,"-18"159"-31,18-124 0,-35 36 31,52-71-15</inkml:trace>
  <inkml:trace contextRef="#ctx0" brushRef="#br0" timeOffset="14608.63">30162 4639 0,'18'0'16,"106"18"15,-54 35-31,36 70 16,-53-52-1,-53 17 17,0-53-32,-106 0 31,18-35-15,-36 0-1,89-17 1</inkml:trace>
  <inkml:trace contextRef="#ctx0" brushRef="#br0" timeOffset="14908.08">30727 4974 0,'0'-35'31,"-35"35"-16,-54 123 1,89 36 15,18-124-31,123-17 32,-123-53-17,17-89 1,-35 71-16,-17-17 15,-248-195 1,-53 142 0</inkml:trace>
  <inkml:trace contextRef="#ctx0" brushRef="#br0" timeOffset="15795.12">21696 5556 0,'35'0'16,"-17"0"-16,70-17 15,71 17 17,-124 0-32,18 0 31,-88 0 16,-1 0-47,-69-36 15,-1 36 1,17 0 0,54 18-1,35 17 1,18 53 0,158-17 15,-88-71-31,106 0 31,-141 0-31,18 0 16</inkml:trace>
  <inkml:trace contextRef="#ctx0" brushRef="#br0" timeOffset="16276.7">22631 5592 0,'0'0'0,"0"-18"31,-36-17-15,-17 35 15,-52 0-15,105 17 0,-18 1-1,36 35 1,123 17-1,-88-34 1,35-1 0,-70 0-1,-89-17 17,18-18-32,-106 0 31,142-18-31,17-35 31,53 18-31</inkml:trace>
  <inkml:trace contextRef="#ctx0" brushRef="#br0" timeOffset="16631.66">23142 5609 0,'0'0'16,"0"-17"-1,-70 17 1,52 0 0,-53 0-1,19 17 1,16 54 15,54-18-31,88 17 31,-53-35-31,0 18 32,-53-35-17,0 0 1,-89 17 0,-52-35-1,53 0 1,35 0-16</inkml:trace>
  <inkml:trace contextRef="#ctx0" brushRef="#br0" timeOffset="17601.02">21608 6315 0,'0'0'16,"0"17"15,0 36-31,0 88 32,0-123-32,35 35 15,-35-71 48,0 1-63,0-1 15,0-17 1,0-89 0,0 89-1,0 17-15,0-35 16,0 36-1,0-18 1,35 35 62,0 0-78,36 0 31,0 0-31,-18 0 32,-36 0-17,-34 0 17,-19 35-32</inkml:trace>
  <inkml:trace contextRef="#ctx0" brushRef="#br0" timeOffset="17762.6">21555 6350 0,'53'35'47,"35"-35"-47,0 0 31,-88 18-31,0 0 15</inkml:trace>
  <inkml:trace contextRef="#ctx0" brushRef="#br0" timeOffset="17911.07">21643 6562 0,'0'0'16,"18"0"-1,105 0 1,1 0-1,17-18 1,-71-35-16</inkml:trace>
  <inkml:trace contextRef="#ctx0" brushRef="#br0" timeOffset="18268.48">22472 6315 0,'0'0'0,"-18"-18"31,-35-17-31,18 35 32,-18 17-17,0 19 1,53-1 0,18 36-1,52-19 1,-17-34-1,-17 53 1,-1-18 0,-53 0-1,-17-18 1,-53-35 0,35 0 15,18-53-31,35 18 15</inkml:trace>
  <inkml:trace contextRef="#ctx0" brushRef="#br0" timeOffset="18529.46">22825 6456 0,'0'35'47,"0"18"-47,0 88 16,-18-123-1,18-1 1,-18-17 15,18-35-31</inkml:trace>
  <inkml:trace contextRef="#ctx0" brushRef="#br0" timeOffset="18699.29">22578 6403 0,'17'0'31,"89"0"-15,-35 0-16,35 0 16,35 0 15</inkml:trace>
  <inkml:trace contextRef="#ctx0" brushRef="#br0" timeOffset="19106.64">23195 6403 0,'0'18'78,"0"17"-31,0 0-47,0 53 31,0-17-15,-35 17 0,35-70-1</inkml:trace>
  <inkml:trace contextRef="#ctx0" brushRef="#br0" timeOffset="19371.02">23072 6421 0,'35'0'16,"36"0"-1,-36 0-15,0 0 16,53 0 0,-52 0-1,-19 70 1</inkml:trace>
  <inkml:trace contextRef="#ctx0" brushRef="#br0" timeOffset="19530.09">23001 6650 0,'-18'0'0,"36"0"31,17 18-31,107-18 31,-54 0-15,-53 0 0</inkml:trace>
  <inkml:trace contextRef="#ctx0" brushRef="#br0" timeOffset="19847.99">23442 6509 0,'18'17'31,"-18"1"-15,0 17-16,0 54 16,0-19-1,0-17 1,0-18 0,53-35 30,17-17-30,1-19 0,-18 1-16,-18 35 15,35-18 1,-34 18-16,-1-35 16,-17 35-16</inkml:trace>
  <inkml:trace contextRef="#ctx0" brushRef="#br0" timeOffset="20114.46">24077 6668 0,'18'-18'16,"-1"18"0,-17-35-1,-35 35 1,-71 17 0,0 36 15,18 53-16,88-71 1,0 1-16,35-19 16,54-17-1,-36-70 1,-53-1 0,-36 53-1,-87 18 1</inkml:trace>
  <inkml:trace contextRef="#ctx0" brushRef="#br0" timeOffset="21165.26">22049 7461 0,'0'0'0,"0"-35"78,-18 35-78,0 0 15,-70 0 1,0 18 15,88-1-31,-18 1 16,36 52 15,105-17-15,-17-17-1,-35-1 1,-54-17 0,-17 17-1,-35 18 1,-35-36 0,-89-17-1,124 0 1,-1 0-16,-34-35 31,52 17-31,18 1 16</inkml:trace>
  <inkml:trace contextRef="#ctx0" brushRef="#br0" timeOffset="22232.5099">21396 7338 0,'0'-36'16,"-35"36"-1,52 0 48,1-17-47,17 17-1,36 0 1,-1-35-1,-52 35 1,17 0-16,1 0 31,-36-36 1,-18 36-17</inkml:trace>
  <inkml:trace contextRef="#ctx0" brushRef="#br0" timeOffset="22632.36">21484 7232 0,'0'0'0,"-35"88"31,35-53-15,0-17-16,0 17 15,70 54 1,-17-37 15,0 19-15,-53-36 15,0-17-15,-70 0-1,34-18 1,-52 0 0,53 0-16,0 0 15,-1 0 1,19 0 0,-1 0-1,18-18 16</inkml:trace>
  <inkml:trace contextRef="#ctx0" brushRef="#br0" timeOffset="24173.29">21537 8149 0,'0'-17'47,"0"-1"-32,18 18 1,17-35-1,36 17 1,-54 18 0,54 0-1,-54 0 1,36 35 0,-70-35 62,17-17-63,-36 17 1,-34-18 0,35 18-1,-18 0 1,0 0-1,35 35 1,0-35-16,18 88 16,0-52-1,53 17 1,18 0 0,35-18-1,-18-35 1,-35 0-1,17-53 17,-52 18-32</inkml:trace>
  <inkml:trace contextRef="#ctx0" brushRef="#br0" timeOffset="24584.98">22348 8184 0,'0'-35'16,"-35"35"0,-18 0-1,0 0 1,0 0-1,-17 35 1,17 18 15,18 18-15,35-36 0,0-17-16,17-1 15,124 19 1,-17-54-1,-18-35 1,-89 0 0,-34-70-1,-124 52 17,123 54-32</inkml:trace>
  <inkml:trace contextRef="#ctx0" brushRef="#br0" timeOffset="25175.99">22542 8079 0,'0'0'16,"-17"35"-1,-1 18 1,18 35 0,0-53-1,0 1 1,53-36 15,0-36-31,0-52 16,-35 35-1,-18 36 1,0-1 15,0 88 1,0 1-17,0-36 1,17-35-1,54-53 1,-18-52 0,-36 87-1,-17 71 32,0 0-47,0 17 16,0-52-1,36-18 1</inkml:trace>
  <inkml:trace contextRef="#ctx0" brushRef="#br0" timeOffset="25670.22">23213 8184 0,'0'-35'62,"-53"35"-46,35 0 0,-17 0-1,17 0 1,18 18 15,0-36 172</inkml:trace>
  <inkml:trace contextRef="#ctx0" brushRef="#br0" timeOffset="26169.1499">23125 8114 0,'0'18'16,"0"34"0,0 72-1,0-106 1,0 17 15,-18-35 0,18-18-15,-35 18 0,35-70-1,0-36 1,53-53 0,0 141-1,-1-17 1,1 35-1,-17 35 1,-1-17-16,-17 70 31,-18-35-15,-18 0 0,-53-35 15,36-18-31,17 0 0,-34 0 31,34-53-15,18 35-16</inkml:trace>
  <inkml:trace contextRef="#ctx0" brushRef="#br0" timeOffset="26554.62">23601 8149 0,'0'0'16,"-18"0"46,-17 0-62,-18 88 31,18-17-15,35-36 0,53 0-1,17-35 1,18-17 0,-17-36-1,-71 0 1,-35-53 15,17 106-31,-17-35 16,17 35-1</inkml:trace>
  <inkml:trace contextRef="#ctx0" brushRef="#br0" timeOffset="26910.28">23901 8184 0,'0'0'0,"0"36"32,0 34-17,0-17 1,0-18 0,0-70 30,0 0-30,0 0-16</inkml:trace>
  <inkml:trace contextRef="#ctx0" brushRef="#br0" timeOffset="27155.68">23901 8149 0,'0'0'0,"70"-17"32,-17 17-17,-18 0 1,54 35-1,-89-18 1,-71 54 15,53-71-31,1 18 16,-1-18-16,18 35 31,71-17 0,-1-18-15,-34 0-16,34 0 16</inkml:trace>
  <inkml:trace contextRef="#ctx0" brushRef="#br0" timeOffset="27370.87">24430 8184 0,'0'0'0,"-18"53"31,18 18-15,-17 17 0,-19-35-1,36-71 32,-17 1-47,17-19 16</inkml:trace>
  <inkml:trace contextRef="#ctx0" brushRef="#br0" timeOffset="27504.28">24289 8202 0,'17'0'15,"-34"0"-15,70-35 16,88 35 0,-106 0-1,36 0 1,-1 0-1</inkml:trace>
  <inkml:trace contextRef="#ctx0" brushRef="#br0" timeOffset="28237.7">24694 8167 0,'0'17'16,"0"1"0,0 0-16,0 35 15,0-18 16,0 0-15,0-17 0,-35-1-1,18 19 1,-1-19 0,-17 19 15,17-19-16,18-70 235,88-105-218,-53 69-32,54-105 31,-54 177-15,0 70 15,-35 105-16,0 1 1,0-53 0,0-53-1,0-35 1,0-54 15,-17 19-31,-1-1 16</inkml:trace>
  <inkml:trace contextRef="#ctx0" brushRef="#br0" timeOffset="28371.94">24747 8361 0,'36'0'47,"-1"0"-47,0 0 16,0 0-1,1-18 1,34 1-16</inkml:trace>
  <inkml:trace contextRef="#ctx0" brushRef="#br0" timeOffset="28864.62">25118 8273 0,'0'105'32,"0"-69"-17,0-1-15,0 0 31,0-17-31,0-53 32,0-18-17,0-18 1,35-35 15,-17 106 0,-18 53-31,0 0 16,35 35 0,-35-70-16,18-18 15,17 18 1,35-36 0,19-70-1,-72 88 1,-17 35 15,0 18 0,18-53 1,0-35-17,-18 17-15</inkml:trace>
  <inkml:trace contextRef="#ctx0" brushRef="#br0" timeOffset="29029.93">25594 8255 0,'0'0'0,"0"53"31,0 53-15,-18 17-1,18-52 16,0-54-31,0-52 16</inkml:trace>
  <inkml:trace contextRef="#ctx0" brushRef="#br0" timeOffset="29239.51">25612 8326 0,'88'0'32,"-70"-18"-32,-124 36 0,229-36 15,-52 18 1,-36 18 15,-88 34-15</inkml:trace>
  <inkml:trace contextRef="#ctx0" brushRef="#br0" timeOffset="29398.76">25594 8449 0,'18'0'32,"17"0"-17,36 0 1,-36 0-1,-35 35 1</inkml:trace>
  <inkml:trace contextRef="#ctx0" brushRef="#br0" timeOffset="29573.01">25629 8661 0,'0'0'0,"89"17"32,-72-17-32,36 0 31,-53 18-31</inkml:trace>
  <inkml:trace contextRef="#ctx0" brushRef="#br0" timeOffset="30307.74">26194 8608 0,'0'0'0,"0"-36"31,0 54 63,-36 35-94,36 35 15,-17 18 1,17-53 15,0-88-15,0-18-1</inkml:trace>
  <inkml:trace contextRef="#ctx0" brushRef="#br0" timeOffset="30630.46">26141 8449 0,'0'35'15,"35"1"1,36 140 0,-71-123-1,17-35 1,54 17-1,35-141 17,-106 71-32,35-1 0,-35-34 31,18-1-15,-18 54-1,35 17 1,-35 53-1</inkml:trace>
  <inkml:trace contextRef="#ctx0" brushRef="#br0" timeOffset="30907.62">26899 8484 0,'36'0'15,"-19"18"-15,-17 70 32,0-35-17,0 0 1,0-71 15,-35-17-31</inkml:trace>
  <inkml:trace contextRef="#ctx0" brushRef="#br0" timeOffset="31074.7">26688 8308 0,'176'18'47,"-123"-18"-47,70 17 16,36 18 15,-18 18-31</inkml:trace>
  <inkml:trace contextRef="#ctx0" brushRef="#br0" timeOffset="31340.71">27605 8502 0,'0'0'15,"-53"0"17,18 0-17,-18 0-15,-88 106 32,141-71-32,-18 53 31,53-70-31,106-18 31,-35-35-31,-71-36 31,-35-17-31,-88-106 32,18 123-32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9T21:26:43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7867 0,'0'-18'16,"-18"18"109,-17 0 0,35-17-94,0-19 172,18 36-203,-1 0 16,1 0-1,53 0 32,-54 0-31,1 0-1,17 0 1,-17 0 0,-1 0-1,1 0 1,17 0 0,-17 0-1,0 0 1,-1 0 15,19 0-31,-19-17 31,1 17 1,17 0-1,-17 0 0,-1 0 0,-17-18 32,18 18-32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8T01:02:20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9454 0,'35'0'63,"1"0"-63,34 0 15,-52 0 1,52 0-16,1 18 15,0-18 17,34 0-17,-87 0 1,17 0 0,1 0-1,34 0 1,-52 0-1,17 0 1</inkml:trace>
  <inkml:trace contextRef="#ctx0" brushRef="#br0" timeOffset="1148.05">5186 10160 0,'35'0'46,"71"0"-30,-71 0 0,36 0-1,35 0 1,-18 0 0,-18 0-1,-17 0 16,0 0-31,-18 0 16,1 0 15,-1 0-15</inkml:trace>
  <inkml:trace contextRef="#ctx0" brushRef="#br0" timeOffset="2378.94">5151 12241 0,'17'0'31,"36"0"-15,-18 0-16,1 0 16,122 0-1,-105 0 1,0 0-1,53 0 1,-88 0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183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81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e962fa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e962fa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6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e962f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e962fa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35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e962f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e962fa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0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e962fa2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e962fa2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1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eaec82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eaec82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256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ecacc1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ecacc1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8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ecacc1e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ecacc1e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141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923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aec82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eaec82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456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eaec82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eaec82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09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1fef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1fef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492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eaec82f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eaec82f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07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16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eb68e9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eb68e9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949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eb68e9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eb68e9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9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112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eb68e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eb68e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234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eb68e9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eb68e9d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72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eb68e9d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eb68e9d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622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675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eb68e9d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eb68e9d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70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21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eb68e9d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eb68e9d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7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874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eb68e9d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eb68e9d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46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eb68e9d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eb68e9d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074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73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eb68e9d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eb68e9d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110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eb68e9d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eb68e9d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065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02c0a1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02c0a1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8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937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ec3dc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ec3dc2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8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7b81325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7b81325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375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ec3dc2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ec3dc2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176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ec3dc27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ec3dc27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112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ec3dc27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ec3dc27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27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ecacc1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ecacc1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80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ecacc1e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ecacc1e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515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740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02c0a1e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02c0a1e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2830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02c0a1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02c0a1e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707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710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02c0a1e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02c0a1e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12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eaec82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eaec82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502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02c0a1e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02c0a1e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24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02c0a1e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702c0a1e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7870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02c0a1e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02c0a1e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929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02c0a1e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02c0a1e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561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02c0a1e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702c0a1e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60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2dd0b0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2dd0b0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067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02c0a1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702c0a1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3640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43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aec82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eaec82f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22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eaec82f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eaec82f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8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eaec82f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eaec82f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60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e962fa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e962fa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98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CSS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Prof. Victor Farias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1.3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801" y="227101"/>
            <a:ext cx="1929725" cy="1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CSS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Sintaxe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Uma folha de estilo CSS consiste em </a:t>
            </a:r>
            <a:r>
              <a:rPr lang="pt-BR" b="1"/>
              <a:t>conjunto de regras</a:t>
            </a:r>
            <a:r>
              <a:rPr lang="pt-BR"/>
              <a:t>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pt-BR"/>
              <a:t>Seletores apontam para elementos HTML</a:t>
            </a:r>
            <a:endParaRPr/>
          </a:p>
          <a:p>
            <a:r>
              <a:rPr lang="pt-BR"/>
              <a:t>Cada declaração corresponde a uma propriedade CSS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93" name="Google Shape;93;p18" descr="CSS selec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39" y="2116476"/>
            <a:ext cx="5419725" cy="11334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E56A105-6C7C-4877-ADA2-575EB19BF29B}"/>
                  </a:ext>
                </a:extLst>
              </p14:cNvPr>
              <p14:cNvContentPartPr/>
              <p14:nvPr/>
            </p14:nvContentPartPr>
            <p14:xfrm>
              <a:off x="3638520" y="2793960"/>
              <a:ext cx="178200" cy="3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56A105-6C7C-4877-ADA2-575EB19BF2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9160" y="2784600"/>
                <a:ext cx="196920" cy="5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Seletores CSS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/>
              <a:t>ID</a:t>
            </a:r>
            <a:endParaRPr sz="2200" dirty="0"/>
          </a:p>
          <a:p>
            <a:pPr lvl="1">
              <a:spcBef>
                <a:spcPts val="0"/>
              </a:spcBef>
            </a:pPr>
            <a:r>
              <a:rPr lang="pt-BR" sz="1800" dirty="0"/>
              <a:t>Identifica unicamente um elemento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"id-da-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96900" lvl="1" indent="0">
              <a:spcBef>
                <a:spcPts val="0"/>
              </a:spcBef>
              <a:buNone/>
            </a:pPr>
            <a:endParaRPr lang="pt-BR" dirty="0"/>
          </a:p>
          <a:p>
            <a:r>
              <a:rPr lang="pt-BR" sz="2200" dirty="0"/>
              <a:t>Classe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Uma classe pode usada em mais de um elemento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Um elemento pode ter mais de uma classe</a:t>
            </a:r>
          </a:p>
          <a:p>
            <a:pPr lvl="1">
              <a:spcBef>
                <a:spcPts val="0"/>
              </a:spcBef>
            </a:pPr>
            <a:endParaRPr lang="pt-BR" dirty="0"/>
          </a:p>
          <a:p>
            <a:pPr marL="596900" lvl="1" indent="0">
              <a:spcBef>
                <a:spcPts val="0"/>
              </a:spcBef>
              <a:buNone/>
            </a:pPr>
            <a:r>
              <a:rPr lang="pt-BR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"classe-da-</a:t>
            </a:r>
            <a:r>
              <a:rPr lang="pt-BR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96900" lvl="1" indent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0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Seletores CSS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Seletor elemento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Seleciona pelo nome do elemento (todos)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Seletor por id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Seleciona pelo atributo id dos elementos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#para1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Seletores CSS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Seletor por classe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Seleciona todos elementos de uma determinada classe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.center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r>
              <a:rPr lang="pt-BR"/>
              <a:t>Agrupamento de seletores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Pode-se agrupar elementos que tem mesmas definições de estilo</a:t>
            </a:r>
            <a:endParaRPr/>
          </a:p>
          <a:p>
            <a:pPr marL="0" indent="0">
              <a:lnSpc>
                <a:spcPct val="150000"/>
              </a:lnSpc>
              <a:buNone/>
            </a:pP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Seletores CSS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Seletores de elementos internos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Seleciona elemento que estão dentro de outros elementos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Exemplo: Selecionar todo elementos &lt;p&gt; que estão dentro de elementos &lt;</a:t>
            </a:r>
            <a:r>
              <a:rPr lang="pt-BR" dirty="0" err="1"/>
              <a:t>div</a:t>
            </a:r>
            <a:r>
              <a:rPr lang="pt-BR" dirty="0"/>
              <a:t>&gt;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016C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>
                <a:solidFill>
                  <a:srgbClr val="B7734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pt-BR" dirty="0"/>
              <a:t>Seletores de elementos imediatamente interno</a:t>
            </a:r>
          </a:p>
          <a:p>
            <a:pPr lvl="1">
              <a:spcBef>
                <a:spcPts val="0"/>
              </a:spcBef>
            </a:pPr>
            <a:r>
              <a:rPr lang="pt-BR" dirty="0"/>
              <a:t>Seleciona elemento que são filhos imediatos</a:t>
            </a:r>
          </a:p>
          <a:p>
            <a:pPr lvl="1">
              <a:spcBef>
                <a:spcPts val="0"/>
              </a:spcBef>
            </a:pPr>
            <a:r>
              <a:rPr lang="pt-BR" dirty="0"/>
              <a:t>Exemplo: Selecionar todo elementos &lt;p&gt; que são filhos imediato de elementos 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016C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&gt; p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>
                <a:solidFill>
                  <a:srgbClr val="B7734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endParaRPr lang="pt-BR" sz="1400" dirty="0">
              <a:solidFill>
                <a:srgbClr val="3B3B3B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A64F0A-3F8A-442F-AFE7-E777712B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Unidades CSS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Em CSS, existem dois tipos de unidades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Absolutas - comprimentos são fixos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cm - centímetros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mm - millimeters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in - polegadas (1in = 96px = 2.54cm)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px - pixels (1px = 1/96th de 1in) 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pt - points (1pt = 1/72 of 1in)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pc - picas (1pc = 12 pt)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Unidades CSS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Em CSS, existem dois tipos de unidades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Relativos - comprimentos relativos a outros comprimentos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/>
              <a:t>em - 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font-size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(2em </a:t>
            </a:r>
            <a:r>
              <a:rPr lang="pt-BR" dirty="0" err="1"/>
              <a:t>means</a:t>
            </a:r>
            <a:r>
              <a:rPr lang="pt-BR" dirty="0"/>
              <a:t> 2 times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font</a:t>
            </a:r>
            <a:r>
              <a:rPr lang="pt-BR" dirty="0"/>
              <a:t>)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ex</a:t>
            </a:r>
            <a:r>
              <a:rPr lang="pt-BR" dirty="0"/>
              <a:t>	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x-</a:t>
            </a:r>
            <a:r>
              <a:rPr lang="pt-BR" dirty="0" err="1"/>
              <a:t>height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font</a:t>
            </a:r>
            <a:r>
              <a:rPr lang="pt-BR" dirty="0"/>
              <a:t> (</a:t>
            </a:r>
            <a:r>
              <a:rPr lang="pt-BR" dirty="0" err="1"/>
              <a:t>rarely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) 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ch</a:t>
            </a:r>
            <a:r>
              <a:rPr lang="pt-BR" dirty="0"/>
              <a:t>	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"0" 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/>
              <a:t>rem	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font-size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root </a:t>
            </a:r>
            <a:r>
              <a:rPr lang="pt-BR" dirty="0" err="1"/>
              <a:t>element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vw</a:t>
            </a:r>
            <a:r>
              <a:rPr lang="pt-BR" dirty="0"/>
              <a:t>	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1%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viewport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vh</a:t>
            </a:r>
            <a:r>
              <a:rPr lang="pt-BR" dirty="0"/>
              <a:t>	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1%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height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viewport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vmin</a:t>
            </a:r>
            <a:r>
              <a:rPr lang="pt-BR" dirty="0"/>
              <a:t>	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1%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viewport's</a:t>
            </a:r>
            <a:r>
              <a:rPr lang="pt-BR" dirty="0"/>
              <a:t>* </a:t>
            </a:r>
            <a:r>
              <a:rPr lang="pt-BR" dirty="0" err="1"/>
              <a:t>smaller</a:t>
            </a:r>
            <a:r>
              <a:rPr lang="pt-BR" dirty="0"/>
              <a:t> </a:t>
            </a:r>
            <a:r>
              <a:rPr lang="pt-BR" dirty="0" err="1"/>
              <a:t>dimension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vmax</a:t>
            </a:r>
            <a:r>
              <a:rPr lang="pt-BR" dirty="0"/>
              <a:t>	</a:t>
            </a:r>
            <a:r>
              <a:rPr lang="pt-BR" dirty="0" err="1"/>
              <a:t>Relative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1%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viewport's</a:t>
            </a:r>
            <a:r>
              <a:rPr lang="pt-BR" dirty="0"/>
              <a:t>* </a:t>
            </a:r>
            <a:r>
              <a:rPr lang="pt-BR" dirty="0" err="1"/>
              <a:t>larger</a:t>
            </a:r>
            <a:r>
              <a:rPr lang="pt-BR" dirty="0"/>
              <a:t> </a:t>
            </a:r>
            <a:r>
              <a:rPr lang="pt-BR" dirty="0" err="1"/>
              <a:t>dimension</a:t>
            </a:r>
            <a:r>
              <a:rPr lang="pt-BR" dirty="0"/>
              <a:t> 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/>
              <a:t>%	Relativo ao pai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F6341A0-4EBA-4CF5-BCBD-52374D9A46CC}"/>
                  </a:ext>
                </a:extLst>
              </p14:cNvPr>
              <p14:cNvContentPartPr/>
              <p14:nvPr/>
            </p14:nvContentPartPr>
            <p14:xfrm>
              <a:off x="1854360" y="3403440"/>
              <a:ext cx="273240" cy="100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6341A0-4EBA-4CF5-BCBD-52374D9A46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5000" y="3394080"/>
                <a:ext cx="291960" cy="102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6709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Referências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5417" r="18641"/>
          <a:stretch/>
        </p:blipFill>
        <p:spPr>
          <a:xfrm>
            <a:off x="2281876" y="1714501"/>
            <a:ext cx="3047099" cy="4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775" y="859808"/>
            <a:ext cx="4438500" cy="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3100" y="1714500"/>
            <a:ext cx="3006012" cy="46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Background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Propriedade </a:t>
            </a:r>
            <a:r>
              <a:rPr lang="pt-BR" b="1" dirty="0"/>
              <a:t>background-color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Define cor de fundo de um elemento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FFFFFF"/>
                </a:solidFill>
                <a:highlight>
                  <a:srgbClr val="990000"/>
                </a:highlight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Propriedade </a:t>
            </a:r>
            <a:r>
              <a:rPr lang="pt-BR" b="1" dirty="0"/>
              <a:t>background-</a:t>
            </a:r>
            <a:r>
              <a:rPr lang="pt-BR" b="1" dirty="0" err="1"/>
              <a:t>image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Especifica imagem como background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Por padrão, a imagem é repetida até preencher o elemento todo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"paper.gif"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Background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Propriedade </a:t>
            </a:r>
            <a:r>
              <a:rPr lang="pt-BR" b="1" dirty="0"/>
              <a:t>background-</a:t>
            </a:r>
            <a:r>
              <a:rPr lang="pt-BR" b="1" dirty="0" err="1"/>
              <a:t>repeat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Repete imagem horizontalmente ou verticalmente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Valores: </a:t>
            </a:r>
            <a:r>
              <a:rPr lang="pt-BR" dirty="0" err="1"/>
              <a:t>repeat</a:t>
            </a:r>
            <a:r>
              <a:rPr lang="pt-BR" dirty="0"/>
              <a:t>-x, </a:t>
            </a:r>
            <a:r>
              <a:rPr lang="pt-BR" dirty="0" err="1"/>
              <a:t>repeat</a:t>
            </a:r>
            <a:r>
              <a:rPr lang="pt-BR" dirty="0"/>
              <a:t>-y, no-</a:t>
            </a:r>
            <a:r>
              <a:rPr lang="pt-BR" dirty="0" err="1"/>
              <a:t>repeat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"gradient_bg.png"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4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-x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Propriedade </a:t>
            </a:r>
            <a:r>
              <a:rPr lang="pt-BR" b="1" dirty="0"/>
              <a:t>background-position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Posiciona imagem de background quando não se repete (</a:t>
            </a:r>
            <a:r>
              <a:rPr lang="pt-BR" b="1" dirty="0"/>
              <a:t>no-</a:t>
            </a:r>
            <a:r>
              <a:rPr lang="pt-BR" b="1" dirty="0" err="1"/>
              <a:t>repeat</a:t>
            </a:r>
            <a:r>
              <a:rPr lang="pt-BR" dirty="0"/>
              <a:t>)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"img_tree.png"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no-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background-position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endParaRPr sz="1400" dirty="0"/>
          </a:p>
          <a:p>
            <a:pPr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Background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background-attachment: fixed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Fixa background no lugar ao rolar a página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2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"img_tree.png"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background-repeat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2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no-repeat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background-position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2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background-attachment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2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/>
              <a:t>Propriedade </a:t>
            </a:r>
            <a:r>
              <a:rPr lang="pt-BR" b="1"/>
              <a:t>background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Atalho para propriedades background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Ordem: background-color, background-image, background-repeat, background-attachment, background-position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#ffffff </a:t>
            </a:r>
            <a:r>
              <a:rPr lang="pt-BR" sz="14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"img_tree.png"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no-repeat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endParaRPr sz="14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Caixa</a:t>
            </a:r>
          </a:p>
        </p:txBody>
      </p:sp>
    </p:spTree>
    <p:extLst>
      <p:ext uri="{BB962C8B-B14F-4D97-AF65-F5344CB8AC3E}">
        <p14:creationId xmlns:p14="http://schemas.microsoft.com/office/powerpoint/2010/main" val="272068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Modelo de Caixa CSS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Content: O conteúdo da caixa</a:t>
            </a:r>
            <a:endParaRPr/>
          </a:p>
          <a:p>
            <a:pPr marL="0" indent="0">
              <a:buNone/>
            </a:pPr>
            <a:r>
              <a:rPr lang="pt-BR"/>
              <a:t>Padding: Espaço ao redor do conteúdo. Padding transparente</a:t>
            </a:r>
            <a:endParaRPr/>
          </a:p>
          <a:p>
            <a:pPr marL="0" indent="0">
              <a:buNone/>
            </a:pPr>
            <a:r>
              <a:rPr lang="pt-BR"/>
              <a:t>Border: É desenhada em torno do padding e do conteúdo</a:t>
            </a:r>
            <a:endParaRPr/>
          </a:p>
          <a:p>
            <a:pPr marL="0" indent="0">
              <a:buNone/>
            </a:pPr>
            <a:r>
              <a:rPr lang="pt-BR"/>
              <a:t>Margin: Margem para elementos ao lado. A margem é transparente.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314956"/>
            <a:ext cx="9144000" cy="294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Modelo de Caixa CSS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Ao definir Width e Height dos elementos, estamos apenas definindo largura e altura da área do conteúdo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Para calcular a área completa do elemento, devemos considerar também padding, border e margin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pt-BR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/>
              <a:t>Largura total = width + (padding esquerdo e direito) + (margin esquerdo e direito) + (border esquerdo e direito) = 320 + 2*10 + 2*5 + 2*15 = 380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Bordas</a:t>
            </a:r>
          </a:p>
        </p:txBody>
      </p:sp>
    </p:spTree>
    <p:extLst>
      <p:ext uri="{BB962C8B-B14F-4D97-AF65-F5344CB8AC3E}">
        <p14:creationId xmlns:p14="http://schemas.microsoft.com/office/powerpoint/2010/main" val="171078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Bordas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border-style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Especifica qual o tipo de borda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Valores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dotted - linha pontilhada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dashed - linha tracejada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solid - linha sólida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double - linha dupla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groove - 3D grooved border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ridge - 3D ridged border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inset - 3D inset border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outset - 3D outset border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none - sem borda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hidden - borda escondida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Pode colocar 1 a 4 valores (top border, right border, bottom border, and the left border)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border-style</a:t>
            </a:r>
            <a:r>
              <a:rPr lang="pt-BR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dotted solid dotted solid</a:t>
            </a:r>
            <a:r>
              <a:rPr lang="pt-BR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115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Bordas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Propriedade </a:t>
            </a:r>
            <a:r>
              <a:rPr lang="pt-BR" b="1" dirty="0" err="1"/>
              <a:t>border-width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Largura da borda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1 a 4 valores em ordem:  top </a:t>
            </a:r>
            <a:r>
              <a:rPr lang="pt-BR" dirty="0" err="1"/>
              <a:t>border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border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.three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40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40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40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t-BR" sz="140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Propriedade </a:t>
            </a:r>
            <a:r>
              <a:rPr lang="pt-BR" b="1" dirty="0" err="1"/>
              <a:t>border</a:t>
            </a:r>
            <a:r>
              <a:rPr lang="pt-BR" b="1" dirty="0"/>
              <a:t>-color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Cor da borda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1 a 4 valores em ordem: top </a:t>
            </a:r>
            <a:r>
              <a:rPr lang="pt-BR" dirty="0" err="1"/>
              <a:t>border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border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.three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t-BR" sz="14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-color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Bordas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border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Atalho para as propriedades border-width, border-style (requerido), border-color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SzPts val="1100"/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SzPts val="1100"/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border-left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6px solid red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SzPts val="1100"/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background-color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lightgrey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Margens</a:t>
            </a:r>
          </a:p>
        </p:txBody>
      </p:sp>
    </p:spTree>
    <p:extLst>
      <p:ext uri="{BB962C8B-B14F-4D97-AF65-F5344CB8AC3E}">
        <p14:creationId xmlns:p14="http://schemas.microsoft.com/office/powerpoint/2010/main" val="397742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Margens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Propriedades </a:t>
            </a:r>
            <a:r>
              <a:rPr lang="pt-BR" b="1" dirty="0" err="1"/>
              <a:t>margin</a:t>
            </a:r>
            <a:r>
              <a:rPr lang="pt-BR" b="1" dirty="0"/>
              <a:t>-top</a:t>
            </a:r>
            <a:r>
              <a:rPr lang="pt-BR" dirty="0"/>
              <a:t>, </a:t>
            </a:r>
            <a:r>
              <a:rPr lang="pt-BR" b="1" dirty="0" err="1"/>
              <a:t>margin-right</a:t>
            </a:r>
            <a:r>
              <a:rPr lang="pt-BR" dirty="0"/>
              <a:t>, </a:t>
            </a:r>
            <a:r>
              <a:rPr lang="pt-BR" b="1" dirty="0" err="1"/>
              <a:t>margin-bottom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margin-left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Valores: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b="1" dirty="0"/>
              <a:t>auto</a:t>
            </a:r>
            <a:r>
              <a:rPr lang="pt-BR" dirty="0"/>
              <a:t> - o navegador calcula a margem para centralizar o elemento </a:t>
            </a:r>
            <a:r>
              <a:rPr lang="pt-BR" b="1" dirty="0"/>
              <a:t>(também serve para centralizar </a:t>
            </a:r>
            <a:r>
              <a:rPr lang="pt-BR" b="1" dirty="0" err="1"/>
              <a:t>div</a:t>
            </a:r>
            <a:r>
              <a:rPr lang="pt-BR" b="1" dirty="0"/>
              <a:t>!)</a:t>
            </a:r>
            <a:endParaRPr b="1" dirty="0"/>
          </a:p>
          <a:p>
            <a:pPr lvl="2">
              <a:spcBef>
                <a:spcPts val="0"/>
              </a:spcBef>
            </a:pPr>
            <a:r>
              <a:rPr lang="pt-BR" dirty="0"/>
              <a:t>tamanho em </a:t>
            </a:r>
            <a:r>
              <a:rPr lang="pt-BR" dirty="0" err="1"/>
              <a:t>px</a:t>
            </a:r>
            <a:r>
              <a:rPr lang="pt-BR" dirty="0"/>
              <a:t>, </a:t>
            </a:r>
            <a:r>
              <a:rPr lang="pt-BR" dirty="0" err="1"/>
              <a:t>pt</a:t>
            </a:r>
            <a:r>
              <a:rPr lang="pt-BR" dirty="0"/>
              <a:t>, cm, etc.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/>
              <a:t>% da largura do elemento que o contém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b="1" dirty="0" err="1"/>
              <a:t>inherit</a:t>
            </a:r>
            <a:r>
              <a:rPr lang="pt-BR" b="1" dirty="0"/>
              <a:t> </a:t>
            </a:r>
            <a:r>
              <a:rPr lang="pt-BR" dirty="0"/>
              <a:t>- a margem é herdada do elemento pai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Dica: valores negativos são permitidos</a:t>
            </a:r>
            <a:endParaRPr dirty="0"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-top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margin-right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150px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Margens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margin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Atalho para margin-top, margin-right, margin-bottom e margin-left (nessa ordem)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margin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 150px 100px 80px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214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Padding</a:t>
            </a:r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Padding</a:t>
            </a:r>
            <a:r>
              <a:rPr lang="pt-BR" dirty="0"/>
              <a:t> gera espaço ao redor do conteúdo</a:t>
            </a:r>
            <a:endParaRPr dirty="0"/>
          </a:p>
          <a:p>
            <a:r>
              <a:rPr lang="pt-BR" dirty="0"/>
              <a:t>Propriedade </a:t>
            </a:r>
            <a:r>
              <a:rPr lang="pt-BR" b="1" dirty="0" err="1"/>
              <a:t>padding</a:t>
            </a:r>
            <a:r>
              <a:rPr lang="pt-BR" b="1" dirty="0"/>
              <a:t>-top</a:t>
            </a:r>
            <a:r>
              <a:rPr lang="pt-BR" dirty="0"/>
              <a:t>, </a:t>
            </a:r>
            <a:r>
              <a:rPr lang="pt-BR" b="1" dirty="0" err="1"/>
              <a:t>padding-right</a:t>
            </a:r>
            <a:r>
              <a:rPr lang="pt-BR" dirty="0"/>
              <a:t>, </a:t>
            </a:r>
            <a:r>
              <a:rPr lang="pt-BR" b="1" dirty="0" err="1"/>
              <a:t>padding-bottom</a:t>
            </a:r>
            <a:r>
              <a:rPr lang="pt-BR" dirty="0"/>
              <a:t> e </a:t>
            </a:r>
            <a:r>
              <a:rPr lang="pt-BR" b="1" dirty="0" err="1"/>
              <a:t>padding-left</a:t>
            </a:r>
            <a:endParaRPr b="1" dirty="0"/>
          </a:p>
          <a:p>
            <a:r>
              <a:rPr lang="pt-BR" dirty="0"/>
              <a:t>Valores: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tamanho em </a:t>
            </a:r>
            <a:r>
              <a:rPr lang="pt-BR" dirty="0" err="1"/>
              <a:t>px</a:t>
            </a:r>
            <a:r>
              <a:rPr lang="pt-BR" dirty="0"/>
              <a:t>, </a:t>
            </a:r>
            <a:r>
              <a:rPr lang="pt-BR" dirty="0" err="1"/>
              <a:t>pt</a:t>
            </a:r>
            <a:r>
              <a:rPr lang="pt-BR" dirty="0"/>
              <a:t>, cm, etc.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% da largura do elemento que o contém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b="1" dirty="0" err="1"/>
              <a:t>inherit</a:t>
            </a:r>
            <a:r>
              <a:rPr lang="pt-BR" b="1" dirty="0"/>
              <a:t> </a:t>
            </a:r>
            <a:r>
              <a:rPr lang="pt-BR" dirty="0"/>
              <a:t>- a margem é herdada do elemento pai</a:t>
            </a:r>
            <a:endParaRPr dirty="0"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-top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padding-right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padding-bottom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Padding</a:t>
            </a:r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padding</a:t>
            </a:r>
            <a:endParaRPr/>
          </a:p>
          <a:p>
            <a:r>
              <a:rPr lang="pt-BR"/>
              <a:t>Atalho para padding-top, padding-right, padding-bottom e padding-left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padding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 30px 50px 80px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Altura e largura</a:t>
            </a:r>
          </a:p>
        </p:txBody>
      </p:sp>
    </p:spTree>
    <p:extLst>
      <p:ext uri="{BB962C8B-B14F-4D97-AF65-F5344CB8AC3E}">
        <p14:creationId xmlns:p14="http://schemas.microsoft.com/office/powerpoint/2010/main" val="278771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Height e Width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Propriedades </a:t>
            </a:r>
            <a:r>
              <a:rPr lang="pt-BR" b="1"/>
              <a:t>height</a:t>
            </a:r>
            <a:r>
              <a:rPr lang="pt-BR"/>
              <a:t> e </a:t>
            </a:r>
            <a:r>
              <a:rPr lang="pt-BR" b="1"/>
              <a:t>width</a:t>
            </a:r>
            <a:r>
              <a:rPr lang="pt-BR"/>
              <a:t> definem a altura e a largura do elemento</a:t>
            </a:r>
            <a:endParaRPr/>
          </a:p>
          <a:p>
            <a:r>
              <a:rPr lang="pt-BR"/>
              <a:t>Valores: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tamanho em px, pt, cm, etc.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% da largura do elemento que o contém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height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200px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width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50%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background-color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powderblue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Height e Width</a:t>
            </a:r>
            <a:endParaRPr/>
          </a:p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max-width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Define largura máxima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Caso janela seja menor que largura máxima, o elemento diminui de tamanho </a:t>
            </a:r>
            <a:endParaRPr/>
          </a:p>
          <a:p>
            <a:r>
              <a:rPr lang="pt-BR"/>
              <a:t>Valores: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tamanho em px, pt, cm, etc.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% da largura do elemento que o contém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max-width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500px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height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background-color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powderblue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Propriedades width, max-width e margin: auto</a:t>
            </a:r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Elementos bloco usam toda a largura disponível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width previne que o bloco use toda a largura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quando largura da página é menor que width, a página quebra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max-width fornece uma solução melhor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quando a largura da página é menor que max-width, o elemento diminui de largura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margin: auto distribui a sobra de espaço horizontalmente igualmente entra a margem esquerda e direita para centralizar elemento</a:t>
            </a: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div.ex1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500px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margin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auto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border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solid #73AD21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div.ex2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max-width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500px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margin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auto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border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solid #73AD21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CSS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CSS significa </a:t>
            </a:r>
            <a:r>
              <a:rPr lang="pt-BR" b="1" dirty="0" err="1"/>
              <a:t>C</a:t>
            </a:r>
            <a:r>
              <a:rPr lang="pt-BR" dirty="0" err="1"/>
              <a:t>ascading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tyle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heets</a:t>
            </a:r>
            <a:endParaRPr dirty="0"/>
          </a:p>
          <a:p>
            <a:r>
              <a:rPr lang="pt-BR" dirty="0"/>
              <a:t>Descreve como os elementos são renderizados na tela </a:t>
            </a:r>
            <a:endParaRPr dirty="0"/>
          </a:p>
          <a:p>
            <a:r>
              <a:rPr lang="pt-BR" dirty="0"/>
              <a:t>Folhas de estilo são salvas em arquivos CSS</a:t>
            </a:r>
            <a:endParaRPr dirty="0"/>
          </a:p>
          <a:p>
            <a:r>
              <a:rPr lang="pt-BR" dirty="0"/>
              <a:t>CSS define o layout da página</a:t>
            </a:r>
            <a:endParaRPr dirty="0"/>
          </a:p>
          <a:p>
            <a:r>
              <a:rPr lang="pt-BR" dirty="0"/>
              <a:t>HTML define apenas o conteúdo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4C746A8-586F-4E22-81A1-875F2234EBF1}"/>
                  </a:ext>
                </a:extLst>
              </p14:cNvPr>
              <p14:cNvContentPartPr/>
              <p14:nvPr/>
            </p14:nvContentPartPr>
            <p14:xfrm>
              <a:off x="7664400" y="939960"/>
              <a:ext cx="3429360" cy="226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C746A8-586F-4E22-81A1-875F2234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5040" y="930600"/>
                <a:ext cx="3448080" cy="227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712641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Texto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color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Muda cor do texto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color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green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pt-BR"/>
              <a:t>Propriedade </a:t>
            </a:r>
            <a:r>
              <a:rPr lang="pt-BR" b="1"/>
              <a:t>text-align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Define alinhamento horizontal do texto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Valores: center, left, right, justify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text-align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Texto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text-decoration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Define decorações no texto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Valores: none, overline, line-through e underline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text-decoration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overline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pt-BR"/>
              <a:t>Propriedade </a:t>
            </a:r>
            <a:r>
              <a:rPr lang="pt-BR" b="1"/>
              <a:t>text-transform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Especifica </a:t>
            </a:r>
            <a:r>
              <a:rPr lang="pt-BR" i="1"/>
              <a:t>case</a:t>
            </a:r>
            <a:r>
              <a:rPr lang="pt-BR"/>
              <a:t> das letras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Valores: uppercase, lowercase e capitalize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p.lowercase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text-transform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lowercase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Fontes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Existem dois tipos de famílias de fonte em CSS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Família genéricas: grupo de famílias de fonte que parecem similar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Família da fonte: uma família específica de fonte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942889"/>
            <a:ext cx="90106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95293D-7D3E-4964-8747-36B76309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5" name="Google Shape;265;p46" descr="Serif vs. Sans-ser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51" y="2620050"/>
            <a:ext cx="6107475" cy="21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Fontes</a:t>
            </a:r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font-family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Define vários nomes de fontes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 o navegador não suportar a primeira fonte, ele tenta a segundo e assim em diante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Melhor usar a fonte desejada no começo e depois colocar famílias de fontes genéricas para o navegador escolher a que tiver suporte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font-family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"Times New Roman", Times, serif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Fontes</a:t>
            </a:r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font-size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Define tamanho do texto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Tamanho padrão da fonte é </a:t>
            </a:r>
            <a:r>
              <a:rPr lang="pt-BR" b="1"/>
              <a:t>16px</a:t>
            </a:r>
            <a:endParaRPr/>
          </a:p>
          <a:p>
            <a:pPr marL="0" indent="0">
              <a:lnSpc>
                <a:spcPct val="140000"/>
              </a:lnSpc>
              <a:spcBef>
                <a:spcPts val="1600"/>
              </a:spcBef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font-size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40px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spcBef>
                <a:spcPts val="1600"/>
              </a:spcBef>
              <a:buSzPts val="1100"/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SzPts val="1100"/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font-size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1.875em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30px/16=1.875em */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SzPts val="1100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065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Pseudo-classes</a:t>
            </a:r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Pseudo-classes</a:t>
            </a:r>
            <a:r>
              <a:rPr lang="pt-BR" dirty="0"/>
              <a:t> definem um estado especial do elemento</a:t>
            </a:r>
            <a:endParaRPr dirty="0"/>
          </a:p>
          <a:p>
            <a:pPr indent="0">
              <a:spcBef>
                <a:spcPts val="1600"/>
              </a:spcBef>
              <a:buNone/>
            </a:pPr>
            <a:r>
              <a:rPr lang="pt-BR" sz="20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selector:pseudo-class</a:t>
            </a:r>
            <a:r>
              <a:rPr lang="pt-BR" sz="20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buNone/>
            </a:pPr>
            <a:r>
              <a:rPr lang="pt-BR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lang="pt-BR" sz="2000" dirty="0" err="1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20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buNone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000" dirty="0"/>
          </a:p>
          <a:p>
            <a:pPr marL="0" indent="0"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Pseudo-classes</a:t>
            </a:r>
            <a:endParaRPr dirty="0"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elementos podem ser estilizados segundo seus estados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a:link - um link não visitado	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a:visited - um link visitado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a:hover - um link quando o mouse passa por cima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a:active - um link no momento que é clicado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a:link 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color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a:visited 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color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a:hover 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color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hotpink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a:active 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color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blue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indent="0">
              <a:buNone/>
            </a:pPr>
            <a:r>
              <a:rPr lang="pt-BR" b="1" dirty="0"/>
              <a:t>OBS:</a:t>
            </a:r>
            <a:r>
              <a:rPr lang="pt-BR" dirty="0"/>
              <a:t> a:hover tem que vir depois de a:link e a:visited. a:active deve vir depois de a:hover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EC5C2C-6FE6-498A-A1A6-B0ACA764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CSS na sua 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4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52989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Position</a:t>
            </a:r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</a:t>
            </a:r>
            <a:r>
              <a:rPr lang="pt-BR" b="1"/>
              <a:t>position </a:t>
            </a:r>
            <a:r>
              <a:rPr lang="pt-BR"/>
              <a:t>define o método de posicionamento do elemento</a:t>
            </a:r>
            <a:endParaRPr/>
          </a:p>
          <a:p>
            <a:r>
              <a:rPr lang="pt-BR"/>
              <a:t>Temos quatro valores: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	static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	relative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	fixed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	absolute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position: static;</a:t>
            </a:r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Valor padrão de </a:t>
            </a:r>
            <a:r>
              <a:rPr lang="pt-BR" b="1"/>
              <a:t>position</a:t>
            </a:r>
            <a:r>
              <a:rPr lang="pt-BR"/>
              <a:t> é static</a:t>
            </a:r>
            <a:endParaRPr/>
          </a:p>
          <a:p>
            <a:r>
              <a:rPr lang="pt-BR"/>
              <a:t>Posiciona os elementos com o fluxo normal da página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div.static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position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static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border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solid #73AD21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position: relative;</a:t>
            </a:r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 posicionamento é relativo a sua posição normal</a:t>
            </a:r>
          </a:p>
          <a:p>
            <a:pPr lvl="1"/>
            <a:r>
              <a:rPr lang="pt-BR" dirty="0"/>
              <a:t>Não perde o lugar</a:t>
            </a:r>
            <a:endParaRPr dirty="0"/>
          </a:p>
          <a:p>
            <a:r>
              <a:rPr lang="pt-BR" dirty="0"/>
              <a:t>Propriedades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 vão ajustar a posição relativo com a posição normal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div.relative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position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#73AD21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position: fixed;</a:t>
            </a:r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 elemento é posicionado segundo a </a:t>
            </a:r>
            <a:r>
              <a:rPr lang="pt-BR" i="1"/>
              <a:t>viewport</a:t>
            </a:r>
            <a:r>
              <a:rPr lang="pt-BR"/>
              <a:t> </a:t>
            </a:r>
            <a:endParaRPr/>
          </a:p>
          <a:p>
            <a:r>
              <a:rPr lang="pt-BR"/>
              <a:t>Não deixa espaço onde ele estaria posicionado normalmente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div.fixed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position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fixed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bottom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right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border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solid #73AD21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position: absolute;</a:t>
            </a:r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 elemento é posicionado de acordo com o ancestral mais próximo que possui o position </a:t>
            </a:r>
            <a:r>
              <a:rPr lang="pt-BR" dirty="0" err="1"/>
              <a:t>setado</a:t>
            </a:r>
            <a:endParaRPr lang="pt-BR" dirty="0"/>
          </a:p>
          <a:p>
            <a:r>
              <a:rPr lang="pt-BR" dirty="0"/>
              <a:t>Se o elemento não tem ancestrais posicionados, ele usa o </a:t>
            </a:r>
            <a:r>
              <a:rPr lang="pt-BR" dirty="0" err="1"/>
              <a:t>body</a:t>
            </a:r>
            <a:r>
              <a:rPr lang="pt-BR" dirty="0"/>
              <a:t> como base</a:t>
            </a:r>
          </a:p>
          <a:p>
            <a:r>
              <a:rPr lang="pt-BR" dirty="0"/>
              <a:t>Quando não é </a:t>
            </a:r>
            <a:r>
              <a:rPr lang="pt-BR" dirty="0" err="1"/>
              <a:t>setado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 ou top, o elemento fica no mesmo lugar</a:t>
            </a:r>
          </a:p>
          <a:p>
            <a:r>
              <a:rPr lang="pt-BR" dirty="0"/>
              <a:t>Elemento perde o lugar dele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div.relative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position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400px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200px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#73AD21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div.absolute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position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	top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80px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200px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#73AD21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A843406-0B17-4F2D-8F1C-CBF1999F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466427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Display</a:t>
            </a:r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Especifica como o elemento é renderizado</a:t>
            </a:r>
            <a:endParaRPr/>
          </a:p>
          <a:p>
            <a:r>
              <a:rPr lang="pt-BR"/>
              <a:t>Valores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none - Esconde elemento e não deixa espaço -&gt; interessante para fazer elementos aparecerem e desaparecem usando JS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block - elemento quebra linha e ocupa largura completa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inline - elemento não quebra linha e só ocupa o espaço necessário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inline-block - funcionam como elemento inline tendo </a:t>
            </a:r>
            <a:r>
              <a:rPr lang="pt-BR" i="1"/>
              <a:t>width</a:t>
            </a:r>
            <a:r>
              <a:rPr lang="pt-BR"/>
              <a:t> e </a:t>
            </a:r>
            <a:r>
              <a:rPr lang="pt-BR" i="1"/>
              <a:t>height </a:t>
            </a:r>
            <a:r>
              <a:rPr lang="pt-BR"/>
              <a:t>- usado para fazer caixas que se reorganizam quando o navegador é redimensionado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.floating-box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display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inline-block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150px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height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75px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margin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border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3px solid #73AD21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display:none vs visibility:hidden</a:t>
            </a:r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Ambos fazem o elemento desaparecer</a:t>
            </a:r>
            <a:endParaRPr/>
          </a:p>
          <a:p>
            <a:r>
              <a:rPr lang="pt-BR" b="1"/>
              <a:t>display:none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elemento não ocupa mais lugar no layout</a:t>
            </a:r>
            <a:endParaRPr/>
          </a:p>
          <a:p>
            <a:r>
              <a:rPr lang="pt-BR" b="1"/>
              <a:t>visibility:hidden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elemento ainda ocupa lugar no layout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Opacidade</a:t>
            </a:r>
            <a:endParaRPr/>
          </a:p>
        </p:txBody>
      </p:sp>
      <p:sp>
        <p:nvSpPr>
          <p:cNvPr id="367" name="Google Shape;367;p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opacity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opacity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0.5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filter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alpha(opacity=50)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img:hover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opacity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1.0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filter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alpha(opacity=100)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r>
              <a:rPr lang="pt-BR"/>
              <a:t>Usando rgba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rgba(76, 175, 80, 0.3) 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CSS na Página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Existem 3 modos de incluir CSS em uma página HTML</a:t>
            </a:r>
            <a:endParaRPr/>
          </a:p>
          <a:p>
            <a:pPr lvl="1">
              <a:spcBef>
                <a:spcPts val="0"/>
              </a:spcBef>
            </a:pPr>
            <a:r>
              <a:rPr lang="pt-BR" i="1"/>
              <a:t>Inline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Folha de estilo interna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Folha de estilo externa</a:t>
            </a:r>
            <a:endParaRPr/>
          </a:p>
          <a:p>
            <a:r>
              <a:rPr lang="pt-BR"/>
              <a:t>O que ocorre se mais de um estilo for especificado para um mesmo elemento?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Vale o último estilo lido pelo navegador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5231B-E3F5-4B43-9DA8-8CD920F4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C36B75-2757-40C9-AF11-FB2CD2397D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Menu superior m</a:t>
            </a:r>
            <a:r>
              <a:rPr lang="pt-BR" dirty="0" err="1"/>
              <a:t>óvel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Menu superior </a:t>
            </a:r>
            <a:r>
              <a:rPr lang="en-US" dirty="0" err="1"/>
              <a:t>fixo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Menu lateral </a:t>
            </a:r>
            <a:r>
              <a:rPr lang="en-US" dirty="0" err="1"/>
              <a:t>fixo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Dropdown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Dropdown </a:t>
            </a:r>
            <a:r>
              <a:rPr lang="en-US" smtClean="0"/>
              <a:t>menu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02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i="1"/>
              <a:t>Inline</a:t>
            </a:r>
            <a:endParaRPr i="1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Estilos </a:t>
            </a:r>
            <a:r>
              <a:rPr lang="pt-BR" dirty="0" err="1"/>
              <a:t>inline</a:t>
            </a:r>
            <a:r>
              <a:rPr lang="pt-BR" dirty="0"/>
              <a:t> se aplicam a apenas um elemento</a:t>
            </a:r>
            <a:endParaRPr dirty="0"/>
          </a:p>
          <a:p>
            <a:r>
              <a:rPr lang="pt-BR" dirty="0"/>
              <a:t>Usa atributo </a:t>
            </a:r>
            <a:r>
              <a:rPr lang="pt-BR" i="1" dirty="0" err="1"/>
              <a:t>style</a:t>
            </a:r>
            <a:r>
              <a:rPr lang="pt-BR" i="1" dirty="0"/>
              <a:t> </a:t>
            </a:r>
            <a:r>
              <a:rPr lang="pt-BR" dirty="0"/>
              <a:t>para definir propriedades CSS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"color:blue;margin-left:30px;"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A grande desvantagem do </a:t>
            </a:r>
            <a:r>
              <a:rPr lang="pt-BR" i="1" dirty="0" err="1"/>
              <a:t>inline</a:t>
            </a:r>
            <a:r>
              <a:rPr lang="pt-BR" dirty="0"/>
              <a:t> é que se perde a </a:t>
            </a:r>
            <a:r>
              <a:rPr lang="pt-BR" dirty="0" err="1"/>
              <a:t>sepação</a:t>
            </a:r>
            <a:r>
              <a:rPr lang="pt-BR" dirty="0"/>
              <a:t> entre conteúdo e apresentação -&gt; mistura HTML com CSS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Folha de Estilo Interna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Define estilo único de uma página</a:t>
            </a:r>
            <a:endParaRPr dirty="0"/>
          </a:p>
          <a:p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 dentro de &lt;</a:t>
            </a:r>
            <a:r>
              <a:rPr lang="pt-BR" dirty="0" err="1"/>
              <a:t>head</a:t>
            </a:r>
            <a:r>
              <a:rPr lang="pt-BR" dirty="0"/>
              <a:t>&gt;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background-color: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linen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color: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maroon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40px;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Folha de Estilo Externa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Pode mudar o estilo completo da página em apenas um arquivo</a:t>
            </a:r>
            <a:endParaRPr/>
          </a:p>
          <a:p>
            <a:r>
              <a:rPr lang="pt-BR"/>
              <a:t>Tag &lt;link&gt; para incluir folha de estilo CSS externa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1890775" y="2883100"/>
            <a:ext cx="38130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index.html</a:t>
            </a:r>
            <a:endParaRPr dirty="0"/>
          </a:p>
          <a:p>
            <a:endParaRPr dirty="0"/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"mystyle.css"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dirty="0"/>
          </a:p>
        </p:txBody>
      </p:sp>
      <p:sp>
        <p:nvSpPr>
          <p:cNvPr id="137" name="Google Shape;137;p25"/>
          <p:cNvSpPr txBox="1"/>
          <p:nvPr/>
        </p:nvSpPr>
        <p:spPr>
          <a:xfrm>
            <a:off x="6403075" y="2823400"/>
            <a:ext cx="3953100" cy="2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mystyle.css</a:t>
            </a:r>
            <a:endParaRPr dirty="0"/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dirty="0" err="1">
                <a:solidFill>
                  <a:srgbClr val="FFFFFF"/>
                </a:solidFill>
                <a:highlight>
                  <a:srgbClr val="990000"/>
                </a:highlight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navy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t-BR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1372</Words>
  <Application>Microsoft Office PowerPoint</Application>
  <PresentationFormat>Widescreen</PresentationFormat>
  <Paragraphs>440</Paragraphs>
  <Slides>61</Slides>
  <Notes>57</Notes>
  <HiddenSlides>9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7" baseType="lpstr">
      <vt:lpstr>Arial</vt:lpstr>
      <vt:lpstr>Courier New</vt:lpstr>
      <vt:lpstr>Old Standard TT</vt:lpstr>
      <vt:lpstr>Consolas</vt:lpstr>
      <vt:lpstr>Verdana</vt:lpstr>
      <vt:lpstr>Paperback</vt:lpstr>
      <vt:lpstr>CSS</vt:lpstr>
      <vt:lpstr>Referências</vt:lpstr>
      <vt:lpstr>Introdução</vt:lpstr>
      <vt:lpstr>CSS</vt:lpstr>
      <vt:lpstr>Adicionando CSS na sua página</vt:lpstr>
      <vt:lpstr>CSS na Página</vt:lpstr>
      <vt:lpstr>Inline</vt:lpstr>
      <vt:lpstr>Folha de Estilo Interna</vt:lpstr>
      <vt:lpstr>Folha de Estilo Externa</vt:lpstr>
      <vt:lpstr>CSS</vt:lpstr>
      <vt:lpstr>Sintaxe</vt:lpstr>
      <vt:lpstr>Seletores CSS</vt:lpstr>
      <vt:lpstr>Seletores CSS</vt:lpstr>
      <vt:lpstr>Seletores CSS</vt:lpstr>
      <vt:lpstr>Seletores CSS</vt:lpstr>
      <vt:lpstr>Unidades CSS</vt:lpstr>
      <vt:lpstr>Unidades CSS</vt:lpstr>
      <vt:lpstr>Unidades CSS</vt:lpstr>
      <vt:lpstr>Background</vt:lpstr>
      <vt:lpstr>Background</vt:lpstr>
      <vt:lpstr>Background</vt:lpstr>
      <vt:lpstr>Background</vt:lpstr>
      <vt:lpstr>Modelo Caixa</vt:lpstr>
      <vt:lpstr>Modelo de Caixa CSS</vt:lpstr>
      <vt:lpstr>Modelo de Caixa CSS</vt:lpstr>
      <vt:lpstr>Bordas</vt:lpstr>
      <vt:lpstr>Bordas</vt:lpstr>
      <vt:lpstr>Bordas</vt:lpstr>
      <vt:lpstr>Bordas</vt:lpstr>
      <vt:lpstr>Margens</vt:lpstr>
      <vt:lpstr>Margens</vt:lpstr>
      <vt:lpstr>Margens</vt:lpstr>
      <vt:lpstr>Paddings</vt:lpstr>
      <vt:lpstr>Padding</vt:lpstr>
      <vt:lpstr>Padding</vt:lpstr>
      <vt:lpstr>Altura e largura</vt:lpstr>
      <vt:lpstr>Height e Width</vt:lpstr>
      <vt:lpstr>Height e Width </vt:lpstr>
      <vt:lpstr>Propriedades width, max-width e margin: auto</vt:lpstr>
      <vt:lpstr>Texto</vt:lpstr>
      <vt:lpstr>Texto</vt:lpstr>
      <vt:lpstr>Texto</vt:lpstr>
      <vt:lpstr>Fontes</vt:lpstr>
      <vt:lpstr>Fontes</vt:lpstr>
      <vt:lpstr>Fontes</vt:lpstr>
      <vt:lpstr>Fontes</vt:lpstr>
      <vt:lpstr>Pseudo-classes</vt:lpstr>
      <vt:lpstr>Pseudo-classes</vt:lpstr>
      <vt:lpstr>Pseudo-classes</vt:lpstr>
      <vt:lpstr>Position</vt:lpstr>
      <vt:lpstr>Propriedade Position</vt:lpstr>
      <vt:lpstr>position: static;</vt:lpstr>
      <vt:lpstr>position: relative;</vt:lpstr>
      <vt:lpstr>position: fixed;</vt:lpstr>
      <vt:lpstr>position: absolute;</vt:lpstr>
      <vt:lpstr>Display</vt:lpstr>
      <vt:lpstr>Propriedade Display</vt:lpstr>
      <vt:lpstr>display:none vs visibility:hidden</vt:lpstr>
      <vt:lpstr>Opacidade</vt:lpstr>
      <vt:lpstr>Exemplos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Victor Farias</cp:lastModifiedBy>
  <cp:revision>34</cp:revision>
  <dcterms:modified xsi:type="dcterms:W3CDTF">2022-09-01T12:02:57Z</dcterms:modified>
</cp:coreProperties>
</file>