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6" r:id="rId20"/>
    <p:sldId id="274" r:id="rId21"/>
    <p:sldId id="279" r:id="rId22"/>
    <p:sldId id="275" r:id="rId23"/>
    <p:sldId id="280" r:id="rId24"/>
    <p:sldId id="277" r:id="rId25"/>
    <p:sldId id="278" r:id="rId26"/>
  </p:sldIdLst>
  <p:sldSz cx="9144000" cy="6858000" type="screen4x3"/>
  <p:notesSz cx="6858000" cy="9144000"/>
  <p:embeddedFontLst>
    <p:embeddedFont>
      <p:font typeface="Consolas" panose="020B0609020204030204" pitchFamily="49" charset="0"/>
      <p:regular r:id="rId28"/>
      <p:bold r:id="rId29"/>
      <p:italic r:id="rId30"/>
      <p:boldItalic r:id="rId31"/>
    </p:embeddedFont>
    <p:embeddedFont>
      <p:font typeface="Old Standard TT" panose="020B0604020202020204" charset="0"/>
      <p:regular r:id="rId32"/>
      <p:bold r:id="rId33"/>
      <p:italic r:id="rId34"/>
    </p:embeddedFont>
    <p:embeddedFont>
      <p:font typeface="Verdana" panose="020B0604030504040204" pitchFamily="34" charset="0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101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font" Target="fonts/font10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6302934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53779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f63574fe7_2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f63574fe7_2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89456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f63574fe7_2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f63574fe7_2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71487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f63574fe7_2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f63574fe7_2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3700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f63574fe7_2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f63574fe7_2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51479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f63574fe7_2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f63574fe7_2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09056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f63574fe7_2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f63574fe7_2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85870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f63574fe7_2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f63574fe7_2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27555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f6668344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f6668344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7628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f66683449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f66683449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4837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f66683449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f66683449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42802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5b1fef9fc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5b1fef9fc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30052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f66683449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f66683449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584915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f66683449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f66683449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543871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f66683449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f66683449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607911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5bdaa679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5bdaa679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90290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5b1fef9fc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5b1fef9fc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91269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67b813253_2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67b813253_2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92285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6e962fa2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6e962fa2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35356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718d18638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718d18638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35437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f63574fe7_2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f63574fe7_2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74727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71f3b0856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71f3b0856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32454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f63574fe7_2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f63574fe7_2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33407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33"/>
            <a:ext cx="9144000" cy="2282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4796667"/>
            <a:ext cx="3903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512700" y="2524400"/>
            <a:ext cx="8118600" cy="20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512700" y="5120852"/>
            <a:ext cx="8118600" cy="105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386200"/>
            <a:ext cx="8520600" cy="280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43045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4796667"/>
            <a:ext cx="3903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512700" y="2524400"/>
            <a:ext cx="8118600" cy="20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81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562133"/>
            <a:ext cx="8520600" cy="45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81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562233"/>
            <a:ext cx="3999900" cy="45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562233"/>
            <a:ext cx="3999900" cy="45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81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701800"/>
            <a:ext cx="56040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33"/>
            <a:ext cx="457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5994000"/>
            <a:ext cx="6864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843133"/>
            <a:ext cx="4045200" cy="177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3692001"/>
            <a:ext cx="4045200" cy="17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perback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8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62133"/>
            <a:ext cx="8520600" cy="45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ss-tricks.com/snippets/css/a-guide-to-flexbox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flexboxfroggy.com/#pt-br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512700" y="2524400"/>
            <a:ext cx="8118600" cy="20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Flexbox</a:t>
            </a:r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512700" y="5120852"/>
            <a:ext cx="8118600" cy="105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Prof. Victor Farias</a:t>
            </a:r>
            <a:endParaRPr/>
          </a:p>
        </p:txBody>
      </p:sp>
      <p:sp>
        <p:nvSpPr>
          <p:cNvPr id="61" name="Google Shape;61;p13"/>
          <p:cNvSpPr txBox="1"/>
          <p:nvPr/>
        </p:nvSpPr>
        <p:spPr>
          <a:xfrm>
            <a:off x="7192100" y="5222625"/>
            <a:ext cx="5064300" cy="5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V </a:t>
            </a:r>
            <a:r>
              <a:rPr lang="pt-BR" sz="1600" smtClean="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1.3</a:t>
            </a:r>
            <a:endParaRPr dirty="0">
              <a:solidFill>
                <a:srgbClr val="D9D9D9"/>
              </a:solidFill>
            </a:endParaRPr>
          </a:p>
        </p:txBody>
      </p:sp>
      <p:pic>
        <p:nvPicPr>
          <p:cNvPr id="62" name="Google Shape;6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52800" y="227100"/>
            <a:ext cx="1929725" cy="192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81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flex-wrap</a:t>
            </a:r>
            <a:endParaRPr/>
          </a:p>
        </p:txBody>
      </p:sp>
      <p:sp>
        <p:nvSpPr>
          <p:cNvPr id="116" name="Google Shape;116;p22"/>
          <p:cNvSpPr txBox="1">
            <a:spLocks noGrp="1"/>
          </p:cNvSpPr>
          <p:nvPr>
            <p:ph type="body" idx="1"/>
          </p:nvPr>
        </p:nvSpPr>
        <p:spPr>
          <a:xfrm>
            <a:off x="311700" y="1562133"/>
            <a:ext cx="8520600" cy="45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8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8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8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8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8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8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4290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b="1"/>
              <a:t>Por padrão, o flex tenta colocar todo os elementos na mesma linha</a:t>
            </a:r>
            <a:endParaRPr b="1"/>
          </a:p>
          <a:p>
            <a:pPr marL="457200" lvl="0" indent="-34290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b="1"/>
              <a:t>Mas é possível mudar esse comportamento</a:t>
            </a:r>
            <a:endParaRPr b="1"/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2000">
                <a:solidFill>
                  <a:srgbClr val="800000"/>
                </a:solidFill>
                <a:latin typeface="Verdana"/>
                <a:ea typeface="Verdana"/>
                <a:cs typeface="Verdana"/>
                <a:sym typeface="Verdana"/>
              </a:rPr>
              <a:t>.container</a:t>
            </a:r>
            <a:r>
              <a:rPr lang="pt-BR" sz="2000">
                <a:latin typeface="Verdana"/>
                <a:ea typeface="Verdana"/>
                <a:cs typeface="Verdana"/>
                <a:sym typeface="Verdana"/>
              </a:rPr>
              <a:t>{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2000"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lang="pt-BR" sz="2000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flex-wrap</a:t>
            </a:r>
            <a:r>
              <a:rPr lang="pt-BR" sz="2000">
                <a:latin typeface="Verdana"/>
                <a:ea typeface="Verdana"/>
                <a:cs typeface="Verdana"/>
                <a:sym typeface="Verdana"/>
              </a:rPr>
              <a:t>: </a:t>
            </a:r>
            <a:r>
              <a:rPr lang="pt-BR" sz="2000">
                <a:solidFill>
                  <a:srgbClr val="0451A5"/>
                </a:solidFill>
                <a:latin typeface="Verdana"/>
                <a:ea typeface="Verdana"/>
                <a:cs typeface="Verdana"/>
                <a:sym typeface="Verdana"/>
              </a:rPr>
              <a:t>nowrap</a:t>
            </a:r>
            <a:r>
              <a:rPr lang="pt-BR" sz="2000">
                <a:latin typeface="Verdana"/>
                <a:ea typeface="Verdana"/>
                <a:cs typeface="Verdana"/>
                <a:sym typeface="Verdana"/>
              </a:rPr>
              <a:t> | </a:t>
            </a:r>
            <a:r>
              <a:rPr lang="pt-BR" sz="2000">
                <a:solidFill>
                  <a:srgbClr val="0451A5"/>
                </a:solidFill>
                <a:latin typeface="Verdana"/>
                <a:ea typeface="Verdana"/>
                <a:cs typeface="Verdana"/>
                <a:sym typeface="Verdana"/>
              </a:rPr>
              <a:t>wrap</a:t>
            </a:r>
            <a:r>
              <a:rPr lang="pt-BR" sz="2000">
                <a:latin typeface="Verdana"/>
                <a:ea typeface="Verdana"/>
                <a:cs typeface="Verdana"/>
                <a:sym typeface="Verdana"/>
              </a:rPr>
              <a:t> | </a:t>
            </a:r>
            <a:r>
              <a:rPr lang="pt-BR" sz="2000">
                <a:solidFill>
                  <a:srgbClr val="0451A5"/>
                </a:solidFill>
                <a:latin typeface="Verdana"/>
                <a:ea typeface="Verdana"/>
                <a:cs typeface="Verdana"/>
                <a:sym typeface="Verdana"/>
              </a:rPr>
              <a:t>wrap-reverse</a:t>
            </a:r>
            <a:r>
              <a:rPr lang="pt-BR" sz="2000">
                <a:latin typeface="Verdana"/>
                <a:ea typeface="Verdana"/>
                <a:cs typeface="Verdana"/>
                <a:sym typeface="Verdana"/>
              </a:rPr>
              <a:t>;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2000">
                <a:latin typeface="Verdana"/>
                <a:ea typeface="Verdana"/>
                <a:cs typeface="Verdana"/>
                <a:sym typeface="Verdana"/>
              </a:rPr>
              <a:t>}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17" name="Google Shape;11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6088" y="1162950"/>
            <a:ext cx="6091825" cy="266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81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justify-content</a:t>
            </a:r>
            <a:endParaRPr/>
          </a:p>
        </p:txBody>
      </p:sp>
      <p:sp>
        <p:nvSpPr>
          <p:cNvPr id="123" name="Google Shape;123;p23"/>
          <p:cNvSpPr txBox="1">
            <a:spLocks noGrp="1"/>
          </p:cNvSpPr>
          <p:nvPr>
            <p:ph type="body" idx="1"/>
          </p:nvPr>
        </p:nvSpPr>
        <p:spPr>
          <a:xfrm>
            <a:off x="311700" y="1562133"/>
            <a:ext cx="8520600" cy="45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2000"/>
              <a:buFont typeface="Verdana"/>
              <a:buChar char="●"/>
            </a:pPr>
            <a:r>
              <a:rPr lang="pt-BR" sz="2000">
                <a:latin typeface="Verdana"/>
                <a:ea typeface="Verdana"/>
                <a:cs typeface="Verdana"/>
                <a:sym typeface="Verdana"/>
              </a:rPr>
              <a:t>Alinha os elementos em relação ao eixo principal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8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8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800000"/>
                </a:solidFill>
                <a:latin typeface="Verdana"/>
                <a:ea typeface="Verdana"/>
                <a:cs typeface="Verdana"/>
                <a:sym typeface="Verdana"/>
              </a:rPr>
              <a:t>.container</a:t>
            </a:r>
            <a:r>
              <a:rPr lang="pt-BR" sz="2000">
                <a:latin typeface="Verdana"/>
                <a:ea typeface="Verdana"/>
                <a:cs typeface="Verdana"/>
                <a:sym typeface="Verdana"/>
              </a:rPr>
              <a:t> {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lang="pt-BR" sz="2000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justify-content</a:t>
            </a:r>
            <a:r>
              <a:rPr lang="pt-BR" sz="2000">
                <a:latin typeface="Verdana"/>
                <a:ea typeface="Verdana"/>
                <a:cs typeface="Verdana"/>
                <a:sym typeface="Verdana"/>
              </a:rPr>
              <a:t>: </a:t>
            </a:r>
            <a:r>
              <a:rPr lang="pt-BR" sz="2000">
                <a:solidFill>
                  <a:srgbClr val="0451A5"/>
                </a:solidFill>
                <a:latin typeface="Verdana"/>
                <a:ea typeface="Verdana"/>
                <a:cs typeface="Verdana"/>
                <a:sym typeface="Verdana"/>
              </a:rPr>
              <a:t>flex-start</a:t>
            </a:r>
            <a:r>
              <a:rPr lang="pt-BR" sz="2000">
                <a:latin typeface="Verdana"/>
                <a:ea typeface="Verdana"/>
                <a:cs typeface="Verdana"/>
                <a:sym typeface="Verdana"/>
              </a:rPr>
              <a:t> | </a:t>
            </a:r>
            <a:r>
              <a:rPr lang="pt-BR" sz="2000">
                <a:solidFill>
                  <a:srgbClr val="0451A5"/>
                </a:solidFill>
                <a:latin typeface="Verdana"/>
                <a:ea typeface="Verdana"/>
                <a:cs typeface="Verdana"/>
                <a:sym typeface="Verdana"/>
              </a:rPr>
              <a:t>flex-end</a:t>
            </a:r>
            <a:r>
              <a:rPr lang="pt-BR" sz="2000">
                <a:latin typeface="Verdana"/>
                <a:ea typeface="Verdana"/>
                <a:cs typeface="Verdana"/>
                <a:sym typeface="Verdana"/>
              </a:rPr>
              <a:t> | </a:t>
            </a:r>
            <a:r>
              <a:rPr lang="pt-BR" sz="2000">
                <a:solidFill>
                  <a:srgbClr val="0451A5"/>
                </a:solidFill>
                <a:latin typeface="Verdana"/>
                <a:ea typeface="Verdana"/>
                <a:cs typeface="Verdana"/>
                <a:sym typeface="Verdana"/>
              </a:rPr>
              <a:t>center</a:t>
            </a:r>
            <a:r>
              <a:rPr lang="pt-BR" sz="2000">
                <a:latin typeface="Verdana"/>
                <a:ea typeface="Verdana"/>
                <a:cs typeface="Verdana"/>
                <a:sym typeface="Verdana"/>
              </a:rPr>
              <a:t> | </a:t>
            </a:r>
            <a:r>
              <a:rPr lang="pt-BR" sz="2000">
                <a:solidFill>
                  <a:srgbClr val="0451A5"/>
                </a:solidFill>
                <a:latin typeface="Verdana"/>
                <a:ea typeface="Verdana"/>
                <a:cs typeface="Verdana"/>
                <a:sym typeface="Verdana"/>
              </a:rPr>
              <a:t>space-between</a:t>
            </a:r>
            <a:r>
              <a:rPr lang="pt-BR" sz="2000">
                <a:latin typeface="Verdana"/>
                <a:ea typeface="Verdana"/>
                <a:cs typeface="Verdana"/>
                <a:sym typeface="Verdana"/>
              </a:rPr>
              <a:t> | </a:t>
            </a:r>
            <a:r>
              <a:rPr lang="pt-BR" sz="2000">
                <a:solidFill>
                  <a:srgbClr val="0451A5"/>
                </a:solidFill>
                <a:latin typeface="Verdana"/>
                <a:ea typeface="Verdana"/>
                <a:cs typeface="Verdana"/>
                <a:sym typeface="Verdana"/>
              </a:rPr>
              <a:t>space-around</a:t>
            </a:r>
            <a:r>
              <a:rPr lang="pt-BR" sz="2000">
                <a:latin typeface="Verdana"/>
                <a:ea typeface="Verdana"/>
                <a:cs typeface="Verdana"/>
                <a:sym typeface="Verdana"/>
              </a:rPr>
              <a:t> | </a:t>
            </a:r>
            <a:r>
              <a:rPr lang="pt-BR" sz="2000">
                <a:solidFill>
                  <a:srgbClr val="0451A5"/>
                </a:solidFill>
                <a:latin typeface="Verdana"/>
                <a:ea typeface="Verdana"/>
                <a:cs typeface="Verdana"/>
                <a:sym typeface="Verdana"/>
              </a:rPr>
              <a:t>space-evenly</a:t>
            </a:r>
            <a:r>
              <a:rPr lang="pt-BR" sz="2000">
                <a:latin typeface="Verdana"/>
                <a:ea typeface="Verdana"/>
                <a:cs typeface="Verdana"/>
                <a:sym typeface="Verdana"/>
              </a:rPr>
              <a:t>;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latin typeface="Verdana"/>
                <a:ea typeface="Verdana"/>
                <a:cs typeface="Verdana"/>
                <a:sym typeface="Verdana"/>
              </a:rPr>
              <a:t>}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24" name="Google Shape;12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0306" y="4075504"/>
            <a:ext cx="3085700" cy="244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81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justify-content</a:t>
            </a:r>
            <a:endParaRPr/>
          </a:p>
        </p:txBody>
      </p:sp>
      <p:sp>
        <p:nvSpPr>
          <p:cNvPr id="130" name="Google Shape;130;p24"/>
          <p:cNvSpPr txBox="1">
            <a:spLocks noGrp="1"/>
          </p:cNvSpPr>
          <p:nvPr>
            <p:ph type="body" idx="1"/>
          </p:nvPr>
        </p:nvSpPr>
        <p:spPr>
          <a:xfrm>
            <a:off x="311700" y="1562133"/>
            <a:ext cx="8520600" cy="45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31" name="Google Shape;13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9237" y="1269900"/>
            <a:ext cx="6465525" cy="5114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81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align-items</a:t>
            </a:r>
            <a:endParaRPr/>
          </a:p>
        </p:txBody>
      </p:sp>
      <p:sp>
        <p:nvSpPr>
          <p:cNvPr id="137" name="Google Shape;137;p25"/>
          <p:cNvSpPr txBox="1">
            <a:spLocks noGrp="1"/>
          </p:cNvSpPr>
          <p:nvPr>
            <p:ph type="body" idx="1"/>
          </p:nvPr>
        </p:nvSpPr>
        <p:spPr>
          <a:xfrm>
            <a:off x="311700" y="1562133"/>
            <a:ext cx="8520600" cy="45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2000"/>
              <a:buFont typeface="Verdana"/>
              <a:buChar char="●"/>
            </a:pPr>
            <a:r>
              <a:rPr lang="pt-BR" sz="2000" dirty="0">
                <a:latin typeface="Verdana"/>
                <a:ea typeface="Verdana"/>
                <a:cs typeface="Verdana"/>
                <a:sym typeface="Verdana"/>
              </a:rPr>
              <a:t>Alinha elementos em relação ao</a:t>
            </a:r>
          </a:p>
          <a:p>
            <a:pPr marL="10160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pt-BR" sz="2000" dirty="0">
                <a:latin typeface="Verdana"/>
                <a:ea typeface="Verdana"/>
                <a:cs typeface="Verdana"/>
                <a:sym typeface="Verdana"/>
              </a:rPr>
              <a:t> eixo transversal</a:t>
            </a:r>
            <a:endParaRPr sz="2000" dirty="0"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200" dirty="0">
                <a:solidFill>
                  <a:srgbClr val="800000"/>
                </a:solidFill>
                <a:latin typeface="Verdana"/>
                <a:ea typeface="Verdana"/>
                <a:cs typeface="Verdana"/>
                <a:sym typeface="Verdana"/>
              </a:rPr>
              <a:t>.container</a:t>
            </a:r>
            <a:r>
              <a:rPr lang="pt-BR" sz="2200" dirty="0">
                <a:latin typeface="Verdana"/>
                <a:ea typeface="Verdana"/>
                <a:cs typeface="Verdana"/>
                <a:sym typeface="Verdana"/>
              </a:rPr>
              <a:t> {</a:t>
            </a:r>
            <a:endParaRPr sz="2200" dirty="0"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200" dirty="0"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lang="pt-BR" sz="2200" dirty="0" err="1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align-items</a:t>
            </a:r>
            <a:r>
              <a:rPr lang="pt-BR" sz="2200" dirty="0">
                <a:latin typeface="Verdana"/>
                <a:ea typeface="Verdana"/>
                <a:cs typeface="Verdana"/>
                <a:sym typeface="Verdana"/>
              </a:rPr>
              <a:t>: </a:t>
            </a:r>
            <a:r>
              <a:rPr lang="pt-BR" sz="2200" dirty="0" err="1">
                <a:solidFill>
                  <a:srgbClr val="0451A5"/>
                </a:solidFill>
                <a:latin typeface="Verdana"/>
                <a:ea typeface="Verdana"/>
                <a:cs typeface="Verdana"/>
                <a:sym typeface="Verdana"/>
              </a:rPr>
              <a:t>flex</a:t>
            </a:r>
            <a:r>
              <a:rPr lang="pt-BR" sz="2200" dirty="0">
                <a:solidFill>
                  <a:srgbClr val="0451A5"/>
                </a:solidFill>
                <a:latin typeface="Verdana"/>
                <a:ea typeface="Verdana"/>
                <a:cs typeface="Verdana"/>
                <a:sym typeface="Verdana"/>
              </a:rPr>
              <a:t>-start</a:t>
            </a:r>
            <a:r>
              <a:rPr lang="pt-BR" sz="2200" dirty="0">
                <a:latin typeface="Verdana"/>
                <a:ea typeface="Verdana"/>
                <a:cs typeface="Verdana"/>
                <a:sym typeface="Verdana"/>
              </a:rPr>
              <a:t> | </a:t>
            </a:r>
            <a:r>
              <a:rPr lang="pt-BR" sz="2200" dirty="0" err="1">
                <a:solidFill>
                  <a:srgbClr val="0451A5"/>
                </a:solidFill>
                <a:latin typeface="Verdana"/>
                <a:ea typeface="Verdana"/>
                <a:cs typeface="Verdana"/>
                <a:sym typeface="Verdana"/>
              </a:rPr>
              <a:t>flex-end</a:t>
            </a:r>
            <a:r>
              <a:rPr lang="pt-BR" sz="2200" dirty="0">
                <a:latin typeface="Verdana"/>
                <a:ea typeface="Verdana"/>
                <a:cs typeface="Verdana"/>
                <a:sym typeface="Verdana"/>
              </a:rPr>
              <a:t> | </a:t>
            </a:r>
            <a:r>
              <a:rPr lang="pt-BR" sz="2200" dirty="0">
                <a:solidFill>
                  <a:srgbClr val="0451A5"/>
                </a:solidFill>
                <a:latin typeface="Verdana"/>
                <a:ea typeface="Verdana"/>
                <a:cs typeface="Verdana"/>
                <a:sym typeface="Verdana"/>
              </a:rPr>
              <a:t>center</a:t>
            </a:r>
            <a:r>
              <a:rPr lang="pt-BR" sz="2200" dirty="0">
                <a:latin typeface="Verdana"/>
                <a:ea typeface="Verdana"/>
                <a:cs typeface="Verdana"/>
                <a:sym typeface="Verdana"/>
              </a:rPr>
              <a:t> | </a:t>
            </a:r>
            <a:r>
              <a:rPr lang="pt-BR" sz="2200" dirty="0">
                <a:solidFill>
                  <a:srgbClr val="0451A5"/>
                </a:solidFill>
                <a:latin typeface="Verdana"/>
                <a:ea typeface="Verdana"/>
                <a:cs typeface="Verdana"/>
                <a:sym typeface="Verdana"/>
              </a:rPr>
              <a:t>baseline</a:t>
            </a:r>
            <a:r>
              <a:rPr lang="pt-BR" sz="2200" dirty="0">
                <a:latin typeface="Verdana"/>
                <a:ea typeface="Verdana"/>
                <a:cs typeface="Verdana"/>
                <a:sym typeface="Verdana"/>
              </a:rPr>
              <a:t> | </a:t>
            </a:r>
            <a:r>
              <a:rPr lang="pt-BR" sz="2200" dirty="0" err="1">
                <a:solidFill>
                  <a:srgbClr val="0451A5"/>
                </a:solidFill>
                <a:latin typeface="Verdana"/>
                <a:ea typeface="Verdana"/>
                <a:cs typeface="Verdana"/>
                <a:sym typeface="Verdana"/>
              </a:rPr>
              <a:t>stretch</a:t>
            </a:r>
            <a:r>
              <a:rPr lang="pt-BR" sz="2200" dirty="0">
                <a:latin typeface="Verdana"/>
                <a:ea typeface="Verdana"/>
                <a:cs typeface="Verdana"/>
                <a:sym typeface="Verdana"/>
              </a:rPr>
              <a:t>;</a:t>
            </a:r>
            <a:endParaRPr sz="2200" dirty="0"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200" dirty="0">
                <a:latin typeface="Verdana"/>
                <a:ea typeface="Verdana"/>
                <a:cs typeface="Verdana"/>
                <a:sym typeface="Verdana"/>
              </a:rPr>
              <a:t>}</a:t>
            </a:r>
            <a:endParaRPr sz="2200" dirty="0"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38" name="Google Shape;13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7721" y="304641"/>
            <a:ext cx="3640925" cy="3042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81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align-items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26"/>
          <p:cNvSpPr txBox="1">
            <a:spLocks noGrp="1"/>
          </p:cNvSpPr>
          <p:nvPr>
            <p:ph type="body" idx="1"/>
          </p:nvPr>
        </p:nvSpPr>
        <p:spPr>
          <a:xfrm>
            <a:off x="311700" y="1562133"/>
            <a:ext cx="8520600" cy="45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45" name="Google Shape;14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5538" y="1225650"/>
            <a:ext cx="6432926" cy="537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81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err="1"/>
              <a:t>align-content</a:t>
            </a:r>
            <a:endParaRPr dirty="0"/>
          </a:p>
        </p:txBody>
      </p:sp>
      <p:sp>
        <p:nvSpPr>
          <p:cNvPr id="151" name="Google Shape;151;p27"/>
          <p:cNvSpPr txBox="1">
            <a:spLocks noGrp="1"/>
          </p:cNvSpPr>
          <p:nvPr>
            <p:ph type="body" idx="1"/>
          </p:nvPr>
        </p:nvSpPr>
        <p:spPr>
          <a:xfrm>
            <a:off x="311700" y="1562133"/>
            <a:ext cx="8520600" cy="45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2000"/>
              <a:buFont typeface="Verdana"/>
              <a:buChar char="●"/>
            </a:pPr>
            <a:r>
              <a:rPr lang="pt-BR" sz="2000">
                <a:latin typeface="Verdana"/>
                <a:ea typeface="Verdana"/>
                <a:cs typeface="Verdana"/>
                <a:sym typeface="Verdana"/>
              </a:rPr>
              <a:t>Ajusta espaço entre linhas no eixo transversal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5560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2000"/>
              <a:buFont typeface="Verdana"/>
              <a:buChar char="●"/>
            </a:pPr>
            <a:r>
              <a:rPr lang="pt-BR" sz="2000">
                <a:latin typeface="Verdana"/>
                <a:ea typeface="Verdana"/>
                <a:cs typeface="Verdana"/>
                <a:sym typeface="Verdana"/>
              </a:rPr>
              <a:t>Só funciona quando temos mais de uma linha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>
                <a:solidFill>
                  <a:srgbClr val="800000"/>
                </a:solidFill>
                <a:latin typeface="Verdana"/>
                <a:ea typeface="Verdana"/>
                <a:cs typeface="Verdana"/>
                <a:sym typeface="Verdana"/>
              </a:rPr>
              <a:t>.container</a:t>
            </a:r>
            <a:r>
              <a:rPr lang="pt-BR" sz="2000">
                <a:latin typeface="Verdana"/>
                <a:ea typeface="Verdana"/>
                <a:cs typeface="Verdana"/>
                <a:sym typeface="Verdana"/>
              </a:rPr>
              <a:t> {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lang="pt-BR" sz="2000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align-content</a:t>
            </a:r>
            <a:r>
              <a:rPr lang="pt-BR" sz="2000">
                <a:latin typeface="Verdana"/>
                <a:ea typeface="Verdana"/>
                <a:cs typeface="Verdana"/>
                <a:sym typeface="Verdana"/>
              </a:rPr>
              <a:t>: </a:t>
            </a:r>
            <a:r>
              <a:rPr lang="pt-BR" sz="2000">
                <a:solidFill>
                  <a:srgbClr val="0451A5"/>
                </a:solidFill>
                <a:latin typeface="Verdana"/>
                <a:ea typeface="Verdana"/>
                <a:cs typeface="Verdana"/>
                <a:sym typeface="Verdana"/>
              </a:rPr>
              <a:t>flex-start</a:t>
            </a:r>
            <a:r>
              <a:rPr lang="pt-BR" sz="2000">
                <a:latin typeface="Verdana"/>
                <a:ea typeface="Verdana"/>
                <a:cs typeface="Verdana"/>
                <a:sym typeface="Verdana"/>
              </a:rPr>
              <a:t> | </a:t>
            </a:r>
            <a:r>
              <a:rPr lang="pt-BR" sz="2000">
                <a:solidFill>
                  <a:srgbClr val="0451A5"/>
                </a:solidFill>
                <a:latin typeface="Verdana"/>
                <a:ea typeface="Verdana"/>
                <a:cs typeface="Verdana"/>
                <a:sym typeface="Verdana"/>
              </a:rPr>
              <a:t>flex-end</a:t>
            </a:r>
            <a:r>
              <a:rPr lang="pt-BR" sz="2000">
                <a:latin typeface="Verdana"/>
                <a:ea typeface="Verdana"/>
                <a:cs typeface="Verdana"/>
                <a:sym typeface="Verdana"/>
              </a:rPr>
              <a:t> | </a:t>
            </a:r>
            <a:r>
              <a:rPr lang="pt-BR" sz="2000">
                <a:solidFill>
                  <a:srgbClr val="0451A5"/>
                </a:solidFill>
                <a:latin typeface="Verdana"/>
                <a:ea typeface="Verdana"/>
                <a:cs typeface="Verdana"/>
                <a:sym typeface="Verdana"/>
              </a:rPr>
              <a:t>center</a:t>
            </a:r>
            <a:r>
              <a:rPr lang="pt-BR" sz="2000">
                <a:latin typeface="Verdana"/>
                <a:ea typeface="Verdana"/>
                <a:cs typeface="Verdana"/>
                <a:sym typeface="Verdana"/>
              </a:rPr>
              <a:t> | </a:t>
            </a:r>
            <a:r>
              <a:rPr lang="pt-BR" sz="2000">
                <a:solidFill>
                  <a:srgbClr val="0451A5"/>
                </a:solidFill>
                <a:latin typeface="Verdana"/>
                <a:ea typeface="Verdana"/>
                <a:cs typeface="Verdana"/>
                <a:sym typeface="Verdana"/>
              </a:rPr>
              <a:t>space-between</a:t>
            </a:r>
            <a:r>
              <a:rPr lang="pt-BR" sz="2000">
                <a:latin typeface="Verdana"/>
                <a:ea typeface="Verdana"/>
                <a:cs typeface="Verdana"/>
                <a:sym typeface="Verdana"/>
              </a:rPr>
              <a:t> | </a:t>
            </a:r>
            <a:r>
              <a:rPr lang="pt-BR" sz="2000">
                <a:solidFill>
                  <a:srgbClr val="0451A5"/>
                </a:solidFill>
                <a:latin typeface="Verdana"/>
                <a:ea typeface="Verdana"/>
                <a:cs typeface="Verdana"/>
                <a:sym typeface="Verdana"/>
              </a:rPr>
              <a:t>space-around</a:t>
            </a:r>
            <a:r>
              <a:rPr lang="pt-BR" sz="2000">
                <a:latin typeface="Verdana"/>
                <a:ea typeface="Verdana"/>
                <a:cs typeface="Verdana"/>
                <a:sym typeface="Verdana"/>
              </a:rPr>
              <a:t> | </a:t>
            </a:r>
            <a:r>
              <a:rPr lang="pt-BR" sz="2000">
                <a:solidFill>
                  <a:srgbClr val="0451A5"/>
                </a:solidFill>
                <a:latin typeface="Verdana"/>
                <a:ea typeface="Verdana"/>
                <a:cs typeface="Verdana"/>
                <a:sym typeface="Verdana"/>
              </a:rPr>
              <a:t>stretch</a:t>
            </a:r>
            <a:r>
              <a:rPr lang="pt-BR" sz="2000">
                <a:latin typeface="Verdana"/>
                <a:ea typeface="Verdana"/>
                <a:cs typeface="Verdana"/>
                <a:sym typeface="Verdana"/>
              </a:rPr>
              <a:t>;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>
                <a:latin typeface="Verdana"/>
                <a:ea typeface="Verdana"/>
                <a:cs typeface="Verdana"/>
                <a:sym typeface="Verdana"/>
              </a:rPr>
              <a:t>}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52" name="Google Shape;15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3585" y="3859233"/>
            <a:ext cx="2679101" cy="223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8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81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align-content</a:t>
            </a:r>
            <a:endParaRPr/>
          </a:p>
        </p:txBody>
      </p:sp>
      <p:sp>
        <p:nvSpPr>
          <p:cNvPr id="158" name="Google Shape;158;p28"/>
          <p:cNvSpPr txBox="1">
            <a:spLocks noGrp="1"/>
          </p:cNvSpPr>
          <p:nvPr>
            <p:ph type="body" idx="1"/>
          </p:nvPr>
        </p:nvSpPr>
        <p:spPr>
          <a:xfrm>
            <a:off x="311700" y="1562133"/>
            <a:ext cx="8520600" cy="45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59" name="Google Shape;15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9037" y="1218675"/>
            <a:ext cx="6385926" cy="532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9"/>
          <p:cNvSpPr txBox="1">
            <a:spLocks noGrp="1"/>
          </p:cNvSpPr>
          <p:nvPr>
            <p:ph type="title"/>
          </p:nvPr>
        </p:nvSpPr>
        <p:spPr>
          <a:xfrm>
            <a:off x="512700" y="2524400"/>
            <a:ext cx="8118600" cy="20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Propriedades para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Itens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0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81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order</a:t>
            </a:r>
            <a:endParaRPr/>
          </a:p>
        </p:txBody>
      </p:sp>
      <p:sp>
        <p:nvSpPr>
          <p:cNvPr id="170" name="Google Shape;170;p30"/>
          <p:cNvSpPr txBox="1">
            <a:spLocks noGrp="1"/>
          </p:cNvSpPr>
          <p:nvPr>
            <p:ph type="body" idx="1"/>
          </p:nvPr>
        </p:nvSpPr>
        <p:spPr>
          <a:xfrm>
            <a:off x="311700" y="1562133"/>
            <a:ext cx="8520600" cy="45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2000"/>
              <a:buFont typeface="Verdana"/>
              <a:buChar char="●"/>
            </a:pPr>
            <a:r>
              <a:rPr lang="pt-BR" sz="2000" dirty="0">
                <a:latin typeface="Verdana"/>
                <a:ea typeface="Verdana"/>
                <a:cs typeface="Verdana"/>
                <a:sym typeface="Verdana"/>
              </a:rPr>
              <a:t>Muda ordem dos elementos</a:t>
            </a:r>
            <a:endParaRPr sz="2000" dirty="0"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5560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2000"/>
              <a:buFont typeface="Verdana"/>
              <a:buChar char="●"/>
            </a:pPr>
            <a:r>
              <a:rPr lang="pt-BR" sz="2000" dirty="0">
                <a:latin typeface="Verdana"/>
                <a:ea typeface="Verdana"/>
                <a:cs typeface="Verdana"/>
                <a:sym typeface="Verdana"/>
              </a:rPr>
              <a:t>Valor padrão é 0</a:t>
            </a:r>
            <a:endParaRPr sz="2000" dirty="0"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 dirty="0">
                <a:solidFill>
                  <a:srgbClr val="800000"/>
                </a:solidFill>
                <a:latin typeface="Verdana"/>
                <a:ea typeface="Verdana"/>
                <a:cs typeface="Verdana"/>
                <a:sym typeface="Verdana"/>
              </a:rPr>
              <a:t>.item</a:t>
            </a:r>
            <a:r>
              <a:rPr lang="pt-BR" sz="2000" dirty="0">
                <a:latin typeface="Verdana"/>
                <a:ea typeface="Verdana"/>
                <a:cs typeface="Verdana"/>
                <a:sym typeface="Verdana"/>
              </a:rPr>
              <a:t> {</a:t>
            </a:r>
            <a:endParaRPr sz="2000" dirty="0"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 dirty="0"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lang="pt-BR" sz="2000" dirty="0" err="1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order</a:t>
            </a:r>
            <a:r>
              <a:rPr lang="pt-BR" sz="2000" dirty="0">
                <a:latin typeface="Verdana"/>
                <a:ea typeface="Verdana"/>
                <a:cs typeface="Verdana"/>
                <a:sym typeface="Verdana"/>
              </a:rPr>
              <a:t>: &lt;</a:t>
            </a:r>
            <a:r>
              <a:rPr lang="pt-BR" sz="2000" dirty="0" err="1">
                <a:latin typeface="Verdana"/>
                <a:ea typeface="Verdana"/>
                <a:cs typeface="Verdana"/>
                <a:sym typeface="Verdana"/>
              </a:rPr>
              <a:t>integer</a:t>
            </a:r>
            <a:r>
              <a:rPr lang="pt-BR" sz="2000" dirty="0">
                <a:latin typeface="Verdana"/>
                <a:ea typeface="Verdana"/>
                <a:cs typeface="Verdana"/>
                <a:sym typeface="Verdana"/>
              </a:rPr>
              <a:t>&gt;; </a:t>
            </a:r>
            <a:r>
              <a:rPr lang="pt-BR" sz="2000" dirty="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/* default </a:t>
            </a:r>
            <a:r>
              <a:rPr lang="pt-BR" sz="2000" dirty="0" err="1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is</a:t>
            </a:r>
            <a:r>
              <a:rPr lang="pt-BR" sz="2000" dirty="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 0 */</a:t>
            </a:r>
            <a:endParaRPr sz="2000" dirty="0">
              <a:solidFill>
                <a:srgbClr val="008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 dirty="0">
                <a:latin typeface="Verdana"/>
                <a:ea typeface="Verdana"/>
                <a:cs typeface="Verdana"/>
                <a:sym typeface="Verdana"/>
              </a:rPr>
              <a:t>}</a:t>
            </a:r>
            <a:endParaRPr sz="2000" dirty="0"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dirty="0">
              <a:solidFill>
                <a:srgbClr val="8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71" name="Google Shape;17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3349" y="3377075"/>
            <a:ext cx="4897300" cy="338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3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81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flex-basis</a:t>
            </a:r>
            <a:endParaRPr/>
          </a:p>
        </p:txBody>
      </p:sp>
      <p:sp>
        <p:nvSpPr>
          <p:cNvPr id="190" name="Google Shape;190;p33"/>
          <p:cNvSpPr txBox="1">
            <a:spLocks noGrp="1"/>
          </p:cNvSpPr>
          <p:nvPr>
            <p:ph type="body" idx="1"/>
          </p:nvPr>
        </p:nvSpPr>
        <p:spPr>
          <a:xfrm>
            <a:off x="311700" y="1562133"/>
            <a:ext cx="8520600" cy="45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2000"/>
              <a:buFont typeface="Verdana"/>
              <a:buChar char="●"/>
            </a:pPr>
            <a:r>
              <a:rPr lang="pt-BR" sz="2000" dirty="0">
                <a:latin typeface="Verdana"/>
                <a:ea typeface="Verdana"/>
                <a:cs typeface="Verdana"/>
                <a:sym typeface="Verdana"/>
              </a:rPr>
              <a:t>Define o tamanho padrão </a:t>
            </a:r>
            <a:endParaRPr sz="2000" dirty="0">
              <a:latin typeface="Verdana"/>
              <a:ea typeface="Verdana"/>
              <a:cs typeface="Verdana"/>
              <a:sym typeface="Verdana"/>
            </a:endParaRPr>
          </a:p>
          <a:p>
            <a:pPr marL="914400" lvl="1" indent="-35560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2000"/>
              <a:buFont typeface="Verdana"/>
              <a:buChar char="○"/>
            </a:pPr>
            <a:r>
              <a:rPr lang="pt-BR" sz="2000" dirty="0">
                <a:latin typeface="Verdana"/>
                <a:ea typeface="Verdana"/>
                <a:cs typeface="Verdana"/>
                <a:sym typeface="Verdana"/>
              </a:rPr>
              <a:t>antes do espaço que sobra ser </a:t>
            </a:r>
            <a:r>
              <a:rPr lang="pt-BR" sz="2000" dirty="0" err="1">
                <a:latin typeface="Verdana"/>
                <a:ea typeface="Verdana"/>
                <a:cs typeface="Verdana"/>
                <a:sym typeface="Verdana"/>
              </a:rPr>
              <a:t>distrubuído</a:t>
            </a:r>
            <a:endParaRPr sz="2000" dirty="0"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>
                <a:solidFill>
                  <a:srgbClr val="800000"/>
                </a:solidFill>
                <a:latin typeface="Verdana"/>
                <a:ea typeface="Verdana"/>
                <a:cs typeface="Verdana"/>
                <a:sym typeface="Verdana"/>
              </a:rPr>
              <a:t>.item</a:t>
            </a:r>
            <a:r>
              <a:rPr lang="pt-BR" sz="2000" dirty="0">
                <a:latin typeface="Verdana"/>
                <a:ea typeface="Verdana"/>
                <a:cs typeface="Verdana"/>
                <a:sym typeface="Verdana"/>
              </a:rPr>
              <a:t> {</a:t>
            </a:r>
            <a:endParaRPr sz="2000" dirty="0"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lang="pt-BR" sz="2000" dirty="0" err="1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flex-basis</a:t>
            </a:r>
            <a:r>
              <a:rPr lang="pt-BR" sz="2000" dirty="0">
                <a:latin typeface="Verdana"/>
                <a:ea typeface="Verdana"/>
                <a:cs typeface="Verdana"/>
                <a:sym typeface="Verdana"/>
              </a:rPr>
              <a:t>: &lt;</a:t>
            </a:r>
            <a:r>
              <a:rPr lang="pt-BR" sz="2000" dirty="0" err="1">
                <a:latin typeface="Verdana"/>
                <a:ea typeface="Verdana"/>
                <a:cs typeface="Verdana"/>
                <a:sym typeface="Verdana"/>
              </a:rPr>
              <a:t>length</a:t>
            </a:r>
            <a:r>
              <a:rPr lang="pt-BR" sz="2000" dirty="0">
                <a:latin typeface="Verdana"/>
                <a:ea typeface="Verdana"/>
                <a:cs typeface="Verdana"/>
                <a:sym typeface="Verdana"/>
              </a:rPr>
              <a:t>&gt; | </a:t>
            </a:r>
            <a:r>
              <a:rPr lang="pt-BR" sz="2000" dirty="0">
                <a:solidFill>
                  <a:srgbClr val="0451A5"/>
                </a:solidFill>
                <a:latin typeface="Verdana"/>
                <a:ea typeface="Verdana"/>
                <a:cs typeface="Verdana"/>
                <a:sym typeface="Verdana"/>
              </a:rPr>
              <a:t>auto</a:t>
            </a:r>
            <a:r>
              <a:rPr lang="pt-BR" sz="2000" dirty="0">
                <a:latin typeface="Verdana"/>
                <a:ea typeface="Verdana"/>
                <a:cs typeface="Verdana"/>
                <a:sym typeface="Verdana"/>
              </a:rPr>
              <a:t>; </a:t>
            </a:r>
            <a:r>
              <a:rPr lang="pt-BR" sz="2000" dirty="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/* default auto */</a:t>
            </a:r>
            <a:endParaRPr sz="2000" dirty="0">
              <a:solidFill>
                <a:srgbClr val="008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>
                <a:latin typeface="Verdana"/>
                <a:ea typeface="Verdana"/>
                <a:cs typeface="Verdana"/>
                <a:sym typeface="Verdana"/>
              </a:rPr>
              <a:t>}</a:t>
            </a:r>
            <a:endParaRPr sz="2000" dirty="0"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rgbClr val="8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dirty="0">
              <a:solidFill>
                <a:srgbClr val="8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dirty="0">
              <a:solidFill>
                <a:srgbClr val="8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81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Referências</a:t>
            </a:r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body" idx="1"/>
          </p:nvPr>
        </p:nvSpPr>
        <p:spPr>
          <a:xfrm>
            <a:off x="311700" y="1562133"/>
            <a:ext cx="8520600" cy="45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 sz="2400"/>
              <a:t>Referência principal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t-BR" sz="2400" u="sng">
                <a:solidFill>
                  <a:schemeClr val="hlink"/>
                </a:solidFill>
                <a:hlinkClick r:id="rId3"/>
              </a:rPr>
              <a:t>https://css-tricks.com/snippets/css/a-guide-to-flexbox/</a:t>
            </a:r>
            <a:r>
              <a:rPr lang="pt-BR" sz="2400"/>
              <a:t> 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 sz="2400"/>
              <a:t>Jogo para aprender flexbox</a:t>
            </a:r>
            <a:endParaRPr sz="24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t-BR" sz="2400" u="sng">
                <a:solidFill>
                  <a:schemeClr val="hlink"/>
                </a:solidFill>
                <a:hlinkClick r:id="rId4"/>
              </a:rPr>
              <a:t>https://flexboxfroggy.com/#pt-br</a:t>
            </a:r>
            <a:r>
              <a:rPr lang="pt-BR" sz="2400"/>
              <a:t> </a:t>
            </a:r>
            <a:endParaRPr sz="2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81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flex-grow</a:t>
            </a:r>
            <a:endParaRPr/>
          </a:p>
        </p:txBody>
      </p:sp>
      <p:sp>
        <p:nvSpPr>
          <p:cNvPr id="177" name="Google Shape;177;p31"/>
          <p:cNvSpPr txBox="1">
            <a:spLocks noGrp="1"/>
          </p:cNvSpPr>
          <p:nvPr>
            <p:ph type="body" idx="1"/>
          </p:nvPr>
        </p:nvSpPr>
        <p:spPr>
          <a:xfrm>
            <a:off x="311700" y="1562133"/>
            <a:ext cx="8520600" cy="45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2000"/>
              <a:buFont typeface="Verdana"/>
              <a:buChar char="●"/>
            </a:pPr>
            <a:r>
              <a:rPr lang="pt-BR" sz="2000" dirty="0">
                <a:latin typeface="Verdana"/>
                <a:ea typeface="Verdana"/>
                <a:cs typeface="Verdana"/>
                <a:sym typeface="Verdana"/>
              </a:rPr>
              <a:t>Define proporção de </a:t>
            </a:r>
            <a:r>
              <a:rPr lang="pt-BR" sz="2000" dirty="0" smtClean="0">
                <a:latin typeface="Verdana"/>
                <a:ea typeface="Verdana"/>
                <a:cs typeface="Verdana"/>
                <a:sym typeface="Verdana"/>
              </a:rPr>
              <a:t>distribuição do espaço que sobra</a:t>
            </a:r>
            <a:endParaRPr sz="2000" dirty="0"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5560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2000"/>
              <a:buFont typeface="Verdana"/>
              <a:buChar char="●"/>
            </a:pPr>
            <a:r>
              <a:rPr lang="pt-BR" sz="2000" dirty="0">
                <a:latin typeface="Verdana"/>
                <a:ea typeface="Verdana"/>
                <a:cs typeface="Verdana"/>
                <a:sym typeface="Verdana"/>
              </a:rPr>
              <a:t>Valor padrão é 0</a:t>
            </a:r>
            <a:endParaRPr sz="2000" dirty="0"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2000" dirty="0">
                <a:solidFill>
                  <a:srgbClr val="800000"/>
                </a:solidFill>
                <a:latin typeface="Verdana"/>
                <a:ea typeface="Verdana"/>
                <a:cs typeface="Verdana"/>
                <a:sym typeface="Verdana"/>
              </a:rPr>
              <a:t>.item</a:t>
            </a:r>
            <a:r>
              <a:rPr lang="pt-BR" sz="2000" dirty="0">
                <a:latin typeface="Verdana"/>
                <a:ea typeface="Verdana"/>
                <a:cs typeface="Verdana"/>
                <a:sym typeface="Verdana"/>
              </a:rPr>
              <a:t> {</a:t>
            </a:r>
            <a:endParaRPr sz="2000" dirty="0"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2000" dirty="0"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lang="pt-BR" sz="2000" dirty="0" err="1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flex-grow</a:t>
            </a:r>
            <a:r>
              <a:rPr lang="pt-BR" sz="2000" dirty="0">
                <a:latin typeface="Verdana"/>
                <a:ea typeface="Verdana"/>
                <a:cs typeface="Verdana"/>
                <a:sym typeface="Verdana"/>
              </a:rPr>
              <a:t>: &lt;</a:t>
            </a:r>
            <a:r>
              <a:rPr lang="pt-BR" sz="2000" dirty="0" err="1">
                <a:latin typeface="Verdana"/>
                <a:ea typeface="Verdana"/>
                <a:cs typeface="Verdana"/>
                <a:sym typeface="Verdana"/>
              </a:rPr>
              <a:t>number</a:t>
            </a:r>
            <a:r>
              <a:rPr lang="pt-BR" sz="2000" dirty="0">
                <a:latin typeface="Verdana"/>
                <a:ea typeface="Verdana"/>
                <a:cs typeface="Verdana"/>
                <a:sym typeface="Verdana"/>
              </a:rPr>
              <a:t>&gt;; </a:t>
            </a:r>
            <a:r>
              <a:rPr lang="pt-BR" sz="2000" dirty="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/* default 0 */</a:t>
            </a:r>
            <a:endParaRPr sz="2000" dirty="0">
              <a:solidFill>
                <a:srgbClr val="008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2000" dirty="0">
                <a:latin typeface="Verdana"/>
                <a:ea typeface="Verdana"/>
                <a:cs typeface="Verdana"/>
                <a:sym typeface="Verdana"/>
              </a:rPr>
              <a:t>}</a:t>
            </a:r>
            <a:endParaRPr sz="2000" dirty="0"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dirty="0">
              <a:solidFill>
                <a:srgbClr val="8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dirty="0">
              <a:solidFill>
                <a:srgbClr val="8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78" name="Google Shape;17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9175" y="4132400"/>
            <a:ext cx="7105650" cy="251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showing space left over after items have been displayed.">
            <a:extLst>
              <a:ext uri="{FF2B5EF4-FFF2-40B4-BE49-F238E27FC236}">
                <a16:creationId xmlns:a16="http://schemas.microsoft.com/office/drawing/2014/main" xmlns="" id="{9E6E39E3-7CF3-4E65-BA33-6F1866089B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972" y="1773364"/>
            <a:ext cx="8830056" cy="3311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05566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2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81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flex-shrink</a:t>
            </a:r>
            <a:endParaRPr/>
          </a:p>
        </p:txBody>
      </p:sp>
      <p:sp>
        <p:nvSpPr>
          <p:cNvPr id="184" name="Google Shape;184;p32"/>
          <p:cNvSpPr txBox="1">
            <a:spLocks noGrp="1"/>
          </p:cNvSpPr>
          <p:nvPr>
            <p:ph type="body" idx="1"/>
          </p:nvPr>
        </p:nvSpPr>
        <p:spPr>
          <a:xfrm>
            <a:off x="311700" y="1562133"/>
            <a:ext cx="8520600" cy="45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2000"/>
              <a:buFont typeface="Verdana"/>
              <a:buChar char="●"/>
            </a:pPr>
            <a:r>
              <a:rPr lang="pt-BR" sz="2000" dirty="0">
                <a:latin typeface="Verdana"/>
                <a:ea typeface="Verdana"/>
                <a:cs typeface="Verdana"/>
                <a:sym typeface="Verdana"/>
              </a:rPr>
              <a:t>Define proporção de </a:t>
            </a:r>
            <a:r>
              <a:rPr lang="pt-BR" sz="2000" dirty="0" smtClean="0">
                <a:latin typeface="Verdana"/>
                <a:ea typeface="Verdana"/>
                <a:cs typeface="Verdana"/>
                <a:sym typeface="Verdana"/>
              </a:rPr>
              <a:t>encolhimento do espaço overflow</a:t>
            </a:r>
            <a:endParaRPr sz="2000" dirty="0"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 dirty="0">
                <a:solidFill>
                  <a:srgbClr val="800000"/>
                </a:solidFill>
                <a:latin typeface="Verdana"/>
                <a:ea typeface="Verdana"/>
                <a:cs typeface="Verdana"/>
                <a:sym typeface="Verdana"/>
              </a:rPr>
              <a:t>.item</a:t>
            </a:r>
            <a:r>
              <a:rPr lang="pt-BR" sz="2000" dirty="0">
                <a:latin typeface="Verdana"/>
                <a:ea typeface="Verdana"/>
                <a:cs typeface="Verdana"/>
                <a:sym typeface="Verdana"/>
              </a:rPr>
              <a:t> {</a:t>
            </a:r>
            <a:endParaRPr sz="2000" dirty="0"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 dirty="0"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lang="pt-BR" sz="2000" dirty="0" err="1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flex-shrink</a:t>
            </a:r>
            <a:r>
              <a:rPr lang="pt-BR" sz="2000" dirty="0">
                <a:latin typeface="Verdana"/>
                <a:ea typeface="Verdana"/>
                <a:cs typeface="Verdana"/>
                <a:sym typeface="Verdana"/>
              </a:rPr>
              <a:t>: &lt;</a:t>
            </a:r>
            <a:r>
              <a:rPr lang="pt-BR" sz="2000" dirty="0" err="1">
                <a:latin typeface="Verdana"/>
                <a:ea typeface="Verdana"/>
                <a:cs typeface="Verdana"/>
                <a:sym typeface="Verdana"/>
              </a:rPr>
              <a:t>number</a:t>
            </a:r>
            <a:r>
              <a:rPr lang="pt-BR" sz="2000" dirty="0">
                <a:latin typeface="Verdana"/>
                <a:ea typeface="Verdana"/>
                <a:cs typeface="Verdana"/>
                <a:sym typeface="Verdana"/>
              </a:rPr>
              <a:t>&gt;; </a:t>
            </a:r>
            <a:r>
              <a:rPr lang="pt-BR" sz="2000" dirty="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/* default 1 */</a:t>
            </a:r>
            <a:endParaRPr sz="2000" dirty="0">
              <a:solidFill>
                <a:srgbClr val="008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 dirty="0">
                <a:latin typeface="Verdana"/>
                <a:ea typeface="Verdana"/>
                <a:cs typeface="Verdana"/>
                <a:sym typeface="Verdana"/>
              </a:rPr>
              <a:t>}</a:t>
            </a:r>
            <a:endParaRPr sz="2000" dirty="0"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dirty="0">
              <a:solidFill>
                <a:srgbClr val="8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dirty="0">
              <a:solidFill>
                <a:srgbClr val="8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e items overflow the container">
            <a:extLst>
              <a:ext uri="{FF2B5EF4-FFF2-40B4-BE49-F238E27FC236}">
                <a16:creationId xmlns:a16="http://schemas.microsoft.com/office/drawing/2014/main" xmlns="" id="{B72BB0BE-A0CA-4145-A6FC-AF5411D9C1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000" y="2047684"/>
            <a:ext cx="8846000" cy="2762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0908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81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flex</a:t>
            </a:r>
            <a:endParaRPr/>
          </a:p>
        </p:txBody>
      </p:sp>
      <p:sp>
        <p:nvSpPr>
          <p:cNvPr id="196" name="Google Shape;196;p34"/>
          <p:cNvSpPr txBox="1">
            <a:spLocks noGrp="1"/>
          </p:cNvSpPr>
          <p:nvPr>
            <p:ph type="body" idx="1"/>
          </p:nvPr>
        </p:nvSpPr>
        <p:spPr>
          <a:xfrm>
            <a:off x="311700" y="1562133"/>
            <a:ext cx="8520600" cy="45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5560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●"/>
            </a:pPr>
            <a:r>
              <a:rPr lang="pt-BR" sz="2000">
                <a:latin typeface="Verdana"/>
                <a:ea typeface="Verdana"/>
                <a:cs typeface="Verdana"/>
                <a:sym typeface="Verdana"/>
              </a:rPr>
              <a:t>Atalho para flex-grow, flex-shrink and flex-basis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marL="914400" marR="0" lvl="1" indent="-35560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2000"/>
              <a:buFont typeface="Verdana"/>
              <a:buChar char="○"/>
            </a:pPr>
            <a:r>
              <a:rPr lang="pt-BR" sz="2000">
                <a:latin typeface="Verdana"/>
                <a:ea typeface="Verdana"/>
                <a:cs typeface="Verdana"/>
                <a:sym typeface="Verdana"/>
              </a:rPr>
              <a:t>Padrão é 0 1 auto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marL="914400" marR="0" lvl="1" indent="-35560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2000"/>
              <a:buFont typeface="Verdana"/>
              <a:buChar char="○"/>
            </a:pPr>
            <a:r>
              <a:rPr lang="pt-BR" sz="2000">
                <a:latin typeface="Verdana"/>
                <a:ea typeface="Verdana"/>
                <a:cs typeface="Verdana"/>
                <a:sym typeface="Verdana"/>
              </a:rPr>
              <a:t>Segundo e terceiro parâmetros são opcionais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800000"/>
                </a:solidFill>
                <a:latin typeface="Verdana"/>
                <a:ea typeface="Verdana"/>
                <a:cs typeface="Verdana"/>
                <a:sym typeface="Verdana"/>
              </a:rPr>
              <a:t>.item</a:t>
            </a:r>
            <a:r>
              <a:rPr lang="pt-BR" sz="2000">
                <a:latin typeface="Verdana"/>
                <a:ea typeface="Verdana"/>
                <a:cs typeface="Verdana"/>
                <a:sym typeface="Verdana"/>
              </a:rPr>
              <a:t> {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lang="pt-BR" sz="2000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flex</a:t>
            </a:r>
            <a:r>
              <a:rPr lang="pt-BR" sz="2000">
                <a:latin typeface="Verdana"/>
                <a:ea typeface="Verdana"/>
                <a:cs typeface="Verdana"/>
                <a:sym typeface="Verdana"/>
              </a:rPr>
              <a:t>: </a:t>
            </a:r>
            <a:r>
              <a:rPr lang="pt-BR" sz="2000">
                <a:solidFill>
                  <a:srgbClr val="0451A5"/>
                </a:solidFill>
                <a:latin typeface="Verdana"/>
                <a:ea typeface="Verdana"/>
                <a:cs typeface="Verdana"/>
                <a:sym typeface="Verdana"/>
              </a:rPr>
              <a:t>none</a:t>
            </a:r>
            <a:r>
              <a:rPr lang="pt-BR" sz="2000">
                <a:latin typeface="Verdana"/>
                <a:ea typeface="Verdana"/>
                <a:cs typeface="Verdana"/>
                <a:sym typeface="Verdana"/>
              </a:rPr>
              <a:t> | [ &lt;</a:t>
            </a:r>
            <a:r>
              <a:rPr lang="pt-BR" sz="2000">
                <a:solidFill>
                  <a:srgbClr val="A31515"/>
                </a:solidFill>
                <a:latin typeface="Verdana"/>
                <a:ea typeface="Verdana"/>
                <a:cs typeface="Verdana"/>
                <a:sym typeface="Verdana"/>
              </a:rPr>
              <a:t>'flex-grow'</a:t>
            </a:r>
            <a:r>
              <a:rPr lang="pt-BR" sz="2000">
                <a:latin typeface="Verdana"/>
                <a:ea typeface="Verdana"/>
                <a:cs typeface="Verdana"/>
                <a:sym typeface="Verdana"/>
              </a:rPr>
              <a:t>&gt; &lt;</a:t>
            </a:r>
            <a:r>
              <a:rPr lang="pt-BR" sz="2000">
                <a:solidFill>
                  <a:srgbClr val="A31515"/>
                </a:solidFill>
                <a:latin typeface="Verdana"/>
                <a:ea typeface="Verdana"/>
                <a:cs typeface="Verdana"/>
                <a:sym typeface="Verdana"/>
              </a:rPr>
              <a:t>'flex-shrink'</a:t>
            </a:r>
            <a:r>
              <a:rPr lang="pt-BR" sz="2000">
                <a:latin typeface="Verdana"/>
                <a:ea typeface="Verdana"/>
                <a:cs typeface="Verdana"/>
                <a:sym typeface="Verdana"/>
              </a:rPr>
              <a:t>&gt;? || &lt;</a:t>
            </a:r>
            <a:r>
              <a:rPr lang="pt-BR" sz="2000">
                <a:solidFill>
                  <a:srgbClr val="A31515"/>
                </a:solidFill>
                <a:latin typeface="Verdana"/>
                <a:ea typeface="Verdana"/>
                <a:cs typeface="Verdana"/>
                <a:sym typeface="Verdana"/>
              </a:rPr>
              <a:t>'flex-basis'</a:t>
            </a:r>
            <a:r>
              <a:rPr lang="pt-BR" sz="2000">
                <a:latin typeface="Verdana"/>
                <a:ea typeface="Verdana"/>
                <a:cs typeface="Verdana"/>
                <a:sym typeface="Verdana"/>
              </a:rPr>
              <a:t>&gt; ]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latin typeface="Verdana"/>
                <a:ea typeface="Verdana"/>
                <a:cs typeface="Verdana"/>
                <a:sym typeface="Verdana"/>
              </a:rPr>
              <a:t>}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8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>
              <a:solidFill>
                <a:srgbClr val="8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>
              <a:solidFill>
                <a:srgbClr val="8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5"/>
          <p:cNvSpPr txBox="1">
            <a:spLocks noGrp="1"/>
          </p:cNvSpPr>
          <p:nvPr>
            <p:ph type="title"/>
          </p:nvPr>
        </p:nvSpPr>
        <p:spPr>
          <a:xfrm>
            <a:off x="490250" y="701800"/>
            <a:ext cx="56040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Perguntas?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/>
              <a:t>Prof. Victor Farias</a:t>
            </a:r>
            <a:endParaRPr sz="3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512700" y="2524400"/>
            <a:ext cx="8118600" cy="20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Introdução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81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Flexbox</a:t>
            </a:r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body" idx="1"/>
          </p:nvPr>
        </p:nvSpPr>
        <p:spPr>
          <a:xfrm>
            <a:off x="311700" y="1562133"/>
            <a:ext cx="8520600" cy="45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ld Standard TT"/>
              <a:buChar char="●"/>
            </a:pPr>
            <a:r>
              <a:rPr lang="pt-BR" sz="2400"/>
              <a:t>Flexbox é o modo mais eficiente de posicionar, alinhar e distribuir espaço em um container</a:t>
            </a:r>
            <a:endParaRPr sz="2400"/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 sz="2400"/>
              <a:t>Pode manipular tamanho dos elementos filhos</a:t>
            </a:r>
            <a:endParaRPr sz="2400"/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 sz="2400"/>
              <a:t>É agnóstico em oposição a layouts regulares</a:t>
            </a:r>
            <a:endParaRPr sz="2400"/>
          </a:p>
          <a:p>
            <a: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t-BR" sz="2400"/>
              <a:t>Blocos se empilham verticalmente</a:t>
            </a:r>
            <a:endParaRPr sz="2400"/>
          </a:p>
          <a:p>
            <a: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t-BR" sz="2400"/>
              <a:t>Inline se empilham horizontalmente</a:t>
            </a:r>
            <a:endParaRPr sz="2400"/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>
            <a:spLocks noGrp="1"/>
          </p:cNvSpPr>
          <p:nvPr>
            <p:ph type="title"/>
          </p:nvPr>
        </p:nvSpPr>
        <p:spPr>
          <a:xfrm>
            <a:off x="512700" y="2524400"/>
            <a:ext cx="8118600" cy="20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Flexbox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81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Terminologia</a:t>
            </a:r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body" idx="1"/>
          </p:nvPr>
        </p:nvSpPr>
        <p:spPr>
          <a:xfrm>
            <a:off x="311700" y="1562133"/>
            <a:ext cx="8520600" cy="45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b="1"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7475" y="1383748"/>
            <a:ext cx="6069050" cy="247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49832" y="3702948"/>
            <a:ext cx="6044330" cy="247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>
            <a:spLocks noGrp="1"/>
          </p:cNvSpPr>
          <p:nvPr>
            <p:ph type="title"/>
          </p:nvPr>
        </p:nvSpPr>
        <p:spPr>
          <a:xfrm>
            <a:off x="512700" y="2524400"/>
            <a:ext cx="8118600" cy="20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Propriedades para Container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81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Display</a:t>
            </a:r>
            <a:endParaRPr/>
          </a:p>
        </p:txBody>
      </p:sp>
      <p:sp>
        <p:nvSpPr>
          <p:cNvPr id="103" name="Google Shape;103;p20"/>
          <p:cNvSpPr txBox="1">
            <a:spLocks noGrp="1"/>
          </p:cNvSpPr>
          <p:nvPr>
            <p:ph type="body" idx="1"/>
          </p:nvPr>
        </p:nvSpPr>
        <p:spPr>
          <a:xfrm>
            <a:off x="311700" y="1562133"/>
            <a:ext cx="8520600" cy="45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ld Standard TT"/>
              <a:buChar char="●"/>
            </a:pPr>
            <a:r>
              <a:rPr lang="pt-BR" sz="2000"/>
              <a:t>Para habilitar flex no container</a:t>
            </a:r>
            <a:endParaRPr sz="2000"/>
          </a:p>
          <a:p>
            <a:pPr marL="0" lvl="0" indent="0" algn="l" rtl="0">
              <a:lnSpc>
                <a:spcPct val="135714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000">
              <a:solidFill>
                <a:srgbClr val="8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800000"/>
                </a:solidFill>
                <a:latin typeface="Verdana"/>
                <a:ea typeface="Verdana"/>
                <a:cs typeface="Verdana"/>
                <a:sym typeface="Verdana"/>
              </a:rPr>
              <a:t>.container</a:t>
            </a:r>
            <a:r>
              <a:rPr lang="pt-BR" sz="2000">
                <a:latin typeface="Verdana"/>
                <a:ea typeface="Verdana"/>
                <a:cs typeface="Verdana"/>
                <a:sym typeface="Verdana"/>
              </a:rPr>
              <a:t> {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lang="pt-BR" sz="2000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display</a:t>
            </a:r>
            <a:r>
              <a:rPr lang="pt-BR" sz="2000">
                <a:latin typeface="Verdana"/>
                <a:ea typeface="Verdana"/>
                <a:cs typeface="Verdana"/>
                <a:sym typeface="Verdana"/>
              </a:rPr>
              <a:t>: </a:t>
            </a:r>
            <a:r>
              <a:rPr lang="pt-BR" sz="2000">
                <a:solidFill>
                  <a:srgbClr val="0451A5"/>
                </a:solidFill>
                <a:latin typeface="Verdana"/>
                <a:ea typeface="Verdana"/>
                <a:cs typeface="Verdana"/>
                <a:sym typeface="Verdana"/>
              </a:rPr>
              <a:t>flex</a:t>
            </a:r>
            <a:r>
              <a:rPr lang="pt-BR" sz="2000">
                <a:latin typeface="Verdana"/>
                <a:ea typeface="Verdana"/>
                <a:cs typeface="Verdana"/>
                <a:sym typeface="Verdana"/>
              </a:rPr>
              <a:t>;</a:t>
            </a:r>
            <a:endParaRPr sz="2000">
              <a:solidFill>
                <a:srgbClr val="008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latin typeface="Verdana"/>
                <a:ea typeface="Verdana"/>
                <a:cs typeface="Verdana"/>
                <a:sym typeface="Verdana"/>
              </a:rPr>
              <a:t>}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2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81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flex-direction - Eixo Principal</a:t>
            </a:r>
            <a:endParaRPr/>
          </a:p>
        </p:txBody>
      </p:sp>
      <p:sp>
        <p:nvSpPr>
          <p:cNvPr id="109" name="Google Shape;109;p21"/>
          <p:cNvSpPr txBox="1">
            <a:spLocks noGrp="1"/>
          </p:cNvSpPr>
          <p:nvPr>
            <p:ph type="body" idx="1"/>
          </p:nvPr>
        </p:nvSpPr>
        <p:spPr>
          <a:xfrm>
            <a:off x="311700" y="1562133"/>
            <a:ext cx="8520600" cy="45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8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8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8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8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8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8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/>
              <a:t>Define eixo principal</a:t>
            </a:r>
            <a:endParaRPr b="1"/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>
                <a:solidFill>
                  <a:srgbClr val="800000"/>
                </a:solidFill>
                <a:latin typeface="Verdana"/>
                <a:ea typeface="Verdana"/>
                <a:cs typeface="Verdana"/>
                <a:sym typeface="Verdana"/>
              </a:rPr>
              <a:t>.container</a:t>
            </a:r>
            <a:r>
              <a:rPr lang="pt-BR" sz="2000">
                <a:latin typeface="Verdana"/>
                <a:ea typeface="Verdana"/>
                <a:cs typeface="Verdana"/>
                <a:sym typeface="Verdana"/>
              </a:rPr>
              <a:t> {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lang="pt-BR" sz="2000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flex-direction</a:t>
            </a:r>
            <a:r>
              <a:rPr lang="pt-BR" sz="2000">
                <a:latin typeface="Verdana"/>
                <a:ea typeface="Verdana"/>
                <a:cs typeface="Verdana"/>
                <a:sym typeface="Verdana"/>
              </a:rPr>
              <a:t>: </a:t>
            </a:r>
            <a:r>
              <a:rPr lang="pt-BR" sz="2000">
                <a:solidFill>
                  <a:srgbClr val="0451A5"/>
                </a:solidFill>
                <a:latin typeface="Verdana"/>
                <a:ea typeface="Verdana"/>
                <a:cs typeface="Verdana"/>
                <a:sym typeface="Verdana"/>
              </a:rPr>
              <a:t>row</a:t>
            </a:r>
            <a:r>
              <a:rPr lang="pt-BR" sz="2000">
                <a:latin typeface="Verdana"/>
                <a:ea typeface="Verdana"/>
                <a:cs typeface="Verdana"/>
                <a:sym typeface="Verdana"/>
              </a:rPr>
              <a:t> | </a:t>
            </a:r>
            <a:r>
              <a:rPr lang="pt-BR" sz="2000">
                <a:solidFill>
                  <a:srgbClr val="0451A5"/>
                </a:solidFill>
                <a:latin typeface="Verdana"/>
                <a:ea typeface="Verdana"/>
                <a:cs typeface="Verdana"/>
                <a:sym typeface="Verdana"/>
              </a:rPr>
              <a:t>row-reverse</a:t>
            </a:r>
            <a:r>
              <a:rPr lang="pt-BR" sz="2000">
                <a:latin typeface="Verdana"/>
                <a:ea typeface="Verdana"/>
                <a:cs typeface="Verdana"/>
                <a:sym typeface="Verdana"/>
              </a:rPr>
              <a:t> | </a:t>
            </a:r>
            <a:r>
              <a:rPr lang="pt-BR" sz="2000">
                <a:solidFill>
                  <a:srgbClr val="0451A5"/>
                </a:solidFill>
                <a:latin typeface="Verdana"/>
                <a:ea typeface="Verdana"/>
                <a:cs typeface="Verdana"/>
                <a:sym typeface="Verdana"/>
              </a:rPr>
              <a:t>column</a:t>
            </a:r>
            <a:r>
              <a:rPr lang="pt-BR" sz="2000">
                <a:latin typeface="Verdana"/>
                <a:ea typeface="Verdana"/>
                <a:cs typeface="Verdana"/>
                <a:sym typeface="Verdana"/>
              </a:rPr>
              <a:t> | </a:t>
            </a:r>
            <a:r>
              <a:rPr lang="pt-BR" sz="2000">
                <a:solidFill>
                  <a:srgbClr val="0451A5"/>
                </a:solidFill>
                <a:latin typeface="Verdana"/>
                <a:ea typeface="Verdana"/>
                <a:cs typeface="Verdana"/>
                <a:sym typeface="Verdana"/>
              </a:rPr>
              <a:t>column-reverse</a:t>
            </a:r>
            <a:r>
              <a:rPr lang="pt-BR" sz="2000">
                <a:latin typeface="Verdana"/>
                <a:ea typeface="Verdana"/>
                <a:cs typeface="Verdana"/>
                <a:sym typeface="Verdana"/>
              </a:rPr>
              <a:t>;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>
                <a:latin typeface="Verdana"/>
                <a:ea typeface="Verdana"/>
                <a:cs typeface="Verdana"/>
                <a:sym typeface="Verdana"/>
              </a:rPr>
              <a:t>}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10" name="Google Shape;11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0125" y="1410863"/>
            <a:ext cx="7143750" cy="244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543</TotalTime>
  <Words>380</Words>
  <Application>Microsoft Office PowerPoint</Application>
  <PresentationFormat>Apresentação na tela (4:3)</PresentationFormat>
  <Paragraphs>127</Paragraphs>
  <Slides>25</Slides>
  <Notes>23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30" baseType="lpstr">
      <vt:lpstr>Arial</vt:lpstr>
      <vt:lpstr>Consolas</vt:lpstr>
      <vt:lpstr>Old Standard TT</vt:lpstr>
      <vt:lpstr>Verdana</vt:lpstr>
      <vt:lpstr>Paperback</vt:lpstr>
      <vt:lpstr>Flexbox</vt:lpstr>
      <vt:lpstr>Referências</vt:lpstr>
      <vt:lpstr>Introdução</vt:lpstr>
      <vt:lpstr>Flexbox</vt:lpstr>
      <vt:lpstr>Flexbox</vt:lpstr>
      <vt:lpstr>Terminologia</vt:lpstr>
      <vt:lpstr>Propriedades para Container</vt:lpstr>
      <vt:lpstr>Display</vt:lpstr>
      <vt:lpstr>flex-direction - Eixo Principal</vt:lpstr>
      <vt:lpstr>flex-wrap</vt:lpstr>
      <vt:lpstr>justify-content</vt:lpstr>
      <vt:lpstr>justify-content</vt:lpstr>
      <vt:lpstr>align-items</vt:lpstr>
      <vt:lpstr>align-items </vt:lpstr>
      <vt:lpstr>align-content</vt:lpstr>
      <vt:lpstr>align-content</vt:lpstr>
      <vt:lpstr>Propriedades para Itens</vt:lpstr>
      <vt:lpstr>order</vt:lpstr>
      <vt:lpstr>flex-basis</vt:lpstr>
      <vt:lpstr>flex-grow</vt:lpstr>
      <vt:lpstr>Apresentação do PowerPoint</vt:lpstr>
      <vt:lpstr>flex-shrink</vt:lpstr>
      <vt:lpstr>Apresentação do PowerPoint</vt:lpstr>
      <vt:lpstr>flex</vt:lpstr>
      <vt:lpstr>  Perguntas?    Prof. Victor Farias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Flexbox</dc:title>
  <cp:lastModifiedBy>Victor Farias</cp:lastModifiedBy>
  <cp:revision>11</cp:revision>
  <dcterms:modified xsi:type="dcterms:W3CDTF">2022-09-15T13:08:57Z</dcterms:modified>
</cp:coreProperties>
</file>