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92" r:id="rId7"/>
    <p:sldId id="261" r:id="rId8"/>
    <p:sldId id="293" r:id="rId9"/>
    <p:sldId id="262" r:id="rId10"/>
    <p:sldId id="294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95" r:id="rId20"/>
    <p:sldId id="271" r:id="rId21"/>
    <p:sldId id="272" r:id="rId22"/>
    <p:sldId id="273" r:id="rId23"/>
    <p:sldId id="296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97" r:id="rId32"/>
    <p:sldId id="281" r:id="rId33"/>
    <p:sldId id="282" r:id="rId34"/>
    <p:sldId id="283" r:id="rId35"/>
    <p:sldId id="298" r:id="rId36"/>
    <p:sldId id="284" r:id="rId37"/>
    <p:sldId id="285" r:id="rId38"/>
    <p:sldId id="286" r:id="rId39"/>
    <p:sldId id="300" r:id="rId40"/>
    <p:sldId id="288" r:id="rId41"/>
    <p:sldId id="289" r:id="rId42"/>
    <p:sldId id="301" r:id="rId43"/>
    <p:sldId id="299" r:id="rId44"/>
    <p:sldId id="287" r:id="rId45"/>
    <p:sldId id="303" r:id="rId46"/>
    <p:sldId id="304" r:id="rId47"/>
    <p:sldId id="291" r:id="rId48"/>
    <p:sldId id="290" r:id="rId49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Old Standard TT" panose="020B0604020202020204" charset="0"/>
      <p:regular r:id="rId55"/>
      <p:bold r:id="rId56"/>
      <p: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12999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063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1b749e22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71b749e22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134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1b749e22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71b749e22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981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1b749e22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71b749e22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058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1b749e22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1b749e22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336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1b749e2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1b749e2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925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71b749e22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71b749e22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609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1b749e22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1b749e22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901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1b749e22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71b749e22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759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1b749e22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1b749e22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371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1b749e22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1b749e22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62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b1fef9f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b1fef9f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769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71b749e22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71b749e22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004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1b749e22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71b749e22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005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71b749e22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71b749e22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948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71b749e22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71b749e22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4934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71b749e22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71b749e22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826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71b749e22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71b749e22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3698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71b749e22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71b749e22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102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71de1260e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71de1260e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781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71de1260e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71de1260e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1891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1de1260e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71de1260e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271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b1fef9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b1fef9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2636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71de1260e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71de1260e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8551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71de1260e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71de1260e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0149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71f3b085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71f3b085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5812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71f3b085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71f3b085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7927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1de1260e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1de1260e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4344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1de1260e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1de1260e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1921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bdaa67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bdaa67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7b813253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67b813253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443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e962fa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e962fa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53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18d1863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18d1863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722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18d1863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18d1863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821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1b749e22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1b749e22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976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1b749e22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1b749e22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30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9144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86200"/>
            <a:ext cx="85206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562233"/>
            <a:ext cx="39999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562233"/>
            <a:ext cx="39999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843133"/>
            <a:ext cx="40452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CSS 3 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Victor Farias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7192100" y="522262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</a:t>
            </a:r>
            <a:r>
              <a:rPr lang="pt-BR" sz="1600" smtClean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1.3</a:t>
            </a:r>
            <a:endParaRPr dirty="0">
              <a:solidFill>
                <a:srgbClr val="D9D9D9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800" y="227100"/>
            <a:ext cx="1929725" cy="19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D2C4F32-AC79-423B-A018-B964808A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Gradientes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Gradientes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CSS 3 é possível definir gradientes gerados pelo navegador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Melhora tempo de download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Elementos tem melhor aparência quando redimensionado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Dois tipos de gradiente: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Gradiente Linear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Gradiente Radial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Gradientes Lineares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Gradiente de cima para baixo (padrão)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background: linear-gradient(</a:t>
            </a:r>
            <a:r>
              <a:rPr lang="pt-BR" sz="1100" i="1">
                <a:latin typeface="Arial"/>
                <a:ea typeface="Arial"/>
                <a:cs typeface="Arial"/>
                <a:sym typeface="Arial"/>
              </a:rPr>
              <a:t>direction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100" i="1">
                <a:latin typeface="Arial"/>
                <a:ea typeface="Arial"/>
                <a:cs typeface="Arial"/>
                <a:sym typeface="Arial"/>
              </a:rPr>
              <a:t>color-stop1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100" i="1">
                <a:latin typeface="Arial"/>
                <a:ea typeface="Arial"/>
                <a:cs typeface="Arial"/>
                <a:sym typeface="Arial"/>
              </a:rPr>
              <a:t>color-stop2, ...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#grad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red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For browsers that do not support gradients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	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-webkit-linear-gradient(red, yellow)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For Safari 5.1 to 6.0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-o-linear-gradient(red, yellow)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For Opera 11.1 to 12.0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	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-moz-linear-gradient(red, yellow)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For Firefox 3.6 to 15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linear-gradient(red, yellow)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Standard syntax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Gradientes Lineares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Gradiente da esquerda para direita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#grad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red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For browsers that do not support gradients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-webkit-linear-gradient(left, red , yellow)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For Safari 5.1 to 6.0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-o-linear-gradient(right, red, yellow)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For Opera 11.1 to 12.0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-moz-linear-gradient(right, red, yellow)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For Firefox 3.6 to 15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linear-gradient(to right, red , yellow)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Standard syntax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Gradientes Lineares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Gradiente na diagonal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#grad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red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For browsers that do not support gradients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-webkit-linear-gradient(left top, red, yellow)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For Safari 5.1 to 6.0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-o-linear-gradient(bottom right, red, yellow)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For Opera 11.1 to 12.0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-moz-linear-gradient(bottom right, red, yellow)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For Firefox 3.6 to 15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linear-gradient(to bottom right, red, yellow)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Standard syntax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solidFill>
                <a:srgbClr val="A52A2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Gradientes Lineares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Gradiente com angulo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#grad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red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For browsers that do not support gradients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-webkit-linear-gradient(-90deg, red, yellow)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For Safari 5.1 to 6.0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-o-linear-gradient(-90deg, red, yellow)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For Opera 11.1 to 12.0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-moz-linear-gradient(-90deg, red, yellow)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For Firefox 3.6 to 15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linear-gradient(-90deg, red, yellow)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Standard syntax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solidFill>
                <a:srgbClr val="A52A2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Gradientes Lineares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Gradiente com várias cores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#grad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red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For browsers that do not support gradients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For Safari 5.1 to 6.0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-webkit-linear-gradient(left,red,orange,yellow,green,blue,indigo,violet)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For Opera 11.1 to 12.0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-o-linear-gradient(left,red,orange,yellow,green,blue,indigo,violet)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For Fx 3.6 to 15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-moz-linear-gradient(left,red,orange,yellow,green,blue,indigo,violet)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Standard syntax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linear-gradient(to right, red,orange,yellow,green,blue,indigo,violet)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solidFill>
                <a:srgbClr val="A52A2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Gradientes Radiais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gradiente radial é definido por seu centro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background: radial-gradient(</a:t>
            </a:r>
            <a:r>
              <a:rPr lang="pt-BR" sz="1100" i="1">
                <a:latin typeface="Arial"/>
                <a:ea typeface="Arial"/>
                <a:cs typeface="Arial"/>
                <a:sym typeface="Arial"/>
              </a:rPr>
              <a:t>shape size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at</a:t>
            </a:r>
            <a:r>
              <a:rPr lang="pt-BR" sz="1100" i="1">
                <a:latin typeface="Arial"/>
                <a:ea typeface="Arial"/>
                <a:cs typeface="Arial"/>
                <a:sym typeface="Arial"/>
              </a:rPr>
              <a:t> position, start-color, ..., last-color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);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Cores igualmente espaçadas: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#grad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red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For browsers that do not support gradients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-webkit-radial-gradient(red, yellow, green)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Safari 5.1 to 6.0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-o-radial-gradient(red, yellow, green)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For Opera 11.6 to 12.0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-moz-radial-gradient(red, yellow, green)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For Firefox 3.6 to 15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radial-gradient(red, yellow, green)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Standard syntax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Gradientes Radiais</a:t>
            </a: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Cores com espaçamentos diferentes: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#grad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red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For browsers that do not support gradients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-webkit-radial-gradient(red 5%, yellow 15%, green 60%)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Safari 5.1-6.0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-o-radial-gradient(red 5%, yellow 15%, green 60%)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For Opera 11.6-12.0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-moz-radial-gradient(red 5%, yellow 15%, green 60%)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For Firefox 3.6-15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radial-gradient(red 5%, yellow 15%, green 60%)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Standard syntax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72E676A-F1B3-439F-B658-B43EA386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Sombras</a:t>
            </a:r>
          </a:p>
        </p:txBody>
      </p:sp>
    </p:spTree>
    <p:extLst>
      <p:ext uri="{BB962C8B-B14F-4D97-AF65-F5344CB8AC3E}">
        <p14:creationId xmlns:p14="http://schemas.microsoft.com/office/powerpoint/2010/main" val="344849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l="15417" r="18641"/>
          <a:stretch/>
        </p:blipFill>
        <p:spPr>
          <a:xfrm>
            <a:off x="757875" y="1714500"/>
            <a:ext cx="3047099" cy="46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5775" y="859807"/>
            <a:ext cx="4438500" cy="5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100" y="1714500"/>
            <a:ext cx="3006012" cy="462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Sombra</a:t>
            </a:r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Podemos criar sombras em texto e em elementos bloco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b="1" dirty="0"/>
              <a:t>	</a:t>
            </a:r>
            <a:r>
              <a:rPr lang="pt-BR" b="1" dirty="0" err="1"/>
              <a:t>text-shadow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b="1" dirty="0"/>
              <a:t>	box-</a:t>
            </a:r>
            <a:r>
              <a:rPr lang="pt-BR" b="1" dirty="0" err="1"/>
              <a:t>shadow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Sombra</a:t>
            </a:r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Propriedade </a:t>
            </a:r>
            <a:r>
              <a:rPr lang="pt-BR" b="1"/>
              <a:t>text-shadow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Quatros valores: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tamanho horizontal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tamanho vertical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tamanho do blur (opcional)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cor (opcional)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h1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color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white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text-shadow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2px 2px 4px #000000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Ou múltiplos shadows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h1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text-shadow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0 0 3px #FF0000, 0 0 5px #0000FF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Sombra</a:t>
            </a:r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Propriedade </a:t>
            </a:r>
            <a:r>
              <a:rPr lang="pt-BR" b="1"/>
              <a:t>box-shadow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Adiciona sombra em elementos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Mesmos quatro valores de</a:t>
            </a:r>
            <a:r>
              <a:rPr lang="pt-BR" b="1"/>
              <a:t> text-shadow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div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color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white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box-shadow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1px 2px 4px rgba(0, 0, 0, .5)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6FB95C9-A89C-4EA4-956B-8B1E346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Transformações 2D </a:t>
            </a:r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Transformações CSS permitem transladar, rotacionar, dimensionar e inclinar elementos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	</a:t>
            </a:r>
            <a:r>
              <a:rPr lang="pt-BR" dirty="0" err="1"/>
              <a:t>translate</a:t>
            </a:r>
            <a:r>
              <a:rPr lang="pt-BR" dirty="0"/>
              <a:t>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	</a:t>
            </a:r>
            <a:r>
              <a:rPr lang="pt-BR" dirty="0" err="1"/>
              <a:t>rotate</a:t>
            </a:r>
            <a:r>
              <a:rPr lang="pt-BR" dirty="0"/>
              <a:t>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	</a:t>
            </a:r>
            <a:r>
              <a:rPr lang="pt-BR" dirty="0" err="1"/>
              <a:t>scale</a:t>
            </a:r>
            <a:r>
              <a:rPr lang="pt-BR" dirty="0"/>
              <a:t>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	</a:t>
            </a:r>
            <a:r>
              <a:rPr lang="pt-BR" dirty="0" err="1"/>
              <a:t>skewX</a:t>
            </a:r>
            <a:r>
              <a:rPr lang="pt-BR" dirty="0"/>
              <a:t>()</a:t>
            </a: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	</a:t>
            </a:r>
            <a:r>
              <a:rPr lang="en-US" dirty="0" err="1"/>
              <a:t>skewY</a:t>
            </a:r>
            <a:r>
              <a:rPr lang="en-US" dirty="0"/>
              <a:t>()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	</a:t>
            </a:r>
            <a:r>
              <a:rPr lang="pt-BR" dirty="0" err="1"/>
              <a:t>matrix</a:t>
            </a:r>
            <a:r>
              <a:rPr lang="pt-BR" dirty="0"/>
              <a:t>()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Transformações 2D</a:t>
            </a:r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Método </a:t>
            </a:r>
            <a:r>
              <a:rPr lang="pt-BR" b="1"/>
              <a:t>translate()</a:t>
            </a:r>
            <a:r>
              <a:rPr lang="pt-BR"/>
              <a:t> move elemento em relação à sua posição original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div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-ms-transform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translate(50px, 100px)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IE 9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-webkit-transform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translate(50px, 100px)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Safari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transform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translate(50px, 100px)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Transformações 2D</a:t>
            </a:r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Método </a:t>
            </a:r>
            <a:r>
              <a:rPr lang="pt-BR" b="1"/>
              <a:t>rotate()</a:t>
            </a:r>
            <a:r>
              <a:rPr lang="pt-BR"/>
              <a:t> rotaciona elemento segundo um dado angulo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solidFill>
                <a:srgbClr val="A52A2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div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-ms-transform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rotate(20deg)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IE 9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-webkit-transform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rotate(20deg)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Safari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transform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rotate(20deg)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Transformações 2D</a:t>
            </a:r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Método </a:t>
            </a:r>
            <a:r>
              <a:rPr lang="pt-BR" b="1"/>
              <a:t>scale()</a:t>
            </a:r>
            <a:r>
              <a:rPr lang="pt-BR"/>
              <a:t> aumenta ou diminui o elemento em relação ao seu tamanho original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div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-ms-transform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scale(2, 3)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IE 9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-webkit-transform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scale(2, 3)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Safari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transform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scale(2, 3)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solidFill>
                <a:srgbClr val="A52A2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Transformações 2D</a:t>
            </a:r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Métodos </a:t>
            </a:r>
            <a:r>
              <a:rPr lang="pt-BR" b="1"/>
              <a:t>skewX() </a:t>
            </a:r>
            <a:r>
              <a:rPr lang="pt-BR"/>
              <a:t>e</a:t>
            </a:r>
            <a:r>
              <a:rPr lang="pt-BR" b="1"/>
              <a:t> skewY()</a:t>
            </a:r>
            <a:r>
              <a:rPr lang="pt-BR"/>
              <a:t> para inclinar elemento no eixo X ou 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div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-ms-transform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skewY(20deg)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IE 9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-webkit-transform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skewY(20deg)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Safari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transform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skewY(20deg)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Ou os dois juntos (eixo X e Y)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div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-ms-transform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skew(20deg, 10deg)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IE 9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-webkit-transform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skew(20deg, 10deg)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Safari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transform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skew(20deg, 10deg)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Transformações 2D</a:t>
            </a:r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Método </a:t>
            </a:r>
            <a:r>
              <a:rPr lang="pt-BR" b="1"/>
              <a:t>matrix() </a:t>
            </a:r>
            <a:r>
              <a:rPr lang="pt-BR"/>
              <a:t>agrupa todos os métodos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matrix(scaleX(),skewY(),skewX(),scaleY(),translateX(),translateY()):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div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-ms-transform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matrix(1, -0.3, 0, 1, 0, 0)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IE 9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-webkit-transform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matrix(1, -0.3, 0, 1, 0, 0)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Safari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transform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matrix(1, -0.3, 0, 1, 0, 0)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Transformações 3D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Métodos </a:t>
            </a:r>
            <a:r>
              <a:rPr lang="pt-BR" b="1"/>
              <a:t>rotateX()</a:t>
            </a:r>
            <a:r>
              <a:rPr lang="pt-BR"/>
              <a:t>, </a:t>
            </a:r>
            <a:r>
              <a:rPr lang="pt-BR" b="1"/>
              <a:t>rotateY()</a:t>
            </a:r>
            <a:r>
              <a:rPr lang="pt-BR"/>
              <a:t> e </a:t>
            </a:r>
            <a:r>
              <a:rPr lang="pt-BR" b="1"/>
              <a:t>rotateZ() </a:t>
            </a:r>
            <a:r>
              <a:rPr lang="pt-BR"/>
              <a:t>para rotacionar elementos nos eixos X, Y e Z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div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-webkit-transform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rotateX(150deg)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Safari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transform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rotateX(150deg)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3307F91-7B85-491B-AA70-7954AB94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Transições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1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Transições</a:t>
            </a:r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Transições CSS permitem mudar valores de propriedade suavemente em um tempo determinado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Deve ser especificado, pelo menos, duas coisas: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A propriedade CSS na qual o efeito será adicionado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A duração do efeito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 dirty="0" err="1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pt-BR" sz="1100" dirty="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11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 dirty="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100px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11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 dirty="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100px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background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 dirty="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dirty="0" err="1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transition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 dirty="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dirty="0" err="1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lang="pt-BR" sz="1100" dirty="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2s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 err="1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div:hover</a:t>
            </a:r>
            <a:r>
              <a:rPr lang="pt-BR" sz="1100" dirty="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11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 dirty="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300px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Ou, para várias propriedades: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 err="1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pt-BR" sz="1100" dirty="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-</a:t>
            </a:r>
            <a:r>
              <a:rPr lang="pt-BR" sz="11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webkit-transition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 dirty="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dirty="0" err="1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lang="pt-BR" sz="1100" dirty="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2s, </a:t>
            </a:r>
            <a:r>
              <a:rPr lang="pt-BR" sz="1100" dirty="0" err="1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r>
              <a:rPr lang="pt-BR" sz="1100" dirty="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4s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Safari */</a:t>
            </a:r>
            <a:endParaRPr sz="1100" dirty="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11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transition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 dirty="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dirty="0" err="1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lang="pt-BR" sz="1100" dirty="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2s, </a:t>
            </a:r>
            <a:r>
              <a:rPr lang="pt-BR" sz="1100" dirty="0" err="1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r>
              <a:rPr lang="pt-BR" sz="1100" dirty="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4s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Transições</a:t>
            </a:r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Propriedade </a:t>
            </a:r>
            <a:r>
              <a:rPr lang="pt-BR" b="1" dirty="0" err="1"/>
              <a:t>transition</a:t>
            </a:r>
            <a:r>
              <a:rPr lang="pt-BR" b="1" dirty="0"/>
              <a:t>-timing-</a:t>
            </a:r>
            <a:r>
              <a:rPr lang="pt-BR" b="1" dirty="0" err="1"/>
              <a:t>function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Define curva de velocidade do efeito de transição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Valores: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dirty="0" err="1"/>
              <a:t>ease</a:t>
            </a:r>
            <a:r>
              <a:rPr lang="pt-BR" dirty="0"/>
              <a:t> - começo lento, meio rápido e final lento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dirty="0"/>
              <a:t>linear - mesma velocidade do começo ao fim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dirty="0" err="1"/>
              <a:t>ease</a:t>
            </a:r>
            <a:r>
              <a:rPr lang="pt-BR" dirty="0"/>
              <a:t>-in - começo lento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dirty="0" err="1"/>
              <a:t>ease</a:t>
            </a:r>
            <a:r>
              <a:rPr lang="pt-BR" dirty="0"/>
              <a:t>-out - fim lento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dirty="0" err="1"/>
              <a:t>ease</a:t>
            </a:r>
            <a:r>
              <a:rPr lang="pt-BR" dirty="0"/>
              <a:t>-</a:t>
            </a:r>
            <a:r>
              <a:rPr lang="pt-BR" dirty="0" err="1"/>
              <a:t>in-out</a:t>
            </a:r>
            <a:r>
              <a:rPr lang="pt-BR" dirty="0"/>
              <a:t> - começo e fim lento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dirty="0" err="1"/>
              <a:t>cubic-bezier</a:t>
            </a:r>
            <a:r>
              <a:rPr lang="pt-BR" dirty="0"/>
              <a:t>(</a:t>
            </a:r>
            <a:r>
              <a:rPr lang="pt-BR" dirty="0" err="1"/>
              <a:t>n,n,n,n</a:t>
            </a:r>
            <a:r>
              <a:rPr lang="pt-BR" dirty="0"/>
              <a:t>) - você pode definir os valore para a função cúbica de </a:t>
            </a:r>
            <a:r>
              <a:rPr lang="pt-BR" dirty="0" err="1"/>
              <a:t>bezier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Propriedade </a:t>
            </a:r>
            <a:r>
              <a:rPr lang="pt-BR" b="1" dirty="0" err="1"/>
              <a:t>transition-delay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Define tempo para começar o efeito de transição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Transições</a:t>
            </a:r>
            <a:endParaRPr/>
          </a:p>
        </p:txBody>
      </p:sp>
      <p:sp>
        <p:nvSpPr>
          <p:cNvPr id="224" name="Google Shape;224;p40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Propriedade </a:t>
            </a:r>
            <a:r>
              <a:rPr lang="pt-BR" b="1" dirty="0" err="1"/>
              <a:t>transition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Propriedade atalho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4 valores: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dirty="0"/>
              <a:t>Propriedade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dirty="0"/>
              <a:t>Tempo de duração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dirty="0"/>
              <a:t>Curva da velocidade do efeito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dirty="0"/>
              <a:t>Tempo de </a:t>
            </a:r>
            <a:r>
              <a:rPr lang="pt-BR" dirty="0" err="1"/>
              <a:t>delay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 dirty="0" err="1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pt-BR" sz="1100" dirty="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11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transition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 dirty="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dirty="0" err="1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lang="pt-BR" sz="1100" dirty="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2s linear 1s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 err="1"/>
              <a:t>Obs</a:t>
            </a:r>
            <a:r>
              <a:rPr lang="pt-BR" dirty="0"/>
              <a:t>: se não definir tempo de duração, o padrão é 0s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DFD3456-413E-4592-B9F7-8FCEA641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Animação</a:t>
            </a:r>
            <a:endParaRPr/>
          </a:p>
        </p:txBody>
      </p:sp>
      <p:sp>
        <p:nvSpPr>
          <p:cNvPr id="230" name="Google Shape;230;p41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Animações CCS permitem trocar um estilo para outro de forma gradual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Deve-se especificar quais são os keyframes da animação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Regra </a:t>
            </a:r>
            <a:r>
              <a:rPr lang="pt-BR" b="1"/>
              <a:t>@keyframes</a:t>
            </a:r>
            <a:r>
              <a:rPr lang="pt-BR"/>
              <a:t> para definir estilos dos keyframes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The element to apply the animation to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div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width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100px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height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100px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background-color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red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	animation-name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example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animation-duration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4s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The animation code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@keyframes example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    from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background-color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red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    to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background-color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yellow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Obs: se animation-duration não for especificado, o valor padrão 0s será usado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Animação</a:t>
            </a:r>
            <a:endParaRPr/>
          </a:p>
        </p:txBody>
      </p:sp>
      <p:sp>
        <p:nvSpPr>
          <p:cNvPr id="236" name="Google Shape;236;p42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Também é possível usar a porcentagem de conclusão para definir os keyframes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The element to apply the animation to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div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width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100px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height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100px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position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relative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background-color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red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animation-name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example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animation-duration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4s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The animation code */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@keyframes example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    0%  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background-color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red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left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0px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top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0px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    25% 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background-color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yellow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left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200px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top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0px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    50% 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background-color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blue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left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200px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top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200px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    75% 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background-color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green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left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0px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top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200px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    100%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background-color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red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left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0px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top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0px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Animação</a:t>
            </a:r>
            <a:endParaRPr/>
          </a:p>
        </p:txBody>
      </p:sp>
      <p:sp>
        <p:nvSpPr>
          <p:cNvPr id="242" name="Google Shape;242;p43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Propriedade </a:t>
            </a:r>
            <a:r>
              <a:rPr lang="pt-BR" b="1"/>
              <a:t>animation-iteration-count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Define quantas vezes a animação vai rodar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Pode ser infinito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div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width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100px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height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100px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position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relative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background-color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red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animation-name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example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animation-duration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4s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animation-iteration-count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ou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div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width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100px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height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100px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position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relative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background-color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red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animation-name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example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animation-duration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4s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animation-iteration-count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infinite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DF5CCC7-F699-4521-B9DE-EB23A1CB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</p:spTree>
    <p:extLst>
      <p:ext uri="{BB962C8B-B14F-4D97-AF65-F5344CB8AC3E}">
        <p14:creationId xmlns:p14="http://schemas.microsoft.com/office/powerpoint/2010/main" val="283787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CSS 3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CSS 3 é a especificação mais recente do CSS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Ele foi divido em módulos que incorporam a especificação antiga do CSS: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Selectors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Box Model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Backgrounds and Borders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Image Values and Replaced Content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Text Effects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2D/3D Transformations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Animations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Multiple Column Layout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User Interface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Media Queries</a:t>
            </a:r>
            <a:endParaRPr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 regra </a:t>
            </a:r>
            <a:r>
              <a:rPr lang="pt-BR" b="1" dirty="0"/>
              <a:t>@media </a:t>
            </a:r>
            <a:r>
              <a:rPr lang="pt-BR" dirty="0"/>
              <a:t>permite mudar o estilo de acordo com as características do equipamento que está </a:t>
            </a:r>
            <a:r>
              <a:rPr lang="pt-BR" dirty="0" err="1"/>
              <a:t>renderizando</a:t>
            </a:r>
            <a:r>
              <a:rPr lang="pt-BR" dirty="0"/>
              <a:t> a página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Media queries conseguem checar várias atributos como: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altura e largura do </a:t>
            </a:r>
            <a:r>
              <a:rPr lang="pt-BR" dirty="0" err="1"/>
              <a:t>viewport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orientação do tablet/telefone (</a:t>
            </a:r>
            <a:r>
              <a:rPr lang="pt-BR" dirty="0" err="1"/>
              <a:t>landscape</a:t>
            </a:r>
            <a:r>
              <a:rPr lang="pt-BR" dirty="0"/>
              <a:t> ou </a:t>
            </a:r>
            <a:r>
              <a:rPr lang="pt-BR" dirty="0" err="1"/>
              <a:t>portrait</a:t>
            </a:r>
            <a:r>
              <a:rPr lang="pt-BR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resolução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/>
              <a:t>Sintaxe: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@media </a:t>
            </a:r>
            <a:r>
              <a:rPr lang="pt-BR" sz="1100" dirty="0" err="1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not|only</a:t>
            </a:r>
            <a:r>
              <a:rPr lang="pt-BR" sz="1100" dirty="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i="1" dirty="0" err="1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mediatype</a:t>
            </a:r>
            <a:r>
              <a:rPr lang="pt-BR" sz="1100" i="1" dirty="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dirty="0" err="1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pt-BR" sz="1100" i="1" dirty="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dirty="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100" i="1" dirty="0" err="1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expressions</a:t>
            </a:r>
            <a:r>
              <a:rPr lang="pt-BR" sz="1100" dirty="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i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CSS-</a:t>
            </a:r>
            <a:r>
              <a:rPr lang="pt-BR" sz="1100" i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lang="pt-BR" sz="1100" i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100" i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Exemplo: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@media </a:t>
            </a:r>
            <a:r>
              <a:rPr lang="pt-BR" sz="1100" dirty="0" err="1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screen</a:t>
            </a:r>
            <a:r>
              <a:rPr lang="pt-BR" sz="1100" dirty="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dirty="0" err="1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pt-BR" sz="1100" dirty="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 (min-</a:t>
            </a:r>
            <a:r>
              <a:rPr lang="pt-BR" sz="1100" dirty="0" err="1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lang="pt-BR" sz="1100" dirty="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: 480px) 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100" dirty="0" err="1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lang="pt-BR" sz="1100" dirty="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background-color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 dirty="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dirty="0" err="1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lightgreen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Media Queries</a:t>
            </a:r>
            <a:endParaRPr/>
          </a:p>
        </p:txBody>
      </p:sp>
      <p:sp>
        <p:nvSpPr>
          <p:cNvPr id="260" name="Google Shape;260;p46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Tipos de media: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all - todos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print - impressora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screen - telas de computador, tablets, celulares, etc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speech - screenreaders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Características da media: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max-height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min-height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max-width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min-width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min-resolution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max-resolution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emplo de  breakpoints">
            <a:extLst>
              <a:ext uri="{FF2B5EF4-FFF2-40B4-BE49-F238E27FC236}">
                <a16:creationId xmlns:a16="http://schemas.microsoft.com/office/drawing/2014/main" xmlns="" id="{7B6A06C8-EEAE-4CFE-AF28-0FB7A1031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82" y="1764792"/>
            <a:ext cx="9150282" cy="33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521136" y="5764305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Um pixel </a:t>
            </a:r>
            <a:r>
              <a:rPr lang="en-US" dirty="0" err="1" smtClean="0"/>
              <a:t>não</a:t>
            </a:r>
            <a:r>
              <a:rPr lang="en-US" dirty="0" smtClean="0"/>
              <a:t> é um pixel</a:t>
            </a:r>
          </a:p>
        </p:txBody>
      </p:sp>
    </p:spTree>
    <p:extLst>
      <p:ext uri="{BB962C8B-B14F-4D97-AF65-F5344CB8AC3E}">
        <p14:creationId xmlns:p14="http://schemas.microsoft.com/office/powerpoint/2010/main" val="280150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E512668-B648-44B1-81D9-AFB7A8A8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sizing</a:t>
            </a:r>
          </a:p>
        </p:txBody>
      </p:sp>
    </p:spTree>
    <p:extLst>
      <p:ext uri="{BB962C8B-B14F-4D97-AF65-F5344CB8AC3E}">
        <p14:creationId xmlns:p14="http://schemas.microsoft.com/office/powerpoint/2010/main" val="215194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Box sizing</a:t>
            </a:r>
            <a:endParaRPr/>
          </a:p>
        </p:txBody>
      </p:sp>
      <p:sp>
        <p:nvSpPr>
          <p:cNvPr id="248" name="Google Shape;248;p44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padrão, a largura completa do elemento é dado por: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width + padding + border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Ou seja, o elemento parece maior do que você definiu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 </a:t>
            </a:r>
            <a:r>
              <a:rPr lang="pt-BR" b="1"/>
              <a:t>box-sizing</a:t>
            </a:r>
            <a:r>
              <a:rPr lang="pt-BR"/>
              <a:t> é possível incluir border e padding no width e height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.div1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width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300px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height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100px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border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1px solid blue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box-sizing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 b="1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border-box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;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.div2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width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300px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height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100px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padding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50px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border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1px solid red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box-sizing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 b="1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border-box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;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E512668-B648-44B1-81D9-AFB7A8A8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Box sizing</a:t>
            </a:r>
            <a:endParaRPr/>
          </a:p>
        </p:txBody>
      </p:sp>
      <p:sp>
        <p:nvSpPr>
          <p:cNvPr id="248" name="Google Shape;248;p44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smtClean="0"/>
              <a:t>Como fazer cálculo de medidas?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calc</a:t>
            </a:r>
            <a:r>
              <a:rPr lang="en-US" dirty="0" smtClean="0"/>
              <a:t>!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 smtClean="0"/>
          </a:p>
          <a:p>
            <a:pPr marL="114300" indent="0">
              <a:buNone/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#div1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1430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absolute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left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calc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100%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100px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1430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77572F-33C2-48D5-A1CA-9506FD81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EC660019-CD33-4B61-AAAA-737A57A9E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7D9E3D-7146-41D4-9185-EEC7055CF3B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Loading</a:t>
            </a:r>
          </a:p>
          <a:p>
            <a:r>
              <a:rPr lang="en-US" dirty="0" err="1"/>
              <a:t>Botões</a:t>
            </a:r>
            <a:r>
              <a:rPr lang="en-US" dirty="0"/>
              <a:t> </a:t>
            </a:r>
            <a:r>
              <a:rPr lang="en-US" dirty="0" smtClean="0"/>
              <a:t>3d</a:t>
            </a:r>
          </a:p>
          <a:p>
            <a:r>
              <a:rPr lang="en-US" dirty="0" err="1" smtClean="0"/>
              <a:t>Accordeon</a:t>
            </a:r>
            <a:endParaRPr lang="en-US" dirty="0"/>
          </a:p>
          <a:p>
            <a:r>
              <a:rPr lang="en-US" dirty="0" smtClean="0"/>
              <a:t>Image </a:t>
            </a:r>
            <a:r>
              <a:rPr lang="en-US" dirty="0"/>
              <a:t>overlay</a:t>
            </a:r>
          </a:p>
          <a:p>
            <a:r>
              <a:rPr lang="en-US" dirty="0"/>
              <a:t>Layouts </a:t>
            </a:r>
            <a:r>
              <a:rPr lang="en-US" dirty="0" err="1"/>
              <a:t>responsivos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1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Prof. Victor Farias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CSS 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DC7C4-10B8-4137-B595-FC0A7590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Bordas</a:t>
            </a:r>
            <a:r>
              <a:rPr lang="en-US" dirty="0"/>
              <a:t> </a:t>
            </a:r>
            <a:r>
              <a:rPr lang="en-US" dirty="0" err="1"/>
              <a:t>Arredondadas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1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Bordas Arredondas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Propriedade </a:t>
            </a:r>
            <a:r>
              <a:rPr lang="pt-BR" b="1"/>
              <a:t>border-radius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É possível colocar de 1 a 4 valores: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Um valor: todos os cantos são arredondados igualmente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Dois valores: primeiro valor é aplicado no top-left e no bottom-right. O segundo valor é aplicado ao top-right e ao bottom-left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Três valores: o primeiro valor é aplicado ao top-left, o segundo é aplicado ao top-right e o bottom-left e o terceiro é aplicado ao bottom-right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Quatro valores: o primeiro é aplicado ao top-left, o segundo é aplicado ao top-right, o terceiro é aplicado ao bottom-right e o quarto é aplicado o bottom-left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border-radius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25px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b="1"/>
              <a:t>border-radius </a:t>
            </a:r>
            <a:r>
              <a:rPr lang="pt-BR"/>
              <a:t>é atalho para </a:t>
            </a:r>
            <a:r>
              <a:rPr lang="pt-BR" b="1"/>
              <a:t>border-top-left-radius</a:t>
            </a:r>
            <a:r>
              <a:rPr lang="pt-BR"/>
              <a:t>, </a:t>
            </a:r>
            <a:r>
              <a:rPr lang="pt-BR" b="1"/>
              <a:t>border-top-right-radius</a:t>
            </a:r>
            <a:r>
              <a:rPr lang="pt-BR"/>
              <a:t>, </a:t>
            </a:r>
            <a:r>
              <a:rPr lang="pt-BR" b="1"/>
              <a:t>border-bottom-right-radius</a:t>
            </a:r>
            <a:r>
              <a:rPr lang="pt-BR"/>
              <a:t> e </a:t>
            </a:r>
            <a:r>
              <a:rPr lang="pt-BR" b="1"/>
              <a:t>border-bottom-left-radius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BA2C719-1F80-49C0-892B-5CF8EDBB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Backgrounds</a:t>
            </a:r>
          </a:p>
        </p:txBody>
      </p:sp>
    </p:spTree>
    <p:extLst>
      <p:ext uri="{BB962C8B-B14F-4D97-AF65-F5344CB8AC3E}">
        <p14:creationId xmlns:p14="http://schemas.microsoft.com/office/powerpoint/2010/main" val="267165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Backgrounds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Background múltiplos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#example1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background-image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url(img_flwr.gif), url(paper.gif)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background-position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right bottom, left top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background-repeat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no-repeat, repeat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OU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#example1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background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url(img_flwr.gif) right bottom no-repeat, url(paper.gif) left top repeat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1601</Words>
  <Application>Microsoft Office PowerPoint</Application>
  <PresentationFormat>Apresentação na tela (4:3)</PresentationFormat>
  <Paragraphs>395</Paragraphs>
  <Slides>48</Slides>
  <Notes>36</Notes>
  <HiddenSlides>11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2" baseType="lpstr">
      <vt:lpstr>Arial</vt:lpstr>
      <vt:lpstr>Consolas</vt:lpstr>
      <vt:lpstr>Old Standard TT</vt:lpstr>
      <vt:lpstr>Paperback</vt:lpstr>
      <vt:lpstr>CSS 3 </vt:lpstr>
      <vt:lpstr>Referências</vt:lpstr>
      <vt:lpstr>Introdução</vt:lpstr>
      <vt:lpstr>CSS 3</vt:lpstr>
      <vt:lpstr>CSS 3</vt:lpstr>
      <vt:lpstr>Bordas Arredondadas</vt:lpstr>
      <vt:lpstr>Bordas Arredondas</vt:lpstr>
      <vt:lpstr>Backgrounds</vt:lpstr>
      <vt:lpstr>Backgrounds</vt:lpstr>
      <vt:lpstr>Gradientes</vt:lpstr>
      <vt:lpstr>Gradientes</vt:lpstr>
      <vt:lpstr>Gradientes Lineares</vt:lpstr>
      <vt:lpstr>Gradientes Lineares</vt:lpstr>
      <vt:lpstr>Gradientes Lineares</vt:lpstr>
      <vt:lpstr>Gradientes Lineares</vt:lpstr>
      <vt:lpstr>Gradientes Lineares</vt:lpstr>
      <vt:lpstr>Gradientes Radiais</vt:lpstr>
      <vt:lpstr>Gradientes Radiais</vt:lpstr>
      <vt:lpstr>Sombras</vt:lpstr>
      <vt:lpstr>Sombra</vt:lpstr>
      <vt:lpstr>Sombra</vt:lpstr>
      <vt:lpstr>Sombra</vt:lpstr>
      <vt:lpstr>Transformações</vt:lpstr>
      <vt:lpstr>Transformações 2D </vt:lpstr>
      <vt:lpstr>Transformações 2D</vt:lpstr>
      <vt:lpstr>Transformações 2D</vt:lpstr>
      <vt:lpstr>Transformações 2D</vt:lpstr>
      <vt:lpstr>Transformações 2D</vt:lpstr>
      <vt:lpstr>Transformações 2D</vt:lpstr>
      <vt:lpstr>Transformações 3D </vt:lpstr>
      <vt:lpstr>Transições</vt:lpstr>
      <vt:lpstr>Transições</vt:lpstr>
      <vt:lpstr>Transições</vt:lpstr>
      <vt:lpstr>Transições</vt:lpstr>
      <vt:lpstr>Animação</vt:lpstr>
      <vt:lpstr>Animação</vt:lpstr>
      <vt:lpstr>Animação</vt:lpstr>
      <vt:lpstr>Animação</vt:lpstr>
      <vt:lpstr>Media Queries</vt:lpstr>
      <vt:lpstr>Media Queries</vt:lpstr>
      <vt:lpstr>Media Queries</vt:lpstr>
      <vt:lpstr>Apresentação do PowerPoint</vt:lpstr>
      <vt:lpstr>Box sizing</vt:lpstr>
      <vt:lpstr>Box sizing</vt:lpstr>
      <vt:lpstr>calc</vt:lpstr>
      <vt:lpstr>Box sizing</vt:lpstr>
      <vt:lpstr>Exemplos</vt:lpstr>
      <vt:lpstr>  Perguntas?    Prof. Victor Farias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 </dc:title>
  <cp:lastModifiedBy>Victor Farias</cp:lastModifiedBy>
  <cp:revision>22</cp:revision>
  <dcterms:modified xsi:type="dcterms:W3CDTF">2022-09-30T13:01:33Z</dcterms:modified>
</cp:coreProperties>
</file>