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0" r:id="rId11"/>
    <p:sldId id="266" r:id="rId12"/>
    <p:sldId id="267" r:id="rId13"/>
    <p:sldId id="281" r:id="rId14"/>
    <p:sldId id="268" r:id="rId15"/>
    <p:sldId id="282" r:id="rId16"/>
    <p:sldId id="269" r:id="rId17"/>
    <p:sldId id="283" r:id="rId18"/>
    <p:sldId id="270" r:id="rId19"/>
    <p:sldId id="284" r:id="rId20"/>
    <p:sldId id="271" r:id="rId21"/>
    <p:sldId id="272" r:id="rId22"/>
    <p:sldId id="273" r:id="rId23"/>
    <p:sldId id="287" r:id="rId24"/>
    <p:sldId id="274" r:id="rId25"/>
    <p:sldId id="275" r:id="rId26"/>
    <p:sldId id="276" r:id="rId27"/>
    <p:sldId id="285" r:id="rId28"/>
    <p:sldId id="277" r:id="rId29"/>
    <p:sldId id="278" r:id="rId30"/>
    <p:sldId id="286" r:id="rId31"/>
    <p:sldId id="279" r:id="rId32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Old Standard TT" panose="020B0604020202020204" charset="0"/>
      <p:regular r:id="rId38"/>
      <p:bold r:id="rId39"/>
      <p: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8645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554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7102ee1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7102ee1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5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102ee1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102ee1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26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b038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b038b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1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9b038b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9b038b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73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cc43a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9cc43a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39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9cc43a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9cc43a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03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cc43a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9cc43a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16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f173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f173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54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f1731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f1731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575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7f1731e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7f1731e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32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1fef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1fef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35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f1731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7f1731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76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f1731e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f1731e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39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f1731e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7f1731e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740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72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94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e433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e433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91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e433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e433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60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7102ee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7102ee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7102ee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7102ee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35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7102ee1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7102ee1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30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7102ee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7102ee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9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JavaScript</a:t>
            </a:r>
            <a:r>
              <a:rPr lang="pt-BR" dirty="0"/>
              <a:t> – HTML DOM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1.2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25" y="228600"/>
            <a:ext cx="1597050" cy="1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A92999-9900-4C00-B7EA-FF7862B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Recuperando elemento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DOM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 por id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b="1" dirty="0" err="1"/>
              <a:t>getElementById</a:t>
            </a:r>
            <a:r>
              <a:rPr lang="pt-BR" b="1" dirty="0"/>
              <a:t>()</a:t>
            </a:r>
            <a:endParaRPr b="1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Se elemento não existir, </a:t>
            </a:r>
            <a:r>
              <a:rPr lang="pt-BR" dirty="0" err="1"/>
              <a:t>myElement</a:t>
            </a:r>
            <a:r>
              <a:rPr lang="pt-BR" dirty="0"/>
              <a:t> será nulo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myElement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elementos por nome da </a:t>
            </a:r>
            <a:r>
              <a:rPr lang="pt-BR" dirty="0" err="1"/>
              <a:t>tag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sz="12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getElementsByTagName</a:t>
            </a:r>
            <a:r>
              <a:rPr lang="pt-BR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x.getElementsByTagName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Recupera elemento com id=”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 e, depois, recupera todos elementos &lt;p&gt; dentro dele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DOM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elementos por classe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sz="12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getElementsByClassName</a:t>
            </a:r>
            <a:r>
              <a:rPr lang="pt-BR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document.getElementsByClassName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 por seletor CSS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b="1" dirty="0" err="1"/>
              <a:t>querySelectorAll</a:t>
            </a:r>
            <a:r>
              <a:rPr lang="pt-BR" b="1" dirty="0"/>
              <a:t>()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document.querySelectorAll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p.intro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HTML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b="1" dirty="0"/>
              <a:t>Propriedade </a:t>
            </a:r>
            <a:r>
              <a:rPr lang="pt-BR" b="1" dirty="0" err="1"/>
              <a:t>innerHTML</a:t>
            </a:r>
            <a:endParaRPr b="1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Muda conteúdo HTML de um elemento HTML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"p1"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"New 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b="1" dirty="0"/>
              <a:t>Manipulando atributos HTML</a:t>
            </a:r>
            <a:endParaRPr b="1" dirty="0"/>
          </a:p>
          <a:p>
            <a:pPr marL="914400" lvl="1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pt-BR" sz="20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=new </a:t>
            </a:r>
            <a:r>
              <a:rPr lang="pt-BR" sz="20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20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myImage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"landscape.jpg"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CSS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Mudando CSS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).style.</a:t>
            </a: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style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20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"p2"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).style.color = </a:t>
            </a:r>
            <a:r>
              <a:rPr lang="pt-BR" sz="20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Nomes da propriedades CSS compostos separados por hífen viram CamelCase no JS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propriedade background-color -&gt; object.style.backgroundColor="#00FF00"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Classes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API classList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Adicionando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el.classList.add('classOne', 'classTwo');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Removendo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el.classList.remove('classOne');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Verificar existência de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if(el.classList.contains('classFour') == true){...}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Alternar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el.classList.toggle('classThree')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5417" r="18641"/>
          <a:stretch/>
        </p:blipFill>
        <p:spPr>
          <a:xfrm>
            <a:off x="757875" y="1714500"/>
            <a:ext cx="3047099" cy="4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775" y="859807"/>
            <a:ext cx="4438500" cy="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100" y="1714500"/>
            <a:ext cx="3006012" cy="46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HTML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Código JS pode ser disparado a partir de eventos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Quando um usuário clica o mouse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Quando a página é carregada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Quando uma imagem é carregada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Quando um mouse passa sobre um elemento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Quando um campo de entrada muda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Quando um formulário HTML é submetido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Quando o usuário aperta uma </a:t>
            </a:r>
            <a:r>
              <a:rPr lang="pt-BR" dirty="0" smtClean="0"/>
              <a:t>tecla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HTML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0287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onclick - no clique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HTML - 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="displayDate()"&gt;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 it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JS -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"myBtn"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).onclick = displayDate;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onload - no carregamento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onload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="checkCookies()"&gt;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onchange - mudança de estado (muito usado em fomulários)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="fname"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onchange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="upperCase()"&gt;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onmouseover - quando o mouse se desloca sobre o elemento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onmouseout - quando o mouse se desloca para fora do elemento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onmousedown - quando o botão do mouse é pressionado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onmouseup - quando o botão do mouse é solto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onclick - quando a ação de clicar em um elemento é concluída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DOM EventListener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possível adicionar </a:t>
            </a:r>
            <a:r>
              <a:rPr lang="pt-BR" i="1"/>
              <a:t>listeners</a:t>
            </a:r>
            <a:r>
              <a:rPr lang="pt-BR"/>
              <a:t> de eventos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pt-BR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event, useCapture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○"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ex: </a:t>
            </a:r>
            <a:r>
              <a:rPr lang="pt-BR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pt-BR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 alert(</a:t>
            </a:r>
            <a:r>
              <a:rPr lang="pt-BR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○"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Nota: Não usar prefixo “on”, use “click” no lugar de “onclick”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Também é possível remover </a:t>
            </a:r>
            <a:r>
              <a:rPr lang="pt-BR" i="1"/>
              <a:t>listeners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1600"/>
              </a:spcAft>
              <a:buSzPts val="2000"/>
              <a:buChar char="○"/>
            </a:pP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.removeEventListener(</a:t>
            </a:r>
            <a:r>
              <a:rPr lang="pt-BR" sz="20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"mousemove"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myFunction);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Navegação DOM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9525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De acordo com o padrão HTML DOM W3C, tudo no documento HTML é um nó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O documento inteiro é um nó de documento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Cada elemento HTML é um nó de elemento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O texto dentro de cada elemento HTML é um nó de texto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Cada atributo HTML é um nó de atributo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Todos os comentários são nós de comentários</a:t>
            </a:r>
            <a:endParaRPr/>
          </a:p>
        </p:txBody>
      </p:sp>
      <p:pic>
        <p:nvPicPr>
          <p:cNvPr id="169" name="Google Shape;169;p31" descr="DOM HTML tre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47" y="3861225"/>
            <a:ext cx="4996225" cy="2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Relação entre nós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Os nós estão dispostos em um árvore de modo hierárquico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2379"/>
            <a:ext cx="9143999" cy="295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Navegando entre Nós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É possível usar as seguintes propriedades para navegar entre os nós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/>
              <a:t>parentNode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/>
              <a:t>childNodes</a:t>
            </a:r>
            <a:r>
              <a:rPr lang="pt-BR" dirty="0"/>
              <a:t>[</a:t>
            </a:r>
            <a:r>
              <a:rPr lang="pt-BR" dirty="0" err="1"/>
              <a:t>nodenumber</a:t>
            </a:r>
            <a:r>
              <a:rPr lang="pt-BR" dirty="0"/>
              <a:t>]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/>
              <a:t>firstChild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/>
              <a:t>lastChild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 smtClean="0"/>
              <a:t>nextElementSibling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 smtClean="0"/>
              <a:t>previousElementSibling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Nós raiz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/>
              <a:t>document.body</a:t>
            </a:r>
            <a:r>
              <a:rPr lang="pt-BR" dirty="0"/>
              <a:t> - </a:t>
            </a:r>
            <a:r>
              <a:rPr lang="pt-BR" dirty="0" err="1"/>
              <a:t>Body</a:t>
            </a:r>
            <a:r>
              <a:rPr lang="pt-BR" dirty="0"/>
              <a:t> do documento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 err="1"/>
              <a:t>document.documentElement</a:t>
            </a:r>
            <a:r>
              <a:rPr lang="pt-BR" dirty="0"/>
              <a:t> - Documento inteiro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Novos Nós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HTML DOM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Criar novos nós HTML. 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(“p”) </a:t>
            </a:r>
            <a:r>
              <a:rPr lang="pt-BR" dirty="0"/>
              <a:t>para criar nó de elemento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dirty="0"/>
              <a:t>para criar nó de texto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(node); </a:t>
            </a:r>
            <a:r>
              <a:rPr lang="pt-BR" dirty="0"/>
              <a:t>para adicionar elemento a um elemento já existente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="div1"&gt;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="p1"&gt;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="p2"&gt;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another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para =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node =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para.appendChild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"div1"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element.appendChild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(para);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325" y="3764388"/>
            <a:ext cx="1828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Nós HTML DOM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1150" dirty="0" err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getElementsByTagName</a:t>
            </a:r>
            <a:r>
              <a:rPr lang="pt-BR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</a:t>
            </a:r>
            <a:r>
              <a:rPr lang="pt-BR" dirty="0"/>
              <a:t>retorna um node </a:t>
            </a:r>
            <a:r>
              <a:rPr lang="pt-BR" dirty="0" err="1"/>
              <a:t>list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Node </a:t>
            </a:r>
            <a:r>
              <a:rPr lang="pt-BR" dirty="0" err="1"/>
              <a:t>list</a:t>
            </a:r>
            <a:r>
              <a:rPr lang="pt-BR" dirty="0"/>
              <a:t> é uma estrutura que parece uma lista mas não é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É possível acessar elementos usando índice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b="1" dirty="0"/>
              <a:t>Percorrendo lista:</a:t>
            </a:r>
            <a:endParaRPr sz="1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document.getElementsByTagName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myNodelist.length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[i].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style.backgroundColor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50E2CD3-3C5E-4EA4-BB43-61F151A9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A0A9506-3D33-4A33-9606-2464A47C24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slider</a:t>
            </a:r>
            <a:endParaRPr lang="pt-BR" dirty="0"/>
          </a:p>
          <a:p>
            <a:r>
              <a:rPr lang="pt-BR" dirty="0" err="1"/>
              <a:t>Accordeon</a:t>
            </a:r>
            <a:r>
              <a:rPr lang="pt-BR" dirty="0"/>
              <a:t> com clique</a:t>
            </a:r>
          </a:p>
          <a:p>
            <a:r>
              <a:rPr lang="pt-BR" dirty="0"/>
              <a:t>Modal</a:t>
            </a:r>
          </a:p>
          <a:p>
            <a:r>
              <a:rPr lang="pt-BR" dirty="0"/>
              <a:t>Menu hambúrguer </a:t>
            </a:r>
            <a:r>
              <a:rPr lang="pt-BR" dirty="0" err="1"/>
              <a:t>reponsivo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/>
              <a:t>Menu hambúrguer </a:t>
            </a:r>
            <a:r>
              <a:rPr lang="pt-BR" dirty="0" err="1"/>
              <a:t>reponsivo</a:t>
            </a:r>
            <a:r>
              <a:rPr lang="pt-BR" dirty="0"/>
              <a:t> overlay</a:t>
            </a:r>
          </a:p>
          <a:p>
            <a:r>
              <a:rPr lang="pt-BR" dirty="0" err="1"/>
              <a:t>Navbar</a:t>
            </a:r>
            <a:r>
              <a:rPr lang="pt-BR" dirty="0"/>
              <a:t> lateral overlay</a:t>
            </a:r>
          </a:p>
          <a:p>
            <a:r>
              <a:rPr lang="pt-BR" dirty="0" err="1"/>
              <a:t>Navbar</a:t>
            </a:r>
            <a:r>
              <a:rPr lang="pt-BR" dirty="0"/>
              <a:t> lateral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 err="1"/>
              <a:t>Navbar</a:t>
            </a:r>
            <a:r>
              <a:rPr lang="pt-BR" dirty="0"/>
              <a:t> lateral com opacidade</a:t>
            </a:r>
          </a:p>
          <a:p>
            <a:r>
              <a:rPr lang="pt-BR" dirty="0"/>
              <a:t>Lista de elementos com formulário</a:t>
            </a:r>
          </a:p>
        </p:txBody>
      </p:sp>
    </p:spTree>
    <p:extLst>
      <p:ext uri="{BB962C8B-B14F-4D97-AF65-F5344CB8AC3E}">
        <p14:creationId xmlns:p14="http://schemas.microsoft.com/office/powerpoint/2010/main" val="18328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	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Linguagem de Programação padrão para páginas WEB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JavaScript define o comportamento da página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JavaScript tem várias utilidades: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Mudar conteúdo de um elemento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Mudar atributos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Mudar estilos CSS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Esconder elementos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Mostrar elementos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Adicionar elementos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&lt;script&gt;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Código </a:t>
            </a:r>
            <a:r>
              <a:rPr lang="pt-BR" dirty="0" err="1"/>
              <a:t>JavaScript</a:t>
            </a:r>
            <a:r>
              <a:rPr lang="pt-BR" dirty="0"/>
              <a:t> deve ser colocado dentro de um elemento </a:t>
            </a:r>
            <a:r>
              <a:rPr lang="pt-BR" b="1" dirty="0"/>
              <a:t>script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Pode ser colocado no &lt;</a:t>
            </a:r>
            <a:r>
              <a:rPr lang="pt-BR" dirty="0" err="1"/>
              <a:t>head</a:t>
            </a:r>
            <a:r>
              <a:rPr lang="pt-BR" dirty="0"/>
              <a:t>&gt; ou no &lt;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É preferível colocar os scripts no final da página, pois carregamento e compilação podem atrasar a renderização da página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&lt;script&gt;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Também é possível importar um .js externo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="myScript.js"&gt;&lt;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Vantagens: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Separa código JS e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Facilita manutenção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Navegador pode deixar .js em cache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JavaScript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DOM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DOM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DOM = Document Object Model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DOM define um padrão para acessar documentos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HTML DOM é o modelo padrão e interface de programação para HTML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Define: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Elementos HTML como objetos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 propriedades de elementos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Métodos para acessar elementos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Eventos para todos os elementos 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949</Words>
  <Application>Microsoft Office PowerPoint</Application>
  <PresentationFormat>Apresentação na tela (4:3)</PresentationFormat>
  <Paragraphs>184</Paragraphs>
  <Slides>31</Slides>
  <Notes>23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Verdana</vt:lpstr>
      <vt:lpstr>Arial</vt:lpstr>
      <vt:lpstr>Old Standard TT</vt:lpstr>
      <vt:lpstr>Consolas</vt:lpstr>
      <vt:lpstr>Paperback</vt:lpstr>
      <vt:lpstr>JavaScript – HTML DOM</vt:lpstr>
      <vt:lpstr>Referências</vt:lpstr>
      <vt:lpstr>Introdução</vt:lpstr>
      <vt:lpstr>JavaScript </vt:lpstr>
      <vt:lpstr>Tag &lt;script&gt;</vt:lpstr>
      <vt:lpstr>Tag &lt;script&gt;</vt:lpstr>
      <vt:lpstr>Sintaxe JavaScript</vt:lpstr>
      <vt:lpstr>HTML DOM</vt:lpstr>
      <vt:lpstr>HTML DOM</vt:lpstr>
      <vt:lpstr>Recuperando elemento HTML</vt:lpstr>
      <vt:lpstr>Elementos DOM</vt:lpstr>
      <vt:lpstr>Elementos DOM</vt:lpstr>
      <vt:lpstr>Manipulando o HTML</vt:lpstr>
      <vt:lpstr>Manipulando HTML</vt:lpstr>
      <vt:lpstr>Manipulando CSS</vt:lpstr>
      <vt:lpstr>Manipulando CSS</vt:lpstr>
      <vt:lpstr>Manipulando Classes</vt:lpstr>
      <vt:lpstr>Manipulando Classes</vt:lpstr>
      <vt:lpstr>Eventos HTML</vt:lpstr>
      <vt:lpstr>Eventos HTML</vt:lpstr>
      <vt:lpstr>Eventos HTML</vt:lpstr>
      <vt:lpstr>HTML DOM EventListener</vt:lpstr>
      <vt:lpstr>Navegação HTML</vt:lpstr>
      <vt:lpstr>Navegação DOM</vt:lpstr>
      <vt:lpstr>Relação entre nós</vt:lpstr>
      <vt:lpstr>Navegando entre Nós</vt:lpstr>
      <vt:lpstr>Criando Novos Nós</vt:lpstr>
      <vt:lpstr>Nós HTML DOM</vt:lpstr>
      <vt:lpstr>Lista de Nós HTML DOM</vt:lpstr>
      <vt:lpstr>Exemplos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Victor Aguiar Evangelista de Farias</dc:creator>
  <cp:lastModifiedBy>Victor Farias</cp:lastModifiedBy>
  <cp:revision>23</cp:revision>
  <dcterms:modified xsi:type="dcterms:W3CDTF">2022-10-19T19:04:01Z</dcterms:modified>
</cp:coreProperties>
</file>