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_rels/notesSlide22.xml.rels" ContentType="application/vnd.openxmlformats-package.relationships+xml"/>
  <Override PartName="/ppt/notesSlides/_rels/notesSlide1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5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/>
  <p:notesSz cx="6854825" cy="97123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2400" spc="-1" strike="noStrike">
                <a:solidFill>
                  <a:srgbClr val="ffffff"/>
                </a:solidFill>
                <a:latin typeface="Times New Roman"/>
              </a:rPr>
              <a:t>Clique para mover o slide</a:t>
            </a: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9EA0D49-6AB0-4A4F-AAD6-E5A495B79EC6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6"/>
          <p:cNvSpPr txBox="1"/>
          <p:nvPr/>
        </p:nvSpPr>
        <p:spPr>
          <a:xfrm>
            <a:off x="3879720" y="9226440"/>
            <a:ext cx="2972880" cy="4838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98000"/>
              </a:lnSpc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741246C1-214B-4293-8E54-DE8E1F51295E}" type="slidenum">
              <a:rPr b="0" lang="pt-BR" sz="1400" spc="-1" strike="noStrike">
                <a:solidFill>
                  <a:srgbClr val="000000"/>
                </a:solidFill>
                <a:latin typeface="DejaVu Sans"/>
                <a:ea typeface="+mn-ea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297" name="Text Box 1"/>
          <p:cNvSpPr/>
          <p:nvPr/>
        </p:nvSpPr>
        <p:spPr>
          <a:xfrm>
            <a:off x="2141640" y="738360"/>
            <a:ext cx="2569680" cy="3641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685800" y="4613400"/>
            <a:ext cx="5482800" cy="4370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1000080" y="738360"/>
            <a:ext cx="4851000" cy="3639600"/>
          </a:xfrm>
          <a:prstGeom prst="rect">
            <a:avLst/>
          </a:prstGeom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613400"/>
            <a:ext cx="5481360" cy="436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Aqui em 02/12/2020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01" name="Slide Number Placeholder 3"/>
          <p:cNvSpPr txBox="1"/>
          <p:nvPr/>
        </p:nvSpPr>
        <p:spPr>
          <a:xfrm>
            <a:off x="3879720" y="9226440"/>
            <a:ext cx="2972880" cy="4838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98000"/>
              </a:lnSpc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3DAD0FA9-D1DF-4239-BF29-398F310DF186}" type="slidenum">
              <a:rPr b="0" lang="pt-BR" sz="1400" spc="-1" strike="noStrike">
                <a:solidFill>
                  <a:srgbClr val="000000"/>
                </a:solidFill>
                <a:latin typeface="DejaVu Sans"/>
                <a:ea typeface="+mn-ea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ângulo 27" hidden="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Retângulo 28" hidden="1"/>
          <p:cNvSpPr/>
          <p:nvPr/>
        </p:nvSpPr>
        <p:spPr>
          <a:xfrm>
            <a:off x="0" y="0"/>
            <a:ext cx="9143640" cy="31068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Retângulo 29" hidden="1"/>
          <p:cNvSpPr/>
          <p:nvPr/>
        </p:nvSpPr>
        <p:spPr>
          <a:xfrm>
            <a:off x="0" y="307800"/>
            <a:ext cx="9143640" cy="91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Retângulo 30" hidden="1"/>
          <p:cNvSpPr/>
          <p:nvPr/>
        </p:nvSpPr>
        <p:spPr>
          <a:xfrm flipV="1">
            <a:off x="5410080" y="360000"/>
            <a:ext cx="3733560" cy="9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Retângulo 31" hidden="1"/>
          <p:cNvSpPr/>
          <p:nvPr/>
        </p:nvSpPr>
        <p:spPr>
          <a:xfrm flipV="1">
            <a:off x="5410080" y="439200"/>
            <a:ext cx="3733560" cy="1807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Retângulo de cantos arredondados 32" hidden="1"/>
          <p:cNvSpPr/>
          <p:nvPr/>
        </p:nvSpPr>
        <p:spPr>
          <a:xfrm>
            <a:off x="5407200" y="496800"/>
            <a:ext cx="3063600" cy="28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Retângulo de cantos arredondados 33" hidden="1"/>
          <p:cNvSpPr/>
          <p:nvPr/>
        </p:nvSpPr>
        <p:spPr>
          <a:xfrm>
            <a:off x="7373880" y="588960"/>
            <a:ext cx="1599840" cy="3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Retângulo 34" hidden="1"/>
          <p:cNvSpPr/>
          <p:nvPr/>
        </p:nvSpPr>
        <p:spPr>
          <a:xfrm>
            <a:off x="9085320" y="-1440"/>
            <a:ext cx="56880" cy="62028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Retângulo 35" hidden="1"/>
          <p:cNvSpPr/>
          <p:nvPr/>
        </p:nvSpPr>
        <p:spPr>
          <a:xfrm>
            <a:off x="9043920" y="-1440"/>
            <a:ext cx="28080" cy="62028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Retângulo 36" hidden="1"/>
          <p:cNvSpPr/>
          <p:nvPr/>
        </p:nvSpPr>
        <p:spPr>
          <a:xfrm>
            <a:off x="9024840" y="-1440"/>
            <a:ext cx="9000" cy="62028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Retângulo 37" hidden="1"/>
          <p:cNvSpPr/>
          <p:nvPr/>
        </p:nvSpPr>
        <p:spPr>
          <a:xfrm>
            <a:off x="8975880" y="-1440"/>
            <a:ext cx="26640" cy="62028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Retângulo 38" hidden="1"/>
          <p:cNvSpPr/>
          <p:nvPr/>
        </p:nvSpPr>
        <p:spPr>
          <a:xfrm>
            <a:off x="8915400" y="0"/>
            <a:ext cx="55080" cy="58536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Retângulo 39" hidden="1"/>
          <p:cNvSpPr/>
          <p:nvPr/>
        </p:nvSpPr>
        <p:spPr>
          <a:xfrm>
            <a:off x="8874000" y="0"/>
            <a:ext cx="7560" cy="585360"/>
          </a:xfrm>
          <a:prstGeom prst="rect">
            <a:avLst/>
          </a:prstGeom>
          <a:solidFill>
            <a:srgbClr val="ffffff">
              <a:alpha val="3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Retângulo 3"/>
          <p:cNvSpPr/>
          <p:nvPr/>
        </p:nvSpPr>
        <p:spPr>
          <a:xfrm flipV="1">
            <a:off x="5410080" y="3809520"/>
            <a:ext cx="3733560" cy="9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Retângulo 4"/>
          <p:cNvSpPr/>
          <p:nvPr/>
        </p:nvSpPr>
        <p:spPr>
          <a:xfrm flipV="1">
            <a:off x="5410080" y="3896280"/>
            <a:ext cx="3733560" cy="191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Retângulo 5"/>
          <p:cNvSpPr/>
          <p:nvPr/>
        </p:nvSpPr>
        <p:spPr>
          <a:xfrm flipV="1">
            <a:off x="5410080" y="4113720"/>
            <a:ext cx="3733560" cy="900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" name="Retângulo 6"/>
          <p:cNvSpPr/>
          <p:nvPr/>
        </p:nvSpPr>
        <p:spPr>
          <a:xfrm flipV="1">
            <a:off x="5410080" y="4163760"/>
            <a:ext cx="1964880" cy="1872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Retângulo 9"/>
          <p:cNvSpPr/>
          <p:nvPr/>
        </p:nvSpPr>
        <p:spPr>
          <a:xfrm flipV="1">
            <a:off x="5410080" y="4197960"/>
            <a:ext cx="1964880" cy="900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Retângulo de cantos arredondados 10"/>
          <p:cNvSpPr/>
          <p:nvPr/>
        </p:nvSpPr>
        <p:spPr>
          <a:xfrm>
            <a:off x="5410080" y="3962520"/>
            <a:ext cx="3063600" cy="26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Retângulo de cantos arredondados 11"/>
          <p:cNvSpPr/>
          <p:nvPr/>
        </p:nvSpPr>
        <p:spPr>
          <a:xfrm>
            <a:off x="7377120" y="4060800"/>
            <a:ext cx="1599840" cy="3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Retângulo 12"/>
          <p:cNvSpPr/>
          <p:nvPr/>
        </p:nvSpPr>
        <p:spPr>
          <a:xfrm>
            <a:off x="0" y="3649680"/>
            <a:ext cx="9143640" cy="2440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Retângulo 13"/>
          <p:cNvSpPr/>
          <p:nvPr/>
        </p:nvSpPr>
        <p:spPr>
          <a:xfrm>
            <a:off x="0" y="3675240"/>
            <a:ext cx="9143640" cy="1407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Retângulo 14"/>
          <p:cNvSpPr/>
          <p:nvPr/>
        </p:nvSpPr>
        <p:spPr>
          <a:xfrm flipV="1">
            <a:off x="6413400" y="3642120"/>
            <a:ext cx="2730240" cy="2473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Retângulo 15"/>
          <p:cNvSpPr/>
          <p:nvPr/>
        </p:nvSpPr>
        <p:spPr>
          <a:xfrm>
            <a:off x="0" y="0"/>
            <a:ext cx="9143640" cy="370152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401920"/>
            <a:ext cx="8457840" cy="14695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Trebuchet MS"/>
              </a:rPr>
              <a:t>Clique para editar o estilo do título mestre</a:t>
            </a:r>
            <a:endParaRPr b="0" lang="en-GB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dt"/>
          </p:nvPr>
        </p:nvSpPr>
        <p:spPr>
          <a:xfrm>
            <a:off x="6705720" y="4206960"/>
            <a:ext cx="960120" cy="45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ftr"/>
          </p:nvPr>
        </p:nvSpPr>
        <p:spPr>
          <a:xfrm>
            <a:off x="5410080" y="4205160"/>
            <a:ext cx="1294920" cy="45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sldNum"/>
          </p:nvPr>
        </p:nvSpPr>
        <p:spPr>
          <a:xfrm>
            <a:off x="8319960" y="1440"/>
            <a:ext cx="74736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80000"/>
              </a:lnSpc>
            </a:pPr>
            <a:fld id="{29C66A5F-F028-4323-9E90-8EDB12841DB0}" type="slidenum">
              <a:rPr b="0" lang="pt-BR" sz="1800" spc="-1" strike="noStrike">
                <a:solidFill>
                  <a:srgbClr val="ffffff"/>
                </a:solidFill>
                <a:latin typeface="Times New Roman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Georgia"/>
              </a:rPr>
              <a:t>Clique para editar o formato do texto da estrutura de tópicos</a:t>
            </a:r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53548a"/>
                </a:solidFill>
                <a:latin typeface="Georgia"/>
              </a:rPr>
              <a:t>2.º nível da estrutura de tópicos</a:t>
            </a:r>
            <a:endParaRPr b="0" lang="en-GB" sz="2400" spc="-1" strike="noStrike">
              <a:solidFill>
                <a:srgbClr val="53548a"/>
              </a:solidFill>
              <a:latin typeface="Georg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53548a"/>
                </a:solidFill>
                <a:latin typeface="Georgia"/>
              </a:rPr>
              <a:t>3.º nível da estrutura de tópicos</a:t>
            </a:r>
            <a:endParaRPr b="0" lang="en-GB" sz="2200" spc="-1" strike="noStrike">
              <a:solidFill>
                <a:srgbClr val="53548a"/>
              </a:solidFill>
              <a:latin typeface="Georg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a04da3"/>
                </a:solidFill>
                <a:latin typeface="Georgia"/>
              </a:rPr>
              <a:t>4.º nível da estrutura de tópicos</a:t>
            </a:r>
            <a:endParaRPr b="0" lang="en-GB" sz="2000" spc="-1" strike="noStrike">
              <a:solidFill>
                <a:srgbClr val="a04da3"/>
              </a:solidFill>
              <a:latin typeface="Georg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a04da3"/>
                </a:solidFill>
                <a:latin typeface="Georgia"/>
              </a:rPr>
              <a:t>5.º nível da estrutura de tópicos</a:t>
            </a:r>
            <a:endParaRPr b="0" lang="en-GB" sz="2000" spc="-1" strike="noStrike">
              <a:solidFill>
                <a:srgbClr val="a04da3"/>
              </a:solidFill>
              <a:latin typeface="Georg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a04da3"/>
                </a:solidFill>
                <a:latin typeface="Georgia"/>
              </a:rPr>
              <a:t>6.º nível da estrutura de tópicos</a:t>
            </a:r>
            <a:endParaRPr b="0" lang="en-GB" sz="2000" spc="-1" strike="noStrike">
              <a:solidFill>
                <a:srgbClr val="a04da3"/>
              </a:solidFill>
              <a:latin typeface="Georg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a04da3"/>
                </a:solidFill>
                <a:latin typeface="Georgia"/>
              </a:rPr>
              <a:t>7.º nível da estrutura de tópicos</a:t>
            </a:r>
            <a:endParaRPr b="0" lang="en-GB" sz="2000" spc="-1" strike="noStrike">
              <a:solidFill>
                <a:srgbClr val="a04da3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tângulo 27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Retângulo 28"/>
          <p:cNvSpPr/>
          <p:nvPr/>
        </p:nvSpPr>
        <p:spPr>
          <a:xfrm>
            <a:off x="0" y="0"/>
            <a:ext cx="9143640" cy="31068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Retângulo 29"/>
          <p:cNvSpPr/>
          <p:nvPr/>
        </p:nvSpPr>
        <p:spPr>
          <a:xfrm>
            <a:off x="0" y="307800"/>
            <a:ext cx="9143640" cy="91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Retângulo 30"/>
          <p:cNvSpPr/>
          <p:nvPr/>
        </p:nvSpPr>
        <p:spPr>
          <a:xfrm flipV="1">
            <a:off x="5410080" y="360000"/>
            <a:ext cx="3733560" cy="9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Retângulo 31"/>
          <p:cNvSpPr/>
          <p:nvPr/>
        </p:nvSpPr>
        <p:spPr>
          <a:xfrm flipV="1">
            <a:off x="5410080" y="439200"/>
            <a:ext cx="3733560" cy="1807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" name="Retângulo de cantos arredondados 32"/>
          <p:cNvSpPr/>
          <p:nvPr/>
        </p:nvSpPr>
        <p:spPr>
          <a:xfrm>
            <a:off x="5407200" y="496800"/>
            <a:ext cx="3063600" cy="28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" name="Retângulo de cantos arredondados 33"/>
          <p:cNvSpPr/>
          <p:nvPr/>
        </p:nvSpPr>
        <p:spPr>
          <a:xfrm>
            <a:off x="7373880" y="588960"/>
            <a:ext cx="1599840" cy="3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" name="Retângulo 34"/>
          <p:cNvSpPr/>
          <p:nvPr/>
        </p:nvSpPr>
        <p:spPr>
          <a:xfrm>
            <a:off x="9085320" y="-1440"/>
            <a:ext cx="56880" cy="62028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" name="Retângulo 35"/>
          <p:cNvSpPr/>
          <p:nvPr/>
        </p:nvSpPr>
        <p:spPr>
          <a:xfrm>
            <a:off x="9043920" y="-1440"/>
            <a:ext cx="28080" cy="62028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" name="Retângulo 36"/>
          <p:cNvSpPr/>
          <p:nvPr/>
        </p:nvSpPr>
        <p:spPr>
          <a:xfrm>
            <a:off x="9024840" y="-1440"/>
            <a:ext cx="9000" cy="62028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" name="Retângulo 37"/>
          <p:cNvSpPr/>
          <p:nvPr/>
        </p:nvSpPr>
        <p:spPr>
          <a:xfrm>
            <a:off x="8975880" y="-1440"/>
            <a:ext cx="26640" cy="62028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6" name="Retângulo 38"/>
          <p:cNvSpPr/>
          <p:nvPr/>
        </p:nvSpPr>
        <p:spPr>
          <a:xfrm>
            <a:off x="8915400" y="0"/>
            <a:ext cx="55080" cy="58536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7" name="Retângulo 39"/>
          <p:cNvSpPr/>
          <p:nvPr/>
        </p:nvSpPr>
        <p:spPr>
          <a:xfrm>
            <a:off x="8874000" y="0"/>
            <a:ext cx="7560" cy="585360"/>
          </a:xfrm>
          <a:prstGeom prst="rect">
            <a:avLst/>
          </a:prstGeom>
          <a:solidFill>
            <a:srgbClr val="ffffff">
              <a:alpha val="3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620640"/>
            <a:ext cx="8229240" cy="10663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</a:rPr>
              <a:t>Clique para editar o estilo do título mestre</a:t>
            </a:r>
            <a:endParaRPr b="0" lang="en-GB" sz="4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727280"/>
            <a:ext cx="8229240" cy="4323960"/>
          </a:xfrm>
          <a:prstGeom prst="rect">
            <a:avLst/>
          </a:prstGeom>
        </p:spPr>
        <p:txBody>
          <a:bodyPr>
            <a:noAutofit/>
          </a:bodyPr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eorgia"/>
              </a:rPr>
              <a:t>Clique para editar os estilos do texto mestre</a:t>
            </a:r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  <a:p>
            <a:pPr lvl="1" marL="657360" indent="-24588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Georgia"/>
              </a:rPr>
              <a:t>Segundo nível</a:t>
            </a:r>
            <a:endParaRPr b="0" lang="en-GB" sz="2600" spc="-1" strike="noStrike">
              <a:solidFill>
                <a:srgbClr val="53548a"/>
              </a:solidFill>
              <a:latin typeface="Georgia"/>
            </a:endParaRPr>
          </a:p>
          <a:p>
            <a:pPr lvl="2" marL="922320" indent="-21888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400" spc="-1" strike="noStrike">
                <a:solidFill>
                  <a:srgbClr val="53548a"/>
                </a:solidFill>
                <a:latin typeface="Georgia"/>
              </a:rPr>
              <a:t>Terceiro nível</a:t>
            </a:r>
            <a:endParaRPr b="0" lang="en-GB" sz="2400" spc="-1" strike="noStrike">
              <a:solidFill>
                <a:srgbClr val="53548a"/>
              </a:solidFill>
              <a:latin typeface="Georgia"/>
            </a:endParaRPr>
          </a:p>
          <a:p>
            <a:pPr lvl="3" marL="1179360" indent="-19980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200" spc="-1" strike="noStrike">
                <a:solidFill>
                  <a:srgbClr val="53548a"/>
                </a:solidFill>
                <a:latin typeface="Georgia"/>
              </a:rPr>
              <a:t>Quarto nível</a:t>
            </a:r>
            <a:endParaRPr b="0" lang="en-GB" sz="2200" spc="-1" strike="noStrike">
              <a:solidFill>
                <a:srgbClr val="a04da3"/>
              </a:solidFill>
              <a:latin typeface="Georgia"/>
            </a:endParaRPr>
          </a:p>
          <a:p>
            <a:pPr lvl="4" marL="1389240" indent="-1821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▫"/>
            </a:pPr>
            <a:r>
              <a:rPr b="0" lang="pt-BR" sz="2000" spc="-1" strike="noStrike">
                <a:solidFill>
                  <a:srgbClr val="a04da3"/>
                </a:solidFill>
                <a:latin typeface="Georgia"/>
              </a:rPr>
              <a:t>Quinto nível</a:t>
            </a:r>
            <a:endParaRPr b="0" lang="en-GB" sz="2000" spc="-1" strike="noStrike">
              <a:solidFill>
                <a:srgbClr val="a04da3"/>
              </a:solidFill>
              <a:latin typeface="Georgia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174160" y="1440"/>
            <a:ext cx="761760" cy="3664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80000"/>
              </a:lnSpc>
            </a:pPr>
            <a:fld id="{53386CD0-870E-4233-80F6-F62C611799FB}" type="slidenum">
              <a:rPr b="0" lang="pt-BR" sz="1800" spc="-1" strike="noStrike">
                <a:solidFill>
                  <a:srgbClr val="ffffff"/>
                </a:solidFill>
                <a:latin typeface="Times New Roman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tângulo 27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Retângulo 28"/>
          <p:cNvSpPr/>
          <p:nvPr/>
        </p:nvSpPr>
        <p:spPr>
          <a:xfrm>
            <a:off x="0" y="0"/>
            <a:ext cx="9143640" cy="31068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" name="Retângulo 29"/>
          <p:cNvSpPr/>
          <p:nvPr/>
        </p:nvSpPr>
        <p:spPr>
          <a:xfrm>
            <a:off x="0" y="307800"/>
            <a:ext cx="9143640" cy="91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0" name="Retângulo 30"/>
          <p:cNvSpPr/>
          <p:nvPr/>
        </p:nvSpPr>
        <p:spPr>
          <a:xfrm flipV="1">
            <a:off x="5410080" y="360000"/>
            <a:ext cx="3733560" cy="9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1" name="Retângulo 31"/>
          <p:cNvSpPr/>
          <p:nvPr/>
        </p:nvSpPr>
        <p:spPr>
          <a:xfrm flipV="1">
            <a:off x="5410080" y="439200"/>
            <a:ext cx="3733560" cy="1807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2" name="Retângulo de cantos arredondados 32"/>
          <p:cNvSpPr/>
          <p:nvPr/>
        </p:nvSpPr>
        <p:spPr>
          <a:xfrm>
            <a:off x="5407200" y="496800"/>
            <a:ext cx="3063600" cy="28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Retângulo de cantos arredondados 33"/>
          <p:cNvSpPr/>
          <p:nvPr/>
        </p:nvSpPr>
        <p:spPr>
          <a:xfrm>
            <a:off x="7373880" y="588960"/>
            <a:ext cx="1599840" cy="3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4" name="Retângulo 34"/>
          <p:cNvSpPr/>
          <p:nvPr/>
        </p:nvSpPr>
        <p:spPr>
          <a:xfrm>
            <a:off x="9085320" y="-1440"/>
            <a:ext cx="56880" cy="62028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5" name="Retângulo 35"/>
          <p:cNvSpPr/>
          <p:nvPr/>
        </p:nvSpPr>
        <p:spPr>
          <a:xfrm>
            <a:off x="9043920" y="-1440"/>
            <a:ext cx="28080" cy="62028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" name="Retângulo 36"/>
          <p:cNvSpPr/>
          <p:nvPr/>
        </p:nvSpPr>
        <p:spPr>
          <a:xfrm>
            <a:off x="9024840" y="-1440"/>
            <a:ext cx="9000" cy="62028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" name="Retângulo 37"/>
          <p:cNvSpPr/>
          <p:nvPr/>
        </p:nvSpPr>
        <p:spPr>
          <a:xfrm>
            <a:off x="8975880" y="-1440"/>
            <a:ext cx="26640" cy="62028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8" name="Retângulo 38"/>
          <p:cNvSpPr/>
          <p:nvPr/>
        </p:nvSpPr>
        <p:spPr>
          <a:xfrm>
            <a:off x="8915400" y="0"/>
            <a:ext cx="55080" cy="58536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9" name="Retângulo 39"/>
          <p:cNvSpPr/>
          <p:nvPr/>
        </p:nvSpPr>
        <p:spPr>
          <a:xfrm>
            <a:off x="8874000" y="0"/>
            <a:ext cx="7560" cy="585360"/>
          </a:xfrm>
          <a:prstGeom prst="rect">
            <a:avLst/>
          </a:prstGeom>
          <a:solidFill>
            <a:srgbClr val="ffffff">
              <a:alpha val="3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620640"/>
            <a:ext cx="8229240" cy="10695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</a:rPr>
              <a:t>Clique para editar o estilo do título mestre</a:t>
            </a:r>
            <a:endParaRPr b="0" lang="en-GB" sz="4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ldNum"/>
          </p:nvPr>
        </p:nvSpPr>
        <p:spPr>
          <a:xfrm>
            <a:off x="8174160" y="1440"/>
            <a:ext cx="761760" cy="3664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80000"/>
              </a:lnSpc>
            </a:pPr>
            <a:fld id="{A9BF35AB-3ACB-402E-85F8-8E023B8C4D23}" type="slidenum">
              <a:rPr b="0" lang="pt-BR" sz="1800" spc="-1" strike="noStrike">
                <a:solidFill>
                  <a:srgbClr val="ffffff"/>
                </a:solidFill>
                <a:latin typeface="Times New Roman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Georgia"/>
              </a:rPr>
              <a:t>Clique para editar o formato do texto da estrutura de tópicos</a:t>
            </a:r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53548a"/>
                </a:solidFill>
                <a:latin typeface="Georgia"/>
              </a:rPr>
              <a:t>2.º nível da estrutura de tópicos</a:t>
            </a:r>
            <a:endParaRPr b="0" lang="en-GB" sz="2400" spc="-1" strike="noStrike">
              <a:solidFill>
                <a:srgbClr val="53548a"/>
              </a:solidFill>
              <a:latin typeface="Georg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53548a"/>
                </a:solidFill>
                <a:latin typeface="Georgia"/>
              </a:rPr>
              <a:t>3.º nível da estrutura de tópicos</a:t>
            </a:r>
            <a:endParaRPr b="0" lang="en-GB" sz="2200" spc="-1" strike="noStrike">
              <a:solidFill>
                <a:srgbClr val="53548a"/>
              </a:solidFill>
              <a:latin typeface="Georg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a04da3"/>
                </a:solidFill>
                <a:latin typeface="Georgia"/>
              </a:rPr>
              <a:t>4.º nível da estrutura de tópicos</a:t>
            </a:r>
            <a:endParaRPr b="0" lang="en-GB" sz="2000" spc="-1" strike="noStrike">
              <a:solidFill>
                <a:srgbClr val="a04da3"/>
              </a:solidFill>
              <a:latin typeface="Georg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a04da3"/>
                </a:solidFill>
                <a:latin typeface="Georgia"/>
              </a:rPr>
              <a:t>5.º nível da estrutura de tópicos</a:t>
            </a:r>
            <a:endParaRPr b="0" lang="en-GB" sz="2000" spc="-1" strike="noStrike">
              <a:solidFill>
                <a:srgbClr val="a04da3"/>
              </a:solidFill>
              <a:latin typeface="Georg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a04da3"/>
                </a:solidFill>
                <a:latin typeface="Georgia"/>
              </a:rPr>
              <a:t>6.º nível da estrutura de tópicos</a:t>
            </a:r>
            <a:endParaRPr b="0" lang="en-GB" sz="2000" spc="-1" strike="noStrike">
              <a:solidFill>
                <a:srgbClr val="a04da3"/>
              </a:solidFill>
              <a:latin typeface="Georg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a04da3"/>
                </a:solidFill>
                <a:latin typeface="Georgia"/>
              </a:rPr>
              <a:t>7.º nível da estrutura de tópicos</a:t>
            </a:r>
            <a:endParaRPr b="0" lang="en-GB" sz="2000" spc="-1" strike="noStrike">
              <a:solidFill>
                <a:srgbClr val="a04da3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tângulo 27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0" name="Retângulo 28"/>
          <p:cNvSpPr/>
          <p:nvPr/>
        </p:nvSpPr>
        <p:spPr>
          <a:xfrm>
            <a:off x="0" y="0"/>
            <a:ext cx="9143640" cy="31068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1" name="Retângulo 29"/>
          <p:cNvSpPr/>
          <p:nvPr/>
        </p:nvSpPr>
        <p:spPr>
          <a:xfrm>
            <a:off x="0" y="307800"/>
            <a:ext cx="9143640" cy="91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2" name="Retângulo 30"/>
          <p:cNvSpPr/>
          <p:nvPr/>
        </p:nvSpPr>
        <p:spPr>
          <a:xfrm flipV="1">
            <a:off x="5410080" y="360000"/>
            <a:ext cx="3733560" cy="9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3" name="Retângulo 31"/>
          <p:cNvSpPr/>
          <p:nvPr/>
        </p:nvSpPr>
        <p:spPr>
          <a:xfrm flipV="1">
            <a:off x="5410080" y="439200"/>
            <a:ext cx="3733560" cy="1807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4" name="Retângulo de cantos arredondados 32"/>
          <p:cNvSpPr/>
          <p:nvPr/>
        </p:nvSpPr>
        <p:spPr>
          <a:xfrm>
            <a:off x="5407200" y="496800"/>
            <a:ext cx="3063600" cy="28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5" name="Retângulo de cantos arredondados 33"/>
          <p:cNvSpPr/>
          <p:nvPr/>
        </p:nvSpPr>
        <p:spPr>
          <a:xfrm>
            <a:off x="7373880" y="588960"/>
            <a:ext cx="1599840" cy="3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6" name="Retângulo 34"/>
          <p:cNvSpPr/>
          <p:nvPr/>
        </p:nvSpPr>
        <p:spPr>
          <a:xfrm>
            <a:off x="9085320" y="-1440"/>
            <a:ext cx="56880" cy="62028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7" name="Retângulo 35"/>
          <p:cNvSpPr/>
          <p:nvPr/>
        </p:nvSpPr>
        <p:spPr>
          <a:xfrm>
            <a:off x="9043920" y="-1440"/>
            <a:ext cx="28080" cy="62028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8" name="Retângulo 36"/>
          <p:cNvSpPr/>
          <p:nvPr/>
        </p:nvSpPr>
        <p:spPr>
          <a:xfrm>
            <a:off x="9024840" y="-1440"/>
            <a:ext cx="9000" cy="62028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9" name="Retângulo 37"/>
          <p:cNvSpPr/>
          <p:nvPr/>
        </p:nvSpPr>
        <p:spPr>
          <a:xfrm>
            <a:off x="8975880" y="-1440"/>
            <a:ext cx="26640" cy="62028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0" name="Retângulo 38"/>
          <p:cNvSpPr/>
          <p:nvPr/>
        </p:nvSpPr>
        <p:spPr>
          <a:xfrm>
            <a:off x="8915400" y="0"/>
            <a:ext cx="55080" cy="58536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1" name="Retângulo 39"/>
          <p:cNvSpPr/>
          <p:nvPr/>
        </p:nvSpPr>
        <p:spPr>
          <a:xfrm>
            <a:off x="8874000" y="0"/>
            <a:ext cx="7560" cy="585360"/>
          </a:xfrm>
          <a:prstGeom prst="rect">
            <a:avLst/>
          </a:prstGeom>
          <a:solidFill>
            <a:srgbClr val="ffffff">
              <a:alpha val="3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2" name="PlaceHolder 1"/>
          <p:cNvSpPr>
            <a:spLocks noGrp="1"/>
          </p:cNvSpPr>
          <p:nvPr>
            <p:ph type="dt"/>
          </p:nvPr>
        </p:nvSpPr>
        <p:spPr>
          <a:xfrm>
            <a:off x="6586560" y="612720"/>
            <a:ext cx="956880" cy="45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ftr"/>
          </p:nvPr>
        </p:nvSpPr>
        <p:spPr>
          <a:xfrm>
            <a:off x="5257800" y="612720"/>
            <a:ext cx="1325160" cy="45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/>
          </p:nvPr>
        </p:nvSpPr>
        <p:spPr>
          <a:xfrm>
            <a:off x="8174160" y="1440"/>
            <a:ext cx="761760" cy="3664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r">
              <a:lnSpc>
                <a:spcPct val="80000"/>
              </a:lnSpc>
            </a:pPr>
            <a:fld id="{06656686-290D-42BE-9ABD-F2C6CA4078D5}" type="slidenum">
              <a:rPr b="0" lang="pt-BR" sz="1800" spc="-1" strike="noStrike">
                <a:solidFill>
                  <a:srgbClr val="ffffff"/>
                </a:solidFill>
                <a:latin typeface="Times New Roman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2400" spc="-1" strike="noStrike">
                <a:solidFill>
                  <a:srgbClr val="ffffff"/>
                </a:solidFill>
                <a:latin typeface="Times New Roman"/>
              </a:rPr>
              <a:t>Clique para editar o formato do texto do título</a:t>
            </a:r>
            <a:endParaRPr b="0" lang="en-GB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Georgia"/>
              </a:rPr>
              <a:t>Clique para editar o formato do texto da estrutura de tópicos</a:t>
            </a:r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53548a"/>
                </a:solidFill>
                <a:latin typeface="Georgia"/>
              </a:rPr>
              <a:t>2.º nível da estrutura de tópicos</a:t>
            </a:r>
            <a:endParaRPr b="0" lang="en-GB" sz="2400" spc="-1" strike="noStrike">
              <a:solidFill>
                <a:srgbClr val="53548a"/>
              </a:solidFill>
              <a:latin typeface="Georg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53548a"/>
                </a:solidFill>
                <a:latin typeface="Georgia"/>
              </a:rPr>
              <a:t>3.º nível da estrutura de tópicos</a:t>
            </a:r>
            <a:endParaRPr b="0" lang="en-GB" sz="2200" spc="-1" strike="noStrike">
              <a:solidFill>
                <a:srgbClr val="53548a"/>
              </a:solidFill>
              <a:latin typeface="Georg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a04da3"/>
                </a:solidFill>
                <a:latin typeface="Georgia"/>
              </a:rPr>
              <a:t>4.º nível da estrutura de tópicos</a:t>
            </a:r>
            <a:endParaRPr b="0" lang="en-GB" sz="2000" spc="-1" strike="noStrike">
              <a:solidFill>
                <a:srgbClr val="a04da3"/>
              </a:solidFill>
              <a:latin typeface="Georg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a04da3"/>
                </a:solidFill>
                <a:latin typeface="Georgia"/>
              </a:rPr>
              <a:t>5.º nível da estrutura de tópicos</a:t>
            </a:r>
            <a:endParaRPr b="0" lang="en-GB" sz="2000" spc="-1" strike="noStrike">
              <a:solidFill>
                <a:srgbClr val="a04da3"/>
              </a:solidFill>
              <a:latin typeface="Georg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a04da3"/>
                </a:solidFill>
                <a:latin typeface="Georgia"/>
              </a:rPr>
              <a:t>6.º nível da estrutura de tópicos</a:t>
            </a:r>
            <a:endParaRPr b="0" lang="en-GB" sz="2000" spc="-1" strike="noStrike">
              <a:solidFill>
                <a:srgbClr val="a04da3"/>
              </a:solidFill>
              <a:latin typeface="Georg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a04da3"/>
                </a:solidFill>
                <a:latin typeface="Georgia"/>
              </a:rPr>
              <a:t>7.º nível da estrutura de tópicos</a:t>
            </a:r>
            <a:endParaRPr b="0" lang="en-GB" sz="2000" spc="-1" strike="noStrike">
              <a:solidFill>
                <a:srgbClr val="a04da3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www.appsheet.com/" TargetMode="External"/><Relationship Id="rId2" Type="http://schemas.openxmlformats.org/officeDocument/2006/relationships/hyperlink" Target="https://bubble.io/" TargetMode="External"/><Relationship Id="rId3" Type="http://schemas.openxmlformats.org/officeDocument/2006/relationships/hyperlink" Target="https://www.glideapps.com/" TargetMode="External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://www.techrepublic.com/article/how-to-easily-encryptdecrypt-a-file-in-linux-with-gpg/" TargetMode="External"/><Relationship Id="rId2" Type="http://schemas.openxmlformats.org/officeDocument/2006/relationships/hyperlink" Target="http://irtfweb.ifa.hawaii.edu/~lockhart/gpg/" TargetMode="External"/><Relationship Id="rId3" Type="http://schemas.openxmlformats.org/officeDocument/2006/relationships/hyperlink" Target="https://help.ubuntu.com/community/GnuPrivacyGuardHowto" TargetMode="External"/><Relationship Id="rId4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1"/>
          <p:cNvSpPr txBox="1"/>
          <p:nvPr/>
        </p:nvSpPr>
        <p:spPr>
          <a:xfrm>
            <a:off x="323640" y="692640"/>
            <a:ext cx="8457840" cy="280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85680" bIns="46800" anchor="b">
            <a:noAutofit/>
          </a:bodyPr>
          <a:p>
            <a:pPr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0" lang="pt-BR" sz="4800" spc="-1" strike="noStrike">
                <a:solidFill>
                  <a:srgbClr val="ffffff"/>
                </a:solidFill>
                <a:latin typeface="Trebuchet MS"/>
              </a:rPr>
              <a:t>Desenvolvimento de Software para Persistência</a:t>
            </a:r>
            <a:br/>
            <a:br/>
            <a:r>
              <a:rPr b="0" lang="pt-BR" sz="4000" spc="-1" strike="noStrike">
                <a:solidFill>
                  <a:srgbClr val="ffffff"/>
                </a:solidFill>
                <a:latin typeface="Trebuchet MS"/>
              </a:rPr>
              <a:t>Persistência de Arquivos: texto, binário, CSV.</a:t>
            </a:r>
            <a:endParaRPr b="0" lang="en-GB" sz="4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0" name="Rectangle 2"/>
          <p:cNvSpPr txBox="1"/>
          <p:nvPr/>
        </p:nvSpPr>
        <p:spPr>
          <a:xfrm>
            <a:off x="385200" y="5700240"/>
            <a:ext cx="7210800" cy="104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78480" bIns="46800">
            <a:normAutofit/>
          </a:bodyPr>
          <a:p>
            <a:pPr>
              <a:lnSpc>
                <a:spcPct val="100000"/>
              </a:lnSpc>
              <a:spcBef>
                <a:spcPts val="700"/>
              </a:spcBef>
              <a:spcAft>
                <a:spcPts val="300"/>
              </a:spcAft>
              <a:tabLst>
                <a:tab algn="l" pos="0"/>
              </a:tabLst>
            </a:pPr>
            <a:r>
              <a:rPr b="0" lang="en-GB" sz="2400" spc="-1" strike="noStrike">
                <a:solidFill>
                  <a:srgbClr val="424456"/>
                </a:solidFill>
                <a:latin typeface="Georgia"/>
              </a:rPr>
              <a:t>Prof. Regis Pires Magalhães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GB" sz="2400" spc="-1" strike="noStrike">
                <a:solidFill>
                  <a:srgbClr val="424456"/>
                </a:solidFill>
                <a:latin typeface="Georgia"/>
              </a:rPr>
              <a:t>regismagalhaes@ufc.br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231" name="Picture 2" descr="http://guiadoestudante.abril.com.br/blogs/atualidades-vestibular/files/2013/06/BrasaoUFC_wikimediacommons.png"/>
          <p:cNvPicPr/>
          <p:nvPr/>
        </p:nvPicPr>
        <p:blipFill>
          <a:blip r:embed="rId1"/>
          <a:stretch/>
        </p:blipFill>
        <p:spPr>
          <a:xfrm>
            <a:off x="7956360" y="5085360"/>
            <a:ext cx="957600" cy="157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ítulo 1"/>
          <p:cNvSpPr txBox="1"/>
          <p:nvPr/>
        </p:nvSpPr>
        <p:spPr>
          <a:xfrm>
            <a:off x="457200" y="620640"/>
            <a:ext cx="8229240" cy="1069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</a:rPr>
              <a:t>Lendo Strings do Teclado</a:t>
            </a:r>
            <a:endParaRPr b="0" lang="en-GB" sz="4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2" name="CaixaDeTexto 2"/>
          <p:cNvSpPr/>
          <p:nvPr/>
        </p:nvSpPr>
        <p:spPr>
          <a:xfrm>
            <a:off x="467640" y="1628640"/>
            <a:ext cx="7853040" cy="35661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af00db"/>
                </a:solidFill>
                <a:latin typeface="Consolas"/>
              </a:rPr>
              <a:t>import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000" spc="-1" strike="noStrike">
                <a:solidFill>
                  <a:srgbClr val="267f99"/>
                </a:solidFill>
                <a:latin typeface="Consolas"/>
              </a:rPr>
              <a:t>sys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2000" spc="-1" strike="noStrike">
                <a:solidFill>
                  <a:srgbClr val="008000"/>
                </a:solidFill>
                <a:latin typeface="Consolas"/>
              </a:rPr>
              <a:t># Ler da entrada padrão (teclado)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1080"/>
                </a:solidFill>
                <a:latin typeface="Consolas"/>
              </a:rPr>
              <a:t>linha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000" spc="-1" strike="noStrike">
                <a:solidFill>
                  <a:srgbClr val="267f99"/>
                </a:solidFill>
                <a:latin typeface="Consolas"/>
              </a:rPr>
              <a:t>input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('digite algo: ')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2000" spc="-1" strike="noStrike">
                <a:solidFill>
                  <a:srgbClr val="af00db"/>
                </a:solidFill>
                <a:latin typeface="Consolas"/>
              </a:rPr>
              <a:t>while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000" spc="-1" strike="noStrike">
                <a:solidFill>
                  <a:srgbClr val="001080"/>
                </a:solidFill>
                <a:latin typeface="Consolas"/>
              </a:rPr>
              <a:t>linha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pt-BR" sz="2000" spc="-1" strike="noStrike">
                <a:solidFill>
                  <a:srgbClr val="795e26"/>
                </a:solidFill>
                <a:latin typeface="Consolas"/>
              </a:rPr>
              <a:t>print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2000" spc="-1" strike="noStrike">
                <a:solidFill>
                  <a:srgbClr val="001080"/>
                </a:solidFill>
                <a:latin typeface="Consolas"/>
              </a:rPr>
              <a:t>linha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pt-BR" sz="2000" spc="-1" strike="noStrike">
                <a:solidFill>
                  <a:srgbClr val="001080"/>
                </a:solidFill>
                <a:latin typeface="Consolas"/>
              </a:rPr>
              <a:t>linha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000" spc="-1" strike="noStrike">
                <a:solidFill>
                  <a:srgbClr val="267f99"/>
                </a:solidFill>
                <a:latin typeface="Consolas"/>
              </a:rPr>
              <a:t>input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('digite algo: ')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ítulo 1"/>
          <p:cNvSpPr txBox="1"/>
          <p:nvPr/>
        </p:nvSpPr>
        <p:spPr>
          <a:xfrm>
            <a:off x="251640" y="332640"/>
            <a:ext cx="8784720" cy="1069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424456"/>
                </a:solidFill>
                <a:latin typeface="Trebuchet MS"/>
              </a:rPr>
              <a:t>Escrita em arquivo usando write</a:t>
            </a:r>
            <a:endParaRPr b="0" lang="en-GB" sz="3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4" name="CaixaDeTexto 2"/>
          <p:cNvSpPr/>
          <p:nvPr/>
        </p:nvSpPr>
        <p:spPr>
          <a:xfrm>
            <a:off x="366120" y="1589760"/>
            <a:ext cx="6216480" cy="8218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af00db"/>
                </a:solidFill>
                <a:latin typeface="Consolas"/>
              </a:rPr>
              <a:t>with</a:t>
            </a:r>
            <a:r>
              <a:rPr b="0" lang="en-US" sz="2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2400" spc="-1" strike="noStrike">
                <a:solidFill>
                  <a:srgbClr val="795e26"/>
                </a:solidFill>
                <a:latin typeface="Consolas"/>
              </a:rPr>
              <a:t>open</a:t>
            </a:r>
            <a:r>
              <a:rPr b="0" lang="en-US" sz="24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2400" spc="-1" strike="noStrike">
                <a:solidFill>
                  <a:srgbClr val="a31515"/>
                </a:solidFill>
                <a:latin typeface="Consolas"/>
              </a:rPr>
              <a:t>"saida.txt"</a:t>
            </a:r>
            <a:r>
              <a:rPr b="0" lang="en-US" sz="24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2400" spc="-1" strike="noStrike">
                <a:solidFill>
                  <a:srgbClr val="a31515"/>
                </a:solidFill>
                <a:latin typeface="Consolas"/>
              </a:rPr>
              <a:t>"w"</a:t>
            </a:r>
            <a:r>
              <a:rPr b="0" lang="en-US" sz="24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en-US" sz="2400" spc="-1" strike="noStrike">
                <a:solidFill>
                  <a:srgbClr val="af00db"/>
                </a:solidFill>
                <a:latin typeface="Consolas"/>
              </a:rPr>
              <a:t>as</a:t>
            </a:r>
            <a:r>
              <a:rPr b="0" lang="en-US" sz="2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2400" spc="-1" strike="noStrike">
                <a:solidFill>
                  <a:srgbClr val="001080"/>
                </a:solidFill>
                <a:latin typeface="Consolas"/>
              </a:rPr>
              <a:t>file</a:t>
            </a:r>
            <a:r>
              <a:rPr b="0" lang="en-US" sz="2400" spc="-1" strike="noStrike">
                <a:solidFill>
                  <a:srgbClr val="3b3b3b"/>
                </a:solidFill>
                <a:latin typeface="Consolas"/>
              </a:rPr>
              <a:t>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en-US" sz="2400" spc="-1" strike="noStrike">
                <a:solidFill>
                  <a:srgbClr val="001080"/>
                </a:solidFill>
                <a:latin typeface="Consolas"/>
              </a:rPr>
              <a:t>file</a:t>
            </a:r>
            <a:r>
              <a:rPr b="0" lang="en-US" sz="24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n-US" sz="2400" spc="-1" strike="noStrike">
                <a:solidFill>
                  <a:srgbClr val="795e26"/>
                </a:solidFill>
                <a:latin typeface="Consolas"/>
              </a:rPr>
              <a:t>write</a:t>
            </a:r>
            <a:r>
              <a:rPr b="0" lang="en-US" sz="24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2400" spc="-1" strike="noStrike">
                <a:solidFill>
                  <a:srgbClr val="a31515"/>
                </a:solidFill>
                <a:latin typeface="Consolas"/>
              </a:rPr>
              <a:t>"Python</a:t>
            </a:r>
            <a:r>
              <a:rPr b="0" lang="en-US" sz="2400" spc="-1" strike="noStrike">
                <a:solidFill>
                  <a:srgbClr val="ee0000"/>
                </a:solidFill>
                <a:latin typeface="Consolas"/>
              </a:rPr>
              <a:t>\n</a:t>
            </a:r>
            <a:r>
              <a:rPr b="0" lang="en-US" sz="2400" spc="-1" strike="noStrike">
                <a:solidFill>
                  <a:srgbClr val="a31515"/>
                </a:solidFill>
                <a:latin typeface="Consolas"/>
              </a:rPr>
              <a:t>"</a:t>
            </a:r>
            <a:r>
              <a:rPr b="0" lang="en-US" sz="24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ítulo 1"/>
          <p:cNvSpPr txBox="1"/>
          <p:nvPr/>
        </p:nvSpPr>
        <p:spPr>
          <a:xfrm>
            <a:off x="457200" y="620640"/>
            <a:ext cx="8229240" cy="1069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424456"/>
                </a:solidFill>
                <a:latin typeface="Trebuchet MS"/>
              </a:rPr>
              <a:t>Modos de leitura e escrita de arquivos </a:t>
            </a:r>
            <a:endParaRPr b="0" lang="en-GB" sz="3600" spc="-1" strike="noStrike">
              <a:solidFill>
                <a:srgbClr val="ffffff"/>
              </a:solidFill>
              <a:latin typeface="Times New Roman"/>
            </a:endParaRPr>
          </a:p>
        </p:txBody>
      </p:sp>
      <p:graphicFrame>
        <p:nvGraphicFramePr>
          <p:cNvPr id="256" name="Tabela 14"/>
          <p:cNvGraphicFramePr/>
          <p:nvPr/>
        </p:nvGraphicFramePr>
        <p:xfrm>
          <a:off x="457200" y="1508400"/>
          <a:ext cx="8229240" cy="4323960"/>
        </p:xfrm>
        <a:graphic>
          <a:graphicData uri="http://schemas.openxmlformats.org/drawingml/2006/table">
            <a:tbl>
              <a:tblPr/>
              <a:tblGrid>
                <a:gridCol w="738000"/>
                <a:gridCol w="7491240"/>
              </a:tblGrid>
              <a:tr h="380880">
                <a:tc>
                  <a:txBody>
                    <a:bodyPr lIns="48960" rIns="48960" tIns="48960" bIns="489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Modo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48960" marR="48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8960" rIns="48960" tIns="48960" bIns="489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que permite fazer?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48960" marR="48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7880">
                <a:tc>
                  <a:txBody>
                    <a:bodyPr lIns="48960" rIns="48960" tIns="48960" bIns="489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48960" marR="48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8960" rIns="48960" tIns="48960" b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Abre o arquivo em modo somente leitura. Começa a leitura do início do arquivo e é o modo padrão da função open().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48960" marR="48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2360">
                <a:tc>
                  <a:txBody>
                    <a:bodyPr lIns="48960" rIns="48960" tIns="48960" bIns="489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rb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48960" marR="48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8960" rIns="48960" tIns="48960" b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Abre o arquivo em modo somente leitura no formato binário, começando do início do arquivo. Geralmente usado para manipular imagens, vídeos, etc.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48960" marR="48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48960" rIns="48960" tIns="48960" bIns="489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r+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48960" marR="48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8960" rIns="48960" tIns="48960" b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Abre um arquivo para leitura e escrita, posicionando o ponteiro no início do arquivo.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48960" marR="48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2360">
                <a:tc>
                  <a:txBody>
                    <a:bodyPr lIns="48960" rIns="48960" tIns="48960" bIns="489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48960" marR="48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8960" rIns="48960" tIns="48960" b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Abre em modo somente escrita. O ponteiro é posicionado no início do arquivo e sobrescreve qualquer arquivo existente com o mesmo nome. Cria um novo arquivo caso ele não exista.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48960" marR="48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8080">
                <a:tc>
                  <a:txBody>
                    <a:bodyPr lIns="48960" rIns="48960" tIns="48960" bIns="489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wb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48960" marR="48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8960" rIns="48960" tIns="48960" b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Abre um arquivo em modo somente escrita no formato binário.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48960" marR="48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8080">
                <a:tc>
                  <a:txBody>
                    <a:bodyPr lIns="48960" rIns="48960" tIns="48960" bIns="489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w+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48960" marR="48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8960" rIns="48960" tIns="48960" b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Abre um arquivo para escrita e leitura.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48960" marR="48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8080">
                <a:tc>
                  <a:txBody>
                    <a:bodyPr lIns="48960" rIns="48960" tIns="48960" bIns="489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wb+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48960" marR="48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8960" rIns="48960" tIns="48960" b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Abre um arquivo para escrita e leitura no formato binário.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48960" marR="48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2360">
                <a:tc>
                  <a:txBody>
                    <a:bodyPr lIns="48960" rIns="48960" tIns="48960" bIns="489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48960" marR="48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8960" rIns="48960" tIns="48960" b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Abre um arquivo para adicionar </a:t>
                      </a:r>
                      <a:r>
                        <a:rPr b="1" i="1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(append)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novas informações. O ponteiro é posicionado no final do arquivo. Cria um novo arquivo caso ele não exista.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48960" marR="48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48960" rIns="48960" tIns="48960" bIns="489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ab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48960" marR="48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8960" rIns="48960" tIns="48960" b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Abre um arquivo para adicionar </a:t>
                      </a:r>
                      <a:r>
                        <a:rPr b="0" i="1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(append)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novas informações no formato binário.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48960" marR="48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8080">
                <a:tc>
                  <a:txBody>
                    <a:bodyPr lIns="48960" rIns="48960" tIns="48960" bIns="489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a+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48960" marR="48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8960" rIns="48960" tIns="48960" b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Abre um arquivo para adição </a:t>
                      </a:r>
                      <a:r>
                        <a:rPr b="0" i="1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(append)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e leitura.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48960" marR="48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8080">
                <a:tc>
                  <a:txBody>
                    <a:bodyPr lIns="48960" rIns="48960" tIns="48960" bIns="489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ab+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48960" marR="48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8960" rIns="48960" tIns="48960" b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Abre um arquivo para adição </a:t>
                      </a:r>
                      <a:r>
                        <a:rPr b="0" i="1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(append)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e leitura no formato binário.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48960" marR="48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7" name="Rectangle 1"/>
          <p:cNvSpPr/>
          <p:nvPr/>
        </p:nvSpPr>
        <p:spPr>
          <a:xfrm>
            <a:off x="2798640" y="2249640"/>
            <a:ext cx="9143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ítulo 1"/>
          <p:cNvSpPr txBox="1"/>
          <p:nvPr/>
        </p:nvSpPr>
        <p:spPr>
          <a:xfrm>
            <a:off x="457200" y="620640"/>
            <a:ext cx="8229240" cy="1069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</a:rPr>
              <a:t>Lendo Strings do Teclado e salvando em um arquivo</a:t>
            </a:r>
            <a:endParaRPr b="0" lang="en-GB" sz="4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9" name="CaixaDeTexto 2"/>
          <p:cNvSpPr/>
          <p:nvPr/>
        </p:nvSpPr>
        <p:spPr>
          <a:xfrm>
            <a:off x="515880" y="1966320"/>
            <a:ext cx="7054560" cy="2650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af00db"/>
                </a:solidFill>
                <a:latin typeface="Consolas"/>
              </a:rPr>
              <a:t>import</a:t>
            </a:r>
            <a:r>
              <a:rPr b="0" lang="pt-BR" sz="2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400" spc="-1" strike="noStrike">
                <a:solidFill>
                  <a:srgbClr val="267f99"/>
                </a:solidFill>
                <a:latin typeface="Consolas"/>
              </a:rPr>
              <a:t>sys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2400" spc="-1" strike="noStrike">
                <a:solidFill>
                  <a:srgbClr val="008000"/>
                </a:solidFill>
                <a:latin typeface="Consolas"/>
              </a:rPr>
              <a:t># Abrir o arquivo para escrita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af00db"/>
                </a:solidFill>
                <a:latin typeface="Consolas"/>
              </a:rPr>
              <a:t>with</a:t>
            </a:r>
            <a:r>
              <a:rPr b="0" lang="pt-BR" sz="2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400" spc="-1" strike="noStrike">
                <a:solidFill>
                  <a:srgbClr val="795e26"/>
                </a:solidFill>
                <a:latin typeface="Consolas"/>
              </a:rPr>
              <a:t>open</a:t>
            </a:r>
            <a:r>
              <a:rPr b="0" lang="pt-BR" sz="24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2400" spc="-1" strike="noStrike">
                <a:solidFill>
                  <a:srgbClr val="a31515"/>
                </a:solidFill>
                <a:latin typeface="Consolas"/>
              </a:rPr>
              <a:t>"arquivo.txt"</a:t>
            </a:r>
            <a:r>
              <a:rPr b="0" lang="pt-BR" sz="24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pt-BR" sz="2400" spc="-1" strike="noStrike">
                <a:solidFill>
                  <a:srgbClr val="a31515"/>
                </a:solidFill>
                <a:latin typeface="Consolas"/>
              </a:rPr>
              <a:t>"w"</a:t>
            </a:r>
            <a:r>
              <a:rPr b="0" lang="pt-BR" sz="24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pt-BR" sz="2400" spc="-1" strike="noStrike">
                <a:solidFill>
                  <a:srgbClr val="af00db"/>
                </a:solidFill>
                <a:latin typeface="Consolas"/>
              </a:rPr>
              <a:t>as</a:t>
            </a:r>
            <a:r>
              <a:rPr b="0" lang="pt-BR" sz="2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400" spc="-1" strike="noStrike">
                <a:solidFill>
                  <a:srgbClr val="001080"/>
                </a:solidFill>
                <a:latin typeface="Consolas"/>
              </a:rPr>
              <a:t>file</a:t>
            </a:r>
            <a:r>
              <a:rPr b="0" lang="pt-BR" sz="2400" spc="-1" strike="noStrike">
                <a:solidFill>
                  <a:srgbClr val="3b3b3b"/>
                </a:solidFill>
                <a:latin typeface="Consolas"/>
              </a:rPr>
              <a:t>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pt-BR" sz="2400" spc="-1" strike="noStrike">
                <a:solidFill>
                  <a:srgbClr val="008000"/>
                </a:solidFill>
                <a:latin typeface="Consolas"/>
              </a:rPr>
              <a:t># Ler do teclado até o fim da entrada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pt-BR" sz="2400" spc="-1" strike="noStrike">
                <a:solidFill>
                  <a:srgbClr val="af00db"/>
                </a:solidFill>
                <a:latin typeface="Consolas"/>
              </a:rPr>
              <a:t>for</a:t>
            </a:r>
            <a:r>
              <a:rPr b="0" lang="pt-BR" sz="2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400" spc="-1" strike="noStrike">
                <a:solidFill>
                  <a:srgbClr val="001080"/>
                </a:solidFill>
                <a:latin typeface="Consolas"/>
              </a:rPr>
              <a:t>linha</a:t>
            </a:r>
            <a:r>
              <a:rPr b="0" lang="pt-BR" sz="2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400" spc="-1" strike="noStrike">
                <a:solidFill>
                  <a:srgbClr val="af00db"/>
                </a:solidFill>
                <a:latin typeface="Consolas"/>
              </a:rPr>
              <a:t>in</a:t>
            </a:r>
            <a:r>
              <a:rPr b="0" lang="pt-BR" sz="2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400" spc="-1" strike="noStrike">
                <a:solidFill>
                  <a:srgbClr val="267f99"/>
                </a:solidFill>
                <a:latin typeface="Consolas"/>
              </a:rPr>
              <a:t>sys</a:t>
            </a:r>
            <a:r>
              <a:rPr b="0" lang="pt-BR" sz="24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2400" spc="-1" strike="noStrike">
                <a:solidFill>
                  <a:srgbClr val="001080"/>
                </a:solidFill>
                <a:latin typeface="Consolas"/>
              </a:rPr>
              <a:t>stdin</a:t>
            </a:r>
            <a:r>
              <a:rPr b="0" lang="pt-BR" sz="2400" spc="-1" strike="noStrike">
                <a:solidFill>
                  <a:srgbClr val="3b3b3b"/>
                </a:solidFill>
                <a:latin typeface="Consolas"/>
              </a:rPr>
              <a:t>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3b3b3b"/>
                </a:solidFill>
                <a:latin typeface="Consolas"/>
              </a:rPr>
              <a:t>        </a:t>
            </a:r>
            <a:r>
              <a:rPr b="0" lang="pt-BR" sz="2400" spc="-1" strike="noStrike">
                <a:solidFill>
                  <a:srgbClr val="001080"/>
                </a:solidFill>
                <a:latin typeface="Consolas"/>
              </a:rPr>
              <a:t>file</a:t>
            </a:r>
            <a:r>
              <a:rPr b="0" lang="pt-BR" sz="24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2400" spc="-1" strike="noStrike">
                <a:solidFill>
                  <a:srgbClr val="795e26"/>
                </a:solidFill>
                <a:latin typeface="Consolas"/>
              </a:rPr>
              <a:t>write</a:t>
            </a:r>
            <a:r>
              <a:rPr b="0" lang="pt-BR" sz="24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2400" spc="-1" strike="noStrike">
                <a:solidFill>
                  <a:srgbClr val="001080"/>
                </a:solidFill>
                <a:latin typeface="Consolas"/>
              </a:rPr>
              <a:t>linha</a:t>
            </a:r>
            <a:r>
              <a:rPr b="0" lang="pt-BR" sz="24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ítulo 1"/>
          <p:cNvSpPr txBox="1"/>
          <p:nvPr/>
        </p:nvSpPr>
        <p:spPr>
          <a:xfrm>
            <a:off x="457200" y="62064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</a:rPr>
              <a:t>CSV - </a:t>
            </a:r>
            <a:r>
              <a:rPr b="0" lang="pt-PT" sz="4000" spc="-1" strike="noStrike">
                <a:solidFill>
                  <a:srgbClr val="424456"/>
                </a:solidFill>
                <a:latin typeface="Trebuchet MS"/>
              </a:rPr>
              <a:t>Comma-separated values</a:t>
            </a:r>
            <a:endParaRPr b="0" lang="en-GB" sz="4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1" name="Espaço Reservado para Conteúdo 2"/>
          <p:cNvSpPr txBox="1"/>
          <p:nvPr/>
        </p:nvSpPr>
        <p:spPr>
          <a:xfrm>
            <a:off x="457200" y="1727280"/>
            <a:ext cx="8229240" cy="4323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eorgia"/>
              </a:rPr>
              <a:t>O formato CSV é bastante simples e suportado por quase todas as planilhas eletrônicas e SGDB disponíveis no mercado.</a:t>
            </a:r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ítulo 1"/>
          <p:cNvSpPr txBox="1"/>
          <p:nvPr/>
        </p:nvSpPr>
        <p:spPr>
          <a:xfrm>
            <a:off x="86760" y="291600"/>
            <a:ext cx="8229240" cy="1069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</a:rPr>
              <a:t>CSV - </a:t>
            </a:r>
            <a:r>
              <a:rPr b="0" lang="pt-PT" sz="4000" spc="-1" strike="noStrike">
                <a:solidFill>
                  <a:srgbClr val="424456"/>
                </a:solidFill>
                <a:latin typeface="Trebuchet MS"/>
              </a:rPr>
              <a:t>Comma-separated values</a:t>
            </a:r>
            <a:endParaRPr b="0" lang="en-GB" sz="40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263" name="Picture 2" descr=""/>
          <p:cNvPicPr/>
          <p:nvPr/>
        </p:nvPicPr>
        <p:blipFill>
          <a:blip r:embed="rId1"/>
          <a:stretch/>
        </p:blipFill>
        <p:spPr>
          <a:xfrm>
            <a:off x="107640" y="1124640"/>
            <a:ext cx="8982720" cy="3456000"/>
          </a:xfrm>
          <a:prstGeom prst="rect">
            <a:avLst/>
          </a:prstGeom>
          <a:ln w="0">
            <a:noFill/>
          </a:ln>
        </p:spPr>
      </p:pic>
      <p:sp>
        <p:nvSpPr>
          <p:cNvPr id="264" name="CaixaDeTexto 4"/>
          <p:cNvSpPr/>
          <p:nvPr/>
        </p:nvSpPr>
        <p:spPr>
          <a:xfrm>
            <a:off x="107640" y="4703040"/>
            <a:ext cx="8928720" cy="1919880"/>
          </a:xfrm>
          <a:prstGeom prst="rect">
            <a:avLst/>
          </a:prstGeom>
          <a:noFill/>
          <a:ln w="0">
            <a:solidFill>
              <a:srgbClr val="53548a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Year,Make,Model,Description,Price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1997,Ford,E350,"ac, abs, moon",3000.00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1999,Chevy,"Venture ""Extended Edition""","",4900.00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1999,Chevy,"Venture ""Extended Edition, Very Large""",,5000.00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1996,Jeep,Grand Cherokee,"MUST SELL!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air, moon roof, loaded",4799.00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 1"/>
          <p:cNvSpPr txBox="1"/>
          <p:nvPr/>
        </p:nvSpPr>
        <p:spPr>
          <a:xfrm>
            <a:off x="457200" y="62064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24456"/>
                </a:solidFill>
                <a:latin typeface="Trebuchet MS"/>
              </a:rPr>
              <a:t>TSV - Tab-separated values</a:t>
            </a:r>
            <a:endParaRPr b="0" lang="en-GB" sz="4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6" name="Content Placeholder 2"/>
          <p:cNvSpPr txBox="1"/>
          <p:nvPr/>
        </p:nvSpPr>
        <p:spPr>
          <a:xfrm>
            <a:off x="457200" y="4077000"/>
            <a:ext cx="8229240" cy="1974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1094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Sepal length Sepal width Petal length Petal width Species </a:t>
            </a:r>
            <a:endParaRPr b="0" lang="en-GB" sz="1400" spc="-1" strike="noStrike">
              <a:solidFill>
                <a:srgbClr val="000000"/>
              </a:solidFill>
              <a:latin typeface="Georgia"/>
            </a:endParaRPr>
          </a:p>
          <a:p>
            <a:pPr marL="1094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5.1 3.5 1.4 0.2 I. setosa </a:t>
            </a:r>
            <a:endParaRPr b="0" lang="en-GB" sz="1400" spc="-1" strike="noStrike">
              <a:solidFill>
                <a:srgbClr val="000000"/>
              </a:solidFill>
              <a:latin typeface="Georgia"/>
            </a:endParaRPr>
          </a:p>
          <a:p>
            <a:pPr marL="1094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4.9 3.0 1.4 0.2 I. setosa </a:t>
            </a:r>
            <a:endParaRPr b="0" lang="en-GB" sz="1400" spc="-1" strike="noStrike">
              <a:solidFill>
                <a:srgbClr val="000000"/>
              </a:solidFill>
              <a:latin typeface="Georgia"/>
            </a:endParaRPr>
          </a:p>
          <a:p>
            <a:pPr marL="1094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4.7 3.2 1.3 0.2 I. setosa </a:t>
            </a:r>
            <a:endParaRPr b="0" lang="en-GB" sz="1400" spc="-1" strike="noStrike">
              <a:solidFill>
                <a:srgbClr val="000000"/>
              </a:solidFill>
              <a:latin typeface="Georgia"/>
            </a:endParaRPr>
          </a:p>
          <a:p>
            <a:pPr marL="1094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4.6 3.1 1.5 0.2 I. setosa </a:t>
            </a:r>
            <a:endParaRPr b="0" lang="en-GB" sz="1400" spc="-1" strike="noStrike">
              <a:solidFill>
                <a:srgbClr val="000000"/>
              </a:solidFill>
              <a:latin typeface="Georgia"/>
            </a:endParaRPr>
          </a:p>
          <a:p>
            <a:pPr marL="1094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5.0 3.6 1.4 0.2 I. setosa</a:t>
            </a:r>
            <a:endParaRPr b="0" lang="en-GB" sz="14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267" name="Picture 3" descr=""/>
          <p:cNvPicPr/>
          <p:nvPr/>
        </p:nvPicPr>
        <p:blipFill>
          <a:blip r:embed="rId1"/>
          <a:stretch/>
        </p:blipFill>
        <p:spPr>
          <a:xfrm>
            <a:off x="457200" y="1644480"/>
            <a:ext cx="5727240" cy="220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1"/>
          <p:cNvSpPr txBox="1"/>
          <p:nvPr/>
        </p:nvSpPr>
        <p:spPr>
          <a:xfrm>
            <a:off x="457200" y="62064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24456"/>
                </a:solidFill>
                <a:latin typeface="Trebuchet MS"/>
              </a:rPr>
              <a:t>Planilhas</a:t>
            </a:r>
            <a:endParaRPr b="0" lang="en-GB" sz="4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9" name="Content Placeholder 2"/>
          <p:cNvSpPr txBox="1"/>
          <p:nvPr/>
        </p:nvSpPr>
        <p:spPr>
          <a:xfrm>
            <a:off x="457200" y="1727280"/>
            <a:ext cx="8229240" cy="4323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</a:rPr>
              <a:t>Excel</a:t>
            </a:r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</a:rPr>
              <a:t>Google Planilha</a:t>
            </a:r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  <a:p>
            <a:pPr marL="1094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</a:rPr>
              <a:t>Desenvolvimento de Software Low-Code / No-Code usando Planilhas:</a:t>
            </a:r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eorgia"/>
              </a:rPr>
              <a:t>AppSheet do Google - </a:t>
            </a:r>
            <a:r>
              <a:rPr b="0" lang="en-US" sz="2400" spc="-1" strike="noStrike" u="sng">
                <a:solidFill>
                  <a:srgbClr val="67afbd"/>
                </a:solidFill>
                <a:uFillTx/>
                <a:latin typeface="Georgia"/>
                <a:hlinkClick r:id="rId1"/>
              </a:rPr>
              <a:t>https://www.appsheet.com/</a:t>
            </a:r>
            <a:r>
              <a:rPr b="0" lang="en-US" sz="2400" spc="-1" strike="noStrike">
                <a:solidFill>
                  <a:srgbClr val="000000"/>
                </a:solidFill>
                <a:latin typeface="Georgia"/>
              </a:rPr>
              <a:t>  </a:t>
            </a:r>
            <a:endParaRPr b="0" lang="en-GB" sz="2400" spc="-1" strike="noStrike">
              <a:solidFill>
                <a:srgbClr val="000000"/>
              </a:solidFill>
              <a:latin typeface="Georgia"/>
            </a:endParaRPr>
          </a:p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eorgia"/>
              </a:rPr>
              <a:t>Bubble - </a:t>
            </a:r>
            <a:r>
              <a:rPr b="0" lang="en-US" sz="2400" spc="-1" strike="noStrike" u="sng">
                <a:solidFill>
                  <a:srgbClr val="67afbd"/>
                </a:solidFill>
                <a:uFillTx/>
                <a:latin typeface="Georgia"/>
                <a:hlinkClick r:id="rId2"/>
              </a:rPr>
              <a:t>https://bubble.io/</a:t>
            </a:r>
            <a:r>
              <a:rPr b="0" lang="en-US" sz="2400" spc="-1" strike="noStrike">
                <a:solidFill>
                  <a:srgbClr val="000000"/>
                </a:solidFill>
                <a:latin typeface="Georgia"/>
              </a:rPr>
              <a:t> </a:t>
            </a:r>
            <a:endParaRPr b="0" lang="en-GB" sz="2400" spc="-1" strike="noStrike">
              <a:solidFill>
                <a:srgbClr val="000000"/>
              </a:solidFill>
              <a:latin typeface="Georgia"/>
            </a:endParaRPr>
          </a:p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eorgia"/>
              </a:rPr>
              <a:t>Glide - </a:t>
            </a:r>
            <a:r>
              <a:rPr b="0" lang="en-US" sz="2400" spc="-1" strike="noStrike" u="sng">
                <a:solidFill>
                  <a:srgbClr val="67afbd"/>
                </a:solidFill>
                <a:uFillTx/>
                <a:latin typeface="Georgia"/>
                <a:hlinkClick r:id="rId3"/>
              </a:rPr>
              <a:t>https://www.glideapps.com/</a:t>
            </a:r>
            <a:r>
              <a:rPr b="0" lang="en-US" sz="2400" spc="-1" strike="noStrike">
                <a:solidFill>
                  <a:srgbClr val="000000"/>
                </a:solidFill>
                <a:latin typeface="Georgia"/>
              </a:rPr>
              <a:t> </a:t>
            </a:r>
            <a:endParaRPr b="0" lang="en-GB" sz="24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itle 1"/>
          <p:cNvSpPr txBox="1"/>
          <p:nvPr/>
        </p:nvSpPr>
        <p:spPr>
          <a:xfrm>
            <a:off x="457200" y="62064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</a:rPr>
              <a:t>Manipulação de grandes arquivos</a:t>
            </a:r>
            <a:endParaRPr b="0" lang="en-GB" sz="4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1" name="Content Placeholder 2"/>
          <p:cNvSpPr txBox="1"/>
          <p:nvPr/>
        </p:nvSpPr>
        <p:spPr>
          <a:xfrm>
            <a:off x="251640" y="1484640"/>
            <a:ext cx="8712720" cy="4323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onsolas"/>
              </a:rPr>
              <a:t>wc -l big_file.csv</a:t>
            </a:r>
            <a:endParaRPr b="0" lang="en-GB" sz="2000" spc="-1" strike="noStrike">
              <a:solidFill>
                <a:srgbClr val="000000"/>
              </a:solidFill>
              <a:latin typeface="Georgia"/>
            </a:endParaRPr>
          </a:p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onsolas"/>
              </a:rPr>
              <a:t>head </a:t>
            </a:r>
            <a:r>
              <a:rPr b="0" lang="pt-BR" sz="2000" spc="-1" strike="noStrike">
                <a:solidFill>
                  <a:srgbClr val="000000"/>
                </a:solidFill>
                <a:latin typeface="Consolas"/>
              </a:rPr>
              <a:t>–n 3 big_file.csv</a:t>
            </a:r>
            <a:endParaRPr b="0" lang="en-GB" sz="2000" spc="-1" strike="noStrike">
              <a:solidFill>
                <a:srgbClr val="000000"/>
              </a:solidFill>
              <a:latin typeface="Georgia"/>
            </a:endParaRPr>
          </a:p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onsolas"/>
              </a:rPr>
              <a:t>tail -n 3 big_file.csv</a:t>
            </a:r>
            <a:endParaRPr b="0" lang="en-GB" sz="2000" spc="-1" strike="noStrike">
              <a:solidFill>
                <a:srgbClr val="000000"/>
              </a:solidFill>
              <a:latin typeface="Georgia"/>
            </a:endParaRPr>
          </a:p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onsolas"/>
              </a:rPr>
              <a:t>cat big_file.csv | less</a:t>
            </a:r>
            <a:endParaRPr b="0" lang="en-GB" sz="2000" spc="-1" strike="noStrike">
              <a:solidFill>
                <a:srgbClr val="000000"/>
              </a:solidFill>
              <a:latin typeface="Georgia"/>
            </a:endParaRPr>
          </a:p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onsolas"/>
              </a:rPr>
              <a:t>cat big_file.csv | grep "52.2479 21.0191" </a:t>
            </a:r>
            <a:endParaRPr b="0" lang="en-GB" sz="2000" spc="-1" strike="noStrike">
              <a:solidFill>
                <a:srgbClr val="000000"/>
              </a:solidFill>
              <a:latin typeface="Georgia"/>
            </a:endParaRPr>
          </a:p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onsolas"/>
              </a:rPr>
              <a:t>sed "s/ /;/g" teste.txt</a:t>
            </a:r>
            <a:endParaRPr b="0" lang="en-GB" sz="2000" spc="-1" strike="noStrike">
              <a:solidFill>
                <a:srgbClr val="000000"/>
              </a:solidFill>
              <a:latin typeface="Georgia"/>
            </a:endParaRPr>
          </a:p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ls -l | tr -s ' ' | cut -d " " -f9</a:t>
            </a:r>
            <a:endParaRPr b="0" lang="en-GB" sz="2000" spc="-1" strike="noStrike">
              <a:solidFill>
                <a:srgbClr val="000000"/>
              </a:solidFill>
              <a:latin typeface="Georgia"/>
            </a:endParaRPr>
          </a:p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ls -1</a:t>
            </a:r>
            <a:endParaRPr b="0" lang="en-GB" sz="2000" spc="-1" strike="noStrike">
              <a:solidFill>
                <a:srgbClr val="000000"/>
              </a:solidFill>
              <a:latin typeface="Georgia"/>
            </a:endParaRPr>
          </a:p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awk '{ print $4 "," $5 }'  teste.txt</a:t>
            </a:r>
            <a:endParaRPr b="0" lang="en-GB" sz="2000" spc="-1" strike="noStrike">
              <a:solidFill>
                <a:srgbClr val="000000"/>
              </a:solidFill>
              <a:latin typeface="Georgia"/>
            </a:endParaRPr>
          </a:p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awk -F "," '{ print $4 "," $5 }'  teste.csv</a:t>
            </a:r>
            <a:endParaRPr b="0" lang="en-GB" sz="2000" spc="-1" strike="noStrike">
              <a:solidFill>
                <a:srgbClr val="000000"/>
              </a:solidFill>
              <a:latin typeface="Georgia"/>
            </a:endParaRPr>
          </a:p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onsolas"/>
              </a:rPr>
              <a:t>du -d1 | sort -n | cut -f2 | xargs du –hs</a:t>
            </a:r>
            <a:endParaRPr b="0" lang="en-GB" sz="2000" spc="-1" strike="noStrike">
              <a:solidFill>
                <a:srgbClr val="000000"/>
              </a:solidFill>
              <a:latin typeface="Georgia"/>
            </a:endParaRPr>
          </a:p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onsolas"/>
              </a:rPr>
              <a:t>hexdump arquivo.txt</a:t>
            </a:r>
            <a:endParaRPr b="0" lang="en-GB" sz="2000" spc="-1" strike="noStrike">
              <a:solidFill>
                <a:srgbClr val="000000"/>
              </a:solidFill>
              <a:latin typeface="Georgia"/>
            </a:endParaRPr>
          </a:p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onsolas"/>
              </a:rPr>
              <a:t>hexdump -C arquivo.txt</a:t>
            </a:r>
            <a:endParaRPr b="0" lang="en-GB" sz="2000" spc="-1" strike="noStrike">
              <a:solidFill>
                <a:srgbClr val="000000"/>
              </a:solidFill>
              <a:latin typeface="Georgia"/>
            </a:endParaRPr>
          </a:p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onsolas"/>
              </a:rPr>
              <a:t>hd arquivo.txt </a:t>
            </a:r>
            <a:endParaRPr b="0" lang="en-GB" sz="20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1"/>
          <p:cNvSpPr txBox="1"/>
          <p:nvPr/>
        </p:nvSpPr>
        <p:spPr>
          <a:xfrm>
            <a:off x="457200" y="62064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</a:rPr>
              <a:t>Checksum / Hash de grandes arquivos</a:t>
            </a:r>
            <a:endParaRPr b="0" lang="en-GB" sz="4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3" name="Content Placeholder 2"/>
          <p:cNvSpPr txBox="1"/>
          <p:nvPr/>
        </p:nvSpPr>
        <p:spPr>
          <a:xfrm>
            <a:off x="457200" y="1917000"/>
            <a:ext cx="8229240" cy="4134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eorgia"/>
              </a:rPr>
              <a:t>Checksum</a:t>
            </a:r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  <a:p>
            <a:pPr lvl="1" marL="657360" indent="-24588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Georgia"/>
              </a:rPr>
              <a:t>cksum teste*.* </a:t>
            </a:r>
            <a:endParaRPr b="0" lang="en-GB" sz="2600" spc="-1" strike="noStrike">
              <a:solidFill>
                <a:srgbClr val="53548a"/>
              </a:solidFill>
              <a:latin typeface="Georgia"/>
            </a:endParaRPr>
          </a:p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eorgia"/>
              </a:rPr>
              <a:t>MD5</a:t>
            </a:r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  <a:p>
            <a:pPr lvl="1" marL="657360" indent="-24588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Georgia"/>
              </a:rPr>
              <a:t>md5sum teste*.* &gt; md5.txt</a:t>
            </a:r>
            <a:endParaRPr b="0" lang="en-GB" sz="2600" spc="-1" strike="noStrike">
              <a:solidFill>
                <a:srgbClr val="53548a"/>
              </a:solidFill>
              <a:latin typeface="Georgia"/>
            </a:endParaRPr>
          </a:p>
          <a:p>
            <a:pPr lvl="1" marL="657360" indent="-24588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Georgia"/>
              </a:rPr>
              <a:t>md5sum -c md5.txt</a:t>
            </a:r>
            <a:endParaRPr b="0" lang="en-GB" sz="2600" spc="-1" strike="noStrike">
              <a:solidFill>
                <a:srgbClr val="53548a"/>
              </a:solidFill>
              <a:latin typeface="Georgia"/>
            </a:endParaRPr>
          </a:p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eorgia"/>
              </a:rPr>
              <a:t>SHA1</a:t>
            </a:r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  <a:p>
            <a:pPr lvl="1" marL="657360" indent="-24588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Georgia"/>
              </a:rPr>
              <a:t>sha1sum teste*.* &gt; sha1.txt</a:t>
            </a:r>
            <a:endParaRPr b="0" lang="en-GB" sz="2600" spc="-1" strike="noStrike">
              <a:solidFill>
                <a:srgbClr val="53548a"/>
              </a:solidFill>
              <a:latin typeface="Georgia"/>
            </a:endParaRPr>
          </a:p>
          <a:p>
            <a:pPr lvl="1" marL="657360" indent="-24588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Georgia"/>
              </a:rPr>
              <a:t>sha1sum -c sha1.txt</a:t>
            </a:r>
            <a:endParaRPr b="0" lang="en-GB" sz="2600" spc="-1" strike="noStrike">
              <a:solidFill>
                <a:srgbClr val="53548a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GB" sz="26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ítulo 1"/>
          <p:cNvSpPr txBox="1"/>
          <p:nvPr/>
        </p:nvSpPr>
        <p:spPr>
          <a:xfrm>
            <a:off x="457200" y="18864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</a:rPr>
              <a:t>Tipos de Arquivos</a:t>
            </a:r>
            <a:endParaRPr b="0" lang="en-GB" sz="4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3" name="Espaço Reservado para Conteúdo 2"/>
          <p:cNvSpPr txBox="1"/>
          <p:nvPr/>
        </p:nvSpPr>
        <p:spPr>
          <a:xfrm>
            <a:off x="457200" y="1193040"/>
            <a:ext cx="8229240" cy="4323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eorgia"/>
              </a:rPr>
              <a:t>Texto</a:t>
            </a:r>
            <a:endParaRPr b="0" lang="en-GB" sz="2000" spc="-1" strike="noStrike">
              <a:solidFill>
                <a:srgbClr val="000000"/>
              </a:solidFill>
              <a:latin typeface="Georgia"/>
            </a:endParaRPr>
          </a:p>
          <a:p>
            <a:pPr lvl="1" marL="657360" indent="-24588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000" spc="-1" strike="noStrike">
                <a:solidFill>
                  <a:srgbClr val="438086"/>
                </a:solidFill>
                <a:latin typeface="Georgia"/>
              </a:rPr>
              <a:t>Texto plano</a:t>
            </a:r>
            <a:endParaRPr b="0" lang="en-GB" sz="2000" spc="-1" strike="noStrike">
              <a:solidFill>
                <a:srgbClr val="53548a"/>
              </a:solidFill>
              <a:latin typeface="Georgia"/>
            </a:endParaRPr>
          </a:p>
          <a:p>
            <a:pPr lvl="1" marL="657360" indent="-24588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000" spc="-1" strike="noStrike">
                <a:solidFill>
                  <a:srgbClr val="438086"/>
                </a:solidFill>
                <a:latin typeface="Georgia"/>
              </a:rPr>
              <a:t>Propriedades</a:t>
            </a:r>
            <a:endParaRPr b="0" lang="en-GB" sz="2000" spc="-1" strike="noStrike">
              <a:solidFill>
                <a:srgbClr val="53548a"/>
              </a:solidFill>
              <a:latin typeface="Georgia"/>
            </a:endParaRPr>
          </a:p>
          <a:p>
            <a:pPr lvl="1" marL="657360" indent="-24588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000" spc="-1" strike="noStrike">
                <a:solidFill>
                  <a:srgbClr val="438086"/>
                </a:solidFill>
                <a:latin typeface="Georgia"/>
              </a:rPr>
              <a:t>CSV</a:t>
            </a:r>
            <a:endParaRPr b="0" lang="en-GB" sz="2000" spc="-1" strike="noStrike">
              <a:solidFill>
                <a:srgbClr val="53548a"/>
              </a:solidFill>
              <a:latin typeface="Georgia"/>
            </a:endParaRPr>
          </a:p>
          <a:p>
            <a:pPr lvl="1" marL="657360" indent="-24588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000" spc="-1" strike="noStrike">
                <a:solidFill>
                  <a:srgbClr val="438086"/>
                </a:solidFill>
                <a:latin typeface="Georgia"/>
              </a:rPr>
              <a:t>XML</a:t>
            </a:r>
            <a:endParaRPr b="0" lang="en-GB" sz="2000" spc="-1" strike="noStrike">
              <a:solidFill>
                <a:srgbClr val="53548a"/>
              </a:solidFill>
              <a:latin typeface="Georgia"/>
            </a:endParaRPr>
          </a:p>
          <a:p>
            <a:pPr lvl="1" marL="657360" indent="-24588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000" spc="-1" strike="noStrike">
                <a:solidFill>
                  <a:srgbClr val="438086"/>
                </a:solidFill>
                <a:latin typeface="Georgia"/>
              </a:rPr>
              <a:t>JSON</a:t>
            </a:r>
            <a:endParaRPr b="0" lang="en-GB" sz="2000" spc="-1" strike="noStrike">
              <a:solidFill>
                <a:srgbClr val="53548a"/>
              </a:solidFill>
              <a:latin typeface="Georgia"/>
            </a:endParaRPr>
          </a:p>
          <a:p>
            <a:pPr lvl="1" marL="657360" indent="-24588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000" spc="-1" strike="noStrike">
                <a:solidFill>
                  <a:srgbClr val="438086"/>
                </a:solidFill>
                <a:latin typeface="Georgia"/>
              </a:rPr>
              <a:t>Código fonte</a:t>
            </a:r>
            <a:endParaRPr b="0" lang="en-GB" sz="2000" spc="-1" strike="noStrike">
              <a:solidFill>
                <a:srgbClr val="53548a"/>
              </a:solidFill>
              <a:latin typeface="Georgia"/>
            </a:endParaRPr>
          </a:p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eorgia"/>
              </a:rPr>
              <a:t>Binário</a:t>
            </a:r>
            <a:endParaRPr b="0" lang="en-GB" sz="2000" spc="-1" strike="noStrike">
              <a:solidFill>
                <a:srgbClr val="000000"/>
              </a:solidFill>
              <a:latin typeface="Georgia"/>
            </a:endParaRPr>
          </a:p>
          <a:p>
            <a:pPr lvl="1" marL="657360" indent="-24588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000" spc="-1" strike="noStrike">
                <a:solidFill>
                  <a:srgbClr val="438086"/>
                </a:solidFill>
                <a:latin typeface="Georgia"/>
              </a:rPr>
              <a:t>Parquet – bastante eficiente para dados tabulares</a:t>
            </a:r>
            <a:endParaRPr b="0" lang="en-GB" sz="2000" spc="-1" strike="noStrike">
              <a:solidFill>
                <a:srgbClr val="53548a"/>
              </a:solidFill>
              <a:latin typeface="Georgia"/>
            </a:endParaRPr>
          </a:p>
          <a:p>
            <a:pPr lvl="1" marL="657360" indent="-24588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000" spc="-1" strike="noStrike">
                <a:solidFill>
                  <a:srgbClr val="438086"/>
                </a:solidFill>
                <a:latin typeface="Georgia"/>
              </a:rPr>
              <a:t>Imagem</a:t>
            </a:r>
            <a:endParaRPr b="0" lang="en-GB" sz="2000" spc="-1" strike="noStrike">
              <a:solidFill>
                <a:srgbClr val="53548a"/>
              </a:solidFill>
              <a:latin typeface="Georgia"/>
            </a:endParaRPr>
          </a:p>
          <a:p>
            <a:pPr lvl="1" marL="657360" indent="-24588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000" spc="-1" strike="noStrike">
                <a:solidFill>
                  <a:srgbClr val="438086"/>
                </a:solidFill>
                <a:latin typeface="Georgia"/>
              </a:rPr>
              <a:t>Vídeo</a:t>
            </a:r>
            <a:endParaRPr b="0" lang="en-GB" sz="2000" spc="-1" strike="noStrike">
              <a:solidFill>
                <a:srgbClr val="53548a"/>
              </a:solidFill>
              <a:latin typeface="Georgia"/>
            </a:endParaRPr>
          </a:p>
          <a:p>
            <a:pPr lvl="1" marL="657360" indent="-24588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000" spc="-1" strike="noStrike">
                <a:solidFill>
                  <a:srgbClr val="438086"/>
                </a:solidFill>
                <a:latin typeface="Georgia"/>
              </a:rPr>
              <a:t>Áudio</a:t>
            </a:r>
            <a:endParaRPr b="0" lang="en-GB" sz="2000" spc="-1" strike="noStrike">
              <a:solidFill>
                <a:srgbClr val="53548a"/>
              </a:solidFill>
              <a:latin typeface="Georgia"/>
            </a:endParaRPr>
          </a:p>
          <a:p>
            <a:pPr lvl="1" marL="657360" indent="-24588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000" spc="-1" strike="noStrike">
                <a:solidFill>
                  <a:srgbClr val="438086"/>
                </a:solidFill>
                <a:latin typeface="Georgia"/>
              </a:rPr>
              <a:t>Arquivo compactado</a:t>
            </a:r>
            <a:endParaRPr b="0" lang="en-GB" sz="2000" spc="-1" strike="noStrike">
              <a:solidFill>
                <a:srgbClr val="53548a"/>
              </a:solidFill>
              <a:latin typeface="Georgia"/>
            </a:endParaRPr>
          </a:p>
          <a:p>
            <a:pPr lvl="1" marL="657360" indent="-24588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000" spc="-1" strike="noStrike">
                <a:solidFill>
                  <a:srgbClr val="438086"/>
                </a:solidFill>
                <a:latin typeface="Georgia"/>
              </a:rPr>
              <a:t>Código compilado: Executável / Bytecode.</a:t>
            </a:r>
            <a:endParaRPr b="0" lang="en-GB" sz="2000" spc="-1" strike="noStrike">
              <a:solidFill>
                <a:srgbClr val="53548a"/>
              </a:solidFill>
              <a:latin typeface="Georgia"/>
            </a:endParaRPr>
          </a:p>
          <a:p>
            <a:pPr lvl="1" marL="657360" indent="-24588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000" spc="-1" strike="noStrike">
                <a:solidFill>
                  <a:srgbClr val="438086"/>
                </a:solidFill>
                <a:latin typeface="Georgia"/>
              </a:rPr>
              <a:t>PDF</a:t>
            </a:r>
            <a:endParaRPr b="0" lang="en-GB" sz="2000" spc="-1" strike="noStrike">
              <a:solidFill>
                <a:srgbClr val="53548a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ítulo 1"/>
          <p:cNvSpPr txBox="1"/>
          <p:nvPr/>
        </p:nvSpPr>
        <p:spPr>
          <a:xfrm>
            <a:off x="251640" y="33264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</a:rPr>
              <a:t>Gerando hashes</a:t>
            </a:r>
            <a:endParaRPr b="0" lang="en-GB" sz="4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5" name="CaixaDeTexto 4"/>
          <p:cNvSpPr/>
          <p:nvPr/>
        </p:nvSpPr>
        <p:spPr>
          <a:xfrm>
            <a:off x="323640" y="1262520"/>
            <a:ext cx="7200360" cy="5200920"/>
          </a:xfrm>
          <a:prstGeom prst="rect">
            <a:avLst/>
          </a:prstGeom>
          <a:noFill/>
          <a:ln w="0">
            <a:solidFill>
              <a:srgbClr val="53548a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af00db"/>
                </a:solidFill>
                <a:latin typeface="Consolas"/>
              </a:rPr>
              <a:t>import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zlib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af00db"/>
                </a:solidFill>
                <a:latin typeface="Consolas"/>
              </a:rPr>
              <a:t>import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hashlib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input_string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a31515"/>
                </a:solidFill>
                <a:latin typeface="Consolas"/>
              </a:rPr>
              <a:t>"Exemplo de string para hash"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1600" spc="-1" strike="noStrike">
                <a:solidFill>
                  <a:srgbClr val="008000"/>
                </a:solidFill>
                <a:latin typeface="Consolas"/>
              </a:rPr>
              <a:t># Convertendo a string para bytes,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8000"/>
                </a:solidFill>
                <a:latin typeface="Consolas"/>
              </a:rPr>
              <a:t># pois os métodos de hash precisam de dados binários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input_bytes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input_string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encode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600" spc="-1" strike="noStrike">
                <a:solidFill>
                  <a:srgbClr val="a31515"/>
                </a:solidFill>
                <a:latin typeface="Consolas"/>
              </a:rPr>
              <a:t>'utf-8'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checksum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sum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input_bytes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crc32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zlib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crc32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input_bytes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md5_hash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hashlib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md5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input_bytes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).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hexdigest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sha1_hash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hashlib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sha1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input_bytes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).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hexdigest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sha256_hash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hashlib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sha256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input_bytes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).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hexdigest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print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600" spc="-1" strike="noStrike">
                <a:solidFill>
                  <a:srgbClr val="a31515"/>
                </a:solidFill>
                <a:latin typeface="Consolas"/>
              </a:rPr>
              <a:t>"String de entrada:"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input_string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print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600" spc="-1" strike="noStrike">
                <a:solidFill>
                  <a:srgbClr val="a31515"/>
                </a:solidFill>
                <a:latin typeface="Consolas"/>
              </a:rPr>
              <a:t>"Checksum:"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checksum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print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600" spc="-1" strike="noStrike">
                <a:solidFill>
                  <a:srgbClr val="a31515"/>
                </a:solidFill>
                <a:latin typeface="Consolas"/>
              </a:rPr>
              <a:t>"crc32:"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format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crc32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pt-BR" sz="1600" spc="-1" strike="noStrike">
                <a:solidFill>
                  <a:srgbClr val="a31515"/>
                </a:solidFill>
                <a:latin typeface="Consolas"/>
              </a:rPr>
              <a:t>'08x'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))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print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600" spc="-1" strike="noStrike">
                <a:solidFill>
                  <a:srgbClr val="a31515"/>
                </a:solidFill>
                <a:latin typeface="Consolas"/>
              </a:rPr>
              <a:t>"MD5:"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md5_hash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print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600" spc="-1" strike="noStrike">
                <a:solidFill>
                  <a:srgbClr val="a31515"/>
                </a:solidFill>
                <a:latin typeface="Consolas"/>
              </a:rPr>
              <a:t>"SHA-1:"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sha1_hash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print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600" spc="-1" strike="noStrike">
                <a:solidFill>
                  <a:srgbClr val="a31515"/>
                </a:solidFill>
                <a:latin typeface="Consolas"/>
              </a:rPr>
              <a:t>"SHA-256:"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sha256_hash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itle 1"/>
          <p:cNvSpPr txBox="1"/>
          <p:nvPr/>
        </p:nvSpPr>
        <p:spPr>
          <a:xfrm>
            <a:off x="457200" y="62064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</a:rPr>
              <a:t>Armazenando vários arquivos em um só arquivo (arquivamento)</a:t>
            </a:r>
            <a:endParaRPr b="0" lang="en-GB" sz="4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7" name="Content Placeholder 2"/>
          <p:cNvSpPr txBox="1"/>
          <p:nvPr/>
        </p:nvSpPr>
        <p:spPr>
          <a:xfrm>
            <a:off x="457200" y="1913040"/>
            <a:ext cx="8229240" cy="4323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eorgia"/>
              </a:rPr>
              <a:t>tar </a:t>
            </a:r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  <a:p>
            <a:pPr lvl="1" marL="657360" indent="-24588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Consolas"/>
              </a:rPr>
              <a:t>tar cfv teste.tar teste*.*</a:t>
            </a:r>
            <a:endParaRPr b="0" lang="en-GB" sz="2600" spc="-1" strike="noStrike">
              <a:solidFill>
                <a:srgbClr val="53548a"/>
              </a:solidFill>
              <a:latin typeface="Georgia"/>
            </a:endParaRPr>
          </a:p>
          <a:p>
            <a:pPr lvl="2" marL="922320" indent="-21888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400" spc="-1" strike="noStrike">
                <a:solidFill>
                  <a:srgbClr val="53548a"/>
                </a:solidFill>
                <a:latin typeface="Consolas"/>
              </a:rPr>
              <a:t>c </a:t>
            </a:r>
            <a:r>
              <a:rPr b="0" lang="pt-BR" sz="2400" spc="-1" strike="noStrike">
                <a:solidFill>
                  <a:srgbClr val="53548a"/>
                </a:solidFill>
                <a:latin typeface="Consolas"/>
              </a:rPr>
              <a:t>– create</a:t>
            </a:r>
            <a:endParaRPr b="0" lang="en-GB" sz="2400" spc="-1" strike="noStrike">
              <a:solidFill>
                <a:srgbClr val="53548a"/>
              </a:solidFill>
              <a:latin typeface="Georgia"/>
            </a:endParaRPr>
          </a:p>
          <a:p>
            <a:pPr lvl="2" marL="922320" indent="-21888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400" spc="-1" strike="noStrike">
                <a:solidFill>
                  <a:srgbClr val="53548a"/>
                </a:solidFill>
                <a:latin typeface="Consolas"/>
              </a:rPr>
              <a:t>f – file</a:t>
            </a:r>
            <a:endParaRPr b="0" lang="en-GB" sz="2400" spc="-1" strike="noStrike">
              <a:solidFill>
                <a:srgbClr val="53548a"/>
              </a:solidFill>
              <a:latin typeface="Georgia"/>
            </a:endParaRPr>
          </a:p>
          <a:p>
            <a:pPr lvl="2" marL="922320" indent="-21888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400" spc="-1" strike="noStrike">
                <a:solidFill>
                  <a:srgbClr val="53548a"/>
                </a:solidFill>
                <a:latin typeface="Consolas"/>
              </a:rPr>
              <a:t>v - verbose</a:t>
            </a:r>
            <a:endParaRPr b="0" lang="en-GB" sz="2400" spc="-1" strike="noStrike">
              <a:solidFill>
                <a:srgbClr val="53548a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tle 1"/>
          <p:cNvSpPr txBox="1"/>
          <p:nvPr/>
        </p:nvSpPr>
        <p:spPr>
          <a:xfrm>
            <a:off x="179640" y="332640"/>
            <a:ext cx="878472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</a:rPr>
              <a:t>Compressão de arquivos</a:t>
            </a:r>
            <a:endParaRPr b="0" lang="en-GB" sz="4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9" name="Content Placeholder 2"/>
          <p:cNvSpPr txBox="1"/>
          <p:nvPr/>
        </p:nvSpPr>
        <p:spPr>
          <a:xfrm>
            <a:off x="179640" y="1268640"/>
            <a:ext cx="8784720" cy="4323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eorgia"/>
              </a:rPr>
              <a:t>Sem perda</a:t>
            </a:r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  <a:p>
            <a:pPr lvl="1" marL="657360" indent="-24588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Georgia"/>
              </a:rPr>
              <a:t>zip, rar, 7z, gzip (um só arquivo), bzip2  (um só arquivo),...</a:t>
            </a:r>
            <a:endParaRPr b="0" lang="en-GB" sz="2600" spc="-1" strike="noStrike">
              <a:solidFill>
                <a:srgbClr val="53548a"/>
              </a:solidFill>
              <a:latin typeface="Georgia"/>
            </a:endParaRPr>
          </a:p>
          <a:p>
            <a:pPr lvl="2" marL="922320" indent="-21888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400" spc="-1" strike="noStrike">
                <a:solidFill>
                  <a:srgbClr val="53548a"/>
                </a:solidFill>
                <a:latin typeface="Consolas"/>
              </a:rPr>
              <a:t>zip teste.zip teste*.*</a:t>
            </a:r>
            <a:endParaRPr b="0" lang="en-GB" sz="2400" spc="-1" strike="noStrike">
              <a:solidFill>
                <a:srgbClr val="53548a"/>
              </a:solidFill>
              <a:latin typeface="Georgia"/>
            </a:endParaRPr>
          </a:p>
          <a:p>
            <a:pPr lvl="2" marL="922320" indent="-21888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400" spc="-1" strike="noStrike">
                <a:solidFill>
                  <a:srgbClr val="53548a"/>
                </a:solidFill>
                <a:latin typeface="Consolas"/>
              </a:rPr>
              <a:t>gzip teste.txt</a:t>
            </a:r>
            <a:endParaRPr b="0" lang="en-GB" sz="2400" spc="-1" strike="noStrike">
              <a:solidFill>
                <a:srgbClr val="53548a"/>
              </a:solidFill>
              <a:latin typeface="Georgia"/>
            </a:endParaRPr>
          </a:p>
          <a:p>
            <a:pPr lvl="2" marL="922320" indent="-21888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400" spc="-1" strike="noStrike">
                <a:solidFill>
                  <a:srgbClr val="53548a"/>
                </a:solidFill>
                <a:latin typeface="Consolas"/>
              </a:rPr>
              <a:t>bzip2 teste.txt</a:t>
            </a:r>
            <a:endParaRPr b="0" lang="en-GB" sz="2400" spc="-1" strike="noStrike">
              <a:solidFill>
                <a:srgbClr val="53548a"/>
              </a:solidFill>
              <a:latin typeface="Georgia"/>
            </a:endParaRPr>
          </a:p>
          <a:p>
            <a:pPr lvl="2" marL="922320" indent="-21888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400" spc="-1" strike="noStrike">
                <a:solidFill>
                  <a:srgbClr val="53548a"/>
                </a:solidFill>
                <a:latin typeface="Consolas"/>
              </a:rPr>
              <a:t>tar c teste*.* | gzip &gt; teste.tar.gz</a:t>
            </a:r>
            <a:endParaRPr b="0" lang="en-GB" sz="2400" spc="-1" strike="noStrike">
              <a:solidFill>
                <a:srgbClr val="53548a"/>
              </a:solidFill>
              <a:latin typeface="Georgia"/>
            </a:endParaRPr>
          </a:p>
          <a:p>
            <a:pPr lvl="2" marL="922320" indent="-21888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400" spc="-1" strike="noStrike">
                <a:solidFill>
                  <a:srgbClr val="53548a"/>
                </a:solidFill>
                <a:latin typeface="Consolas"/>
              </a:rPr>
              <a:t>tar cfvz teste.tar.gz teste*.*</a:t>
            </a:r>
            <a:endParaRPr b="0" lang="en-GB" sz="2400" spc="-1" strike="noStrike">
              <a:solidFill>
                <a:srgbClr val="53548a"/>
              </a:solidFill>
              <a:latin typeface="Georgia"/>
            </a:endParaRPr>
          </a:p>
          <a:p>
            <a:pPr lvl="3" marL="1179360" indent="-19980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200" spc="-1" strike="noStrike">
                <a:solidFill>
                  <a:srgbClr val="53548a"/>
                </a:solidFill>
                <a:latin typeface="Consolas"/>
              </a:rPr>
              <a:t>z - gzip</a:t>
            </a:r>
            <a:endParaRPr b="0" lang="en-GB" sz="2200" spc="-1" strike="noStrike">
              <a:solidFill>
                <a:srgbClr val="a04da3"/>
              </a:solidFill>
              <a:latin typeface="Georgia"/>
            </a:endParaRPr>
          </a:p>
          <a:p>
            <a:pPr lvl="2" marL="922320" indent="-21888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400" spc="-1" strike="noStrike">
                <a:solidFill>
                  <a:srgbClr val="53548a"/>
                </a:solidFill>
                <a:latin typeface="Consolas"/>
              </a:rPr>
              <a:t>tar cfvj teste.tar.bz teste*.* </a:t>
            </a:r>
            <a:endParaRPr b="0" lang="en-GB" sz="2400" spc="-1" strike="noStrike">
              <a:solidFill>
                <a:srgbClr val="53548a"/>
              </a:solidFill>
              <a:latin typeface="Georgia"/>
            </a:endParaRPr>
          </a:p>
          <a:p>
            <a:pPr lvl="3" marL="1179360" indent="-19980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200" spc="-1" strike="noStrike">
                <a:solidFill>
                  <a:srgbClr val="53548a"/>
                </a:solidFill>
                <a:latin typeface="Consolas"/>
              </a:rPr>
              <a:t>j </a:t>
            </a:r>
            <a:r>
              <a:rPr b="0" lang="pt-BR" sz="2200" spc="-1" strike="noStrike">
                <a:solidFill>
                  <a:srgbClr val="53548a"/>
                </a:solidFill>
                <a:latin typeface="Consolas"/>
              </a:rPr>
              <a:t>– bzip2</a:t>
            </a:r>
            <a:endParaRPr b="0" lang="en-GB" sz="2200" spc="-1" strike="noStrike">
              <a:solidFill>
                <a:srgbClr val="a04da3"/>
              </a:solidFill>
              <a:latin typeface="Georgia"/>
            </a:endParaRPr>
          </a:p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eorgia"/>
              </a:rPr>
              <a:t>Com perda</a:t>
            </a:r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  <a:p>
            <a:pPr lvl="1" marL="657360" indent="-24588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Georgia"/>
              </a:rPr>
              <a:t>jpg,mp3, mp4, ...</a:t>
            </a:r>
            <a:endParaRPr b="0" lang="en-GB" sz="2600" spc="-1" strike="noStrike">
              <a:solidFill>
                <a:srgbClr val="53548a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itle 3"/>
          <p:cNvSpPr txBox="1"/>
          <p:nvPr/>
        </p:nvSpPr>
        <p:spPr>
          <a:xfrm>
            <a:off x="107640" y="188640"/>
            <a:ext cx="8229240" cy="1069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</a:rPr>
              <a:t>Leitura de arquivo ZIP</a:t>
            </a:r>
            <a:endParaRPr b="0" lang="en-GB" sz="4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1" name="Rectangle 4"/>
          <p:cNvSpPr/>
          <p:nvPr/>
        </p:nvSpPr>
        <p:spPr>
          <a:xfrm>
            <a:off x="179640" y="1135800"/>
            <a:ext cx="7776360" cy="4054320"/>
          </a:xfrm>
          <a:prstGeom prst="rect">
            <a:avLst/>
          </a:prstGeom>
          <a:noFill/>
          <a:ln w="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af00db"/>
                </a:solidFill>
                <a:latin typeface="Consolas"/>
              </a:rPr>
              <a:t>import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000" spc="-1" strike="noStrike">
                <a:solidFill>
                  <a:srgbClr val="267f99"/>
                </a:solidFill>
                <a:latin typeface="Consolas"/>
              </a:rPr>
              <a:t>zipfile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2000" spc="-1" strike="noStrike">
                <a:solidFill>
                  <a:srgbClr val="008000"/>
                </a:solidFill>
                <a:latin typeface="Consolas"/>
              </a:rPr>
              <a:t># Caminho para o arquivo .zip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1080"/>
                </a:solidFill>
                <a:latin typeface="Consolas"/>
              </a:rPr>
              <a:t>caminho_zip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000" spc="-1" strike="noStrike">
                <a:solidFill>
                  <a:srgbClr val="a31515"/>
                </a:solidFill>
                <a:latin typeface="Consolas"/>
              </a:rPr>
              <a:t>'caminho/para/seu_arquivo.zip'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2000" spc="-1" strike="noStrike">
                <a:solidFill>
                  <a:srgbClr val="008000"/>
                </a:solidFill>
                <a:latin typeface="Consolas"/>
              </a:rPr>
              <a:t># Nome do arquivo .txt dentro do zip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1080"/>
                </a:solidFill>
                <a:latin typeface="Consolas"/>
              </a:rPr>
              <a:t>nome_arquivo_txt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000" spc="-1" strike="noStrike">
                <a:solidFill>
                  <a:srgbClr val="a31515"/>
                </a:solidFill>
                <a:latin typeface="Consolas"/>
              </a:rPr>
              <a:t>'seu_arquivo.txt'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2000" spc="-1" strike="noStrike">
                <a:solidFill>
                  <a:srgbClr val="008000"/>
                </a:solidFill>
                <a:latin typeface="Consolas"/>
              </a:rPr>
              <a:t># Abre o arquivo .zip e lê o conteúdo do arquivo .txt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af00db"/>
                </a:solidFill>
                <a:latin typeface="Consolas"/>
              </a:rPr>
              <a:t>with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000" spc="-1" strike="noStrike">
                <a:solidFill>
                  <a:srgbClr val="267f99"/>
                </a:solidFill>
                <a:latin typeface="Consolas"/>
              </a:rPr>
              <a:t>zipfile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2000" spc="-1" strike="noStrike">
                <a:solidFill>
                  <a:srgbClr val="267f99"/>
                </a:solidFill>
                <a:latin typeface="Consolas"/>
              </a:rPr>
              <a:t>ZipFile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2000" spc="-1" strike="noStrike">
                <a:solidFill>
                  <a:srgbClr val="001080"/>
                </a:solidFill>
                <a:latin typeface="Consolas"/>
              </a:rPr>
              <a:t>caminho_zip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pt-BR" sz="2000" spc="-1" strike="noStrike">
                <a:solidFill>
                  <a:srgbClr val="a31515"/>
                </a:solidFill>
                <a:latin typeface="Consolas"/>
              </a:rPr>
              <a:t>'r'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pt-BR" sz="2000" spc="-1" strike="noStrike">
                <a:solidFill>
                  <a:srgbClr val="af00db"/>
                </a:solidFill>
                <a:latin typeface="Consolas"/>
              </a:rPr>
              <a:t>as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000" spc="-1" strike="noStrike">
                <a:solidFill>
                  <a:srgbClr val="001080"/>
                </a:solidFill>
                <a:latin typeface="Consolas"/>
              </a:rPr>
              <a:t>zip_ref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pt-BR" sz="2000" spc="-1" strike="noStrike">
                <a:solidFill>
                  <a:srgbClr val="af00db"/>
                </a:solidFill>
                <a:latin typeface="Consolas"/>
              </a:rPr>
              <a:t>with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000" spc="-1" strike="noStrike">
                <a:solidFill>
                  <a:srgbClr val="001080"/>
                </a:solidFill>
                <a:latin typeface="Consolas"/>
              </a:rPr>
              <a:t>zip_ref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2000" spc="-1" strike="noStrike">
                <a:solidFill>
                  <a:srgbClr val="795e26"/>
                </a:solidFill>
                <a:latin typeface="Consolas"/>
              </a:rPr>
              <a:t>open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2000" spc="-1" strike="noStrike">
                <a:solidFill>
                  <a:srgbClr val="001080"/>
                </a:solidFill>
                <a:latin typeface="Consolas"/>
              </a:rPr>
              <a:t>nome_arquivo_txt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pt-BR" sz="2000" spc="-1" strike="noStrike">
                <a:solidFill>
                  <a:srgbClr val="af00db"/>
                </a:solidFill>
                <a:latin typeface="Consolas"/>
              </a:rPr>
              <a:t>as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000" spc="-1" strike="noStrike">
                <a:solidFill>
                  <a:srgbClr val="001080"/>
                </a:solidFill>
                <a:latin typeface="Consolas"/>
              </a:rPr>
              <a:t>file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        </a:t>
            </a:r>
            <a:r>
              <a:rPr b="0" lang="pt-BR" sz="2000" spc="-1" strike="noStrike">
                <a:solidFill>
                  <a:srgbClr val="001080"/>
                </a:solidFill>
                <a:latin typeface="Consolas"/>
              </a:rPr>
              <a:t>conteudo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000" spc="-1" strike="noStrike">
                <a:solidFill>
                  <a:srgbClr val="001080"/>
                </a:solidFill>
                <a:latin typeface="Consolas"/>
              </a:rPr>
              <a:t>file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2000" spc="-1" strike="noStrike">
                <a:solidFill>
                  <a:srgbClr val="795e26"/>
                </a:solidFill>
                <a:latin typeface="Consolas"/>
              </a:rPr>
              <a:t>read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().</a:t>
            </a:r>
            <a:r>
              <a:rPr b="0" lang="pt-BR" sz="2000" spc="-1" strike="noStrike">
                <a:solidFill>
                  <a:srgbClr val="795e26"/>
                </a:solidFill>
                <a:latin typeface="Consolas"/>
              </a:rPr>
              <a:t>decode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2000" spc="-1" strike="noStrike">
                <a:solidFill>
                  <a:srgbClr val="a31515"/>
                </a:solidFill>
                <a:latin typeface="Consolas"/>
              </a:rPr>
              <a:t>'utf-8'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        </a:t>
            </a:r>
            <a:r>
              <a:rPr b="0" lang="pt-BR" sz="2000" spc="-1" strike="noStrike">
                <a:solidFill>
                  <a:srgbClr val="795e26"/>
                </a:solidFill>
                <a:latin typeface="Consolas"/>
              </a:rPr>
              <a:t>print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2000" spc="-1" strike="noStrike">
                <a:solidFill>
                  <a:srgbClr val="001080"/>
                </a:solidFill>
                <a:latin typeface="Consolas"/>
              </a:rPr>
              <a:t>conteudo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itle 3"/>
          <p:cNvSpPr txBox="1"/>
          <p:nvPr/>
        </p:nvSpPr>
        <p:spPr>
          <a:xfrm>
            <a:off x="107640" y="188640"/>
            <a:ext cx="8229240" cy="1069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</a:rPr>
              <a:t>Leitura de arquivo ZIP</a:t>
            </a:r>
            <a:endParaRPr b="0" lang="en-GB" sz="4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3" name="Rectangle 4"/>
          <p:cNvSpPr/>
          <p:nvPr/>
        </p:nvSpPr>
        <p:spPr>
          <a:xfrm>
            <a:off x="179640" y="1135800"/>
            <a:ext cx="8784720" cy="3984120"/>
          </a:xfrm>
          <a:prstGeom prst="rect">
            <a:avLst/>
          </a:prstGeom>
          <a:noFill/>
          <a:ln w="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af00db"/>
                </a:solidFill>
                <a:latin typeface="Consolas"/>
              </a:rPr>
              <a:t>import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zipfile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1600" spc="-1" strike="noStrike">
                <a:solidFill>
                  <a:srgbClr val="008000"/>
                </a:solidFill>
                <a:latin typeface="Consolas"/>
              </a:rPr>
              <a:t># Caminho para o arquivo .zip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caminho_zip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a31515"/>
                </a:solidFill>
                <a:latin typeface="Consolas"/>
              </a:rPr>
              <a:t>'caminho/para/seu_arquivo.zip'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1600" spc="-1" strike="noStrike">
                <a:solidFill>
                  <a:srgbClr val="008000"/>
                </a:solidFill>
                <a:latin typeface="Consolas"/>
              </a:rPr>
              <a:t># Abre o arquivo .zip e exibe o conteúdo de todos os arquivos .txt internos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af00db"/>
                </a:solidFill>
                <a:latin typeface="Consolas"/>
              </a:rPr>
              <a:t>with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zipfile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ZipFile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caminho_zip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pt-BR" sz="1600" spc="-1" strike="noStrike">
                <a:solidFill>
                  <a:srgbClr val="a31515"/>
                </a:solidFill>
                <a:latin typeface="Consolas"/>
              </a:rPr>
              <a:t>'r'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pt-BR" sz="1600" spc="-1" strike="noStrike">
                <a:solidFill>
                  <a:srgbClr val="af00db"/>
                </a:solidFill>
                <a:latin typeface="Consolas"/>
              </a:rPr>
              <a:t>as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zip_ref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pt-BR" sz="1600" spc="-1" strike="noStrike">
                <a:solidFill>
                  <a:srgbClr val="008000"/>
                </a:solidFill>
                <a:latin typeface="Consolas"/>
              </a:rPr>
              <a:t># Itera sobre cada arquivo dentro do zip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pt-BR" sz="1600" spc="-1" strike="noStrike">
                <a:solidFill>
                  <a:srgbClr val="af00db"/>
                </a:solidFill>
                <a:latin typeface="Consolas"/>
              </a:rPr>
              <a:t>for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nome_arquivo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af00db"/>
                </a:solidFill>
                <a:latin typeface="Consolas"/>
              </a:rPr>
              <a:t>in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zip_ref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namelist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():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        </a:t>
            </a:r>
            <a:r>
              <a:rPr b="0" lang="pt-BR" sz="1600" spc="-1" strike="noStrike">
                <a:solidFill>
                  <a:srgbClr val="008000"/>
                </a:solidFill>
                <a:latin typeface="Consolas"/>
              </a:rPr>
              <a:t># Verifica se o arquivo termina com .txt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        </a:t>
            </a:r>
            <a:r>
              <a:rPr b="0" lang="pt-BR" sz="1600" spc="-1" strike="noStrike">
                <a:solidFill>
                  <a:srgbClr val="af00db"/>
                </a:solidFill>
                <a:latin typeface="Consolas"/>
              </a:rPr>
              <a:t>if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nome_arquivo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endswith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600" spc="-1" strike="noStrike">
                <a:solidFill>
                  <a:srgbClr val="a31515"/>
                </a:solidFill>
                <a:latin typeface="Consolas"/>
              </a:rPr>
              <a:t>'.txt'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):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b="0" lang="pt-BR" sz="1600" spc="-1" strike="noStrike">
                <a:solidFill>
                  <a:srgbClr val="af00db"/>
                </a:solidFill>
                <a:latin typeface="Consolas"/>
              </a:rPr>
              <a:t>with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zip_ref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open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nome_arquivo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pt-BR" sz="1600" spc="-1" strike="noStrike">
                <a:solidFill>
                  <a:srgbClr val="af00db"/>
                </a:solidFill>
                <a:latin typeface="Consolas"/>
              </a:rPr>
              <a:t>as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file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               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conteudo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file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read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().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decode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600" spc="-1" strike="noStrike">
                <a:solidFill>
                  <a:srgbClr val="a31515"/>
                </a:solidFill>
                <a:latin typeface="Consolas"/>
              </a:rPr>
              <a:t>'utf-8'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                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print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600" spc="-1" strike="noStrike">
                <a:solidFill>
                  <a:srgbClr val="0000ff"/>
                </a:solidFill>
                <a:latin typeface="Consolas"/>
              </a:rPr>
              <a:t>f</a:t>
            </a:r>
            <a:r>
              <a:rPr b="0" lang="pt-BR" sz="1600" spc="-1" strike="noStrike">
                <a:solidFill>
                  <a:srgbClr val="a31515"/>
                </a:solidFill>
                <a:latin typeface="Consolas"/>
              </a:rPr>
              <a:t>'Conteúdo de </a:t>
            </a:r>
            <a:r>
              <a:rPr b="0" lang="pt-BR" sz="1600" spc="-1" strike="noStrike">
                <a:solidFill>
                  <a:srgbClr val="0000ff"/>
                </a:solidFill>
                <a:latin typeface="Consolas"/>
              </a:rPr>
              <a:t>{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nome_arquivo</a:t>
            </a:r>
            <a:r>
              <a:rPr b="0" lang="pt-BR" sz="1600" spc="-1" strike="noStrike">
                <a:solidFill>
                  <a:srgbClr val="0000ff"/>
                </a:solidFill>
                <a:latin typeface="Consolas"/>
              </a:rPr>
              <a:t>}</a:t>
            </a:r>
            <a:r>
              <a:rPr b="0" lang="pt-BR" sz="1600" spc="-1" strike="noStrike">
                <a:solidFill>
                  <a:srgbClr val="a31515"/>
                </a:solidFill>
                <a:latin typeface="Consolas"/>
              </a:rPr>
              <a:t>:'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                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print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conteudo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                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print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600" spc="-1" strike="noStrike">
                <a:solidFill>
                  <a:srgbClr val="a31515"/>
                </a:solidFill>
                <a:latin typeface="Consolas"/>
              </a:rPr>
              <a:t>'-'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098658"/>
                </a:solidFill>
                <a:latin typeface="Consolas"/>
              </a:rPr>
              <a:t>40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)  </a:t>
            </a:r>
            <a:r>
              <a:rPr b="0" lang="pt-BR" sz="1600" spc="-1" strike="noStrike">
                <a:solidFill>
                  <a:srgbClr val="008000"/>
                </a:solidFill>
                <a:latin typeface="Consolas"/>
              </a:rPr>
              <a:t># Linha separadora para cada arquivo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itle 1"/>
          <p:cNvSpPr txBox="1"/>
          <p:nvPr/>
        </p:nvSpPr>
        <p:spPr>
          <a:xfrm>
            <a:off x="457200" y="62064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</a:rPr>
              <a:t>Encriptação de arquivos</a:t>
            </a:r>
            <a:endParaRPr b="0" lang="en-GB" sz="4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5" name="Content Placeholder 2"/>
          <p:cNvSpPr txBox="1"/>
          <p:nvPr/>
        </p:nvSpPr>
        <p:spPr>
          <a:xfrm>
            <a:off x="457200" y="1727280"/>
            <a:ext cx="8229240" cy="4323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eorgia"/>
              </a:rPr>
              <a:t>Encriptar:</a:t>
            </a:r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  <a:p>
            <a:pPr lvl="1" marL="657360" indent="-24588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Consolas"/>
              </a:rPr>
              <a:t>gpg -c teste.txt</a:t>
            </a:r>
            <a:endParaRPr b="0" lang="en-GB" sz="2600" spc="-1" strike="noStrike">
              <a:solidFill>
                <a:srgbClr val="53548a"/>
              </a:solidFill>
              <a:latin typeface="Georgia"/>
            </a:endParaRPr>
          </a:p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eorgia"/>
              </a:rPr>
              <a:t>Decriptar:</a:t>
            </a:r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  <a:p>
            <a:pPr lvl="1" marL="657360" indent="-24588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Consolas"/>
              </a:rPr>
              <a:t>gpg teste.txt.gpg</a:t>
            </a:r>
            <a:endParaRPr b="0" lang="en-GB" sz="2600" spc="-1" strike="noStrike">
              <a:solidFill>
                <a:srgbClr val="53548a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GB" sz="26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GB" sz="2600" spc="-1" strike="noStrike">
              <a:solidFill>
                <a:srgbClr val="000000"/>
              </a:solidFill>
              <a:latin typeface="Georgia"/>
            </a:endParaRPr>
          </a:p>
          <a:p>
            <a:pPr marL="1094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pt-BR" sz="1800" spc="-1" strike="noStrike" u="sng">
                <a:solidFill>
                  <a:srgbClr val="67afbd"/>
                </a:solidFill>
                <a:uFillTx/>
                <a:latin typeface="Georgia"/>
                <a:hlinkClick r:id="rId1"/>
              </a:rPr>
              <a:t>http://www.techrepublic.com/article/how-to-easily-encryptdecrypt-a-file-in-linux-with-gpg/</a:t>
            </a:r>
            <a:r>
              <a:rPr b="0" lang="pt-BR" sz="1800" spc="-1" strike="noStrike">
                <a:solidFill>
                  <a:srgbClr val="000000"/>
                </a:solidFill>
                <a:latin typeface="Georgia"/>
              </a:rPr>
              <a:t>  </a:t>
            </a:r>
            <a:endParaRPr b="0" lang="en-GB" sz="1800" spc="-1" strike="noStrike">
              <a:solidFill>
                <a:srgbClr val="000000"/>
              </a:solidFill>
              <a:latin typeface="Georgia"/>
            </a:endParaRPr>
          </a:p>
          <a:p>
            <a:pPr marL="1094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Georgia"/>
            </a:endParaRPr>
          </a:p>
          <a:p>
            <a:pPr marL="1094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pt-BR" sz="1800" spc="-1" strike="noStrike" u="sng">
                <a:solidFill>
                  <a:srgbClr val="67afbd"/>
                </a:solidFill>
                <a:uFillTx/>
                <a:latin typeface="Georgia"/>
                <a:hlinkClick r:id="rId2"/>
              </a:rPr>
              <a:t>http://irtfweb.ifa.hawaii.edu/~lockhart/gpg/</a:t>
            </a:r>
            <a:r>
              <a:rPr b="0" lang="pt-BR" sz="1800" spc="-1" strike="noStrike">
                <a:solidFill>
                  <a:srgbClr val="000000"/>
                </a:solidFill>
                <a:latin typeface="Georgia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Georgia"/>
            </a:endParaRPr>
          </a:p>
          <a:p>
            <a:pPr marL="1094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Georgia"/>
            </a:endParaRPr>
          </a:p>
          <a:p>
            <a:pPr marL="1094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pt-BR" sz="1800" spc="-1" strike="noStrike" u="sng">
                <a:solidFill>
                  <a:srgbClr val="67afbd"/>
                </a:solidFill>
                <a:uFillTx/>
                <a:latin typeface="Georgia"/>
                <a:hlinkClick r:id="rId3"/>
              </a:rPr>
              <a:t>https://help.ubuntu.com/community/GnuPrivacyGuardHowto</a:t>
            </a:r>
            <a:r>
              <a:rPr b="0" lang="pt-BR" sz="1800" spc="-1" strike="noStrike">
                <a:solidFill>
                  <a:srgbClr val="000000"/>
                </a:solidFill>
                <a:latin typeface="Georgia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ítulo 1"/>
          <p:cNvSpPr txBox="1"/>
          <p:nvPr/>
        </p:nvSpPr>
        <p:spPr>
          <a:xfrm>
            <a:off x="457200" y="620640"/>
            <a:ext cx="8578800" cy="1069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424456"/>
                </a:solidFill>
                <a:latin typeface="Trebuchet MS"/>
              </a:rPr>
              <a:t>Gerar e salvas chaves pública e privada para criptografia assimétrica</a:t>
            </a:r>
            <a:endParaRPr b="0" lang="en-GB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7" name="CaixaDeTexto 5"/>
          <p:cNvSpPr/>
          <p:nvPr/>
        </p:nvSpPr>
        <p:spPr>
          <a:xfrm>
            <a:off x="467640" y="1703880"/>
            <a:ext cx="8064360" cy="4653360"/>
          </a:xfrm>
          <a:prstGeom prst="rect">
            <a:avLst/>
          </a:prstGeom>
          <a:noFill/>
          <a:ln w="0">
            <a:solidFill>
              <a:srgbClr val="53548a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af00db"/>
                </a:solidFill>
                <a:latin typeface="Consolas"/>
              </a:rPr>
              <a:t>from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200" spc="-1" strike="noStrike">
                <a:solidFill>
                  <a:srgbClr val="267f99"/>
                </a:solidFill>
                <a:latin typeface="Consolas"/>
              </a:rPr>
              <a:t>cryptography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200" spc="-1" strike="noStrike">
                <a:solidFill>
                  <a:srgbClr val="267f99"/>
                </a:solidFill>
                <a:latin typeface="Consolas"/>
              </a:rPr>
              <a:t>hazmat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200" spc="-1" strike="noStrike">
                <a:solidFill>
                  <a:srgbClr val="267f99"/>
                </a:solidFill>
                <a:latin typeface="Consolas"/>
              </a:rPr>
              <a:t>primitives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200" spc="-1" strike="noStrike">
                <a:solidFill>
                  <a:srgbClr val="af00db"/>
                </a:solidFill>
                <a:latin typeface="Consolas"/>
              </a:rPr>
              <a:t>import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200" spc="-1" strike="noStrike">
                <a:solidFill>
                  <a:srgbClr val="267f99"/>
                </a:solidFill>
                <a:latin typeface="Consolas"/>
              </a:rPr>
              <a:t>serialization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af00db"/>
                </a:solidFill>
                <a:latin typeface="Consolas"/>
              </a:rPr>
              <a:t>from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200" spc="-1" strike="noStrike">
                <a:solidFill>
                  <a:srgbClr val="267f99"/>
                </a:solidFill>
                <a:latin typeface="Consolas"/>
              </a:rPr>
              <a:t>cryptography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200" spc="-1" strike="noStrike">
                <a:solidFill>
                  <a:srgbClr val="267f99"/>
                </a:solidFill>
                <a:latin typeface="Consolas"/>
              </a:rPr>
              <a:t>hazmat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200" spc="-1" strike="noStrike">
                <a:solidFill>
                  <a:srgbClr val="267f99"/>
                </a:solidFill>
                <a:latin typeface="Consolas"/>
              </a:rPr>
              <a:t>primitives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200" spc="-1" strike="noStrike">
                <a:solidFill>
                  <a:srgbClr val="267f99"/>
                </a:solidFill>
                <a:latin typeface="Consolas"/>
              </a:rPr>
              <a:t>asymmetric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200" spc="-1" strike="noStrike">
                <a:solidFill>
                  <a:srgbClr val="af00db"/>
                </a:solidFill>
                <a:latin typeface="Consolas"/>
              </a:rPr>
              <a:t>import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200" spc="-1" strike="noStrike">
                <a:solidFill>
                  <a:srgbClr val="267f99"/>
                </a:solidFill>
                <a:latin typeface="Consolas"/>
              </a:rPr>
              <a:t>rsa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pt-BR" sz="1200" spc="-1" strike="noStrike">
                <a:solidFill>
                  <a:srgbClr val="267f99"/>
                </a:solidFill>
                <a:latin typeface="Consolas"/>
              </a:rPr>
              <a:t>padding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af00db"/>
                </a:solidFill>
                <a:latin typeface="Consolas"/>
              </a:rPr>
              <a:t>from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200" spc="-1" strike="noStrike">
                <a:solidFill>
                  <a:srgbClr val="267f99"/>
                </a:solidFill>
                <a:latin typeface="Consolas"/>
              </a:rPr>
              <a:t>cryptography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200" spc="-1" strike="noStrike">
                <a:solidFill>
                  <a:srgbClr val="267f99"/>
                </a:solidFill>
                <a:latin typeface="Consolas"/>
              </a:rPr>
              <a:t>hazmat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200" spc="-1" strike="noStrike">
                <a:solidFill>
                  <a:srgbClr val="267f99"/>
                </a:solidFill>
                <a:latin typeface="Consolas"/>
              </a:rPr>
              <a:t>primitives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200" spc="-1" strike="noStrike">
                <a:solidFill>
                  <a:srgbClr val="af00db"/>
                </a:solidFill>
                <a:latin typeface="Consolas"/>
              </a:rPr>
              <a:t>import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200" spc="-1" strike="noStrike">
                <a:solidFill>
                  <a:srgbClr val="267f99"/>
                </a:solidFill>
                <a:latin typeface="Consolas"/>
              </a:rPr>
              <a:t>hashes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1200" spc="-1" strike="noStrike">
                <a:solidFill>
                  <a:srgbClr val="001080"/>
                </a:solidFill>
                <a:latin typeface="Consolas"/>
              </a:rPr>
              <a:t>private_key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200" spc="-1" strike="noStrike">
                <a:solidFill>
                  <a:srgbClr val="267f99"/>
                </a:solidFill>
                <a:latin typeface="Consolas"/>
              </a:rPr>
              <a:t>rsa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200" spc="-1" strike="noStrike">
                <a:solidFill>
                  <a:srgbClr val="795e26"/>
                </a:solidFill>
                <a:latin typeface="Consolas"/>
              </a:rPr>
              <a:t>generate_private_key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200" spc="-1" strike="noStrike">
                <a:solidFill>
                  <a:srgbClr val="001080"/>
                </a:solidFill>
                <a:latin typeface="Consolas"/>
              </a:rPr>
              <a:t>public_exponent</a:t>
            </a:r>
            <a:r>
              <a:rPr b="0" lang="pt-BR" sz="12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200" spc="-1" strike="noStrike">
                <a:solidFill>
                  <a:srgbClr val="098658"/>
                </a:solidFill>
                <a:latin typeface="Consolas"/>
              </a:rPr>
              <a:t>65537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pt-BR" sz="1200" spc="-1" strike="noStrike">
                <a:solidFill>
                  <a:srgbClr val="001080"/>
                </a:solidFill>
                <a:latin typeface="Consolas"/>
              </a:rPr>
              <a:t>key_size</a:t>
            </a:r>
            <a:r>
              <a:rPr b="0" lang="pt-BR" sz="12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200" spc="-1" strike="noStrike">
                <a:solidFill>
                  <a:srgbClr val="098658"/>
                </a:solidFill>
                <a:latin typeface="Consolas"/>
              </a:rPr>
              <a:t>2048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,)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1080"/>
                </a:solidFill>
                <a:latin typeface="Consolas"/>
              </a:rPr>
              <a:t>public_key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200" spc="-1" strike="noStrike">
                <a:solidFill>
                  <a:srgbClr val="001080"/>
                </a:solidFill>
                <a:latin typeface="Consolas"/>
              </a:rPr>
              <a:t>private_key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200" spc="-1" strike="noStrike">
                <a:solidFill>
                  <a:srgbClr val="795e26"/>
                </a:solidFill>
                <a:latin typeface="Consolas"/>
              </a:rPr>
              <a:t>public_key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()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1200" spc="-1" strike="noStrike">
                <a:solidFill>
                  <a:srgbClr val="af00db"/>
                </a:solidFill>
                <a:latin typeface="Consolas"/>
              </a:rPr>
              <a:t>with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200" spc="-1" strike="noStrike">
                <a:solidFill>
                  <a:srgbClr val="795e26"/>
                </a:solidFill>
                <a:latin typeface="Consolas"/>
              </a:rPr>
              <a:t>open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200" spc="-1" strike="noStrike">
                <a:solidFill>
                  <a:srgbClr val="a31515"/>
                </a:solidFill>
                <a:latin typeface="Consolas"/>
              </a:rPr>
              <a:t>"private_key.pem"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pt-BR" sz="1200" spc="-1" strike="noStrike">
                <a:solidFill>
                  <a:srgbClr val="a31515"/>
                </a:solidFill>
                <a:latin typeface="Consolas"/>
              </a:rPr>
              <a:t>"wb"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pt-BR" sz="1200" spc="-1" strike="noStrike">
                <a:solidFill>
                  <a:srgbClr val="af00db"/>
                </a:solidFill>
                <a:latin typeface="Consolas"/>
              </a:rPr>
              <a:t>as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200" spc="-1" strike="noStrike">
                <a:solidFill>
                  <a:srgbClr val="001080"/>
                </a:solidFill>
                <a:latin typeface="Consolas"/>
              </a:rPr>
              <a:t>private_file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: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pt-BR" sz="1200" spc="-1" strike="noStrike">
                <a:solidFill>
                  <a:srgbClr val="001080"/>
                </a:solidFill>
                <a:latin typeface="Consolas"/>
              </a:rPr>
              <a:t>private_file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200" spc="-1" strike="noStrike">
                <a:solidFill>
                  <a:srgbClr val="795e26"/>
                </a:solidFill>
                <a:latin typeface="Consolas"/>
              </a:rPr>
              <a:t>write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(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        </a:t>
            </a:r>
            <a:r>
              <a:rPr b="0" lang="pt-BR" sz="1200" spc="-1" strike="noStrike">
                <a:solidFill>
                  <a:srgbClr val="001080"/>
                </a:solidFill>
                <a:latin typeface="Consolas"/>
              </a:rPr>
              <a:t>private_key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200" spc="-1" strike="noStrike">
                <a:solidFill>
                  <a:srgbClr val="795e26"/>
                </a:solidFill>
                <a:latin typeface="Consolas"/>
              </a:rPr>
              <a:t>private_bytes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(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b="0" lang="pt-BR" sz="1200" spc="-1" strike="noStrike">
                <a:solidFill>
                  <a:srgbClr val="001080"/>
                </a:solidFill>
                <a:latin typeface="Consolas"/>
              </a:rPr>
              <a:t>encoding</a:t>
            </a:r>
            <a:r>
              <a:rPr b="0" lang="pt-BR" sz="12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200" spc="-1" strike="noStrike">
                <a:solidFill>
                  <a:srgbClr val="267f99"/>
                </a:solidFill>
                <a:latin typeface="Consolas"/>
              </a:rPr>
              <a:t>serialization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200" spc="-1" strike="noStrike">
                <a:solidFill>
                  <a:srgbClr val="267f99"/>
                </a:solidFill>
                <a:latin typeface="Consolas"/>
              </a:rPr>
              <a:t>Encoding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200" spc="-1" strike="noStrike">
                <a:solidFill>
                  <a:srgbClr val="0070c1"/>
                </a:solidFill>
                <a:latin typeface="Consolas"/>
              </a:rPr>
              <a:t>PEM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,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b="0" lang="pt-BR" sz="1200" spc="-1" strike="noStrike">
                <a:solidFill>
                  <a:srgbClr val="001080"/>
                </a:solidFill>
                <a:latin typeface="Consolas"/>
              </a:rPr>
              <a:t>format</a:t>
            </a:r>
            <a:r>
              <a:rPr b="0" lang="pt-BR" sz="12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200" spc="-1" strike="noStrike">
                <a:solidFill>
                  <a:srgbClr val="267f99"/>
                </a:solidFill>
                <a:latin typeface="Consolas"/>
              </a:rPr>
              <a:t>serialization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200" spc="-1" strike="noStrike">
                <a:solidFill>
                  <a:srgbClr val="267f99"/>
                </a:solidFill>
                <a:latin typeface="Consolas"/>
              </a:rPr>
              <a:t>PrivateFormat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200" spc="-1" strike="noStrike">
                <a:solidFill>
                  <a:srgbClr val="0070c1"/>
                </a:solidFill>
                <a:latin typeface="Consolas"/>
              </a:rPr>
              <a:t>PKCS8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,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b="0" lang="pt-BR" sz="1200" spc="-1" strike="noStrike">
                <a:solidFill>
                  <a:srgbClr val="001080"/>
                </a:solidFill>
                <a:latin typeface="Consolas"/>
              </a:rPr>
              <a:t>encryption_algorithm</a:t>
            </a:r>
            <a:r>
              <a:rPr b="0" lang="pt-BR" sz="12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200" spc="-1" strike="noStrike">
                <a:solidFill>
                  <a:srgbClr val="267f99"/>
                </a:solidFill>
                <a:latin typeface="Consolas"/>
              </a:rPr>
              <a:t>serialization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200" spc="-1" strike="noStrike">
                <a:solidFill>
                  <a:srgbClr val="267f99"/>
                </a:solidFill>
                <a:latin typeface="Consolas"/>
              </a:rPr>
              <a:t>BestAvailableEncryption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200" spc="-1" strike="noStrike">
                <a:solidFill>
                  <a:srgbClr val="0000ff"/>
                </a:solidFill>
                <a:latin typeface="Consolas"/>
              </a:rPr>
              <a:t>b</a:t>
            </a:r>
            <a:r>
              <a:rPr b="0" lang="pt-BR" sz="1200" spc="-1" strike="noStrike">
                <a:solidFill>
                  <a:srgbClr val="a31515"/>
                </a:solidFill>
                <a:latin typeface="Consolas"/>
              </a:rPr>
              <a:t>"minha_senha_forte"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        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1200" spc="-1" strike="noStrike">
                <a:solidFill>
                  <a:srgbClr val="af00db"/>
                </a:solidFill>
                <a:latin typeface="Consolas"/>
              </a:rPr>
              <a:t>with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200" spc="-1" strike="noStrike">
                <a:solidFill>
                  <a:srgbClr val="795e26"/>
                </a:solidFill>
                <a:latin typeface="Consolas"/>
              </a:rPr>
              <a:t>open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200" spc="-1" strike="noStrike">
                <a:solidFill>
                  <a:srgbClr val="a31515"/>
                </a:solidFill>
                <a:latin typeface="Consolas"/>
              </a:rPr>
              <a:t>"public_key.pem"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pt-BR" sz="1200" spc="-1" strike="noStrike">
                <a:solidFill>
                  <a:srgbClr val="a31515"/>
                </a:solidFill>
                <a:latin typeface="Consolas"/>
              </a:rPr>
              <a:t>"wb"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pt-BR" sz="1200" spc="-1" strike="noStrike">
                <a:solidFill>
                  <a:srgbClr val="af00db"/>
                </a:solidFill>
                <a:latin typeface="Consolas"/>
              </a:rPr>
              <a:t>as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200" spc="-1" strike="noStrike">
                <a:solidFill>
                  <a:srgbClr val="001080"/>
                </a:solidFill>
                <a:latin typeface="Consolas"/>
              </a:rPr>
              <a:t>public_file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: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pt-BR" sz="1200" spc="-1" strike="noStrike">
                <a:solidFill>
                  <a:srgbClr val="001080"/>
                </a:solidFill>
                <a:latin typeface="Consolas"/>
              </a:rPr>
              <a:t>public_file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200" spc="-1" strike="noStrike">
                <a:solidFill>
                  <a:srgbClr val="795e26"/>
                </a:solidFill>
                <a:latin typeface="Consolas"/>
              </a:rPr>
              <a:t>write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(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        </a:t>
            </a:r>
            <a:r>
              <a:rPr b="0" lang="pt-BR" sz="1200" spc="-1" strike="noStrike">
                <a:solidFill>
                  <a:srgbClr val="001080"/>
                </a:solidFill>
                <a:latin typeface="Consolas"/>
              </a:rPr>
              <a:t>public_key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200" spc="-1" strike="noStrike">
                <a:solidFill>
                  <a:srgbClr val="795e26"/>
                </a:solidFill>
                <a:latin typeface="Consolas"/>
              </a:rPr>
              <a:t>public_bytes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(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b="0" lang="pt-BR" sz="1200" spc="-1" strike="noStrike">
                <a:solidFill>
                  <a:srgbClr val="001080"/>
                </a:solidFill>
                <a:latin typeface="Consolas"/>
              </a:rPr>
              <a:t>encoding</a:t>
            </a:r>
            <a:r>
              <a:rPr b="0" lang="pt-BR" sz="12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200" spc="-1" strike="noStrike">
                <a:solidFill>
                  <a:srgbClr val="267f99"/>
                </a:solidFill>
                <a:latin typeface="Consolas"/>
              </a:rPr>
              <a:t>serialization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200" spc="-1" strike="noStrike">
                <a:solidFill>
                  <a:srgbClr val="267f99"/>
                </a:solidFill>
                <a:latin typeface="Consolas"/>
              </a:rPr>
              <a:t>Encoding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200" spc="-1" strike="noStrike">
                <a:solidFill>
                  <a:srgbClr val="0070c1"/>
                </a:solidFill>
                <a:latin typeface="Consolas"/>
              </a:rPr>
              <a:t>PEM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,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b="0" lang="pt-BR" sz="1200" spc="-1" strike="noStrike">
                <a:solidFill>
                  <a:srgbClr val="001080"/>
                </a:solidFill>
                <a:latin typeface="Consolas"/>
              </a:rPr>
              <a:t>format</a:t>
            </a:r>
            <a:r>
              <a:rPr b="0" lang="pt-BR" sz="12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200" spc="-1" strike="noStrike">
                <a:solidFill>
                  <a:srgbClr val="267f99"/>
                </a:solidFill>
                <a:latin typeface="Consolas"/>
              </a:rPr>
              <a:t>serialization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200" spc="-1" strike="noStrike">
                <a:solidFill>
                  <a:srgbClr val="267f99"/>
                </a:solidFill>
                <a:latin typeface="Consolas"/>
              </a:rPr>
              <a:t>PublicFormat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200" spc="-1" strike="noStrike">
                <a:solidFill>
                  <a:srgbClr val="0070c1"/>
                </a:solidFill>
                <a:latin typeface="Consolas"/>
              </a:rPr>
              <a:t>SubjectPublicKeyInfo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        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1200" spc="-1" strike="noStrike">
                <a:solidFill>
                  <a:srgbClr val="795e26"/>
                </a:solidFill>
                <a:latin typeface="Consolas"/>
              </a:rPr>
              <a:t>print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200" spc="-1" strike="noStrike">
                <a:solidFill>
                  <a:srgbClr val="a31515"/>
                </a:solidFill>
                <a:latin typeface="Consolas"/>
              </a:rPr>
              <a:t>"Chaves salvas com sucesso em 'private_key.pem' e 'public_key.pem'"</a:t>
            </a:r>
            <a:r>
              <a:rPr b="0" lang="pt-BR" sz="12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ítulo 1"/>
          <p:cNvSpPr txBox="1"/>
          <p:nvPr/>
        </p:nvSpPr>
        <p:spPr>
          <a:xfrm>
            <a:off x="179640" y="404640"/>
            <a:ext cx="8578800" cy="1069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424456"/>
                </a:solidFill>
                <a:latin typeface="Trebuchet MS"/>
              </a:rPr>
              <a:t>Encriptar mensagem com a chave pública</a:t>
            </a:r>
            <a:endParaRPr b="0" lang="en-GB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9" name="CaixaDeTexto 3"/>
          <p:cNvSpPr/>
          <p:nvPr/>
        </p:nvSpPr>
        <p:spPr>
          <a:xfrm>
            <a:off x="323640" y="1268640"/>
            <a:ext cx="8064360" cy="3984120"/>
          </a:xfrm>
          <a:prstGeom prst="rect">
            <a:avLst/>
          </a:prstGeom>
          <a:noFill/>
          <a:ln w="0">
            <a:solidFill>
              <a:srgbClr val="53548a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af00db"/>
                </a:solidFill>
                <a:latin typeface="Consolas"/>
              </a:rPr>
              <a:t>from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cryptography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hazmat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primitives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asymmetric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af00db"/>
                </a:solidFill>
                <a:latin typeface="Consolas"/>
              </a:rPr>
              <a:t>import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padding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af00db"/>
                </a:solidFill>
                <a:latin typeface="Consolas"/>
              </a:rPr>
              <a:t>from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cryptography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hazmat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primitives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af00db"/>
                </a:solidFill>
                <a:latin typeface="Consolas"/>
              </a:rPr>
              <a:t>import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serialization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hashes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af00db"/>
                </a:solidFill>
                <a:latin typeface="Consolas"/>
              </a:rPr>
              <a:t>from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cryptography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hazmat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backends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af00db"/>
                </a:solidFill>
                <a:latin typeface="Consolas"/>
              </a:rPr>
              <a:t>import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default_backend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1600" spc="-1" strike="noStrike">
                <a:solidFill>
                  <a:srgbClr val="af00db"/>
                </a:solidFill>
                <a:latin typeface="Consolas"/>
              </a:rPr>
              <a:t>with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open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600" spc="-1" strike="noStrike">
                <a:solidFill>
                  <a:srgbClr val="a31515"/>
                </a:solidFill>
                <a:latin typeface="Consolas"/>
              </a:rPr>
              <a:t>"public_key.pem"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pt-BR" sz="1600" spc="-1" strike="noStrike">
                <a:solidFill>
                  <a:srgbClr val="a31515"/>
                </a:solidFill>
                <a:latin typeface="Consolas"/>
              </a:rPr>
              <a:t>"rb"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pt-BR" sz="1600" spc="-1" strike="noStrike">
                <a:solidFill>
                  <a:srgbClr val="af00db"/>
                </a:solidFill>
                <a:latin typeface="Consolas"/>
              </a:rPr>
              <a:t>as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public_file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public_key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serialization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load_pem_public_key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public_file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read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(),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       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backend</a:t>
            </a:r>
            <a:r>
              <a:rPr b="0" lang="pt-BR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default_backend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message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a31515"/>
                </a:solidFill>
                <a:latin typeface="Consolas"/>
              </a:rPr>
              <a:t>"Esta é a mensagem original."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encode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600" spc="-1" strike="noStrike">
                <a:solidFill>
                  <a:srgbClr val="a31515"/>
                </a:solidFill>
                <a:latin typeface="Consolas"/>
              </a:rPr>
              <a:t>"utf-8"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encrypted_message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public_key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encrypt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message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padding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OAEP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mgf</a:t>
            </a:r>
            <a:r>
              <a:rPr b="0" lang="pt-BR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padding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MGF1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algorithm</a:t>
            </a:r>
            <a:r>
              <a:rPr b="0" lang="pt-BR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hashes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SHA256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()),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                         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algorithm</a:t>
            </a:r>
            <a:r>
              <a:rPr b="0" lang="pt-BR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hashes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SHA256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(),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label</a:t>
            </a:r>
            <a:r>
              <a:rPr b="0" lang="pt-BR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600" spc="-1" strike="noStrike">
                <a:solidFill>
                  <a:srgbClr val="0000ff"/>
                </a:solidFill>
                <a:latin typeface="Consolas"/>
              </a:rPr>
              <a:t>None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))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1600" spc="-1" strike="noStrike">
                <a:solidFill>
                  <a:srgbClr val="af00db"/>
                </a:solidFill>
                <a:latin typeface="Consolas"/>
              </a:rPr>
              <a:t>with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open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600" spc="-1" strike="noStrike">
                <a:solidFill>
                  <a:srgbClr val="a31515"/>
                </a:solidFill>
                <a:latin typeface="Consolas"/>
              </a:rPr>
              <a:t>"mensagem_encriptada.bin"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pt-BR" sz="1600" spc="-1" strike="noStrike">
                <a:solidFill>
                  <a:srgbClr val="a31515"/>
                </a:solidFill>
                <a:latin typeface="Consolas"/>
              </a:rPr>
              <a:t>"wb"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pt-BR" sz="1600" spc="-1" strike="noStrike">
                <a:solidFill>
                  <a:srgbClr val="af00db"/>
                </a:solidFill>
                <a:latin typeface="Consolas"/>
              </a:rPr>
              <a:t>as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encrypted_file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encrypted_file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write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encrypted_message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ítulo 1"/>
          <p:cNvSpPr txBox="1"/>
          <p:nvPr/>
        </p:nvSpPr>
        <p:spPr>
          <a:xfrm>
            <a:off x="179640" y="404640"/>
            <a:ext cx="8578800" cy="1069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424456"/>
                </a:solidFill>
                <a:latin typeface="Trebuchet MS"/>
              </a:rPr>
              <a:t>Decriptar mensagem com a chave privada</a:t>
            </a:r>
            <a:endParaRPr b="0" lang="en-GB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1" name="CaixaDeTexto 3"/>
          <p:cNvSpPr/>
          <p:nvPr/>
        </p:nvSpPr>
        <p:spPr>
          <a:xfrm>
            <a:off x="323640" y="1268640"/>
            <a:ext cx="8064360" cy="5444280"/>
          </a:xfrm>
          <a:prstGeom prst="rect">
            <a:avLst/>
          </a:prstGeom>
          <a:noFill/>
          <a:ln w="0">
            <a:solidFill>
              <a:srgbClr val="53548a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af00db"/>
                </a:solidFill>
                <a:latin typeface="Consolas"/>
              </a:rPr>
              <a:t>from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cryptography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hazmat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primitives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asymmetric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af00db"/>
                </a:solidFill>
                <a:latin typeface="Consolas"/>
              </a:rPr>
              <a:t>import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padding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af00db"/>
                </a:solidFill>
                <a:latin typeface="Consolas"/>
              </a:rPr>
              <a:t>from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cryptography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hazmat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primitives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af00db"/>
                </a:solidFill>
                <a:latin typeface="Consolas"/>
              </a:rPr>
              <a:t>import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serialization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hashes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af00db"/>
                </a:solidFill>
                <a:latin typeface="Consolas"/>
              </a:rPr>
              <a:t>from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cryptography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hazmat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backends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af00db"/>
                </a:solidFill>
                <a:latin typeface="Consolas"/>
              </a:rPr>
              <a:t>import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default_backend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1600" spc="-1" strike="noStrike">
                <a:solidFill>
                  <a:srgbClr val="af00db"/>
                </a:solidFill>
                <a:latin typeface="Consolas"/>
              </a:rPr>
              <a:t>with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open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600" spc="-1" strike="noStrike">
                <a:solidFill>
                  <a:srgbClr val="a31515"/>
                </a:solidFill>
                <a:latin typeface="Consolas"/>
              </a:rPr>
              <a:t>"private_key.pem"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pt-BR" sz="1600" spc="-1" strike="noStrike">
                <a:solidFill>
                  <a:srgbClr val="a31515"/>
                </a:solidFill>
                <a:latin typeface="Consolas"/>
              </a:rPr>
              <a:t>"rb"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pt-BR" sz="1600" spc="-1" strike="noStrike">
                <a:solidFill>
                  <a:srgbClr val="af00db"/>
                </a:solidFill>
                <a:latin typeface="Consolas"/>
              </a:rPr>
              <a:t>as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private_file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private_key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serialization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load_pem_private_key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       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private_file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read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(),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       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password</a:t>
            </a:r>
            <a:r>
              <a:rPr b="0" lang="pt-BR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600" spc="-1" strike="noStrike">
                <a:solidFill>
                  <a:srgbClr val="0000ff"/>
                </a:solidFill>
                <a:latin typeface="Consolas"/>
              </a:rPr>
              <a:t>b</a:t>
            </a:r>
            <a:r>
              <a:rPr b="0" lang="pt-BR" sz="1600" spc="-1" strike="noStrike">
                <a:solidFill>
                  <a:srgbClr val="a31515"/>
                </a:solidFill>
                <a:latin typeface="Consolas"/>
              </a:rPr>
              <a:t>"minha_senha_forte"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,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       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backend</a:t>
            </a:r>
            <a:r>
              <a:rPr b="0" lang="pt-BR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default_backend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encrypted_message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open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600" spc="-1" strike="noStrike">
                <a:solidFill>
                  <a:srgbClr val="a31515"/>
                </a:solidFill>
                <a:latin typeface="Consolas"/>
              </a:rPr>
              <a:t>"mensagem_encriptada.bin"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pt-BR" sz="1600" spc="-1" strike="noStrike">
                <a:solidFill>
                  <a:srgbClr val="a31515"/>
                </a:solidFill>
                <a:latin typeface="Consolas"/>
              </a:rPr>
              <a:t>"rb"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).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read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decrypted_message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private_key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decrypt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encrypted_message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,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padding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OAEP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       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mgf</a:t>
            </a:r>
            <a:r>
              <a:rPr b="0" lang="pt-BR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padding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MGF1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algorithm</a:t>
            </a:r>
            <a:r>
              <a:rPr b="0" lang="pt-BR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hashes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SHA256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()),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       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algorithm</a:t>
            </a:r>
            <a:r>
              <a:rPr b="0" lang="pt-BR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hashes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267f99"/>
                </a:solidFill>
                <a:latin typeface="Consolas"/>
              </a:rPr>
              <a:t>SHA256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(),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       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label</a:t>
            </a:r>
            <a:r>
              <a:rPr b="0" lang="pt-BR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600" spc="-1" strike="noStrike">
                <a:solidFill>
                  <a:srgbClr val="0000ff"/>
                </a:solidFill>
                <a:latin typeface="Consolas"/>
              </a:rPr>
              <a:t>None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print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600" spc="-1" strike="noStrike">
                <a:solidFill>
                  <a:srgbClr val="a31515"/>
                </a:solidFill>
                <a:latin typeface="Consolas"/>
              </a:rPr>
              <a:t>"Mensagem decriptada:"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pt-BR" sz="1600" spc="-1" strike="noStrike">
                <a:solidFill>
                  <a:srgbClr val="001080"/>
                </a:solidFill>
                <a:latin typeface="Consolas"/>
              </a:rPr>
              <a:t>decrypted_message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600" spc="-1" strike="noStrike">
                <a:solidFill>
                  <a:srgbClr val="795e26"/>
                </a:solidFill>
                <a:latin typeface="Consolas"/>
              </a:rPr>
              <a:t>decode</a:t>
            </a:r>
            <a:r>
              <a:rPr b="0" lang="pt-BR" sz="1600" spc="-1" strike="noStrike">
                <a:solidFill>
                  <a:srgbClr val="3b3b3b"/>
                </a:solidFill>
                <a:latin typeface="Consolas"/>
              </a:rPr>
              <a:t>())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m 13" descr="puzzle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293" name="Text Box 3"/>
          <p:cNvSpPr/>
          <p:nvPr/>
        </p:nvSpPr>
        <p:spPr>
          <a:xfrm>
            <a:off x="192600" y="5373360"/>
            <a:ext cx="6035400" cy="1367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Times New Roman"/>
              </a:rPr>
              <a:t>Regis Pires Magalhães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onsolas"/>
              </a:rPr>
              <a:t>regispires@lia.ufc.br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onsolas"/>
              </a:rPr>
              <a:t>@regispires 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94" name="Text Box 2"/>
          <p:cNvSpPr/>
          <p:nvPr/>
        </p:nvSpPr>
        <p:spPr>
          <a:xfrm>
            <a:off x="1873080" y="71280"/>
            <a:ext cx="7198920" cy="1071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Trebuchet MS"/>
              </a:rPr>
              <a:t>Obrigado!</a:t>
            </a:r>
            <a:endParaRPr b="0" lang="pt-BR" sz="36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</a:rPr>
              <a:t>Dúvidas, comentários, sugestões?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295" name="Picture 2" descr="http://guiadoestudante.abril.com.br/blogs/atualidades-vestibular/files/2013/06/BrasaoUFC_wikimediacommons.png"/>
          <p:cNvPicPr/>
          <p:nvPr/>
        </p:nvPicPr>
        <p:blipFill>
          <a:blip r:embed="rId2"/>
          <a:stretch/>
        </p:blipFill>
        <p:spPr>
          <a:xfrm>
            <a:off x="4135320" y="5388480"/>
            <a:ext cx="868320" cy="142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ítulo 1_0"/>
          <p:cNvSpPr txBox="1"/>
          <p:nvPr/>
        </p:nvSpPr>
        <p:spPr>
          <a:xfrm>
            <a:off x="457200" y="18864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</a:rPr>
              <a:t>Tipos de Arquivos</a:t>
            </a:r>
            <a:endParaRPr b="0" lang="en-GB" sz="4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5" name="Espaço Reservado para Conteúdo 2_0"/>
          <p:cNvSpPr txBox="1"/>
          <p:nvPr/>
        </p:nvSpPr>
        <p:spPr>
          <a:xfrm>
            <a:off x="457200" y="1193040"/>
            <a:ext cx="8229240" cy="4323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Georgia"/>
              </a:rPr>
              <a:t>CSV</a:t>
            </a:r>
            <a:r>
              <a:rPr b="0" lang="pt-BR" sz="2000" spc="-1" strike="noStrike">
                <a:solidFill>
                  <a:srgbClr val="000000"/>
                </a:solidFill>
                <a:latin typeface="Georgia"/>
              </a:rPr>
              <a:t> vs </a:t>
            </a:r>
            <a:r>
              <a:rPr b="1" lang="pt-BR" sz="2000" spc="-1" strike="noStrike">
                <a:solidFill>
                  <a:srgbClr val="000000"/>
                </a:solidFill>
                <a:latin typeface="Georgia"/>
              </a:rPr>
              <a:t>Parquet</a:t>
            </a:r>
            <a:endParaRPr b="0" lang="en-GB" sz="20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GB" sz="2000" spc="-1" strike="noStrike">
              <a:solidFill>
                <a:srgbClr val="53548a"/>
              </a:solidFill>
              <a:latin typeface="Georgia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897120" y="1728000"/>
            <a:ext cx="342288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| nome  | curso           | nota |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| -------- | ---------------- | ------ |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| Ana     | Matemática | 8.5  |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| Bruno  | História       | 7.0  |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| Carla   | Física          | 9.2  |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720000" y="4285440"/>
            <a:ext cx="221076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pt-BR" sz="1800" spc="-1" strike="noStrike">
                <a:latin typeface="Arial"/>
              </a:rPr>
              <a:t>CSV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nome,curso,nota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Ana,Matemática,8.5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Bruno,História,7.0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Carla,Física,9.2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3490920" y="4361400"/>
            <a:ext cx="496908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pt-BR" sz="1800" spc="-1" strike="noStrike">
                <a:latin typeface="Arial"/>
              </a:rPr>
              <a:t>Parquet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Coluna "nome"  -&gt; [Ana, Bruno, Carla]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Coluna "curso" -&gt; [Matemática, História, Física]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Coluna "nota"  -&gt; [8.5, 7.0, 9.2]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ítulo 1"/>
          <p:cNvSpPr txBox="1"/>
          <p:nvPr/>
        </p:nvSpPr>
        <p:spPr>
          <a:xfrm>
            <a:off x="457200" y="620640"/>
            <a:ext cx="8229240" cy="1069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</a:rPr>
              <a:t>Versão do Python</a:t>
            </a:r>
            <a:endParaRPr b="0" lang="en-GB" sz="4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0" name="CaixaDeTexto 4"/>
          <p:cNvSpPr/>
          <p:nvPr/>
        </p:nvSpPr>
        <p:spPr>
          <a:xfrm>
            <a:off x="539640" y="1949760"/>
            <a:ext cx="3744000" cy="821880"/>
          </a:xfrm>
          <a:prstGeom prst="rect">
            <a:avLst/>
          </a:prstGeom>
          <a:noFill/>
          <a:ln w="0">
            <a:solidFill>
              <a:srgbClr val="53548a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af00db"/>
                </a:solidFill>
                <a:latin typeface="Consolas"/>
              </a:rPr>
              <a:t>import</a:t>
            </a:r>
            <a:r>
              <a:rPr b="0" lang="fr-FR" sz="2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fr-FR" sz="2400" spc="-1" strike="noStrike">
                <a:solidFill>
                  <a:srgbClr val="267f99"/>
                </a:solidFill>
                <a:latin typeface="Consolas"/>
              </a:rPr>
              <a:t>sys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795e26"/>
                </a:solidFill>
                <a:latin typeface="Consolas"/>
              </a:rPr>
              <a:t>print</a:t>
            </a:r>
            <a:r>
              <a:rPr b="0" lang="fr-FR" sz="24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fr-FR" sz="2400" spc="-1" strike="noStrike">
                <a:solidFill>
                  <a:srgbClr val="267f99"/>
                </a:solidFill>
                <a:latin typeface="Consolas"/>
              </a:rPr>
              <a:t>sys</a:t>
            </a:r>
            <a:r>
              <a:rPr b="0" lang="fr-FR" sz="24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fr-FR" sz="2400" spc="-1" strike="noStrike">
                <a:solidFill>
                  <a:srgbClr val="001080"/>
                </a:solidFill>
                <a:latin typeface="Consolas"/>
              </a:rPr>
              <a:t>version</a:t>
            </a:r>
            <a:r>
              <a:rPr b="0" lang="fr-FR" sz="24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ítulo 1"/>
          <p:cNvSpPr txBox="1"/>
          <p:nvPr/>
        </p:nvSpPr>
        <p:spPr>
          <a:xfrm>
            <a:off x="457200" y="62064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</a:rPr>
              <a:t>Entrada / Saída</a:t>
            </a:r>
            <a:endParaRPr b="0" lang="en-GB" sz="4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2" name="Espaço Reservado para Conteúdo 2"/>
          <p:cNvSpPr txBox="1"/>
          <p:nvPr/>
        </p:nvSpPr>
        <p:spPr>
          <a:xfrm>
            <a:off x="457200" y="1727280"/>
            <a:ext cx="8229240" cy="4323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eorgia"/>
              </a:rPr>
              <a:t>Entrada</a:t>
            </a:r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  <a:p>
            <a:pPr lvl="1" marL="657360" indent="-24588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Georgia"/>
              </a:rPr>
              <a:t>Ler bytes.</a:t>
            </a:r>
            <a:endParaRPr b="0" lang="en-GB" sz="2600" spc="-1" strike="noStrike">
              <a:solidFill>
                <a:srgbClr val="53548a"/>
              </a:solidFill>
              <a:latin typeface="Georgia"/>
            </a:endParaRPr>
          </a:p>
          <a:p>
            <a:pPr marL="36504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eorgia"/>
              </a:rPr>
              <a:t>Saída</a:t>
            </a:r>
            <a:endParaRPr b="0" lang="en-GB" sz="2800" spc="-1" strike="noStrike">
              <a:solidFill>
                <a:srgbClr val="000000"/>
              </a:solidFill>
              <a:latin typeface="Georgia"/>
            </a:endParaRPr>
          </a:p>
          <a:p>
            <a:pPr lvl="1" marL="657360" indent="-24588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Georgia"/>
              </a:rPr>
              <a:t>Escrever bytes.</a:t>
            </a:r>
            <a:endParaRPr b="0" lang="en-GB" sz="2600" spc="-1" strike="noStrike">
              <a:solidFill>
                <a:srgbClr val="53548a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ítulo 1"/>
          <p:cNvSpPr txBox="1"/>
          <p:nvPr/>
        </p:nvSpPr>
        <p:spPr>
          <a:xfrm>
            <a:off x="457200" y="620640"/>
            <a:ext cx="8229240" cy="1069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</a:rPr>
              <a:t>Lendo uma linha inteira</a:t>
            </a:r>
            <a:endParaRPr b="0" lang="en-GB" sz="4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4" name="CaixaDeTexto 2"/>
          <p:cNvSpPr/>
          <p:nvPr/>
        </p:nvSpPr>
        <p:spPr>
          <a:xfrm>
            <a:off x="584280" y="1628640"/>
            <a:ext cx="6552000" cy="8218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af00db"/>
                </a:solidFill>
                <a:latin typeface="Consolas"/>
              </a:rPr>
              <a:t>with</a:t>
            </a:r>
            <a:r>
              <a:rPr b="0" lang="pt-BR" sz="2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400" spc="-1" strike="noStrike">
                <a:solidFill>
                  <a:srgbClr val="795e26"/>
                </a:solidFill>
                <a:latin typeface="Consolas"/>
              </a:rPr>
              <a:t>open</a:t>
            </a:r>
            <a:r>
              <a:rPr b="0" lang="pt-BR" sz="24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2400" spc="-1" strike="noStrike">
                <a:solidFill>
                  <a:srgbClr val="a31515"/>
                </a:solidFill>
                <a:latin typeface="Consolas"/>
              </a:rPr>
              <a:t>"arquivo.txt"</a:t>
            </a:r>
            <a:r>
              <a:rPr b="0" lang="pt-BR" sz="24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pt-BR" sz="2400" spc="-1" strike="noStrike">
                <a:solidFill>
                  <a:srgbClr val="a31515"/>
                </a:solidFill>
                <a:latin typeface="Consolas"/>
              </a:rPr>
              <a:t>"r"</a:t>
            </a:r>
            <a:r>
              <a:rPr b="0" lang="pt-BR" sz="24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pt-BR" sz="2400" spc="-1" strike="noStrike">
                <a:solidFill>
                  <a:srgbClr val="af00db"/>
                </a:solidFill>
                <a:latin typeface="Consolas"/>
              </a:rPr>
              <a:t>as</a:t>
            </a:r>
            <a:r>
              <a:rPr b="0" lang="pt-BR" sz="2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olas"/>
              </a:rPr>
              <a:t>file</a:t>
            </a:r>
            <a:r>
              <a:rPr b="0" lang="pt-BR" sz="2400" spc="-1" strike="noStrike">
                <a:solidFill>
                  <a:srgbClr val="3b3b3b"/>
                </a:solidFill>
                <a:latin typeface="Consolas"/>
              </a:rPr>
              <a:t>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pt-BR" sz="2400" spc="-1" strike="noStrike">
                <a:solidFill>
                  <a:srgbClr val="3b3b3b"/>
                </a:solidFill>
                <a:latin typeface="Consolas"/>
              </a:rPr>
              <a:t>linha </a:t>
            </a:r>
            <a:r>
              <a:rPr b="0" lang="pt-BR" sz="24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2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olas"/>
              </a:rPr>
              <a:t>file</a:t>
            </a:r>
            <a:r>
              <a:rPr b="0" lang="pt-BR" sz="2400" spc="-1" strike="noStrike">
                <a:solidFill>
                  <a:srgbClr val="3b3b3b"/>
                </a:solidFill>
                <a:latin typeface="Consolas"/>
              </a:rPr>
              <a:t>.readline()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ítulo 1"/>
          <p:cNvSpPr txBox="1"/>
          <p:nvPr/>
        </p:nvSpPr>
        <p:spPr>
          <a:xfrm>
            <a:off x="457200" y="620640"/>
            <a:ext cx="8506800" cy="1069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</a:rPr>
              <a:t>Lendo o arquivo inteiro linha a linha</a:t>
            </a:r>
            <a:endParaRPr b="0" lang="en-GB" sz="4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6" name="CaixaDeTexto 2"/>
          <p:cNvSpPr/>
          <p:nvPr/>
        </p:nvSpPr>
        <p:spPr>
          <a:xfrm>
            <a:off x="467640" y="1567800"/>
            <a:ext cx="8229240" cy="3199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af00db"/>
                </a:solidFill>
                <a:latin typeface="Consolas"/>
              </a:rPr>
              <a:t>with</a:t>
            </a: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800" spc="-1" strike="noStrike">
                <a:solidFill>
                  <a:srgbClr val="795e26"/>
                </a:solidFill>
                <a:latin typeface="Consolas"/>
              </a:rPr>
              <a:t>open</a:t>
            </a: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800" spc="-1" strike="noStrike">
                <a:solidFill>
                  <a:srgbClr val="a31515"/>
                </a:solidFill>
                <a:latin typeface="Consolas"/>
              </a:rPr>
              <a:t>"arquivo.txt"</a:t>
            </a: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pt-BR" sz="1800" spc="-1" strike="noStrike">
                <a:solidFill>
                  <a:srgbClr val="a31515"/>
                </a:solidFill>
                <a:latin typeface="Consolas"/>
              </a:rPr>
              <a:t>"r"</a:t>
            </a: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pt-BR" sz="1800" spc="-1" strike="noStrike">
                <a:solidFill>
                  <a:srgbClr val="af00db"/>
                </a:solidFill>
                <a:latin typeface="Consolas"/>
              </a:rPr>
              <a:t>as</a:t>
            </a: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800" spc="-1" strike="noStrike">
                <a:solidFill>
                  <a:srgbClr val="001080"/>
                </a:solidFill>
                <a:latin typeface="Consolas"/>
              </a:rPr>
              <a:t>file</a:t>
            </a: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pt-BR" sz="1800" spc="-1" strike="noStrike">
                <a:solidFill>
                  <a:srgbClr val="001080"/>
                </a:solidFill>
                <a:latin typeface="Consolas"/>
              </a:rPr>
              <a:t>linha</a:t>
            </a: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800" spc="-1" strike="noStrike">
                <a:solidFill>
                  <a:srgbClr val="001080"/>
                </a:solidFill>
                <a:latin typeface="Consolas"/>
              </a:rPr>
              <a:t>file</a:t>
            </a: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800" spc="-1" strike="noStrike">
                <a:solidFill>
                  <a:srgbClr val="795e26"/>
                </a:solidFill>
                <a:latin typeface="Consolas"/>
              </a:rPr>
              <a:t>readline</a:t>
            </a: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()  </a:t>
            </a:r>
            <a:r>
              <a:rPr b="0" lang="pt-BR" sz="1800" spc="-1" strike="noStrike">
                <a:solidFill>
                  <a:srgbClr val="008000"/>
                </a:solidFill>
                <a:latin typeface="Consolas"/>
              </a:rPr>
              <a:t># primeira linha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pt-BR" sz="1800" spc="-1" strike="noStrike">
                <a:solidFill>
                  <a:srgbClr val="af00db"/>
                </a:solidFill>
                <a:latin typeface="Consolas"/>
              </a:rPr>
              <a:t>while</a:t>
            </a: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800" spc="-1" strike="noStrike">
                <a:solidFill>
                  <a:srgbClr val="001080"/>
                </a:solidFill>
                <a:latin typeface="Consolas"/>
              </a:rPr>
              <a:t>linha</a:t>
            </a: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	</a:t>
            </a: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	</a:t>
            </a: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800" spc="-1" strike="noStrike">
                <a:solidFill>
                  <a:srgbClr val="008000"/>
                </a:solidFill>
                <a:latin typeface="Consolas"/>
              </a:rPr>
              <a:t># .strip() remove espaços em branco e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8000"/>
                </a:solidFill>
                <a:latin typeface="Consolas"/>
              </a:rPr>
              <a:t>        </a:t>
            </a:r>
            <a:r>
              <a:rPr b="0" lang="pt-BR" sz="1800" spc="-1" strike="noStrike">
                <a:solidFill>
                  <a:srgbClr val="008000"/>
                </a:solidFill>
                <a:latin typeface="Consolas"/>
              </a:rPr>
              <a:t># quebras de linha extras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        </a:t>
            </a:r>
            <a:r>
              <a:rPr b="0" lang="pt-BR" sz="1800" spc="-1" strike="noStrike">
                <a:solidFill>
                  <a:srgbClr val="795e26"/>
                </a:solidFill>
                <a:latin typeface="Consolas"/>
              </a:rPr>
              <a:t>print</a:t>
            </a: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800" spc="-1" strike="noStrike">
                <a:solidFill>
                  <a:srgbClr val="001080"/>
                </a:solidFill>
                <a:latin typeface="Consolas"/>
              </a:rPr>
              <a:t>linha</a:t>
            </a: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800" spc="-1" strike="noStrike">
                <a:solidFill>
                  <a:srgbClr val="795e26"/>
                </a:solidFill>
                <a:latin typeface="Consolas"/>
              </a:rPr>
              <a:t>strip</a:t>
            </a: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())  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        </a:t>
            </a:r>
            <a:r>
              <a:rPr b="0" lang="pt-BR" sz="1800" spc="-1" strike="noStrike">
                <a:solidFill>
                  <a:srgbClr val="001080"/>
                </a:solidFill>
                <a:latin typeface="Consolas"/>
              </a:rPr>
              <a:t>linha</a:t>
            </a: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800" spc="-1" strike="noStrike">
                <a:solidFill>
                  <a:srgbClr val="001080"/>
                </a:solidFill>
                <a:latin typeface="Consolas"/>
              </a:rPr>
              <a:t>file</a:t>
            </a: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800" spc="-1" strike="noStrike">
                <a:solidFill>
                  <a:srgbClr val="795e26"/>
                </a:solidFill>
                <a:latin typeface="Consolas"/>
              </a:rPr>
              <a:t>readline</a:t>
            </a: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()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ítulo 1"/>
          <p:cNvSpPr txBox="1"/>
          <p:nvPr/>
        </p:nvSpPr>
        <p:spPr>
          <a:xfrm>
            <a:off x="457200" y="620640"/>
            <a:ext cx="8506800" cy="1069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</a:rPr>
              <a:t>Lendo o arquivo inteiro</a:t>
            </a:r>
            <a:endParaRPr b="0" lang="en-GB" sz="4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8" name="CaixaDeTexto 2"/>
          <p:cNvSpPr/>
          <p:nvPr/>
        </p:nvSpPr>
        <p:spPr>
          <a:xfrm>
            <a:off x="467640" y="1567800"/>
            <a:ext cx="8229240" cy="18277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af00db"/>
                </a:solidFill>
                <a:latin typeface="Consolas"/>
              </a:rPr>
              <a:t>with</a:t>
            </a: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800" spc="-1" strike="noStrike">
                <a:solidFill>
                  <a:srgbClr val="795e26"/>
                </a:solidFill>
                <a:latin typeface="Consolas"/>
              </a:rPr>
              <a:t>open</a:t>
            </a: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1800" spc="-1" strike="noStrike">
                <a:solidFill>
                  <a:srgbClr val="a31515"/>
                </a:solidFill>
                <a:latin typeface="Consolas"/>
              </a:rPr>
              <a:t>"arquivo.txt"</a:t>
            </a: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pt-BR" sz="1800" spc="-1" strike="noStrike">
                <a:solidFill>
                  <a:srgbClr val="a31515"/>
                </a:solidFill>
                <a:latin typeface="Consolas"/>
              </a:rPr>
              <a:t>"r"</a:t>
            </a: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pt-BR" sz="1800" spc="-1" strike="noStrike">
                <a:solidFill>
                  <a:srgbClr val="af00db"/>
                </a:solidFill>
                <a:latin typeface="Consolas"/>
              </a:rPr>
              <a:t>as</a:t>
            </a: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800" spc="-1" strike="noStrike">
                <a:solidFill>
                  <a:srgbClr val="001080"/>
                </a:solidFill>
                <a:latin typeface="Consolas"/>
              </a:rPr>
              <a:t>file</a:t>
            </a: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pt-BR" sz="1800" spc="-1" strike="noStrike">
                <a:solidFill>
                  <a:srgbClr val="001080"/>
                </a:solidFill>
                <a:latin typeface="Consolas"/>
              </a:rPr>
              <a:t>doc</a:t>
            </a: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1800" spc="-1" strike="noStrike">
                <a:solidFill>
                  <a:srgbClr val="001080"/>
                </a:solidFill>
                <a:latin typeface="Consolas"/>
              </a:rPr>
              <a:t>file</a:t>
            </a: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1800" spc="-1" strike="noStrike">
                <a:solidFill>
                  <a:srgbClr val="795e26"/>
                </a:solidFill>
                <a:latin typeface="Consolas"/>
              </a:rPr>
              <a:t>read</a:t>
            </a: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()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3b3b3b"/>
                </a:solidFill>
                <a:latin typeface="Consolas"/>
              </a:rPr>
              <a:t>print(doc)</a:t>
            </a:r>
            <a:br/>
            <a:br/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ítulo 1"/>
          <p:cNvSpPr txBox="1"/>
          <p:nvPr/>
        </p:nvSpPr>
        <p:spPr>
          <a:xfrm>
            <a:off x="457200" y="620640"/>
            <a:ext cx="8229240" cy="1069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</a:rPr>
              <a:t>Lendo Strings do Teclado</a:t>
            </a:r>
            <a:endParaRPr b="0" lang="en-GB" sz="4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0" name="CaixaDeTexto 2"/>
          <p:cNvSpPr/>
          <p:nvPr/>
        </p:nvSpPr>
        <p:spPr>
          <a:xfrm>
            <a:off x="467640" y="1628640"/>
            <a:ext cx="7853040" cy="4176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af00db"/>
                </a:solidFill>
                <a:latin typeface="Consolas"/>
              </a:rPr>
              <a:t>import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000" spc="-1" strike="noStrike">
                <a:solidFill>
                  <a:srgbClr val="267f99"/>
                </a:solidFill>
                <a:latin typeface="Consolas"/>
              </a:rPr>
              <a:t>sys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2000" spc="-1" strike="noStrike">
                <a:solidFill>
                  <a:srgbClr val="008000"/>
                </a:solidFill>
                <a:latin typeface="Consolas"/>
              </a:rPr>
              <a:t># Ler da entrada padrão (teclado)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1080"/>
                </a:solidFill>
                <a:latin typeface="Consolas"/>
              </a:rPr>
              <a:t>linha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000" spc="-1" strike="noStrike">
                <a:solidFill>
                  <a:srgbClr val="267f99"/>
                </a:solidFill>
                <a:latin typeface="Consolas"/>
              </a:rPr>
              <a:t>sys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2000" spc="-1" strike="noStrike">
                <a:solidFill>
                  <a:srgbClr val="001080"/>
                </a:solidFill>
                <a:latin typeface="Consolas"/>
              </a:rPr>
              <a:t>stdin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2000" spc="-1" strike="noStrike">
                <a:solidFill>
                  <a:srgbClr val="795e26"/>
                </a:solidFill>
                <a:latin typeface="Consolas"/>
              </a:rPr>
              <a:t>readline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()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t-BR" sz="2000" spc="-1" strike="noStrike">
                <a:solidFill>
                  <a:srgbClr val="af00db"/>
                </a:solidFill>
                <a:latin typeface="Consolas"/>
              </a:rPr>
              <a:t>while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000" spc="-1" strike="noStrike">
                <a:solidFill>
                  <a:srgbClr val="001080"/>
                </a:solidFill>
                <a:latin typeface="Consolas"/>
              </a:rPr>
              <a:t>linha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	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000" spc="-1" strike="noStrike">
                <a:solidFill>
                  <a:srgbClr val="008000"/>
                </a:solidFill>
                <a:latin typeface="Consolas"/>
              </a:rPr>
              <a:t># .strip() remove espaços em branco e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pt-BR" sz="2000" spc="-1" strike="noStrike">
                <a:solidFill>
                  <a:srgbClr val="008000"/>
                </a:solidFill>
                <a:latin typeface="Consolas"/>
              </a:rPr>
              <a:t># quebras de linha extras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pt-BR" sz="2000" spc="-1" strike="noStrike">
                <a:solidFill>
                  <a:srgbClr val="795e26"/>
                </a:solidFill>
                <a:latin typeface="Consolas"/>
              </a:rPr>
              <a:t>print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pt-BR" sz="2000" spc="-1" strike="noStrike">
                <a:solidFill>
                  <a:srgbClr val="001080"/>
                </a:solidFill>
                <a:latin typeface="Consolas"/>
              </a:rPr>
              <a:t>linha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2000" spc="-1" strike="noStrike">
                <a:solidFill>
                  <a:srgbClr val="795e26"/>
                </a:solidFill>
                <a:latin typeface="Consolas"/>
              </a:rPr>
              <a:t>strip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())  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pt-BR" sz="2000" spc="-1" strike="noStrike">
                <a:solidFill>
                  <a:srgbClr val="001080"/>
                </a:solidFill>
                <a:latin typeface="Consolas"/>
              </a:rPr>
              <a:t>linha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pt-BR" sz="2000" spc="-1" strike="noStrike">
                <a:solidFill>
                  <a:srgbClr val="267f99"/>
                </a:solidFill>
                <a:latin typeface="Consolas"/>
              </a:rPr>
              <a:t>sys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2000" spc="-1" strike="noStrike">
                <a:solidFill>
                  <a:srgbClr val="001080"/>
                </a:solidFill>
                <a:latin typeface="Consolas"/>
              </a:rPr>
              <a:t>stdin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pt-BR" sz="2000" spc="-1" strike="noStrike">
                <a:solidFill>
                  <a:srgbClr val="795e26"/>
                </a:solidFill>
                <a:latin typeface="Consolas"/>
              </a:rPr>
              <a:t>readline</a:t>
            </a:r>
            <a:r>
              <a:rPr b="0" lang="pt-BR" sz="2000" spc="-1" strike="noStrike">
                <a:solidFill>
                  <a:srgbClr val="3b3b3b"/>
                </a:solidFill>
                <a:latin typeface="Consolas"/>
              </a:rPr>
              <a:t>()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93638</TotalTime>
  <Application>LibreOffice/7.1.4.2$Windows_X86_64 LibreOffice_project/a529a4fab45b75fefc5b6226684193eb000654f6</Application>
  <AppVersion>15.0000</AppVersion>
  <Words>2158</Words>
  <Paragraphs>283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2007-08-05T21:05:55Z</dcterms:created>
  <dc:creator>regis</dc:creator>
  <dc:description/>
  <dc:language>pt-BR</dc:language>
  <cp:lastModifiedBy/>
  <cp:lastPrinted>2007-10-29T18:43:58Z</cp:lastPrinted>
  <dcterms:modified xsi:type="dcterms:W3CDTF">2025-09-15T16:45:50Z</dcterms:modified>
  <cp:revision>336</cp:revision>
  <dc:subject/>
  <dc:title>Desenvolvimento de Software para Persistência  Persistência de Arquivos: texto, binário, CSV, propriedades.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28</vt:i4>
  </property>
</Properties>
</file>