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7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8.jpeg" ContentType="image/jpe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6854825" cy="97123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0E96148-C010-4C42-B0EF-61488B8189E1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6"/>
          <p:cNvSpPr/>
          <p:nvPr/>
        </p:nvSpPr>
        <p:spPr>
          <a:xfrm>
            <a:off x="3879720" y="9226440"/>
            <a:ext cx="2972160" cy="48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8000"/>
              </a:lnSpc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BA3A0B8C-8FA7-43E4-80C6-18B90B565DE6}" type="slidenum">
              <a:rPr b="0" lang="pt-BR" sz="1400" spc="-1" strike="noStrike">
                <a:solidFill>
                  <a:srgbClr val="000000"/>
                </a:solidFill>
                <a:latin typeface="DejaVu Sans"/>
                <a:ea typeface="+mn-ea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222" name="Text Box 1"/>
          <p:cNvSpPr/>
          <p:nvPr/>
        </p:nvSpPr>
        <p:spPr>
          <a:xfrm>
            <a:off x="2141640" y="738360"/>
            <a:ext cx="2568960" cy="36406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080" cy="436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27" hidden="1"/>
          <p:cNvSpPr/>
          <p:nvPr/>
        </p:nvSpPr>
        <p:spPr>
          <a:xfrm>
            <a:off x="0" y="366840"/>
            <a:ext cx="9142920" cy="831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Retângulo 28" hidden="1"/>
          <p:cNvSpPr/>
          <p:nvPr/>
        </p:nvSpPr>
        <p:spPr>
          <a:xfrm>
            <a:off x="0" y="0"/>
            <a:ext cx="9142920" cy="30996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Retângulo 29" hidden="1"/>
          <p:cNvSpPr/>
          <p:nvPr/>
        </p:nvSpPr>
        <p:spPr>
          <a:xfrm>
            <a:off x="0" y="307800"/>
            <a:ext cx="914292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Retângulo 30" hidden="1"/>
          <p:cNvSpPr/>
          <p:nvPr/>
        </p:nvSpPr>
        <p:spPr>
          <a:xfrm flipV="1">
            <a:off x="5410080" y="358560"/>
            <a:ext cx="3732840" cy="892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Retângulo 31" hidden="1"/>
          <p:cNvSpPr/>
          <p:nvPr/>
        </p:nvSpPr>
        <p:spPr>
          <a:xfrm flipV="1">
            <a:off x="5410080" y="437760"/>
            <a:ext cx="3732840" cy="1800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Retângulo de cantos arredondados 32" hidden="1"/>
          <p:cNvSpPr/>
          <p:nvPr/>
        </p:nvSpPr>
        <p:spPr>
          <a:xfrm>
            <a:off x="5407200" y="496800"/>
            <a:ext cx="3062880" cy="27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Retângulo de cantos arredondados 33" hidden="1"/>
          <p:cNvSpPr/>
          <p:nvPr/>
        </p:nvSpPr>
        <p:spPr>
          <a:xfrm>
            <a:off x="7373880" y="588960"/>
            <a:ext cx="1599120" cy="35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Retângulo 34" hidden="1"/>
          <p:cNvSpPr/>
          <p:nvPr/>
        </p:nvSpPr>
        <p:spPr>
          <a:xfrm>
            <a:off x="9085320" y="-1440"/>
            <a:ext cx="56160" cy="6195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Retângulo 35" hidden="1"/>
          <p:cNvSpPr/>
          <p:nvPr/>
        </p:nvSpPr>
        <p:spPr>
          <a:xfrm>
            <a:off x="9043920" y="-1440"/>
            <a:ext cx="27360" cy="6195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Retângulo 36" hidden="1"/>
          <p:cNvSpPr/>
          <p:nvPr/>
        </p:nvSpPr>
        <p:spPr>
          <a:xfrm>
            <a:off x="9024840" y="-1440"/>
            <a:ext cx="8280" cy="6195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Retângulo 37" hidden="1"/>
          <p:cNvSpPr/>
          <p:nvPr/>
        </p:nvSpPr>
        <p:spPr>
          <a:xfrm>
            <a:off x="8975880" y="-1440"/>
            <a:ext cx="25920" cy="6195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Retângulo 38" hidden="1"/>
          <p:cNvSpPr/>
          <p:nvPr/>
        </p:nvSpPr>
        <p:spPr>
          <a:xfrm>
            <a:off x="8915400" y="0"/>
            <a:ext cx="54360" cy="58464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Retângulo 39" hidden="1"/>
          <p:cNvSpPr/>
          <p:nvPr/>
        </p:nvSpPr>
        <p:spPr>
          <a:xfrm>
            <a:off x="8874000" y="0"/>
            <a:ext cx="6840" cy="58464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Retângulo 3"/>
          <p:cNvSpPr/>
          <p:nvPr/>
        </p:nvSpPr>
        <p:spPr>
          <a:xfrm flipV="1">
            <a:off x="5410080" y="3808080"/>
            <a:ext cx="3732840" cy="892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Retângulo 4"/>
          <p:cNvSpPr/>
          <p:nvPr/>
        </p:nvSpPr>
        <p:spPr>
          <a:xfrm flipV="1">
            <a:off x="5410080" y="3894840"/>
            <a:ext cx="3732840" cy="1911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Retângulo 5"/>
          <p:cNvSpPr/>
          <p:nvPr/>
        </p:nvSpPr>
        <p:spPr>
          <a:xfrm flipV="1">
            <a:off x="5410080" y="4112280"/>
            <a:ext cx="3732840" cy="828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Retângulo 6"/>
          <p:cNvSpPr/>
          <p:nvPr/>
        </p:nvSpPr>
        <p:spPr>
          <a:xfrm flipV="1">
            <a:off x="5410080" y="4162320"/>
            <a:ext cx="1964160" cy="1800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Retângulo 9"/>
          <p:cNvSpPr/>
          <p:nvPr/>
        </p:nvSpPr>
        <p:spPr>
          <a:xfrm flipV="1">
            <a:off x="5410080" y="4196520"/>
            <a:ext cx="1964160" cy="828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Retângulo de cantos arredondados 10"/>
          <p:cNvSpPr/>
          <p:nvPr/>
        </p:nvSpPr>
        <p:spPr>
          <a:xfrm>
            <a:off x="5410080" y="3962520"/>
            <a:ext cx="3062880" cy="25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Retângulo de cantos arredondados 11"/>
          <p:cNvSpPr/>
          <p:nvPr/>
        </p:nvSpPr>
        <p:spPr>
          <a:xfrm>
            <a:off x="7377120" y="4060800"/>
            <a:ext cx="1599120" cy="35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Retângulo 12"/>
          <p:cNvSpPr/>
          <p:nvPr/>
        </p:nvSpPr>
        <p:spPr>
          <a:xfrm>
            <a:off x="0" y="3649680"/>
            <a:ext cx="9142920" cy="2433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Retângulo 13"/>
          <p:cNvSpPr/>
          <p:nvPr/>
        </p:nvSpPr>
        <p:spPr>
          <a:xfrm>
            <a:off x="0" y="3675240"/>
            <a:ext cx="9142920" cy="140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Retângulo 14"/>
          <p:cNvSpPr/>
          <p:nvPr/>
        </p:nvSpPr>
        <p:spPr>
          <a:xfrm flipV="1">
            <a:off x="6413400" y="3640680"/>
            <a:ext cx="2729520" cy="246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Retângulo 15"/>
          <p:cNvSpPr/>
          <p:nvPr/>
        </p:nvSpPr>
        <p:spPr>
          <a:xfrm>
            <a:off x="0" y="0"/>
            <a:ext cx="9142920" cy="37008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tângulo 27"/>
          <p:cNvSpPr/>
          <p:nvPr/>
        </p:nvSpPr>
        <p:spPr>
          <a:xfrm>
            <a:off x="0" y="366840"/>
            <a:ext cx="9142920" cy="831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Retângulo 28"/>
          <p:cNvSpPr/>
          <p:nvPr/>
        </p:nvSpPr>
        <p:spPr>
          <a:xfrm>
            <a:off x="0" y="0"/>
            <a:ext cx="9142920" cy="30996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Retângulo 29"/>
          <p:cNvSpPr/>
          <p:nvPr/>
        </p:nvSpPr>
        <p:spPr>
          <a:xfrm>
            <a:off x="0" y="307800"/>
            <a:ext cx="914292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Retângulo 30"/>
          <p:cNvSpPr/>
          <p:nvPr/>
        </p:nvSpPr>
        <p:spPr>
          <a:xfrm flipV="1">
            <a:off x="5410080" y="358560"/>
            <a:ext cx="3732840" cy="892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Retângulo 31"/>
          <p:cNvSpPr/>
          <p:nvPr/>
        </p:nvSpPr>
        <p:spPr>
          <a:xfrm flipV="1">
            <a:off x="5410080" y="437760"/>
            <a:ext cx="3732840" cy="1800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Retângulo de cantos arredondados 32"/>
          <p:cNvSpPr/>
          <p:nvPr/>
        </p:nvSpPr>
        <p:spPr>
          <a:xfrm>
            <a:off x="5407200" y="496800"/>
            <a:ext cx="3062880" cy="27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Retângulo de cantos arredondados 33"/>
          <p:cNvSpPr/>
          <p:nvPr/>
        </p:nvSpPr>
        <p:spPr>
          <a:xfrm>
            <a:off x="7373880" y="588960"/>
            <a:ext cx="1599120" cy="35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Retângulo 34"/>
          <p:cNvSpPr/>
          <p:nvPr/>
        </p:nvSpPr>
        <p:spPr>
          <a:xfrm>
            <a:off x="9085320" y="-1440"/>
            <a:ext cx="56160" cy="6195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Retângulo 35"/>
          <p:cNvSpPr/>
          <p:nvPr/>
        </p:nvSpPr>
        <p:spPr>
          <a:xfrm>
            <a:off x="9043920" y="-1440"/>
            <a:ext cx="27360" cy="6195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Retângulo 36"/>
          <p:cNvSpPr/>
          <p:nvPr/>
        </p:nvSpPr>
        <p:spPr>
          <a:xfrm>
            <a:off x="9024840" y="-1440"/>
            <a:ext cx="8280" cy="6195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Retângulo 37"/>
          <p:cNvSpPr/>
          <p:nvPr/>
        </p:nvSpPr>
        <p:spPr>
          <a:xfrm>
            <a:off x="8975880" y="-1440"/>
            <a:ext cx="25920" cy="6195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Retângulo 38"/>
          <p:cNvSpPr/>
          <p:nvPr/>
        </p:nvSpPr>
        <p:spPr>
          <a:xfrm>
            <a:off x="8915400" y="0"/>
            <a:ext cx="54360" cy="58464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Retângulo 39"/>
          <p:cNvSpPr/>
          <p:nvPr/>
        </p:nvSpPr>
        <p:spPr>
          <a:xfrm>
            <a:off x="8874000" y="0"/>
            <a:ext cx="6840" cy="58464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tângulo 27"/>
          <p:cNvSpPr/>
          <p:nvPr/>
        </p:nvSpPr>
        <p:spPr>
          <a:xfrm>
            <a:off x="0" y="366840"/>
            <a:ext cx="9142920" cy="831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4" name="Retângulo 28"/>
          <p:cNvSpPr/>
          <p:nvPr/>
        </p:nvSpPr>
        <p:spPr>
          <a:xfrm>
            <a:off x="0" y="0"/>
            <a:ext cx="9142920" cy="30996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" name="Retângulo 29"/>
          <p:cNvSpPr/>
          <p:nvPr/>
        </p:nvSpPr>
        <p:spPr>
          <a:xfrm>
            <a:off x="0" y="307800"/>
            <a:ext cx="914292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" name="Retângulo 30"/>
          <p:cNvSpPr/>
          <p:nvPr/>
        </p:nvSpPr>
        <p:spPr>
          <a:xfrm flipV="1">
            <a:off x="5410080" y="358560"/>
            <a:ext cx="3732840" cy="892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Retângulo 31"/>
          <p:cNvSpPr/>
          <p:nvPr/>
        </p:nvSpPr>
        <p:spPr>
          <a:xfrm flipV="1">
            <a:off x="5410080" y="437760"/>
            <a:ext cx="3732840" cy="1800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Retângulo de cantos arredondados 32"/>
          <p:cNvSpPr/>
          <p:nvPr/>
        </p:nvSpPr>
        <p:spPr>
          <a:xfrm>
            <a:off x="5407200" y="496800"/>
            <a:ext cx="3062880" cy="27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Retângulo de cantos arredondados 33"/>
          <p:cNvSpPr/>
          <p:nvPr/>
        </p:nvSpPr>
        <p:spPr>
          <a:xfrm>
            <a:off x="7373880" y="588960"/>
            <a:ext cx="1599120" cy="35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0" name="Retângulo 34"/>
          <p:cNvSpPr/>
          <p:nvPr/>
        </p:nvSpPr>
        <p:spPr>
          <a:xfrm>
            <a:off x="9085320" y="-1440"/>
            <a:ext cx="56160" cy="6195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" name="Retângulo 35"/>
          <p:cNvSpPr/>
          <p:nvPr/>
        </p:nvSpPr>
        <p:spPr>
          <a:xfrm>
            <a:off x="9043920" y="-1440"/>
            <a:ext cx="27360" cy="6195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2" name="Retângulo 36"/>
          <p:cNvSpPr/>
          <p:nvPr/>
        </p:nvSpPr>
        <p:spPr>
          <a:xfrm>
            <a:off x="9024840" y="-1440"/>
            <a:ext cx="8280" cy="6195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Retângulo 37"/>
          <p:cNvSpPr/>
          <p:nvPr/>
        </p:nvSpPr>
        <p:spPr>
          <a:xfrm>
            <a:off x="8975880" y="-1440"/>
            <a:ext cx="25920" cy="6195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Retângulo 38"/>
          <p:cNvSpPr/>
          <p:nvPr/>
        </p:nvSpPr>
        <p:spPr>
          <a:xfrm>
            <a:off x="8915400" y="0"/>
            <a:ext cx="54360" cy="58464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Retângulo 39"/>
          <p:cNvSpPr/>
          <p:nvPr/>
        </p:nvSpPr>
        <p:spPr>
          <a:xfrm>
            <a:off x="8874000" y="0"/>
            <a:ext cx="6840" cy="58464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"/>
          <p:cNvSpPr/>
          <p:nvPr/>
        </p:nvSpPr>
        <p:spPr>
          <a:xfrm>
            <a:off x="323640" y="332640"/>
            <a:ext cx="8457120" cy="280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5680" bIns="46800" anchor="b">
            <a:noAutofit/>
          </a:bodyPr>
          <a:p>
            <a:pPr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0" lang="pt-BR" sz="4800" spc="-1" strike="noStrike">
                <a:solidFill>
                  <a:srgbClr val="ffffff"/>
                </a:solidFill>
                <a:latin typeface="Trebuchet MS"/>
                <a:ea typeface="DejaVu Sans"/>
              </a:rPr>
              <a:t>Desenvolvimento de Software para Persistência</a:t>
            </a:r>
            <a:br/>
            <a:br/>
            <a:r>
              <a:rPr b="0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Apresentação da Disciplina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1" name="Rectangle 2"/>
          <p:cNvSpPr/>
          <p:nvPr/>
        </p:nvSpPr>
        <p:spPr>
          <a:xfrm>
            <a:off x="385200" y="5700240"/>
            <a:ext cx="7210080" cy="10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8480" bIns="46800">
            <a:normAutofit/>
          </a:bodyPr>
          <a:p>
            <a:pPr>
              <a:lnSpc>
                <a:spcPct val="100000"/>
              </a:lnSpc>
              <a:spcBef>
                <a:spcPts val="700"/>
              </a:spcBef>
              <a:spcAft>
                <a:spcPts val="300"/>
              </a:spcAft>
              <a:tabLst>
                <a:tab algn="l" pos="0"/>
              </a:tabLst>
            </a:pPr>
            <a:r>
              <a:rPr b="1" lang="en-GB" sz="2400" spc="-1" strike="noStrike">
                <a:solidFill>
                  <a:srgbClr val="424456"/>
                </a:solidFill>
                <a:latin typeface="Georgia"/>
                <a:ea typeface="DejaVu Sans"/>
              </a:rPr>
              <a:t>Prof. Regis Pires Magalhães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GB" sz="2400" spc="-1" strike="noStrike">
                <a:solidFill>
                  <a:srgbClr val="424456"/>
                </a:solidFill>
                <a:latin typeface="Georgia"/>
                <a:ea typeface="DejaVu Sans"/>
              </a:rPr>
              <a:t>regismagalhaes@ufc.br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72" name="Picture 2" descr="http://guiadoestudante.abril.com.br/blogs/atualidades-vestibular/files/2013/06/BrasaoUFC_wikimediacommons.png"/>
          <p:cNvPicPr/>
          <p:nvPr/>
        </p:nvPicPr>
        <p:blipFill>
          <a:blip r:embed="rId1"/>
          <a:stretch/>
        </p:blipFill>
        <p:spPr>
          <a:xfrm>
            <a:off x="7956360" y="5085360"/>
            <a:ext cx="956880" cy="1570320"/>
          </a:xfrm>
          <a:prstGeom prst="rect">
            <a:avLst/>
          </a:prstGeom>
          <a:ln w="0">
            <a:noFill/>
          </a:ln>
        </p:spPr>
      </p:pic>
      <p:sp>
        <p:nvSpPr>
          <p:cNvPr id="173" name="Rectangle 2_0"/>
          <p:cNvSpPr/>
          <p:nvPr/>
        </p:nvSpPr>
        <p:spPr>
          <a:xfrm>
            <a:off x="385200" y="4728600"/>
            <a:ext cx="7210080" cy="10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8480" bIns="46800">
            <a:normAutofit/>
          </a:bodyPr>
          <a:p>
            <a:pPr>
              <a:lnSpc>
                <a:spcPct val="100000"/>
              </a:lnSpc>
              <a:spcBef>
                <a:spcPts val="700"/>
              </a:spcBef>
              <a:spcAft>
                <a:spcPts val="300"/>
              </a:spcAft>
              <a:tabLst>
                <a:tab algn="l" pos="0"/>
              </a:tabLst>
            </a:pPr>
            <a:r>
              <a:rPr b="1" lang="en-GB" sz="2400" spc="-1" strike="noStrike">
                <a:solidFill>
                  <a:srgbClr val="424456"/>
                </a:solidFill>
                <a:latin typeface="Georgia"/>
                <a:ea typeface="DejaVu Sans"/>
              </a:rPr>
              <a:t>Prof. Jefferson de Carvalho Silva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GB" sz="2400" spc="-1" strike="noStrike">
                <a:solidFill>
                  <a:srgbClr val="424456"/>
                </a:solidFill>
                <a:latin typeface="Georgia"/>
                <a:ea typeface="DejaVu Sans"/>
              </a:rPr>
              <a:t>jeffersoncarvalho@ufc.br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ítulo 1"/>
          <p:cNvSpPr/>
          <p:nvPr/>
        </p:nvSpPr>
        <p:spPr>
          <a:xfrm>
            <a:off x="457200" y="26064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Conteúdo Programático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91" name="Espaço Reservado para Conteúdo 2"/>
          <p:cNvSpPr/>
          <p:nvPr/>
        </p:nvSpPr>
        <p:spPr>
          <a:xfrm>
            <a:off x="457200" y="1196640"/>
            <a:ext cx="8228520" cy="53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BigData e NoSQL: Visão Geral. 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Tipos de bancos NoSQL: Orientados à documentos, Chave-valor, Colunar, Grafo, Busca, Vetor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Banco orientado à documentos: MongoDB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Object Storage</a:t>
            </a:r>
            <a:endParaRPr b="0" lang="pt-BR" sz="18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  <a:tabLst>
                <a:tab algn="l" pos="0"/>
              </a:tabLst>
            </a:pPr>
            <a:r>
              <a:rPr b="0" lang="pt-BR" sz="1600" spc="-1" strike="noStrike">
                <a:solidFill>
                  <a:srgbClr val="438086"/>
                </a:solidFill>
                <a:latin typeface="Georgia"/>
                <a:ea typeface="DejaVu Sans"/>
              </a:rPr>
              <a:t>Cloud Storage: AWS S3, Azure Blob Storage, Google Cloud Storage</a:t>
            </a:r>
            <a:endParaRPr b="0" lang="pt-BR" sz="16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  <a:tabLst>
                <a:tab algn="l" pos="0"/>
              </a:tabLst>
            </a:pPr>
            <a:r>
              <a:rPr b="0" lang="pt-BR" sz="1600" spc="-1" strike="noStrike">
                <a:solidFill>
                  <a:srgbClr val="438086"/>
                </a:solidFill>
                <a:latin typeface="Georgia"/>
                <a:ea typeface="DejaVu Sans"/>
              </a:rPr>
              <a:t>On-premise Storage: MinIO</a:t>
            </a:r>
            <a:endParaRPr b="0" lang="pt-BR" sz="1600" spc="-1" strike="noStrike">
              <a:latin typeface="Arial"/>
            </a:endParaRPr>
          </a:p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Requisitos: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Linguagem Python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Biblioteca Pandas ou Polars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FastAPI, Swagger, Postman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Docker</a:t>
            </a:r>
            <a:endParaRPr b="0" lang="pt-BR" sz="1800" spc="-1" strike="noStrike">
              <a:latin typeface="Arial"/>
            </a:endParaRPr>
          </a:p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ítulo 1"/>
          <p:cNvSpPr/>
          <p:nvPr/>
        </p:nvSpPr>
        <p:spPr>
          <a:xfrm>
            <a:off x="457200" y="18864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Avaliação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93" name="Espaço Reservado para Conteúdo 2"/>
          <p:cNvSpPr/>
          <p:nvPr/>
        </p:nvSpPr>
        <p:spPr>
          <a:xfrm>
            <a:off x="323640" y="1124640"/>
            <a:ext cx="8568000" cy="52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A avaliação da disciplina consiste de:</a:t>
            </a:r>
            <a:endParaRPr b="0" lang="pt-BR" sz="20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2 Trabalhos Práticos </a:t>
            </a:r>
            <a:r>
              <a:rPr b="0" lang="pt-BR" sz="1800" spc="-1" strike="noStrike">
                <a:solidFill>
                  <a:srgbClr val="438086"/>
                </a:solidFill>
                <a:latin typeface="Georgia"/>
                <a:ea typeface="DejaVu Sans"/>
              </a:rPr>
              <a:t>(um por módulo) (em trio) </a:t>
            </a:r>
            <a:br/>
            <a:r>
              <a:rPr b="0" lang="pt-BR" sz="1800" spc="-1" strike="noStrike">
                <a:solidFill>
                  <a:srgbClr val="438086"/>
                </a:solidFill>
                <a:latin typeface="Georgia"/>
                <a:ea typeface="DejaVu Sans"/>
              </a:rPr>
              <a:t>= </a:t>
            </a:r>
            <a:r>
              <a:rPr b="0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50%</a:t>
            </a:r>
            <a:r>
              <a:rPr b="0" lang="pt-BR" sz="1800" spc="-1" strike="noStrike">
                <a:solidFill>
                  <a:srgbClr val="438086"/>
                </a:solidFill>
                <a:latin typeface="Georgia"/>
                <a:ea typeface="DejaVu Sans"/>
              </a:rPr>
              <a:t> da nota da disciplina</a:t>
            </a:r>
            <a:endParaRPr b="0" lang="pt-BR" sz="18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1600" spc="-1" strike="noStrike">
                <a:solidFill>
                  <a:srgbClr val="53548a"/>
                </a:solidFill>
                <a:latin typeface="Georgia"/>
                <a:ea typeface="DejaVu Sans"/>
              </a:rPr>
              <a:t>Criação de uma API Web usando o framework FastAPI. </a:t>
            </a:r>
            <a:endParaRPr b="0" lang="pt-BR" sz="16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1600" spc="-1" strike="noStrike">
                <a:solidFill>
                  <a:srgbClr val="53548a"/>
                </a:solidFill>
                <a:latin typeface="Georgia"/>
                <a:ea typeface="DejaVu Sans"/>
              </a:rPr>
              <a:t>Entregas ocorrerão mediante apresentação e envio do trabalho ao professor.</a:t>
            </a:r>
            <a:endParaRPr b="0" lang="pt-BR" sz="16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1600" spc="-1" strike="noStrike">
                <a:solidFill>
                  <a:srgbClr val="53548a"/>
                </a:solidFill>
                <a:latin typeface="Georgia"/>
                <a:ea typeface="DejaVu Sans"/>
              </a:rPr>
              <a:t>Os trabalhos práticos consistem de 2 notas de pesos iguais com valores entre 0 e 10, correspondendo a 50% da nota da disciplina.</a:t>
            </a:r>
            <a:endParaRPr b="0" lang="pt-BR" sz="16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1600" spc="-1" strike="noStrike">
                <a:solidFill>
                  <a:srgbClr val="53548a"/>
                </a:solidFill>
                <a:latin typeface="Georgia"/>
                <a:ea typeface="DejaVu Sans"/>
              </a:rPr>
              <a:t>A apresentação dos trabalhos práticos é obrigatória. Caso não ocorra, implica em nota zero. </a:t>
            </a:r>
            <a:endParaRPr b="0" lang="pt-BR" sz="16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1600" spc="-1" strike="noStrike">
                <a:solidFill>
                  <a:srgbClr val="53548a"/>
                </a:solidFill>
                <a:latin typeface="Georgia"/>
                <a:ea typeface="DejaVu Sans"/>
              </a:rPr>
              <a:t>É necessário apresentar a lista das atividades de cada membro do trio.</a:t>
            </a:r>
            <a:endParaRPr b="0" lang="pt-BR" sz="16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1600" spc="-1" strike="noStrike">
                <a:solidFill>
                  <a:srgbClr val="53548a"/>
                </a:solidFill>
                <a:latin typeface="Georgia"/>
                <a:ea typeface="DejaVu Sans"/>
              </a:rPr>
              <a:t>O tempo da apresentação deve ser dividido igualmente entre os membros do trio.</a:t>
            </a:r>
            <a:endParaRPr b="0" lang="pt-BR" sz="16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Cursos do DataCamp</a:t>
            </a:r>
            <a:r>
              <a:rPr b="0" lang="pt-BR" sz="1800" spc="-1" strike="noStrike">
                <a:solidFill>
                  <a:srgbClr val="438086"/>
                </a:solidFill>
                <a:latin typeface="Georgia"/>
                <a:ea typeface="DejaVu Sans"/>
              </a:rPr>
              <a:t> relacionados aos conteúdos ministrados em sala de aula. Nota baseada na pontuação XP dos cursos.</a:t>
            </a:r>
            <a:br/>
            <a:r>
              <a:rPr b="0" lang="pt-BR" sz="1800" spc="-1" strike="noStrike">
                <a:solidFill>
                  <a:srgbClr val="438086"/>
                </a:solidFill>
                <a:latin typeface="Georgia"/>
                <a:ea typeface="DejaVu Sans"/>
              </a:rPr>
              <a:t>= </a:t>
            </a:r>
            <a:r>
              <a:rPr b="0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20%</a:t>
            </a:r>
            <a:r>
              <a:rPr b="0" lang="pt-BR" sz="1800" spc="-1" strike="noStrike">
                <a:solidFill>
                  <a:srgbClr val="438086"/>
                </a:solidFill>
                <a:latin typeface="Georgia"/>
                <a:ea typeface="DejaVu Sans"/>
              </a:rPr>
              <a:t> da nota da disciplina.</a:t>
            </a:r>
            <a:endParaRPr b="0" lang="pt-BR" sz="18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2 Testes escritos individuais </a:t>
            </a:r>
            <a:r>
              <a:rPr b="0" lang="pt-BR" sz="1800" spc="-1" strike="noStrike">
                <a:solidFill>
                  <a:srgbClr val="438086"/>
                </a:solidFill>
                <a:latin typeface="Georgia"/>
                <a:ea typeface="DejaVu Sans"/>
              </a:rPr>
              <a:t>= </a:t>
            </a:r>
            <a:r>
              <a:rPr b="0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30%</a:t>
            </a:r>
            <a:r>
              <a:rPr b="0" lang="pt-BR" sz="1800" spc="-1" strike="noStrike">
                <a:solidFill>
                  <a:srgbClr val="438086"/>
                </a:solidFill>
                <a:latin typeface="Georgia"/>
                <a:ea typeface="DejaVu Sans"/>
              </a:rPr>
              <a:t> da nota da disciplina. </a:t>
            </a:r>
            <a:endParaRPr b="0" lang="pt-BR" sz="18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1800" spc="-1" strike="noStrike">
                <a:solidFill>
                  <a:srgbClr val="438086"/>
                </a:solidFill>
                <a:latin typeface="Georgia"/>
                <a:ea typeface="DejaVu Sans"/>
              </a:rPr>
              <a:t>A Avaliação Final (AF) da disciplina para alunos com Média menor que 7.0 (Sete).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ítulo 1"/>
          <p:cNvSpPr/>
          <p:nvPr/>
        </p:nvSpPr>
        <p:spPr>
          <a:xfrm>
            <a:off x="457200" y="47664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Faltas e reprovação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95" name="Espaço Reservado para Conteúdo 2"/>
          <p:cNvSpPr/>
          <p:nvPr/>
        </p:nvSpPr>
        <p:spPr>
          <a:xfrm>
            <a:off x="457200" y="1337040"/>
            <a:ext cx="8228520" cy="43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c00000"/>
                </a:solidFill>
                <a:latin typeface="Georgia"/>
                <a:ea typeface="DejaVu Sans"/>
              </a:rPr>
              <a:t>Mais de 25% de faltas causa reprovação na disciplina.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ítulo 1"/>
          <p:cNvSpPr/>
          <p:nvPr/>
        </p:nvSpPr>
        <p:spPr>
          <a:xfrm>
            <a:off x="457200" y="631080"/>
            <a:ext cx="8228520" cy="10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Bibliografia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97" name="Rectangle 5"/>
          <p:cNvSpPr/>
          <p:nvPr/>
        </p:nvSpPr>
        <p:spPr>
          <a:xfrm>
            <a:off x="4572000" y="1351440"/>
            <a:ext cx="4570920" cy="22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c00000"/>
                </a:solidFill>
                <a:latin typeface="Amazon Ember"/>
                <a:ea typeface="DejaVu Sans"/>
              </a:rPr>
              <a:t>Designing Data-Intensive Applications</a:t>
            </a: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 The Big Ideas Behind Reliable, Scalable, and Maintainable Systems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April 18, 2017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by Martin Kleppmann 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98" name="Picture 2" descr=""/>
          <p:cNvPicPr/>
          <p:nvPr/>
        </p:nvPicPr>
        <p:blipFill>
          <a:blip r:embed="rId1"/>
          <a:stretch/>
        </p:blipFill>
        <p:spPr>
          <a:xfrm>
            <a:off x="285120" y="1504080"/>
            <a:ext cx="3997800" cy="5236200"/>
          </a:xfrm>
          <a:prstGeom prst="rect">
            <a:avLst/>
          </a:prstGeom>
          <a:ln w="0">
            <a:noFill/>
          </a:ln>
        </p:spPr>
      </p:pic>
      <p:pic>
        <p:nvPicPr>
          <p:cNvPr id="199" name="Picture 4" descr="Designing Data-Intensive Applications"/>
          <p:cNvPicPr/>
          <p:nvPr/>
        </p:nvPicPr>
        <p:blipFill>
          <a:blip r:embed="rId2"/>
          <a:stretch/>
        </p:blipFill>
        <p:spPr>
          <a:xfrm>
            <a:off x="4722480" y="3357000"/>
            <a:ext cx="3808800" cy="340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ítulo 1"/>
          <p:cNvSpPr/>
          <p:nvPr/>
        </p:nvSpPr>
        <p:spPr>
          <a:xfrm>
            <a:off x="457200" y="631080"/>
            <a:ext cx="8228520" cy="10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Bibliografia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01" name="Rectangle 5"/>
          <p:cNvSpPr/>
          <p:nvPr/>
        </p:nvSpPr>
        <p:spPr>
          <a:xfrm>
            <a:off x="4572000" y="1351440"/>
            <a:ext cx="4570920" cy="56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Part I. Foundations of Data Systems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1. Reliable, Scalable, and Maintainable Applications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2. Data Models and Query Languages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3. Storage and Retrieval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4. Encoding and Evolution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Part II. Distributed Data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5. Replication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6. Partitioning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7. Transactions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8. The Trouble with Distributed Systems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9. Consistency and Consensus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Part III. Derived Data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10. Batch Processing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11. Stream Processing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12. The Future of Data Systems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02" name="Picture 2" descr=""/>
          <p:cNvPicPr/>
          <p:nvPr/>
        </p:nvPicPr>
        <p:blipFill>
          <a:blip r:embed="rId1"/>
          <a:stretch/>
        </p:blipFill>
        <p:spPr>
          <a:xfrm>
            <a:off x="285120" y="1504080"/>
            <a:ext cx="3997800" cy="523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ítulo 1"/>
          <p:cNvSpPr/>
          <p:nvPr/>
        </p:nvSpPr>
        <p:spPr>
          <a:xfrm>
            <a:off x="457200" y="631080"/>
            <a:ext cx="8228520" cy="10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Bibliografia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04" name="Rectangle 5"/>
          <p:cNvSpPr/>
          <p:nvPr/>
        </p:nvSpPr>
        <p:spPr>
          <a:xfrm>
            <a:off x="4572000" y="1351440"/>
            <a:ext cx="4570920" cy="39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c00000"/>
                </a:solidFill>
                <a:latin typeface="Amazon Ember"/>
                <a:ea typeface="DejaVu Sans"/>
              </a:rPr>
              <a:t>Seven Databases in Seven Weeks</a:t>
            </a: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 </a:t>
            </a:r>
            <a:br/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A Guide to Modern Databases and the NoSQL Movement - 2nd Edition</a:t>
            </a:r>
            <a:br/>
            <a:br/>
            <a:r>
              <a:rPr b="0" lang="en-US" sz="2000" spc="-1" strike="noStrike">
                <a:solidFill>
                  <a:srgbClr val="111111"/>
                </a:solidFill>
                <a:latin typeface="Amazon Ember"/>
                <a:ea typeface="DejaVu Sans"/>
              </a:rPr>
              <a:t>April 24, 2018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Redis, Neo4J, CouchDB, MongoDB, HBase, Postgres and DynamoDB</a:t>
            </a:r>
            <a:br/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by Luc Perkins, Eric Redmond, Jim Wilson.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205" name="Picture 2" descr=""/>
          <p:cNvPicPr/>
          <p:nvPr/>
        </p:nvPicPr>
        <p:blipFill>
          <a:blip r:embed="rId1"/>
          <a:stretch/>
        </p:blipFill>
        <p:spPr>
          <a:xfrm>
            <a:off x="179640" y="1556640"/>
            <a:ext cx="4375800" cy="524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ítulo 1"/>
          <p:cNvSpPr/>
          <p:nvPr/>
        </p:nvSpPr>
        <p:spPr>
          <a:xfrm>
            <a:off x="457200" y="631080"/>
            <a:ext cx="8228520" cy="10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Bibliografia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1"/>
          <a:stretch/>
        </p:blipFill>
        <p:spPr>
          <a:xfrm>
            <a:off x="482040" y="1556640"/>
            <a:ext cx="3872880" cy="4769640"/>
          </a:xfrm>
          <a:prstGeom prst="rect">
            <a:avLst/>
          </a:prstGeom>
          <a:ln w="0">
            <a:noFill/>
          </a:ln>
        </p:spPr>
      </p:pic>
      <p:sp>
        <p:nvSpPr>
          <p:cNvPr id="208" name="Rectangle 5"/>
          <p:cNvSpPr/>
          <p:nvPr/>
        </p:nvSpPr>
        <p:spPr>
          <a:xfrm>
            <a:off x="4572000" y="1351440"/>
            <a:ext cx="4570920" cy="37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c00000"/>
                </a:solidFill>
                <a:latin typeface="Amazon Ember"/>
                <a:ea typeface="DejaVu Sans"/>
              </a:rPr>
              <a:t>Seven NoSQL Databases in a Week</a:t>
            </a: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 </a:t>
            </a:r>
            <a:br/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Get up and running with the fundamentals and functionalities of seven of the most popular NoSQL databases</a:t>
            </a:r>
            <a:br/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March 29, 2018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by Aaron Ploetz , Devram Kandhare , Sudarshan Kadambi, Xun (Brian) Wu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ítulo 1"/>
          <p:cNvSpPr/>
          <p:nvPr/>
        </p:nvSpPr>
        <p:spPr>
          <a:xfrm>
            <a:off x="457200" y="631080"/>
            <a:ext cx="8228520" cy="10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Bibliografia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210" name="Picture 2" descr=""/>
          <p:cNvPicPr/>
          <p:nvPr/>
        </p:nvPicPr>
        <p:blipFill>
          <a:blip r:embed="rId1"/>
          <a:stretch/>
        </p:blipFill>
        <p:spPr>
          <a:xfrm>
            <a:off x="482040" y="1556640"/>
            <a:ext cx="3872880" cy="4769640"/>
          </a:xfrm>
          <a:prstGeom prst="rect">
            <a:avLst/>
          </a:prstGeom>
          <a:ln w="0">
            <a:noFill/>
          </a:ln>
        </p:spPr>
      </p:pic>
      <p:sp>
        <p:nvSpPr>
          <p:cNvPr id="211" name="Rectangle 5"/>
          <p:cNvSpPr/>
          <p:nvPr/>
        </p:nvSpPr>
        <p:spPr>
          <a:xfrm>
            <a:off x="4572000" y="1351440"/>
            <a:ext cx="4570920" cy="283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120">
              <a:lnSpc>
                <a:spcPct val="100000"/>
              </a:lnSpc>
              <a:buClr>
                <a:srgbClr val="0f1111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Introduction to NoSQL Databases</a:t>
            </a:r>
            <a:endParaRPr b="0" lang="pt-BR" sz="20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f1111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MongoDB</a:t>
            </a:r>
            <a:endParaRPr b="0" lang="pt-BR" sz="20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f1111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Neo4j</a:t>
            </a:r>
            <a:endParaRPr b="0" lang="pt-BR" sz="20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f1111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Redis</a:t>
            </a:r>
            <a:endParaRPr b="0" lang="pt-BR" sz="20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f1111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Cassandra</a:t>
            </a:r>
            <a:endParaRPr b="0" lang="pt-BR" sz="20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f1111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HBase</a:t>
            </a:r>
            <a:endParaRPr b="0" lang="pt-BR" sz="20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f1111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Dynamo DB</a:t>
            </a:r>
            <a:endParaRPr b="0" lang="pt-BR" sz="20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f1111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InfluxDB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ítulo 1"/>
          <p:cNvSpPr/>
          <p:nvPr/>
        </p:nvSpPr>
        <p:spPr>
          <a:xfrm>
            <a:off x="457200" y="631080"/>
            <a:ext cx="8228520" cy="10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Bibliografia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13" name="Rectangle 5"/>
          <p:cNvSpPr/>
          <p:nvPr/>
        </p:nvSpPr>
        <p:spPr>
          <a:xfrm>
            <a:off x="4572000" y="1351440"/>
            <a:ext cx="4570920" cy="24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c00000"/>
                </a:solidFill>
                <a:latin typeface="Amazon Ember"/>
                <a:ea typeface="DejaVu Sans"/>
              </a:rPr>
              <a:t>NoSQL Essencial</a:t>
            </a:r>
            <a:br/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Um Guia Conciso Para o Mundo Emergente da Persistência Poliglota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Junho 2013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por Martin Fowler, Pramod J. Sadalage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214" name="Picture 6" descr=""/>
          <p:cNvPicPr/>
          <p:nvPr/>
        </p:nvPicPr>
        <p:blipFill>
          <a:blip r:embed="rId1"/>
          <a:stretch/>
        </p:blipFill>
        <p:spPr>
          <a:xfrm>
            <a:off x="467640" y="1504080"/>
            <a:ext cx="3682800" cy="523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ítulo 1"/>
          <p:cNvSpPr/>
          <p:nvPr/>
        </p:nvSpPr>
        <p:spPr>
          <a:xfrm>
            <a:off x="457200" y="32868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Bibliografia – minhabiblioteca UFC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16" name="Espaço Reservado para Conteúdo 2"/>
          <p:cNvSpPr/>
          <p:nvPr/>
        </p:nvSpPr>
        <p:spPr>
          <a:xfrm>
            <a:off x="395640" y="1337040"/>
            <a:ext cx="8228520" cy="43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SILVA, Luiz F C.; RIVA, Aline D.; ROSA, Gabriel A.; et al. </a:t>
            </a:r>
            <a:r>
              <a:rPr b="1" lang="pt-BR" sz="1600" spc="-1" strike="noStrike">
                <a:solidFill>
                  <a:srgbClr val="c00000"/>
                </a:solidFill>
                <a:latin typeface="Georgia"/>
                <a:ea typeface="DejaVu Sans"/>
              </a:rPr>
              <a:t>Banco de Dados Não Relacional.</a:t>
            </a:r>
            <a:r>
              <a:rPr b="0" lang="pt-BR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 Porto Alegre: SAGAH, 2021. E-book. p.Capa. ISBN 9786556901534. Disponível em: https://app.minhabiblioteca.com.br/reader/books/9786556901534/.</a:t>
            </a:r>
            <a:endParaRPr b="0" lang="pt-BR" sz="16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PEREIRA, Mariana A.; NEUMANN, Fabiano B.; MILANI, Alessandra M P.; et al. </a:t>
            </a:r>
            <a:r>
              <a:rPr b="1" lang="pt-BR" sz="1600" spc="-1" strike="noStrike">
                <a:solidFill>
                  <a:srgbClr val="c00000"/>
                </a:solidFill>
                <a:latin typeface="Georgia"/>
                <a:ea typeface="DejaVu Sans"/>
              </a:rPr>
              <a:t>Framework de Big Data</a:t>
            </a:r>
            <a:r>
              <a:rPr b="0" lang="pt-BR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. Porto Alegre: SAGAH, 2020. E-book. p.Capa. ISBN 9786556900803. Disponível em: https://app.minhabiblioteca.com.br/reader/books/9786556900803/.</a:t>
            </a:r>
            <a:endParaRPr b="0" lang="pt-BR" sz="16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MUELLER, John P.; MASSARON, Luca. </a:t>
            </a:r>
            <a:r>
              <a:rPr b="1" lang="pt-BR" sz="1600" spc="-1" strike="noStrike">
                <a:solidFill>
                  <a:srgbClr val="c00000"/>
                </a:solidFill>
                <a:latin typeface="Georgia"/>
                <a:ea typeface="DejaVu Sans"/>
              </a:rPr>
              <a:t>Python Para Data Science Para Leigos</a:t>
            </a:r>
            <a:r>
              <a:rPr b="0" lang="pt-BR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. Rio de Janeiro: Editora Alta Books, 2020. E-book. p.1. ISBN 9786555201512. Disponível em: https://app.minhabiblioteca.com.br/reader/books/9786555201512/.</a:t>
            </a:r>
            <a:endParaRPr b="0" lang="pt-BR" sz="16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BEHRMAN, Kennedy R. </a:t>
            </a:r>
            <a:r>
              <a:rPr b="1" lang="pt-BR" sz="1600" spc="-1" strike="noStrike">
                <a:solidFill>
                  <a:srgbClr val="c00000"/>
                </a:solidFill>
                <a:latin typeface="Georgia"/>
                <a:ea typeface="DejaVu Sans"/>
              </a:rPr>
              <a:t>Fundamentos de Python para ciência de dados</a:t>
            </a:r>
            <a:r>
              <a:rPr b="0" lang="pt-BR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. Porto Alegre: Bookman, 2023. E-book. p.i. ISBN 9788582605974. Disponível em: https://app.minhabiblioteca.com.br/reader/books/9788582605974/.</a:t>
            </a:r>
            <a:endParaRPr b="0" lang="pt-BR" sz="16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NETTO, Amilcar; MACIEL, Francisco. </a:t>
            </a:r>
            <a:r>
              <a:rPr b="1" lang="pt-BR" sz="1600" spc="-1" strike="noStrike">
                <a:solidFill>
                  <a:srgbClr val="c00000"/>
                </a:solidFill>
                <a:latin typeface="Georgia"/>
                <a:ea typeface="DejaVu Sans"/>
              </a:rPr>
              <a:t>Python para Data Science e Machine Learning Descomplicado</a:t>
            </a:r>
            <a:r>
              <a:rPr b="0" lang="pt-BR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. Rio de Janeiro: Editora Alta Books, 2021. E-book. p.1. ISBN 9786555203172. Disponível em: https://app.minhabiblioteca.com.br/reader/books/9786555203172/.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ítulo 1"/>
          <p:cNvSpPr/>
          <p:nvPr/>
        </p:nvSpPr>
        <p:spPr>
          <a:xfrm>
            <a:off x="457200" y="69264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Apresentações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75" name="Espaço Reservado para Conteúdo 2"/>
          <p:cNvSpPr/>
          <p:nvPr/>
        </p:nvSpPr>
        <p:spPr>
          <a:xfrm>
            <a:off x="457200" y="1772640"/>
            <a:ext cx="8228520" cy="43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Professor</a:t>
            </a:r>
            <a:endParaRPr b="0" lang="pt-BR" sz="2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Alunos</a:t>
            </a:r>
            <a:endParaRPr b="0" lang="pt-BR" sz="2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Disciplina</a:t>
            </a:r>
            <a:endParaRPr b="0" lang="pt-BR" sz="28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Expectativas?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ítulo 1"/>
          <p:cNvSpPr/>
          <p:nvPr/>
        </p:nvSpPr>
        <p:spPr>
          <a:xfrm>
            <a:off x="457200" y="33264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Bibliografia Básica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18" name="Espaço Reservado para Conteúdo 2"/>
          <p:cNvSpPr/>
          <p:nvPr/>
        </p:nvSpPr>
        <p:spPr>
          <a:xfrm>
            <a:off x="374760" y="1337040"/>
            <a:ext cx="8228520" cy="43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SADALAGE, P. J. E FOWLER, M. </a:t>
            </a:r>
            <a:r>
              <a:rPr b="1" lang="pt-BR" sz="2000" spc="-1" strike="noStrike">
                <a:solidFill>
                  <a:srgbClr val="c00000"/>
                </a:solidFill>
                <a:latin typeface="Georgia"/>
                <a:ea typeface="DejaVu Sans"/>
              </a:rPr>
              <a:t>NoSQL Essencial</a:t>
            </a: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. Editora Novatec, São Paulo, 2013.</a:t>
            </a:r>
            <a:endParaRPr b="0" lang="pt-BR" sz="20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REDMOND, E.; WILSON, J. R. Seven Databases in Seven Weeks: </a:t>
            </a:r>
            <a:r>
              <a:rPr b="1" lang="pt-BR" sz="2000" spc="-1" strike="noStrike">
                <a:solidFill>
                  <a:srgbClr val="c00000"/>
                </a:solidFill>
                <a:latin typeface="Georgia"/>
                <a:ea typeface="DejaVu Sans"/>
              </a:rPr>
              <a:t>A Guide to Modern Databases and the NoSQL Movement</a:t>
            </a: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. 1ª edição, 2012. The Pragmatic Programmers.</a:t>
            </a:r>
            <a:endParaRPr b="0" lang="pt-BR" sz="20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ULLMAN, J.D.; WIDOW, J. First Course in Database Systems. 3a edição, 2007. Prentice Hall.</a:t>
            </a:r>
            <a:endParaRPr b="0" lang="pt-BR" sz="20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HAMBRICK, G. et al. </a:t>
            </a:r>
            <a:r>
              <a:rPr b="1" lang="pt-BR" sz="2000" spc="-1" strike="noStrike">
                <a:solidFill>
                  <a:srgbClr val="c00000"/>
                </a:solidFill>
                <a:latin typeface="Georgia"/>
                <a:ea typeface="DejaVu Sans"/>
              </a:rPr>
              <a:t>Persistence in the Enterprise: A Guide to Persistence Technologies</a:t>
            </a: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; 1ª edição, 2008. IBM Press.</a:t>
            </a:r>
            <a:endParaRPr b="0" lang="pt-BR" sz="20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ELMASRI, R.; NAVATHE, S. B. </a:t>
            </a:r>
            <a:r>
              <a:rPr b="1" lang="pt-BR" sz="2000" spc="-1" strike="noStrike">
                <a:solidFill>
                  <a:srgbClr val="c00000"/>
                </a:solidFill>
                <a:latin typeface="Georgia"/>
                <a:ea typeface="DejaVu Sans"/>
              </a:rPr>
              <a:t>Sistemas de banco de dados</a:t>
            </a: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. 4ª edicao, 2009. Pearson/Addison-Wesley.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ítulo 1"/>
          <p:cNvSpPr/>
          <p:nvPr/>
        </p:nvSpPr>
        <p:spPr>
          <a:xfrm>
            <a:off x="457200" y="26064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Bibliografia complementar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20" name="Espaço Reservado para Conteúdo 2"/>
          <p:cNvSpPr/>
          <p:nvPr/>
        </p:nvSpPr>
        <p:spPr>
          <a:xfrm>
            <a:off x="457200" y="1268640"/>
            <a:ext cx="8434080" cy="50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WHITE, Tom. </a:t>
            </a:r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Hadoop: the definitive guide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. California: O´Reilly, 2009. xix, 501 p. ISBN 9780596521974 (broch.).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AMBLER, S.W., SADALAGE, P.J. </a:t>
            </a:r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Refactoring Databases: Evolutionary Database Design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. 1a edição, 2011. Addison Wesley.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SILBERSCHATZ, A.; SUDARSHAN, S. </a:t>
            </a:r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Sistema de banco de dados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. 2006. Campus.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LYNN, B. </a:t>
            </a:r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Use a cabeça! SQL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. 1ª edição, 2008. ALTA BOOKS. 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SMITH, Ben. </a:t>
            </a:r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JSON básico: conheça o formato de dados preferido da web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. São Paulo: Novatec, 2015. 400 p. ISBN 9788575224366 (broch.).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HITZLER, P., KRÖTZSCH, M., and RUDOLPH, S. (2009). </a:t>
            </a:r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Foundations of Semantic Web Technologies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. Chapman &amp; Hall/CRC.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ANTONIOU, G. and HARMELEN, F. (2008). </a:t>
            </a:r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A Semantic Web Primer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. Second Edition,Cambridge, MIT Press, Massachusetts. 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HEATH, T. and BIZER, C. (2011). </a:t>
            </a:r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Linked Data: Evolving the Web into a Global Data Space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. Morgan &amp; Claypool, 1st edition.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ítulo 1"/>
          <p:cNvSpPr/>
          <p:nvPr/>
        </p:nvSpPr>
        <p:spPr>
          <a:xfrm>
            <a:off x="457200" y="47664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Disciplina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77" name="Espaço Reservado para Conteúdo 2"/>
          <p:cNvSpPr/>
          <p:nvPr/>
        </p:nvSpPr>
        <p:spPr>
          <a:xfrm>
            <a:off x="457200" y="1556640"/>
            <a:ext cx="8228520" cy="43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Desenvolvimento de Software para Persistëncia</a:t>
            </a:r>
            <a:endParaRPr b="0" lang="pt-BR" sz="2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Carga Horária: 64 horas</a:t>
            </a:r>
            <a:endParaRPr b="0" lang="pt-BR" sz="2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Ementa</a:t>
            </a:r>
            <a:endParaRPr b="0" lang="pt-BR" sz="28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Definição de persistência. </a:t>
            </a:r>
            <a:endParaRPr b="0" lang="pt-BR" sz="26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Persistência empregando documentos XML, objetos serializáveis, SGBDs. </a:t>
            </a:r>
            <a:endParaRPr b="0" lang="pt-BR" sz="26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Tecnologias para persistência de informações.</a:t>
            </a:r>
            <a:endParaRPr b="0" lang="pt-BR" sz="26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Persistência de objetos usando base relacional. Persistência usando outros modelos de dados (orientado a documento, chave-valor, orientado a coluna, grafo). </a:t>
            </a:r>
            <a:endParaRPr b="0" lang="pt-BR" sz="26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Importância para você e para o Curso.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ítulo 1"/>
          <p:cNvSpPr/>
          <p:nvPr/>
        </p:nvSpPr>
        <p:spPr>
          <a:xfrm>
            <a:off x="395640" y="41796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Disciplina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79" name="Espaço Reservado para Conteúdo 2"/>
          <p:cNvSpPr/>
          <p:nvPr/>
        </p:nvSpPr>
        <p:spPr>
          <a:xfrm>
            <a:off x="179640" y="1553040"/>
            <a:ext cx="8712000" cy="43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Georgia"/>
                <a:ea typeface="DejaVu Sans"/>
              </a:rPr>
              <a:t>Objetivos Gerais</a:t>
            </a:r>
            <a:endParaRPr b="0" lang="pt-BR" sz="32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438086"/>
                </a:solidFill>
                <a:latin typeface="Georgia"/>
                <a:ea typeface="DejaVu Sans"/>
              </a:rPr>
              <a:t>Identificar soluções de persistências adequadas às necessidades de stakeholders e contexto tecnológico;</a:t>
            </a:r>
            <a:endParaRPr b="0" lang="pt-BR" sz="28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438086"/>
                </a:solidFill>
                <a:latin typeface="Georgia"/>
                <a:ea typeface="DejaVu Sans"/>
              </a:rPr>
              <a:t>Desenvolver componentes de software voltados para persistência, usando os principais modelos de dados existentes.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ítulo 1"/>
          <p:cNvSpPr/>
          <p:nvPr/>
        </p:nvSpPr>
        <p:spPr>
          <a:xfrm>
            <a:off x="395640" y="41796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Disciplina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81" name="Espaço Reservado para Conteúdo 2"/>
          <p:cNvSpPr/>
          <p:nvPr/>
        </p:nvSpPr>
        <p:spPr>
          <a:xfrm>
            <a:off x="179640" y="1553040"/>
            <a:ext cx="8712000" cy="43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PT" sz="3400" spc="-1" strike="noStrike">
                <a:solidFill>
                  <a:srgbClr val="000000"/>
                </a:solidFill>
                <a:latin typeface="Georgia"/>
                <a:ea typeface="DejaVu Sans"/>
              </a:rPr>
              <a:t>Objetivos Específicos</a:t>
            </a:r>
            <a:endParaRPr b="0" lang="pt-BR" sz="34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Analisar o impacto de requisitos não-funcionais nas decisões de persistência;</a:t>
            </a:r>
            <a:endParaRPr b="0" lang="pt-BR" sz="26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Selecionar modelos de dados adequados para as funcionalidades dos sistemas;</a:t>
            </a:r>
            <a:endParaRPr b="0" lang="pt-BR" sz="26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Desenvolver software usando paradigma de orientação a objeto e banco de dados relacional;</a:t>
            </a:r>
            <a:endParaRPr b="0" lang="pt-BR" sz="26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Projetar, manipular e recuperar informações de banco de dados semi-estruturados;</a:t>
            </a:r>
            <a:endParaRPr b="0" lang="pt-BR" sz="26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Projetar, manipular e recuperar informações de banco de dados não-relacional, usando ferramentas de programação.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ítulo 1"/>
          <p:cNvSpPr/>
          <p:nvPr/>
        </p:nvSpPr>
        <p:spPr>
          <a:xfrm>
            <a:off x="457200" y="20196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Disciplina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83" name="Espaço Reservado para Conteúdo 2"/>
          <p:cNvSpPr/>
          <p:nvPr/>
        </p:nvSpPr>
        <p:spPr>
          <a:xfrm>
            <a:off x="323640" y="980640"/>
            <a:ext cx="8228520" cy="56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Georgia"/>
                <a:ea typeface="DejaVu Sans"/>
              </a:rPr>
              <a:t>Metodologia de ensino</a:t>
            </a:r>
            <a:endParaRPr b="0" lang="pt-BR" sz="32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400" spc="-1" strike="noStrike">
                <a:solidFill>
                  <a:srgbClr val="c00000"/>
                </a:solidFill>
                <a:latin typeface="Georgia"/>
                <a:ea typeface="DejaVu Sans"/>
              </a:rPr>
              <a:t>Aprender fazendo</a:t>
            </a:r>
            <a:endParaRPr b="0" lang="pt-BR" sz="24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400" spc="-1" strike="noStrike">
                <a:solidFill>
                  <a:srgbClr val="438086"/>
                </a:solidFill>
                <a:latin typeface="Georgia"/>
                <a:ea typeface="DejaVu Sans"/>
              </a:rPr>
              <a:t>Desenvolvimento de:</a:t>
            </a:r>
            <a:endParaRPr b="0" lang="pt-BR" sz="24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000" spc="-1" strike="noStrike">
                <a:solidFill>
                  <a:srgbClr val="53548a"/>
                </a:solidFill>
                <a:latin typeface="Georgia"/>
                <a:ea typeface="DejaVu Sans"/>
              </a:rPr>
              <a:t>Iniciativa ≠ Passividade</a:t>
            </a:r>
            <a:endParaRPr b="0" lang="pt-BR" sz="20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000" spc="-1" strike="noStrike">
                <a:solidFill>
                  <a:srgbClr val="53548a"/>
                </a:solidFill>
                <a:latin typeface="Georgia"/>
                <a:ea typeface="DejaVu Sans"/>
              </a:rPr>
              <a:t>Autonomia</a:t>
            </a:r>
            <a:endParaRPr b="0" lang="pt-BR" sz="20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000" spc="-1" strike="noStrike">
                <a:solidFill>
                  <a:srgbClr val="53548a"/>
                </a:solidFill>
                <a:latin typeface="Georgia"/>
                <a:ea typeface="DejaVu Sans"/>
              </a:rPr>
              <a:t>Auto-estima</a:t>
            </a:r>
            <a:endParaRPr b="0" lang="pt-BR" sz="20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000" spc="-1" strike="noStrike">
                <a:solidFill>
                  <a:srgbClr val="53548a"/>
                </a:solidFill>
                <a:latin typeface="Georgia"/>
                <a:ea typeface="DejaVu Sans"/>
              </a:rPr>
              <a:t>Auto-disciplina</a:t>
            </a:r>
            <a:endParaRPr b="0" lang="pt-BR" sz="20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000" spc="-1" strike="noStrike">
                <a:solidFill>
                  <a:srgbClr val="53548a"/>
                </a:solidFill>
                <a:latin typeface="Georgia"/>
                <a:ea typeface="DejaVu Sans"/>
              </a:rPr>
              <a:t>Avaliação contínua</a:t>
            </a:r>
            <a:endParaRPr b="0" lang="pt-BR" sz="20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000" spc="-1" strike="noStrike">
                <a:solidFill>
                  <a:srgbClr val="53548a"/>
                </a:solidFill>
                <a:latin typeface="Georgia"/>
                <a:ea typeface="DejaVu Sans"/>
              </a:rPr>
              <a:t>Trabalho em equipe</a:t>
            </a:r>
            <a:endParaRPr b="0" lang="pt-BR" sz="20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000" spc="-1" strike="noStrike">
                <a:solidFill>
                  <a:srgbClr val="53548a"/>
                </a:solidFill>
                <a:latin typeface="Georgia"/>
                <a:ea typeface="DejaVu Sans"/>
              </a:rPr>
              <a:t>Organização</a:t>
            </a:r>
            <a:endParaRPr b="0" lang="pt-BR" sz="20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000" spc="-1" strike="noStrike">
                <a:solidFill>
                  <a:srgbClr val="53548a"/>
                </a:solidFill>
                <a:latin typeface="Georgia"/>
                <a:ea typeface="DejaVu Sans"/>
              </a:rPr>
              <a:t>Desinibição</a:t>
            </a:r>
            <a:endParaRPr b="0" lang="pt-BR" sz="20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000" spc="-1" strike="noStrike">
                <a:solidFill>
                  <a:srgbClr val="53548a"/>
                </a:solidFill>
                <a:latin typeface="Georgia"/>
                <a:ea typeface="DejaVu Sans"/>
              </a:rPr>
              <a:t>Leitura, interpretação e produção de textos.</a:t>
            </a:r>
            <a:endParaRPr b="0" lang="pt-BR" sz="20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000" spc="-1" strike="noStrike">
                <a:solidFill>
                  <a:srgbClr val="53548a"/>
                </a:solidFill>
                <a:latin typeface="Georgia"/>
                <a:ea typeface="DejaVu Sans"/>
              </a:rPr>
              <a:t>Responsabilidade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ítulo 1_0"/>
          <p:cNvSpPr/>
          <p:nvPr/>
        </p:nvSpPr>
        <p:spPr>
          <a:xfrm>
            <a:off x="457200" y="20196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Disciplina</a:t>
            </a:r>
            <a:endParaRPr b="0" lang="pt-BR" sz="4000" spc="-1" strike="noStrike">
              <a:latin typeface="Arial"/>
            </a:endParaRPr>
          </a:p>
        </p:txBody>
      </p:sp>
      <p:graphicFrame>
        <p:nvGraphicFramePr>
          <p:cNvPr id="185" name=""/>
          <p:cNvGraphicFramePr/>
          <p:nvPr/>
        </p:nvGraphicFramePr>
        <p:xfrm>
          <a:off x="546480" y="1135440"/>
          <a:ext cx="8051400" cy="5598360"/>
        </p:xfrm>
        <a:graphic>
          <a:graphicData uri="http://schemas.openxmlformats.org/drawingml/2006/table">
            <a:tbl>
              <a:tblPr/>
              <a:tblGrid>
                <a:gridCol w="593280"/>
                <a:gridCol w="1390320"/>
                <a:gridCol w="6068160"/>
              </a:tblGrid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16/09/2025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Arquivos: TXT, JSON, CSV, ZIP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22/09/2025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Arquivos: TXT, JSON, CSV, ZIP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23/09/2025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FastAPI: uv, Uvicorn, Ruff, Pydantic, ED em Python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04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29/09/2025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FastAPI: uv, Uvicorn, Ruff, Pydantic, ED em Python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30/09/2025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FastAPI: uv, Uvicorn, Ruff, Pydantic, ED em Python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06/10/2025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FastAPI: uv, Uvicorn, Ruff, Pydantic, ED em Python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07/10/2025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Serialização: Pickle, JSON, Protobuffer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13/10/2025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Serialização: Pickle, JSON, Protobuffer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14/10/2025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Microsoft YaHei"/>
                        </a:rPr>
                        <a:t>Tipos de Dado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20/10/2025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JSON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21/10/2025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JSON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27/10/2025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Tipos de Dados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28/10/2025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XML 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14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03/11/2025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XML 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04/11/2025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PRIMEIRA AVALIAÇÃO PARCIAL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10/11/2025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APRESENTAÇÃO DO PRIMEIRO TRABALHO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ítulo 1_1"/>
          <p:cNvSpPr/>
          <p:nvPr/>
        </p:nvSpPr>
        <p:spPr>
          <a:xfrm>
            <a:off x="457200" y="20196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Disciplina</a:t>
            </a:r>
            <a:endParaRPr b="0" lang="pt-BR" sz="4000" spc="-1" strike="noStrike">
              <a:latin typeface="Arial"/>
            </a:endParaRPr>
          </a:p>
        </p:txBody>
      </p:sp>
      <p:graphicFrame>
        <p:nvGraphicFramePr>
          <p:cNvPr id="187" name=""/>
          <p:cNvGraphicFramePr/>
          <p:nvPr/>
        </p:nvGraphicFramePr>
        <p:xfrm>
          <a:off x="546480" y="1135440"/>
          <a:ext cx="8051400" cy="5598360"/>
        </p:xfrm>
        <a:graphic>
          <a:graphicData uri="http://schemas.openxmlformats.org/drawingml/2006/table">
            <a:tbl>
              <a:tblPr/>
              <a:tblGrid>
                <a:gridCol w="593280"/>
                <a:gridCol w="1390320"/>
                <a:gridCol w="6068160"/>
              </a:tblGrid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11/11/2025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XML: SAX, XPATH, XQuery, Jackson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17/11/2025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XML: SAX, XPATH, XQuery, Jackson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18/11/2025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DB API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24/11/2025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DB API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25/11/2025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DB API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01/12/2025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SQL Alchemy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02/12/2025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SQL Alchemy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24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08/12/2025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SQL Alchemy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09/12/2025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SQL Model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15/12/2025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SQL Model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16/12/2025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Big Data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06/01/2026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Big Data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12/01/2026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MongoDB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30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13/01/2026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MongoDB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31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19/01/2026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SEGUNDA AVALIAÇÃO PARCIAL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32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20/01/2026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APRESENTAÇÃO DO SEGUNDO TRABALHO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ítulo 1"/>
          <p:cNvSpPr/>
          <p:nvPr/>
        </p:nvSpPr>
        <p:spPr>
          <a:xfrm>
            <a:off x="457200" y="26064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Conteúdo Programático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89" name="Espaço Reservado para Conteúdo 2"/>
          <p:cNvSpPr/>
          <p:nvPr/>
        </p:nvSpPr>
        <p:spPr>
          <a:xfrm>
            <a:off x="457200" y="1196640"/>
            <a:ext cx="8228520" cy="53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Módulo 1 - Persistência de arquivos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Formatos de arquivos: texto e binário. Codificação de caracteres. Operações com arquivos.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Formatos texto: CSV, JSON, XML, YAML, Arquivos de Logs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Dados estruturados, semi-estruturados e não estruturados. 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Formatos binários: Parquet, ORC (Optimized Row Columnar)</a:t>
            </a:r>
            <a:endParaRPr b="0" lang="pt-BR" sz="18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Apache Arrow</a:t>
            </a:r>
            <a:endParaRPr b="0" lang="pt-BR" sz="16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Serialização / Desserialização de objetos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Compressão / Descompressão de arquivos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Encriptação e Decriptação de arquivos (Simétrica e Assimétrica).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Verificação de integridade de arquivos (MD5, SHA-1, SHA-256, CheckSum).</a:t>
            </a:r>
            <a:br/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Módulo 2 - Persistência em bancos de dados relacionais e NoSQL 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Persistência diretamente em bancos de dados relacionais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Persistência em bancos relacionais através de ORMs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19023</TotalTime>
  <Application>LibreOffice/7.1.4.2$Windows_X86_64 LibreOffice_project/a529a4fab45b75fefc5b6226684193eb000654f6</Application>
  <AppVersion>15.0000</AppVersion>
  <Words>1540</Words>
  <Paragraphs>162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2007-08-05T21:05:55Z</dcterms:created>
  <dc:creator>regis</dc:creator>
  <dc:description/>
  <dc:language>pt-BR</dc:language>
  <cp:lastModifiedBy/>
  <cp:lastPrinted>2007-10-29T18:43:58Z</cp:lastPrinted>
  <dcterms:modified xsi:type="dcterms:W3CDTF">2025-09-10T11:25:44Z</dcterms:modified>
  <cp:revision>303</cp:revision>
  <dc:subject/>
  <dc:title>Desenvolvimento de Software para Persistência  Apresentação da Disciplina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20</vt:i4>
  </property>
</Properties>
</file>