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wmf" ContentType="image/x-wmf"/>
  <Override PartName="/ppt/media/image3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300FB8A-A326-4425-9DE0-5A426A71FB6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Espaço Reservado para Número de Slid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C3BFB35-284F-4E15-B3E1-E12672C9EC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Rectangle 7"/>
          <p:cNvSpPr/>
          <p:nvPr/>
        </p:nvSpPr>
        <p:spPr>
          <a:xfrm>
            <a:off x="0" y="4952880"/>
            <a:ext cx="12187080" cy="1903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ctangle 8"/>
          <p:cNvSpPr/>
          <p:nvPr/>
        </p:nvSpPr>
        <p:spPr>
          <a:xfrm>
            <a:off x="0" y="4915080"/>
            <a:ext cx="12187080" cy="62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8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9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itle 1"/>
          <p:cNvSpPr/>
          <p:nvPr/>
        </p:nvSpPr>
        <p:spPr>
          <a:xfrm>
            <a:off x="1097280" y="1512720"/>
            <a:ext cx="10056600" cy="345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pt-BR" sz="8800" spc="-52" strike="noStrike">
                <a:solidFill>
                  <a:srgbClr val="ffffff"/>
                </a:solidFill>
                <a:latin typeface="Calibri Light"/>
                <a:ea typeface="DejaVu Sans"/>
              </a:rPr>
              <a:t>Desenvolvimento de Software para Web</a:t>
            </a:r>
            <a:endParaRPr b="0" lang="pt-BR" sz="8800" spc="-1" strike="noStrike">
              <a:latin typeface="Arial"/>
            </a:endParaRPr>
          </a:p>
        </p:txBody>
      </p:sp>
      <p:sp>
        <p:nvSpPr>
          <p:cNvPr id="127" name="Subtitle 2"/>
          <p:cNvSpPr/>
          <p:nvPr/>
        </p:nvSpPr>
        <p:spPr>
          <a:xfrm>
            <a:off x="1013400" y="5809320"/>
            <a:ext cx="10056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600" spc="188" strike="noStrike">
                <a:solidFill>
                  <a:srgbClr val="ffffff"/>
                </a:solidFill>
                <a:latin typeface="Calibri Light"/>
                <a:ea typeface="DejaVu Sans"/>
              </a:rPr>
              <a:t>Prof. Jefferson de Carvalho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8" name="Straight Connector 8"/>
          <p:cNvSpPr/>
          <p:nvPr/>
        </p:nvSpPr>
        <p:spPr>
          <a:xfrm flipV="1">
            <a:off x="1013400" y="5340960"/>
            <a:ext cx="10058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211560" cy="86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7"/>
          <p:cNvSpPr/>
          <p:nvPr/>
        </p:nvSpPr>
        <p:spPr>
          <a:xfrm>
            <a:off x="717120" y="5326920"/>
            <a:ext cx="101113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Prof. Jefferson de Carvalho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Prof. Victor Farias (slides cedidos)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0" name="Google Shape;142;p26"/>
          <p:cNvSpPr/>
          <p:nvPr/>
        </p:nvSpPr>
        <p:spPr>
          <a:xfrm>
            <a:off x="653760" y="701640"/>
            <a:ext cx="7470360" cy="545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85000"/>
              </a:lnSpc>
            </a:pPr>
            <a:r>
              <a:rPr b="1" lang="pt-BR" sz="6000" spc="-52" strike="noStrike">
                <a:solidFill>
                  <a:srgbClr val="000000"/>
                </a:solidFill>
                <a:latin typeface="Calibri Light"/>
                <a:ea typeface="DejaVu Sans"/>
              </a:rPr>
              <a:t>Perguntas?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Objetivos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1" name="Espaço Reservado para Conteúdo 2"/>
          <p:cNvSpPr/>
          <p:nvPr/>
        </p:nvSpPr>
        <p:spPr>
          <a:xfrm>
            <a:off x="666720" y="1262520"/>
            <a:ext cx="10945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Objetivos Gerais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Entender como usar scripts e linguagens de marcação para construir interfaces dinâmicas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Objetivos específicos: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HTML e CSS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HTML5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Javascript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JSON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Conteúdo Programático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3" name="Espaço Reservado para Conteúdo 2"/>
          <p:cNvSpPr/>
          <p:nvPr/>
        </p:nvSpPr>
        <p:spPr>
          <a:xfrm>
            <a:off x="666720" y="1262520"/>
            <a:ext cx="10945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Tags, atributos, elementos semânticos...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CSS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Seletores, cores, fundos, bordas...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Layouts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Componentes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HTML DOM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AJAX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7620120" y="0"/>
            <a:ext cx="4570200" cy="685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Ferramentas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6" name="Espaço Reservado para Conteúdo 2"/>
          <p:cNvSpPr/>
          <p:nvPr/>
        </p:nvSpPr>
        <p:spPr>
          <a:xfrm>
            <a:off x="460440" y="1148040"/>
            <a:ext cx="11501280" cy="570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Editor de código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VSCode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Avisos oficiais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SIGAA      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Referência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w3schools.com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Video Aulas: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Youtube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Comunicação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e-mail (</a:t>
            </a:r>
            <a:r>
              <a:rPr b="1" lang="en-US" sz="2800" spc="-1" strike="noStrike" u="sng">
                <a:solidFill>
                  <a:srgbClr val="2998e3"/>
                </a:solidFill>
                <a:uFillTx/>
                <a:latin typeface="Calibri"/>
                <a:ea typeface="DejaVu Sans"/>
              </a:rPr>
              <a:t>jeffersoncarvalho@ufc.br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37" name="AutoShape 2"/>
          <p:cNvSpPr/>
          <p:nvPr/>
        </p:nvSpPr>
        <p:spPr>
          <a:xfrm>
            <a:off x="155520" y="-14436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AutoShape 10"/>
          <p:cNvSpPr/>
          <p:nvPr/>
        </p:nvSpPr>
        <p:spPr>
          <a:xfrm>
            <a:off x="460440" y="160200"/>
            <a:ext cx="30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ítulo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Avaliação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0" name="Espaço Reservado para Conteúdo 2"/>
          <p:cNvSpPr/>
          <p:nvPr/>
        </p:nvSpPr>
        <p:spPr>
          <a:xfrm>
            <a:off x="666720" y="1262520"/>
            <a:ext cx="10945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(Individual) + Provas + Trabalho Final (Individual)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Nota final = 0,05*(média_atividades)+0,8*(média_provas)+0,15*(trabalho_final) 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nota final maior ou igual a 7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Aprovado!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nota final entre 4 (incluindo) e 7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 Final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Aprovado se (nota final + Avaliação)/2 maior ou igual 5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Dinâmica Atividades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2" name="Content Placeholder 2"/>
          <p:cNvSpPr/>
          <p:nvPr/>
        </p:nvSpPr>
        <p:spPr>
          <a:xfrm>
            <a:off x="666720" y="1262520"/>
            <a:ext cx="10945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atividades são feitas em sala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Teremos atividade em sala na maioria das aulas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perder alguma atividade, é melhor fazer a atividade perdida (mesmo   que não valha nada) para treinar a matéria anterior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É difícil fazer uma atividade sem fazer as anteriores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conhecimento em programação é uma escada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 das atividades é em sala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Individualmente, por demanda de vocês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todos, por correção da atividade em sala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Observações importante!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4" name="Content Placeholder 2"/>
          <p:cNvSpPr/>
          <p:nvPr/>
        </p:nvSpPr>
        <p:spPr>
          <a:xfrm>
            <a:off x="666720" y="1262520"/>
            <a:ext cx="10945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Autonomia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são individuais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Monitores e amigos podem ajudar pontualmente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Mas é necessário haver uma autonomia em fazer os trabalhos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Cuidado para não usar seus monitores como muletas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Trabalhos ficam super parecidos (quase cópia)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preciso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independência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! Afinal, a prova é individual</a:t>
            </a: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ítulo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6" name="Espaço Reservado para Conteúdo 2"/>
          <p:cNvSpPr/>
          <p:nvPr/>
        </p:nvSpPr>
        <p:spPr>
          <a:xfrm>
            <a:off x="666720" y="1262520"/>
            <a:ext cx="10945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Erros fazem parte do aprendizado!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preciso saber resolver os erros sozinho.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Melhor processo de aprendizado: entender o erro e tentar consertar. Se não conseguir, pede ajuda.</a:t>
            </a:r>
            <a:endParaRPr b="0" lang="pt-BR" sz="28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Erro comum: Mudar o código na tentativa/erro sem entender o que está acontecendo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1"/>
          <p:cNvSpPr/>
          <p:nvPr/>
        </p:nvSpPr>
        <p:spPr>
          <a:xfrm>
            <a:off x="666720" y="226800"/>
            <a:ext cx="10945440" cy="7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Processo de resolução de 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8" name="Espaço Reservado para Conteúdo 2"/>
          <p:cNvSpPr/>
          <p:nvPr/>
        </p:nvSpPr>
        <p:spPr>
          <a:xfrm>
            <a:off x="666720" y="1262520"/>
            <a:ext cx="1094544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que fazer?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Ler mensagem de erro com calma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Traduzir para português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Tentar entender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Olhar o inspetor do navegador: verificar onde estão os elementos, se as regras css funcionaram…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console.log é seu melhor amigo! Imprimir variáveis na tela seguindo o fluxo da execução</a:t>
            </a:r>
            <a:endParaRPr b="0" lang="pt-BR" sz="2400" spc="-1" strike="noStrike">
              <a:latin typeface="Arial"/>
            </a:endParaRPr>
          </a:p>
          <a:p>
            <a:pPr marL="91440" indent="-2826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não conseguir</a:t>
            </a:r>
            <a:endParaRPr b="0" lang="pt-BR" sz="28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Olhar no google/IA</a:t>
            </a:r>
            <a:endParaRPr b="0" lang="pt-BR" sz="2400" spc="-1" strike="noStrike">
              <a:latin typeface="Arial"/>
            </a:endParaRPr>
          </a:p>
          <a:p>
            <a:pPr lvl="1" marL="487080" indent="-2840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Falar com o professor/monitor/amigo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8237</TotalTime>
  <Application>LibreOffice/7.1.4.2$Windows_X86_64 LibreOffice_project/a529a4fab45b75fefc5b6226684193eb000654f6</Application>
  <AppVersion>15.0000</AppVersion>
  <Words>462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2020-02-21T04:38:31Z</dcterms:created>
  <dc:creator>Victor Aguiar Evangelista de Farias</dc:creator>
  <dc:description/>
  <dc:language>pt-BR</dc:language>
  <cp:lastModifiedBy/>
  <dcterms:modified xsi:type="dcterms:W3CDTF">2025-09-12T14:18:24Z</dcterms:modified>
  <cp:revision>387</cp:revision>
  <dc:subject/>
  <dc:title>Introdução Aprendizado de Máquina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