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media/image1.jpeg" ContentType="image/jpeg"/>
  <Override PartName="/ppt/media/image2.wmf" ContentType="image/x-wmf"/>
  <Override PartName="/ppt/media/image3.jpeg" ContentType="image/jpeg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AA865B07-E910-46E0-94AF-BA230412C9B4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153" name="Espaço Reservado para Número de Slide 3"/>
          <p:cNvSpPr/>
          <p:nvPr/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</a:pPr>
            <a:fld id="{F2E37CFE-0EF0-49A4-996D-DC8743B3031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traight Connector 9"/>
          <p:cNvSpPr/>
          <p:nvPr/>
        </p:nvSpPr>
        <p:spPr>
          <a:xfrm>
            <a:off x="666360" y="1028520"/>
            <a:ext cx="1094724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traight Connector 9"/>
          <p:cNvSpPr/>
          <p:nvPr/>
        </p:nvSpPr>
        <p:spPr>
          <a:xfrm>
            <a:off x="666360" y="1028520"/>
            <a:ext cx="1094724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traight Connector 9"/>
          <p:cNvSpPr/>
          <p:nvPr/>
        </p:nvSpPr>
        <p:spPr>
          <a:xfrm>
            <a:off x="666360" y="1028520"/>
            <a:ext cx="1094724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Rectangle 7"/>
          <p:cNvSpPr/>
          <p:nvPr/>
        </p:nvSpPr>
        <p:spPr>
          <a:xfrm>
            <a:off x="0" y="4952880"/>
            <a:ext cx="12187440" cy="19036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Rectangle 8"/>
          <p:cNvSpPr/>
          <p:nvPr/>
        </p:nvSpPr>
        <p:spPr>
          <a:xfrm>
            <a:off x="0" y="4915080"/>
            <a:ext cx="12187440" cy="62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pt-BR" sz="4400" spc="-1" strike="noStrike">
                <a:latin typeface="Arial"/>
              </a:rPr>
              <a:t>Clique para editar o formato do texto do título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Clique para editar o formato do texto da estrutura de tópicos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2.º nível da estrutura de tópicos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3.º nível da estrutura de tópicos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4.º nível da estrutura de tópicos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5.º nível da estrutura de tópicos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6.º nível da estrutura de tópicos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7.º nível da estrutura de tópicos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wmf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>
            <a:alphaModFix amt="98000"/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tângulo 9"/>
          <p:cNvSpPr/>
          <p:nvPr/>
        </p:nvSpPr>
        <p:spPr>
          <a:xfrm>
            <a:off x="0" y="0"/>
            <a:ext cx="12190680" cy="6856560"/>
          </a:xfrm>
          <a:prstGeom prst="rect">
            <a:avLst/>
          </a:prstGeom>
          <a:solidFill>
            <a:schemeClr val="tx1">
              <a:alpha val="48000"/>
            </a:schemeClr>
          </a:solidFill>
          <a:ln>
            <a:solidFill>
              <a:srgbClr val="a8600d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6" name="Title 1"/>
          <p:cNvSpPr/>
          <p:nvPr/>
        </p:nvSpPr>
        <p:spPr>
          <a:xfrm>
            <a:off x="1097280" y="1512720"/>
            <a:ext cx="10056960" cy="345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85000"/>
              </a:lnSpc>
            </a:pPr>
            <a:r>
              <a:rPr b="1" lang="pt-BR" sz="8800" spc="-52" strike="noStrike">
                <a:solidFill>
                  <a:srgbClr val="ffffff"/>
                </a:solidFill>
                <a:latin typeface="Calibri Light"/>
                <a:ea typeface="DejaVu Sans"/>
              </a:rPr>
              <a:t>Desenvolvimento de Software para Web</a:t>
            </a:r>
            <a:endParaRPr b="0" lang="pt-BR" sz="8800" spc="-1" strike="noStrike">
              <a:latin typeface="Arial"/>
            </a:endParaRPr>
          </a:p>
        </p:txBody>
      </p:sp>
      <p:sp>
        <p:nvSpPr>
          <p:cNvPr id="127" name="Subtitle 2"/>
          <p:cNvSpPr/>
          <p:nvPr/>
        </p:nvSpPr>
        <p:spPr>
          <a:xfrm>
            <a:off x="1013400" y="5809320"/>
            <a:ext cx="10056960" cy="51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/>
          </a:bodyPr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r>
              <a:rPr b="1" lang="en-US" sz="3600" spc="191" strike="noStrike">
                <a:solidFill>
                  <a:srgbClr val="ffffff"/>
                </a:solidFill>
                <a:latin typeface="Calibri Light"/>
                <a:ea typeface="DejaVu Sans"/>
              </a:rPr>
              <a:t>Prof. Jefferson de Carvalho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28" name="Straight Connector 8"/>
          <p:cNvSpPr/>
          <p:nvPr/>
        </p:nvSpPr>
        <p:spPr>
          <a:xfrm flipV="1">
            <a:off x="1013400" y="5340960"/>
            <a:ext cx="10058400" cy="360"/>
          </a:xfrm>
          <a:prstGeom prst="line">
            <a:avLst/>
          </a:prstGeom>
          <a:ln w="6350">
            <a:solidFill>
              <a:srgbClr val="80808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3211920" cy="862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ítulo 7"/>
          <p:cNvSpPr/>
          <p:nvPr/>
        </p:nvSpPr>
        <p:spPr>
          <a:xfrm>
            <a:off x="717120" y="5326920"/>
            <a:ext cx="10111680" cy="82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b">
            <a:noAutofit/>
          </a:bodyPr>
          <a:p>
            <a:pPr>
              <a:lnSpc>
                <a:spcPct val="85000"/>
              </a:lnSpc>
            </a:pPr>
            <a:r>
              <a:rPr b="0" lang="en-US" sz="3600" spc="-52" strike="noStrike">
                <a:solidFill>
                  <a:srgbClr val="ffffff"/>
                </a:solidFill>
                <a:latin typeface="Calibri Light"/>
                <a:ea typeface="DejaVu Sans"/>
              </a:rPr>
              <a:t>Prof. Jefferson de Carvalho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85000"/>
              </a:lnSpc>
            </a:pPr>
            <a:r>
              <a:rPr b="0" lang="en-US" sz="3600" spc="-52" strike="noStrike">
                <a:solidFill>
                  <a:srgbClr val="ffffff"/>
                </a:solidFill>
                <a:latin typeface="Calibri Light"/>
                <a:ea typeface="DejaVu Sans"/>
              </a:rPr>
              <a:t>Prof. Victor Farias (slides cedidos)</a:t>
            </a:r>
            <a:endParaRPr b="0" lang="pt-BR" sz="3600" spc="-1" strike="noStrike">
              <a:latin typeface="Arial"/>
            </a:endParaRPr>
          </a:p>
        </p:txBody>
      </p:sp>
      <p:sp>
        <p:nvSpPr>
          <p:cNvPr id="150" name="Google Shape;142;p26"/>
          <p:cNvSpPr/>
          <p:nvPr/>
        </p:nvSpPr>
        <p:spPr>
          <a:xfrm>
            <a:off x="653760" y="701640"/>
            <a:ext cx="7470720" cy="5452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85000"/>
              </a:lnSpc>
            </a:pPr>
            <a:r>
              <a:rPr b="1" lang="pt-BR" sz="6000" spc="-52" strike="noStrike">
                <a:solidFill>
                  <a:srgbClr val="000000"/>
                </a:solidFill>
                <a:latin typeface="Calibri Light"/>
                <a:ea typeface="DejaVu Sans"/>
              </a:rPr>
              <a:t>Perguntas?</a:t>
            </a:r>
            <a:endParaRPr b="0" lang="pt-BR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ítulo 1"/>
          <p:cNvSpPr/>
          <p:nvPr/>
        </p:nvSpPr>
        <p:spPr>
          <a:xfrm>
            <a:off x="666720" y="226800"/>
            <a:ext cx="10945800" cy="7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Objetivos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31" name="Espaço Reservado para Conteúdo 2"/>
          <p:cNvSpPr/>
          <p:nvPr/>
        </p:nvSpPr>
        <p:spPr>
          <a:xfrm>
            <a:off x="666720" y="1262520"/>
            <a:ext cx="10945800" cy="52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Objetivos Gerais</a:t>
            </a:r>
            <a:endParaRPr b="0" lang="pt-BR" sz="28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Entender como usar scripts e linguagens de marcação para construir interfaces dinâmicas</a:t>
            </a:r>
            <a:endParaRPr b="0" lang="pt-BR" sz="2400" spc="-1" strike="noStrike">
              <a:latin typeface="Arial"/>
            </a:endParaRPr>
          </a:p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Objetivos específicos:</a:t>
            </a:r>
            <a:endParaRPr b="0" lang="pt-BR" sz="28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Conhecer e aplicar conceitos de HTML e CSS</a:t>
            </a:r>
            <a:endParaRPr b="0" lang="pt-BR" sz="24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Conhecer e aplicar conceitos de HTML5</a:t>
            </a:r>
            <a:endParaRPr b="0" lang="pt-BR" sz="24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Conhecer e aplicar conceitos de Javascript</a:t>
            </a:r>
            <a:endParaRPr b="0" lang="pt-BR" sz="24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Conhecer e aplicar conceitos de JSON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ítulo 1"/>
          <p:cNvSpPr/>
          <p:nvPr/>
        </p:nvSpPr>
        <p:spPr>
          <a:xfrm>
            <a:off x="666720" y="226800"/>
            <a:ext cx="10945800" cy="7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1" lang="en-US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Conteúdo Programático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33" name="Espaço Reservado para Conteúdo 2"/>
          <p:cNvSpPr/>
          <p:nvPr/>
        </p:nvSpPr>
        <p:spPr>
          <a:xfrm>
            <a:off x="666720" y="1262520"/>
            <a:ext cx="10945800" cy="52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HTML</a:t>
            </a:r>
            <a:endParaRPr b="0" lang="pt-BR" sz="28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Tags, atributos, elementos semânticos...</a:t>
            </a:r>
            <a:endParaRPr b="0" lang="pt-BR" sz="2400" spc="-1" strike="noStrike">
              <a:latin typeface="Arial"/>
            </a:endParaRPr>
          </a:p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CSS</a:t>
            </a:r>
            <a:endParaRPr b="0" lang="pt-BR" sz="28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Seletores, cores, fundos, bordas...</a:t>
            </a:r>
            <a:endParaRPr b="0" lang="pt-BR" sz="24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Layouts</a:t>
            </a:r>
            <a:endParaRPr b="0" lang="pt-BR" sz="24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Componentes</a:t>
            </a:r>
            <a:endParaRPr b="0" lang="pt-BR" sz="2400" spc="-1" strike="noStrike">
              <a:latin typeface="Arial"/>
            </a:endParaRPr>
          </a:p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JavaScript</a:t>
            </a:r>
            <a:endParaRPr b="0" lang="pt-BR" sz="28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HTML DOM</a:t>
            </a:r>
            <a:endParaRPr b="0" lang="pt-BR" sz="24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JSON</a:t>
            </a:r>
            <a:endParaRPr b="0" lang="pt-BR" sz="24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AJAX</a:t>
            </a:r>
            <a:endParaRPr b="0" lang="pt-BR" sz="2400" spc="-1" strike="noStrike">
              <a:latin typeface="Arial"/>
            </a:endParaRPr>
          </a:p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BootStrap</a:t>
            </a:r>
            <a:endParaRPr b="0" lang="pt-BR" sz="2800" spc="-1" strike="noStrike">
              <a:latin typeface="Arial"/>
            </a:endParaRPr>
          </a:p>
        </p:txBody>
      </p:sp>
      <p:pic>
        <p:nvPicPr>
          <p:cNvPr id="134" name="Imagem 3" descr=""/>
          <p:cNvPicPr/>
          <p:nvPr/>
        </p:nvPicPr>
        <p:blipFill>
          <a:blip r:embed="rId1"/>
          <a:stretch/>
        </p:blipFill>
        <p:spPr>
          <a:xfrm>
            <a:off x="7620120" y="0"/>
            <a:ext cx="4570560" cy="685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ítulo 1"/>
          <p:cNvSpPr/>
          <p:nvPr/>
        </p:nvSpPr>
        <p:spPr>
          <a:xfrm>
            <a:off x="666720" y="226800"/>
            <a:ext cx="10945800" cy="7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Ferramentas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36" name="Espaço Reservado para Conteúdo 2"/>
          <p:cNvSpPr/>
          <p:nvPr/>
        </p:nvSpPr>
        <p:spPr>
          <a:xfrm>
            <a:off x="460440" y="1148040"/>
            <a:ext cx="11501640" cy="570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Editor de código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VSCode</a:t>
            </a:r>
            <a:endParaRPr b="0" lang="pt-BR" sz="2800" spc="-1" strike="noStrike">
              <a:latin typeface="Arial"/>
            </a:endParaRPr>
          </a:p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Avisos oficiais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SIGAA      </a:t>
            </a:r>
            <a:endParaRPr b="0" lang="pt-BR" sz="2800" spc="-1" strike="noStrike">
              <a:latin typeface="Arial"/>
            </a:endParaRPr>
          </a:p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Referência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w3schools.com</a:t>
            </a:r>
            <a:endParaRPr b="0" lang="pt-BR" sz="2800" spc="-1" strike="noStrike">
              <a:latin typeface="Arial"/>
            </a:endParaRPr>
          </a:p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Video Aulas: 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Youtube</a:t>
            </a:r>
            <a:endParaRPr b="0" lang="pt-BR" sz="2800" spc="-1" strike="noStrike">
              <a:latin typeface="Arial"/>
            </a:endParaRPr>
          </a:p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  </a:t>
            </a: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Comunicação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: e-mail (</a:t>
            </a:r>
            <a:r>
              <a:rPr b="1" lang="en-US" sz="2800" spc="-1" strike="noStrike" u="sng">
                <a:solidFill>
                  <a:srgbClr val="2998e3"/>
                </a:solidFill>
                <a:uFillTx/>
                <a:latin typeface="Calibri"/>
                <a:ea typeface="DejaVu Sans"/>
              </a:rPr>
              <a:t>jeffersoncarvalho@ufc.br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  <p:sp>
        <p:nvSpPr>
          <p:cNvPr id="137" name="AutoShape 2"/>
          <p:cNvSpPr/>
          <p:nvPr/>
        </p:nvSpPr>
        <p:spPr>
          <a:xfrm>
            <a:off x="155520" y="-14436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AutoShape 10"/>
          <p:cNvSpPr/>
          <p:nvPr/>
        </p:nvSpPr>
        <p:spPr>
          <a:xfrm>
            <a:off x="460440" y="160200"/>
            <a:ext cx="3034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ítulo 1"/>
          <p:cNvSpPr/>
          <p:nvPr/>
        </p:nvSpPr>
        <p:spPr>
          <a:xfrm>
            <a:off x="666720" y="226800"/>
            <a:ext cx="10945800" cy="7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Avaliação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0" name="Espaço Reservado para Conteúdo 2"/>
          <p:cNvSpPr/>
          <p:nvPr/>
        </p:nvSpPr>
        <p:spPr>
          <a:xfrm>
            <a:off x="666720" y="1262520"/>
            <a:ext cx="10945800" cy="52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Atividades (Individual) + Provas + Trabalho Final (Individual)</a:t>
            </a:r>
            <a:endParaRPr b="0" lang="pt-BR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Nota final = 0,05*(média_atividades)+0,8*(média_provas)+0,15*(trabalho_final) </a:t>
            </a:r>
            <a:endParaRPr b="0" lang="pt-BR" sz="2800" spc="-1" strike="noStrike">
              <a:latin typeface="Arial"/>
            </a:endParaRPr>
          </a:p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 nota final maior ou igual a 7</a:t>
            </a:r>
            <a:endParaRPr b="0" lang="pt-BR" sz="28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Aprovado!</a:t>
            </a:r>
            <a:endParaRPr b="0" lang="pt-BR" sz="2400" spc="-1" strike="noStrike">
              <a:latin typeface="Arial"/>
            </a:endParaRPr>
          </a:p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 nota final entre 4 (incluindo) e 7</a:t>
            </a:r>
            <a:endParaRPr b="0" lang="pt-BR" sz="28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Avaliação Final</a:t>
            </a:r>
            <a:endParaRPr b="0" lang="pt-BR" sz="24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Aprovado se (nota final + Avaliação)/2 maior ou igual 5</a:t>
            </a: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itle 1"/>
          <p:cNvSpPr/>
          <p:nvPr/>
        </p:nvSpPr>
        <p:spPr>
          <a:xfrm>
            <a:off x="666720" y="226800"/>
            <a:ext cx="10945800" cy="7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Dinâmica Atividades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2" name="Content Placeholder 2"/>
          <p:cNvSpPr/>
          <p:nvPr/>
        </p:nvSpPr>
        <p:spPr>
          <a:xfrm>
            <a:off x="666720" y="1262520"/>
            <a:ext cx="10945800" cy="52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As atividades são feitas em sala</a:t>
            </a:r>
            <a:endParaRPr b="0" lang="pt-BR" sz="2800" spc="-1" strike="noStrike">
              <a:latin typeface="Arial"/>
            </a:endParaRPr>
          </a:p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Teremos atividade em sala na maioria das aulas</a:t>
            </a:r>
            <a:endParaRPr b="0" lang="pt-BR" sz="2800" spc="-1" strike="noStrike">
              <a:latin typeface="Arial"/>
            </a:endParaRPr>
          </a:p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 perder alguma atividade, é melhor fazer a atividade perdida (mesmo   que não valha nada) para treinar a matéria anterior</a:t>
            </a:r>
            <a:endParaRPr b="0" lang="pt-BR" sz="28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É difícil fazer uma atividade sem fazer as anteriores</a:t>
            </a:r>
            <a:endParaRPr b="0" lang="pt-BR" sz="24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 conhecimento em programação é uma escada</a:t>
            </a:r>
            <a:endParaRPr b="0" lang="pt-BR" sz="2400" spc="-1" strike="noStrike">
              <a:latin typeface="Arial"/>
            </a:endParaRPr>
          </a:p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Feedback das atividades é em sala</a:t>
            </a:r>
            <a:endParaRPr b="0" lang="pt-BR" sz="28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Individualmente, por demanda de vocês</a:t>
            </a:r>
            <a:endParaRPr b="0" lang="pt-BR" sz="24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Para todos, por correção da atividade em sala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1"/>
          <p:cNvSpPr/>
          <p:nvPr/>
        </p:nvSpPr>
        <p:spPr>
          <a:xfrm>
            <a:off x="666720" y="226800"/>
            <a:ext cx="10945800" cy="7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pt-BR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Observações importante!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4" name="Content Placeholder 2"/>
          <p:cNvSpPr/>
          <p:nvPr/>
        </p:nvSpPr>
        <p:spPr>
          <a:xfrm>
            <a:off x="666720" y="1262520"/>
            <a:ext cx="10945800" cy="52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Autonomia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endParaRPr b="0" lang="pt-BR" sz="2800" spc="-1" strike="noStrike">
              <a:latin typeface="Arial"/>
            </a:endParaRPr>
          </a:p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Atividades são individuais</a:t>
            </a:r>
            <a:endParaRPr b="0" lang="pt-BR" sz="2800" spc="-1" strike="noStrike">
              <a:latin typeface="Arial"/>
            </a:endParaRPr>
          </a:p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Monitores e amigos podem ajudar pontualmente</a:t>
            </a:r>
            <a:endParaRPr b="0" lang="pt-BR" sz="28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Mas é necessário haver uma autonomia em fazer os trabalhos</a:t>
            </a:r>
            <a:endParaRPr b="0" lang="pt-BR" sz="24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Cuidado para não usar seus monitores como muletas</a:t>
            </a:r>
            <a:endParaRPr b="0" lang="pt-BR" sz="24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Trabalhos ficam super parecidos (quase cópia)</a:t>
            </a:r>
            <a:endParaRPr b="0" lang="pt-BR" sz="2400" spc="-1" strike="noStrike">
              <a:latin typeface="Arial"/>
            </a:endParaRPr>
          </a:p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É preciso </a:t>
            </a:r>
            <a:r>
              <a:rPr b="1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independência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! Afinal, a prova é individual</a:t>
            </a:r>
            <a:endParaRPr b="0" lang="pt-BR" sz="2800" spc="-1" strike="noStrike">
              <a:latin typeface="Arial"/>
            </a:endParaRPr>
          </a:p>
          <a:p>
            <a:pPr marL="2012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 marL="20124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  <a:p>
            <a:pPr marL="20124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tabLst>
                <a:tab algn="l" pos="0"/>
              </a:tabLst>
            </a:pP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ítulo 1"/>
          <p:cNvSpPr/>
          <p:nvPr/>
        </p:nvSpPr>
        <p:spPr>
          <a:xfrm>
            <a:off x="666720" y="226800"/>
            <a:ext cx="10945800" cy="7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Erros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6" name="Espaço Reservado para Conteúdo 2"/>
          <p:cNvSpPr/>
          <p:nvPr/>
        </p:nvSpPr>
        <p:spPr>
          <a:xfrm>
            <a:off x="666720" y="1262520"/>
            <a:ext cx="10945800" cy="52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rmAutofit/>
          </a:bodyPr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Erros fazem parte do aprendizado!</a:t>
            </a:r>
            <a:endParaRPr b="0" lang="pt-BR" sz="2800" spc="-1" strike="noStrike">
              <a:latin typeface="Arial"/>
            </a:endParaRPr>
          </a:p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É preciso saber resolver os erros sozinho.</a:t>
            </a:r>
            <a:endParaRPr b="0" lang="pt-BR" sz="2800" spc="-1" strike="noStrike">
              <a:latin typeface="Arial"/>
            </a:endParaRPr>
          </a:p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Melhor processo de aprendizado: entender o erro e tentar consertar. Se não conseguir, pede ajuda.</a:t>
            </a:r>
            <a:endParaRPr b="0" lang="pt-BR" sz="2800" spc="-1" strike="noStrike">
              <a:latin typeface="Arial"/>
            </a:endParaRPr>
          </a:p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Erro comum: Mudar o código na tentativa/erro sem entender o que está acontecendo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ítulo 1"/>
          <p:cNvSpPr/>
          <p:nvPr/>
        </p:nvSpPr>
        <p:spPr>
          <a:xfrm>
            <a:off x="666720" y="226800"/>
            <a:ext cx="10945800" cy="78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85000"/>
              </a:lnSpc>
            </a:pPr>
            <a:r>
              <a:rPr b="0" lang="en-US" sz="4800" spc="-52" strike="noStrike">
                <a:solidFill>
                  <a:srgbClr val="000000"/>
                </a:solidFill>
                <a:latin typeface="Calibri Light"/>
                <a:ea typeface="DejaVu Sans"/>
              </a:rPr>
              <a:t>Processo de resolução de erros</a:t>
            </a:r>
            <a:endParaRPr b="0" lang="pt-BR" sz="4800" spc="-1" strike="noStrike">
              <a:latin typeface="Arial"/>
            </a:endParaRPr>
          </a:p>
        </p:txBody>
      </p:sp>
      <p:sp>
        <p:nvSpPr>
          <p:cNvPr id="148" name="Espaço Reservado para Conteúdo 2"/>
          <p:cNvSpPr/>
          <p:nvPr/>
        </p:nvSpPr>
        <p:spPr>
          <a:xfrm>
            <a:off x="666720" y="1262520"/>
            <a:ext cx="10945800" cy="528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>
            <a:noAutofit/>
          </a:bodyPr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O que fazer?</a:t>
            </a:r>
            <a:endParaRPr b="0" lang="pt-BR" sz="28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Ler mensagem de erro com calma</a:t>
            </a:r>
            <a:endParaRPr b="0" lang="pt-BR" sz="24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Traduzir para português</a:t>
            </a:r>
            <a:endParaRPr b="0" lang="pt-BR" sz="24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Tentar entender</a:t>
            </a:r>
            <a:endParaRPr b="0" lang="pt-BR" sz="24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Olhar o inspetor do navegador: verificar onde estão os elementos, se as regras css funcionaram…</a:t>
            </a:r>
            <a:endParaRPr b="0" lang="pt-BR" sz="24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console.log é seu melhor amigo! Imprimir variáveis na tela seguindo o fluxo da execução</a:t>
            </a:r>
            <a:endParaRPr b="0" lang="pt-BR" sz="2400" spc="-1" strike="noStrike">
              <a:latin typeface="Arial"/>
            </a:endParaRPr>
          </a:p>
          <a:p>
            <a:pPr marL="91440" indent="-282960"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pt-BR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Se não conseguir</a:t>
            </a:r>
            <a:endParaRPr b="0" lang="pt-BR" sz="28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Olhar no google</a:t>
            </a:r>
            <a:endParaRPr b="0" lang="pt-BR" sz="2400" spc="-1" strike="noStrike">
              <a:latin typeface="Arial"/>
            </a:endParaRPr>
          </a:p>
          <a:p>
            <a:pPr lvl="1" marL="487080" indent="-284400">
              <a:lnSpc>
                <a:spcPct val="10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Arial"/>
              <a:buChar char="•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Falar com o professor/monitor/amigo</a:t>
            </a:r>
            <a:endParaRPr b="0" lang="pt-B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</a:pPr>
            <a:endParaRPr b="0" lang="pt-B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8232</TotalTime>
  <Application>LibreOffice/7.1.4.2$Windows_X86_64 LibreOffice_project/a529a4fab45b75fefc5b6226684193eb000654f6</Application>
  <AppVersion>15.0000</AppVersion>
  <Words>462</Words>
  <Paragraphs>82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2020-02-21T04:38:31Z</dcterms:created>
  <dc:creator>Victor Aguiar Evangelista de Farias</dc:creator>
  <dc:description/>
  <dc:language>pt-BR</dc:language>
  <cp:lastModifiedBy/>
  <dcterms:modified xsi:type="dcterms:W3CDTF">2025-03-30T21:54:25Z</dcterms:modified>
  <cp:revision>386</cp:revision>
  <dc:subject/>
  <dc:title>Introdução Aprendizado de Máquina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10</vt:i4>
  </property>
</Properties>
</file>