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8"/>
  </p:notesMasterIdLst>
  <p:sldIdLst>
    <p:sldId id="256" r:id="rId2"/>
    <p:sldId id="259" r:id="rId3"/>
    <p:sldId id="264" r:id="rId4"/>
    <p:sldId id="265" r:id="rId5"/>
    <p:sldId id="266" r:id="rId6"/>
    <p:sldId id="257" r:id="rId7"/>
    <p:sldId id="260" r:id="rId8"/>
    <p:sldId id="261" r:id="rId9"/>
    <p:sldId id="262" r:id="rId10"/>
    <p:sldId id="263" r:id="rId11"/>
    <p:sldId id="267" r:id="rId12"/>
    <p:sldId id="258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302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32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21" r:id="rId50"/>
    <p:sldId id="322" r:id="rId51"/>
    <p:sldId id="304" r:id="rId52"/>
    <p:sldId id="303" r:id="rId53"/>
    <p:sldId id="316" r:id="rId54"/>
    <p:sldId id="305" r:id="rId55"/>
    <p:sldId id="320" r:id="rId56"/>
    <p:sldId id="318" r:id="rId57"/>
    <p:sldId id="307" r:id="rId58"/>
    <p:sldId id="325" r:id="rId59"/>
    <p:sldId id="308" r:id="rId60"/>
    <p:sldId id="309" r:id="rId61"/>
    <p:sldId id="311" r:id="rId62"/>
    <p:sldId id="313" r:id="rId63"/>
    <p:sldId id="326" r:id="rId64"/>
    <p:sldId id="312" r:id="rId65"/>
    <p:sldId id="333" r:id="rId66"/>
    <p:sldId id="327" r:id="rId67"/>
    <p:sldId id="314" r:id="rId68"/>
    <p:sldId id="329" r:id="rId69"/>
    <p:sldId id="330" r:id="rId70"/>
    <p:sldId id="331" r:id="rId71"/>
    <p:sldId id="332" r:id="rId72"/>
    <p:sldId id="341" r:id="rId73"/>
    <p:sldId id="334" r:id="rId74"/>
    <p:sldId id="335" r:id="rId75"/>
    <p:sldId id="336" r:id="rId76"/>
    <p:sldId id="337" r:id="rId7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196D49"/>
    <a:srgbClr val="272822"/>
    <a:srgbClr val="1E1C11"/>
    <a:srgbClr val="1B6F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EBAE1-B4C6-4792-A386-5887D10C1693}" type="datetimeFigureOut">
              <a:rPr lang="pt-BR" smtClean="0"/>
              <a:t>12/07/2016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51CF2B-6DF4-4FF4-A3D7-C0B3E8B0DC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9993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rgbClr val="196D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467544" y="2607047"/>
            <a:ext cx="4392488" cy="1470025"/>
          </a:xfrm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Black" pitchFamily="50" charset="0"/>
              </a:defRPr>
            </a:lvl1pPr>
          </a:lstStyle>
          <a:p>
            <a:r>
              <a:rPr lang="pt-BR" dirty="0" smtClean="0"/>
              <a:t>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467544" y="4653136"/>
            <a:ext cx="6400800" cy="960512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900" baseline="0">
                <a:solidFill>
                  <a:schemeClr val="bg1"/>
                </a:solidFill>
                <a:latin typeface="HP Simplified Light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Professor Jefferson Chaves</a:t>
            </a:r>
          </a:p>
          <a:p>
            <a:r>
              <a:rPr lang="pt-BR" dirty="0" smtClean="0"/>
              <a:t>Jefferson.chaves@ifc-araquari.edu.br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4A33B-507B-41AD-B34A-4B53F6D4D44A}" type="datetime1">
              <a:rPr lang="pt-BR" smtClean="0"/>
              <a:t>12/07/2016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Jefferson de Oliveira Chaves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852936"/>
            <a:ext cx="2785471" cy="997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Conector reto 7"/>
          <p:cNvCxnSpPr/>
          <p:nvPr userDrawn="1"/>
        </p:nvCxnSpPr>
        <p:spPr>
          <a:xfrm>
            <a:off x="5076056" y="2924944"/>
            <a:ext cx="0" cy="936104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42BDD-3769-4CFF-BC36-7DA0DC9488D7}" type="datetime1">
              <a:rPr lang="pt-BR" smtClean="0"/>
              <a:t>12/07/2016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Jefferson de Oliveira Chaves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D7BE4-888F-4BC1-85E3-7AAD426CCF71}" type="datetime1">
              <a:rPr lang="pt-BR" smtClean="0"/>
              <a:t>12/07/2016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Jefferson de Oliveira Chaves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CD4E8-5AFF-4DB4-86F1-4B0C8808DA3E}" type="datetime1">
              <a:rPr lang="pt-BR" smtClean="0"/>
              <a:t>12/07/2016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Jefferson de Oliveira Chaves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69F90-1C01-4619-A2E2-4DD0D1C9F675}" type="datetime1">
              <a:rPr lang="pt-BR" smtClean="0"/>
              <a:t>12/07/2016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Jefferson de Oliveira Chaves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Conector reto 8"/>
          <p:cNvCxnSpPr/>
          <p:nvPr userDrawn="1"/>
        </p:nvCxnSpPr>
        <p:spPr>
          <a:xfrm>
            <a:off x="4625788" y="496144"/>
            <a:ext cx="0" cy="745204"/>
          </a:xfrm>
          <a:prstGeom prst="line">
            <a:avLst/>
          </a:prstGeom>
          <a:ln w="25400">
            <a:solidFill>
              <a:schemeClr val="tx1">
                <a:lumMod val="90000"/>
                <a:lumOff val="1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ço Reservado para Tex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4860032" y="287543"/>
            <a:ext cx="3055639" cy="108012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400">
                <a:latin typeface="Montserrat Black" pitchFamily="50" charset="0"/>
              </a:defRPr>
            </a:lvl1pPr>
            <a:lvl2pPr marL="457200" indent="0">
              <a:buNone/>
              <a:defRPr/>
            </a:lvl2pPr>
            <a:lvl5pPr marL="1828800" indent="0">
              <a:buNone/>
              <a:defRPr lang="pt-BR" sz="3000" dirty="0" smtClean="0">
                <a:latin typeface="Montserrat Black" pitchFamily="50" charset="0"/>
              </a:defRPr>
            </a:lvl5pPr>
          </a:lstStyle>
          <a:p>
            <a:pPr lvl="0"/>
            <a:r>
              <a:rPr lang="pt-BR" dirty="0" smtClean="0"/>
              <a:t>SUBTÍTULO</a:t>
            </a:r>
            <a:endParaRPr lang="pt-BR" dirty="0"/>
          </a:p>
        </p:txBody>
      </p:sp>
      <p:sp>
        <p:nvSpPr>
          <p:cNvPr id="14" name="Título 1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pt-BR" dirty="0" smtClean="0"/>
              <a:t>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400" baseline="0"/>
            </a:lvl1pPr>
          </a:lstStyle>
          <a:p>
            <a:r>
              <a:rPr lang="pt-BR" dirty="0" smtClean="0"/>
              <a:t>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859160" y="292315"/>
            <a:ext cx="4041775" cy="1080120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latin typeface="Montserrat Black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SUBTÍTULO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A9D0C-934A-424F-AE1A-68EE14CC9F48}" type="datetime1">
              <a:rPr lang="pt-BR" smtClean="0"/>
              <a:t>12/07/2016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Jefferson de Oliveira Chaves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Conector reto 9"/>
          <p:cNvCxnSpPr/>
          <p:nvPr userDrawn="1"/>
        </p:nvCxnSpPr>
        <p:spPr>
          <a:xfrm>
            <a:off x="4625788" y="496144"/>
            <a:ext cx="0" cy="745204"/>
          </a:xfrm>
          <a:prstGeom prst="line">
            <a:avLst/>
          </a:prstGeom>
          <a:ln w="25400">
            <a:solidFill>
              <a:schemeClr val="tx1">
                <a:lumMod val="90000"/>
                <a:lumOff val="1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3970784" cy="77809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TÍTULO MESTRE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B672-C3DF-4E72-B37D-994B41A79581}" type="datetime1">
              <a:rPr lang="pt-BR" smtClean="0"/>
              <a:pPr/>
              <a:t>12/07/2016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Jefferson de Oliveira Chaves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0" y="1412776"/>
            <a:ext cx="9144000" cy="5445224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810000" indent="0">
              <a:lnSpc>
                <a:spcPts val="4230"/>
              </a:lnSpc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endParaRPr lang="pt-BR" dirty="0" smtClean="0"/>
          </a:p>
        </p:txBody>
      </p:sp>
      <p:cxnSp>
        <p:nvCxnSpPr>
          <p:cNvPr id="7" name="Conector reto 6"/>
          <p:cNvCxnSpPr/>
          <p:nvPr userDrawn="1"/>
        </p:nvCxnSpPr>
        <p:spPr>
          <a:xfrm>
            <a:off x="4625788" y="260648"/>
            <a:ext cx="0" cy="745204"/>
          </a:xfrm>
          <a:prstGeom prst="line">
            <a:avLst/>
          </a:prstGeom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ço Reservado para Texto 10"/>
          <p:cNvSpPr>
            <a:spLocks noGrp="1"/>
          </p:cNvSpPr>
          <p:nvPr>
            <p:ph type="body" sz="quarter" idx="13" hasCustomPrompt="1"/>
          </p:nvPr>
        </p:nvSpPr>
        <p:spPr>
          <a:xfrm>
            <a:off x="4788024" y="260648"/>
            <a:ext cx="3744664" cy="745204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rgbClr val="FFFF00"/>
                </a:solidFill>
                <a:latin typeface="Montserrat Black" pitchFamily="50" charset="0"/>
              </a:defRPr>
            </a:lvl1pPr>
          </a:lstStyle>
          <a:p>
            <a:pPr lvl="0"/>
            <a:r>
              <a:rPr lang="pt-BR" dirty="0" smtClean="0"/>
              <a:t>SUBTÍTULO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251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3970784" cy="77809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TÍTULO MESTRE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B672-C3DF-4E72-B37D-994B41A79581}" type="datetime1">
              <a:rPr lang="pt-BR" smtClean="0"/>
              <a:pPr/>
              <a:t>12/07/2016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Jefferson de Oliveira Chaves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7" name="Conector reto 6"/>
          <p:cNvCxnSpPr/>
          <p:nvPr userDrawn="1"/>
        </p:nvCxnSpPr>
        <p:spPr>
          <a:xfrm>
            <a:off x="4625788" y="260648"/>
            <a:ext cx="0" cy="745204"/>
          </a:xfrm>
          <a:prstGeom prst="line">
            <a:avLst/>
          </a:prstGeom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ço Reservado para Texto 10"/>
          <p:cNvSpPr>
            <a:spLocks noGrp="1"/>
          </p:cNvSpPr>
          <p:nvPr>
            <p:ph type="body" sz="quarter" idx="13" hasCustomPrompt="1"/>
          </p:nvPr>
        </p:nvSpPr>
        <p:spPr>
          <a:xfrm>
            <a:off x="4788024" y="260648"/>
            <a:ext cx="3744664" cy="745204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rgbClr val="FFFF00"/>
                </a:solidFill>
                <a:latin typeface="Montserrat Black" pitchFamily="50" charset="0"/>
              </a:defRPr>
            </a:lvl1pPr>
          </a:lstStyle>
          <a:p>
            <a:pPr lvl="0"/>
            <a:r>
              <a:rPr lang="pt-BR" dirty="0" smtClean="0"/>
              <a:t>SUBTÍTULO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6550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1">
          <a:blip r:embed="rId2">
            <a:lum/>
          </a:blip>
          <a:srcRect/>
          <a:stretch>
            <a:fillRect l="-108000" r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3568" y="2924944"/>
            <a:ext cx="3777679" cy="1362075"/>
          </a:xfrm>
        </p:spPr>
        <p:txBody>
          <a:bodyPr anchor="ctr">
            <a:normAutofit/>
          </a:bodyPr>
          <a:lstStyle>
            <a:lvl1pPr algn="l">
              <a:defRPr sz="3200" b="1" cap="all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 smtClean="0"/>
              <a:t>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4644009" y="2906713"/>
            <a:ext cx="3850704" cy="1386383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Black" pitchFamily="50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8744D-427F-4AFC-A877-8EA1A47D2261}" type="datetime1">
              <a:rPr lang="pt-BR" smtClean="0"/>
              <a:t>12/07/2016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Jefferson de Oliveira Chaves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Conector reto 6"/>
          <p:cNvCxnSpPr/>
          <p:nvPr userDrawn="1"/>
        </p:nvCxnSpPr>
        <p:spPr>
          <a:xfrm>
            <a:off x="4427984" y="3140968"/>
            <a:ext cx="0" cy="936104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D15B4-7C9F-4C09-BA46-AD8D6C242ED7}" type="datetime1">
              <a:rPr lang="pt-BR" smtClean="0"/>
              <a:t>12/07/2016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Jefferson de Oliveira Chaves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bg>
      <p:bgPr>
        <a:blipFill dpi="0" rotWithShape="1">
          <a:blip r:embed="rId2">
            <a:lum/>
          </a:blip>
          <a:srcRect/>
          <a:stretch>
            <a:fillRect t="-34000" b="-3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B672-C3DF-4E72-B37D-994B41A79581}" type="datetime1">
              <a:rPr lang="pt-BR" smtClean="0"/>
              <a:pPr/>
              <a:t>12/07/2016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Jefferson de Oliveira Chaves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7" name="Texto explicativo em elipse 6"/>
          <p:cNvSpPr/>
          <p:nvPr userDrawn="1"/>
        </p:nvSpPr>
        <p:spPr>
          <a:xfrm>
            <a:off x="6065618" y="116632"/>
            <a:ext cx="2808312" cy="2448272"/>
          </a:xfrm>
          <a:prstGeom prst="wedgeEllipseCallout">
            <a:avLst>
              <a:gd name="adj1" fmla="val -37607"/>
              <a:gd name="adj2" fmla="val 44958"/>
            </a:avLst>
          </a:prstGeom>
          <a:solidFill>
            <a:srgbClr val="00A885"/>
          </a:solidFill>
          <a:ln>
            <a:noFill/>
          </a:ln>
          <a:effectLst>
            <a:outerShdw blurRad="12700" dist="63500" dir="8400000" sx="101000" sy="101000" algn="tl" rotWithShape="0">
              <a:schemeClr val="bg1">
                <a:lumMod val="65000"/>
                <a:alpha val="9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>
              <a:latin typeface="HP Simplified" pitchFamily="34" charset="0"/>
            </a:endParaRP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3"/>
          </p:nvPr>
        </p:nvSpPr>
        <p:spPr>
          <a:xfrm>
            <a:off x="6444208" y="620688"/>
            <a:ext cx="2088232" cy="1634009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1853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8B581-B2F7-4A7F-9454-F248543933E6}" type="datetime1">
              <a:rPr lang="pt-BR" smtClean="0"/>
              <a:t>12/07/2016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Jefferson de Oliveira Chaves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97078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FB672-C3DF-4E72-B37D-994B41A79581}" type="datetime1">
              <a:rPr lang="pt-BR" smtClean="0"/>
              <a:pPr/>
              <a:t>12/07/2016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Jefferson de Oliveira Chaves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60" r:id="rId4"/>
    <p:sldLayoutId id="2147483661" r:id="rId5"/>
    <p:sldLayoutId id="2147483651" r:id="rId6"/>
    <p:sldLayoutId id="2147483655" r:id="rId7"/>
    <p:sldLayoutId id="2147483662" r:id="rId8"/>
    <p:sldLayoutId id="2147483656" r:id="rId9"/>
    <p:sldLayoutId id="2147483657" r:id="rId10"/>
    <p:sldLayoutId id="2147483658" r:id="rId11"/>
    <p:sldLayoutId id="2147483659" r:id="rId12"/>
  </p:sldLayoutIdLst>
  <p:hf sldNum="0" hdr="0" dt="0"/>
  <p:txStyles>
    <p:titleStyle>
      <a:lvl1pPr algn="r" defTabSz="914400" rtl="0" eaLnBrk="1" latinLnBrk="0" hangingPunct="1">
        <a:spcBef>
          <a:spcPct val="0"/>
        </a:spcBef>
        <a:buNone/>
        <a:defRPr sz="2400" kern="1200">
          <a:solidFill>
            <a:srgbClr val="1E1C11"/>
          </a:solidFill>
          <a:latin typeface="Montserrat Black" pitchFamily="50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Ubuntu Condensed" pitchFamily="34" charset="0"/>
        <a:buChar char="•"/>
        <a:defRPr sz="3600" kern="1200">
          <a:solidFill>
            <a:schemeClr val="tx1"/>
          </a:solidFill>
          <a:latin typeface="Ubuntu Condensed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Ubuntu Condensed" pitchFamily="34" charset="0"/>
        <a:buChar char="•"/>
        <a:defRPr sz="3200" kern="1200">
          <a:solidFill>
            <a:schemeClr val="tx1"/>
          </a:solidFill>
          <a:latin typeface="Ubuntu Condensed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Ubuntu Condensed" pitchFamily="34" charset="0"/>
        <a:buChar char="•"/>
        <a:defRPr sz="2800" kern="1200">
          <a:solidFill>
            <a:schemeClr val="tx1"/>
          </a:solidFill>
          <a:latin typeface="Ubuntu Condensed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Ubuntu Condensed" pitchFamily="34" charset="0"/>
        <a:buChar char="•"/>
        <a:defRPr sz="2400" kern="1200">
          <a:solidFill>
            <a:schemeClr val="tx1"/>
          </a:solidFill>
          <a:latin typeface="Ubuntu Condensed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Ubuntu Condensed" pitchFamily="34" charset="0"/>
        <a:buChar char="•"/>
        <a:defRPr sz="2400" kern="1200">
          <a:solidFill>
            <a:schemeClr val="tx1"/>
          </a:solidFill>
          <a:latin typeface="Ubuntu Condensed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PROGRAMAÇÃO DE COMPUTADORES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27584" y="4080536"/>
            <a:ext cx="6400800" cy="960512"/>
          </a:xfrm>
        </p:spPr>
        <p:txBody>
          <a:bodyPr/>
          <a:lstStyle/>
          <a:p>
            <a:r>
              <a:rPr lang="pt-BR" dirty="0" smtClean="0"/>
              <a:t>Professor Jefferson Chaves</a:t>
            </a:r>
          </a:p>
          <a:p>
            <a:r>
              <a:rPr lang="pt-BR" dirty="0" smtClean="0"/>
              <a:t>jefferson.chaves@ifc-araquari.edu.br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Jefferson de Oliveira Chaves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764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Alguém te </a:t>
            </a:r>
            <a:r>
              <a:rPr lang="pt-BR" sz="4400" b="1" dirty="0" smtClean="0">
                <a:solidFill>
                  <a:schemeClr val="accent1"/>
                </a:solidFill>
              </a:rPr>
              <a:t>obriga</a:t>
            </a:r>
            <a:r>
              <a:rPr lang="pt-BR" sz="4400" dirty="0" smtClean="0"/>
              <a:t> </a:t>
            </a:r>
            <a:r>
              <a:rPr lang="pt-BR" dirty="0" smtClean="0"/>
              <a:t>a sempre validar esse CPF?</a:t>
            </a:r>
          </a:p>
          <a:p>
            <a:r>
              <a:rPr lang="pt-BR" dirty="0" smtClean="0"/>
              <a:t>Considere um sistema com 50 formulários e a necessidade de validar CPF em todos!</a:t>
            </a:r>
          </a:p>
          <a:p>
            <a:r>
              <a:rPr lang="pt-BR" dirty="0" smtClean="0"/>
              <a:t>Mais ainda, considere a entrada de novos programadores: </a:t>
            </a:r>
            <a:r>
              <a:rPr lang="pt-BR" b="1" dirty="0" smtClean="0">
                <a:solidFill>
                  <a:srgbClr val="196D49"/>
                </a:solidFill>
              </a:rPr>
              <a:t>todos deveriam ser avisados;</a:t>
            </a:r>
          </a:p>
          <a:p>
            <a:r>
              <a:rPr lang="pt-BR" dirty="0" smtClean="0"/>
              <a:t>Surgimento de manuais;</a:t>
            </a:r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Jefferson de Oliveira Chaves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ORIENTAÇÃO A OBJETOS </a:t>
            </a:r>
            <a:r>
              <a:rPr lang="pt-BR" dirty="0" smtClean="0"/>
              <a:t>BÁSICA</a:t>
            </a:r>
            <a:endParaRPr lang="pt-BR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DE COMPUTADORES</a:t>
            </a:r>
          </a:p>
        </p:txBody>
      </p:sp>
    </p:spTree>
    <p:extLst>
      <p:ext uri="{BB962C8B-B14F-4D97-AF65-F5344CB8AC3E}">
        <p14:creationId xmlns:p14="http://schemas.microsoft.com/office/powerpoint/2010/main" val="313769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Pense em uma outra validação: </a:t>
            </a:r>
            <a:r>
              <a:rPr lang="pt-BR" b="1" dirty="0" smtClean="0">
                <a:solidFill>
                  <a:srgbClr val="196D49"/>
                </a:solidFill>
              </a:rPr>
              <a:t>verificar se o cliente tem idade maior que 18 anos</a:t>
            </a:r>
            <a:r>
              <a:rPr lang="pt-BR" b="1" dirty="0" smtClean="0"/>
              <a:t>; </a:t>
            </a:r>
          </a:p>
          <a:p>
            <a:r>
              <a:rPr lang="pt-BR" dirty="0" smtClean="0"/>
              <a:t>Temos que colocar um </a:t>
            </a:r>
            <a:r>
              <a:rPr lang="pt-BR" b="1" dirty="0" err="1" smtClean="0"/>
              <a:t>if</a:t>
            </a:r>
            <a:r>
              <a:rPr lang="pt-BR" dirty="0" smtClean="0"/>
              <a:t> espalhado em cada um dos 50 formulários;</a:t>
            </a:r>
          </a:p>
          <a:p>
            <a:r>
              <a:rPr lang="pt-BR" dirty="0" smtClean="0"/>
              <a:t>O ideal seria concentrar essa responsabilidade em um só lugar, não correndo o risco de esquecer;</a:t>
            </a:r>
          </a:p>
          <a:p>
            <a:r>
              <a:rPr lang="pt-BR" dirty="0" smtClean="0"/>
              <a:t>Melhor ainda, fazer essa validação e outros programadores nem ficarem sabendo!</a:t>
            </a:r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Jefferson de Oliveira Chaves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ORIENTAÇÃO A OBJETOS </a:t>
            </a:r>
            <a:r>
              <a:rPr lang="pt-BR" dirty="0" smtClean="0"/>
              <a:t>BÁSICA</a:t>
            </a:r>
            <a:endParaRPr lang="pt-BR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DE COMPUTADORES</a:t>
            </a:r>
          </a:p>
        </p:txBody>
      </p:sp>
    </p:spTree>
    <p:extLst>
      <p:ext uri="{BB962C8B-B14F-4D97-AF65-F5344CB8AC3E}">
        <p14:creationId xmlns:p14="http://schemas.microsoft.com/office/powerpoint/2010/main" val="137733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Jefferson de Oliveira Chaves</a:t>
            </a:r>
            <a:endParaRPr lang="pt-BR" dirty="0"/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Quais as vantagens?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371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>
                <a:solidFill>
                  <a:schemeClr val="accent1"/>
                </a:solidFill>
              </a:rPr>
              <a:t>Conexão</a:t>
            </a:r>
            <a:r>
              <a:rPr lang="pt-BR" dirty="0" smtClean="0"/>
              <a:t> forte entre dados e funcionalidades;</a:t>
            </a:r>
          </a:p>
          <a:p>
            <a:r>
              <a:rPr lang="pt-BR" dirty="0" smtClean="0"/>
              <a:t>Concentração de </a:t>
            </a:r>
            <a:r>
              <a:rPr lang="pt-BR" b="1" dirty="0" smtClean="0">
                <a:solidFill>
                  <a:schemeClr val="accent1"/>
                </a:solidFill>
              </a:rPr>
              <a:t>responsabilidades;</a:t>
            </a:r>
            <a:endParaRPr lang="pt-BR" b="1" dirty="0">
              <a:solidFill>
                <a:schemeClr val="accent1"/>
              </a:solidFill>
            </a:endParaRPr>
          </a:p>
          <a:p>
            <a:r>
              <a:rPr lang="pt-BR" dirty="0" smtClean="0"/>
              <a:t>Organização do código;</a:t>
            </a:r>
          </a:p>
          <a:p>
            <a:r>
              <a:rPr lang="pt-BR" dirty="0" smtClean="0"/>
              <a:t>Encapsulamento da lógica de negócios;</a:t>
            </a:r>
          </a:p>
          <a:p>
            <a:r>
              <a:rPr lang="pt-BR" b="1" dirty="0">
                <a:solidFill>
                  <a:schemeClr val="accent1"/>
                </a:solidFill>
              </a:rPr>
              <a:t>Polimorfismo</a:t>
            </a:r>
            <a:r>
              <a:rPr lang="pt-BR" sz="3200" dirty="0" smtClean="0"/>
              <a:t> </a:t>
            </a:r>
            <a:r>
              <a:rPr lang="pt-BR" dirty="0" smtClean="0"/>
              <a:t>das referências; </a:t>
            </a:r>
          </a:p>
          <a:p>
            <a:endParaRPr lang="pt-BR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Jefferson de Oliveira Chaves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ORIENTAÇÃO A OBJETOS </a:t>
            </a:r>
            <a:r>
              <a:rPr lang="pt-BR" dirty="0" smtClean="0"/>
              <a:t>BÁSICA</a:t>
            </a:r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DE COMPUTADORES</a:t>
            </a:r>
          </a:p>
        </p:txBody>
      </p:sp>
    </p:spTree>
    <p:extLst>
      <p:ext uri="{BB962C8B-B14F-4D97-AF65-F5344CB8AC3E}">
        <p14:creationId xmlns:p14="http://schemas.microsoft.com/office/powerpoint/2010/main" val="286941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323528" y="2924944"/>
            <a:ext cx="4137719" cy="1362075"/>
          </a:xfrm>
        </p:spPr>
        <p:txBody>
          <a:bodyPr>
            <a:normAutofit fontScale="90000"/>
          </a:bodyPr>
          <a:lstStyle/>
          <a:p>
            <a:r>
              <a:rPr lang="pt-BR" dirty="0"/>
              <a:t>PROGRAMAÇÃO DE COMPUTADORES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DEFININDO UM CENÁRIO</a:t>
            </a:r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Jefferson de Oliveira Chaves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904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as próximas aulas, vamos considerar, principalmente, um sistema para um BANCO;</a:t>
            </a:r>
          </a:p>
          <a:p>
            <a:r>
              <a:rPr lang="pt-BR" dirty="0" smtClean="0"/>
              <a:t>Vamos usar a lógica de negócios que conhecemos para programar nosso sistema;</a:t>
            </a:r>
          </a:p>
          <a:p>
            <a:r>
              <a:rPr lang="pt-BR" dirty="0" smtClean="0"/>
              <a:t>Um entidade importante para o nosso sistema é a conta;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Jefferson de Oliveira Chaves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DEFININDO UM </a:t>
            </a:r>
            <a:r>
              <a:rPr lang="pt-BR" dirty="0" smtClean="0"/>
              <a:t>CENÁRIO</a:t>
            </a:r>
            <a:endParaRPr lang="pt-BR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DE COMPUTADORES</a:t>
            </a:r>
          </a:p>
        </p:txBody>
      </p:sp>
    </p:spTree>
    <p:extLst>
      <p:ext uri="{BB962C8B-B14F-4D97-AF65-F5344CB8AC3E}">
        <p14:creationId xmlns:p14="http://schemas.microsoft.com/office/powerpoint/2010/main" val="78117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Dados da conta</a:t>
            </a:r>
          </a:p>
          <a:p>
            <a:pPr lvl="1"/>
            <a:r>
              <a:rPr lang="pt-BR" dirty="0" smtClean="0"/>
              <a:t>Número da conta;</a:t>
            </a:r>
          </a:p>
          <a:p>
            <a:pPr lvl="1"/>
            <a:r>
              <a:rPr lang="pt-BR" dirty="0" smtClean="0"/>
              <a:t>Nome do titular da conta;</a:t>
            </a:r>
          </a:p>
          <a:p>
            <a:pPr lvl="1"/>
            <a:r>
              <a:rPr lang="pt-BR" dirty="0" smtClean="0"/>
              <a:t>Saldo;</a:t>
            </a:r>
          </a:p>
          <a:p>
            <a:pPr lvl="1"/>
            <a:r>
              <a:rPr lang="pt-BR" dirty="0" smtClean="0"/>
              <a:t>Limite;</a:t>
            </a: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Jefferson de Oliveira Chaves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DEFININDO UM TIPO</a:t>
            </a:r>
            <a:endParaRPr lang="pt-BR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DE COMPUTADORES</a:t>
            </a:r>
          </a:p>
        </p:txBody>
      </p:sp>
    </p:spTree>
    <p:extLst>
      <p:ext uri="{BB962C8B-B14F-4D97-AF65-F5344CB8AC3E}">
        <p14:creationId xmlns:p14="http://schemas.microsoft.com/office/powerpoint/2010/main" val="255353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Funcionalidades/comportamentos:</a:t>
            </a:r>
            <a:endParaRPr lang="pt-BR" dirty="0"/>
          </a:p>
          <a:p>
            <a:pPr lvl="1"/>
            <a:r>
              <a:rPr lang="pt-BR" dirty="0"/>
              <a:t>Sacar;</a:t>
            </a:r>
          </a:p>
          <a:p>
            <a:pPr lvl="1"/>
            <a:r>
              <a:rPr lang="pt-BR" dirty="0" smtClean="0"/>
              <a:t>Depositar;</a:t>
            </a:r>
            <a:endParaRPr lang="pt-BR" dirty="0"/>
          </a:p>
          <a:p>
            <a:pPr lvl="1"/>
            <a:r>
              <a:rPr lang="pt-BR" dirty="0" smtClean="0"/>
              <a:t>Transferir;</a:t>
            </a:r>
          </a:p>
          <a:p>
            <a:endParaRPr lang="pt-BR" dirty="0"/>
          </a:p>
          <a:p>
            <a:r>
              <a:rPr lang="pt-BR" dirty="0" smtClean="0"/>
              <a:t>Mas isso é apenas um </a:t>
            </a:r>
            <a:r>
              <a:rPr lang="pt-BR" b="1" dirty="0" smtClean="0"/>
              <a:t>PROJETO!</a:t>
            </a:r>
            <a:endParaRPr lang="pt-BR" b="1" dirty="0"/>
          </a:p>
          <a:p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Jefferson de Oliveira Chaves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DEFININDO UM </a:t>
            </a:r>
            <a:r>
              <a:rPr lang="pt-BR" dirty="0" smtClean="0"/>
              <a:t>TIPO</a:t>
            </a:r>
            <a:endParaRPr lang="pt-BR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DE COMPUTADORES</a:t>
            </a:r>
          </a:p>
        </p:txBody>
      </p:sp>
    </p:spTree>
    <p:extLst>
      <p:ext uri="{BB962C8B-B14F-4D97-AF65-F5344CB8AC3E}">
        <p14:creationId xmlns:p14="http://schemas.microsoft.com/office/powerpoint/2010/main" val="3696316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395536" y="2924944"/>
            <a:ext cx="4065711" cy="1362075"/>
          </a:xfrm>
        </p:spPr>
        <p:txBody>
          <a:bodyPr>
            <a:normAutofit fontScale="90000"/>
          </a:bodyPr>
          <a:lstStyle/>
          <a:p>
            <a:r>
              <a:rPr lang="pt-BR" dirty="0"/>
              <a:t>PROGRAMAÇÃO DE COMPUTADORES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>
          <a:xfrm>
            <a:off x="4644008" y="2906713"/>
            <a:ext cx="4499992" cy="1386383"/>
          </a:xfrm>
        </p:spPr>
        <p:txBody>
          <a:bodyPr/>
          <a:lstStyle/>
          <a:p>
            <a:r>
              <a:rPr lang="pt-BR" dirty="0" smtClean="0"/>
              <a:t>CLASSES E OBJETOS</a:t>
            </a:r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Jefferson de Oliveira Chaves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946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palavra classe vem da biologia: classes biológicas;</a:t>
            </a:r>
          </a:p>
          <a:p>
            <a:r>
              <a:rPr lang="pt-BR" dirty="0" smtClean="0"/>
              <a:t>Definem atributos e comportamentos em comum;</a:t>
            </a:r>
          </a:p>
          <a:p>
            <a:r>
              <a:rPr lang="pt-BR" dirty="0" smtClean="0"/>
              <a:t>Os atributos podem variar;</a:t>
            </a:r>
          </a:p>
          <a:p>
            <a:r>
              <a:rPr lang="pt-BR" sz="3200" dirty="0" smtClean="0"/>
              <a:t>A forma com que realizam os comportamentos também;</a:t>
            </a:r>
            <a:endParaRPr lang="pt-BR" sz="32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Jefferson de Oliveira Chaves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3"/>
          </p:nvPr>
        </p:nvSpPr>
        <p:spPr>
          <a:xfrm>
            <a:off x="4860032" y="287543"/>
            <a:ext cx="3456384" cy="1080120"/>
          </a:xfrm>
        </p:spPr>
        <p:txBody>
          <a:bodyPr/>
          <a:lstStyle/>
          <a:p>
            <a:r>
              <a:rPr lang="pt-BR" dirty="0" smtClean="0"/>
              <a:t>CLASSES </a:t>
            </a:r>
            <a:r>
              <a:rPr lang="pt-BR" dirty="0"/>
              <a:t>E </a:t>
            </a:r>
            <a:r>
              <a:rPr lang="pt-BR" dirty="0" smtClean="0"/>
              <a:t>OBJETOS</a:t>
            </a:r>
            <a:endParaRPr lang="pt-BR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DE COMPUTADORES</a:t>
            </a:r>
          </a:p>
        </p:txBody>
      </p:sp>
    </p:spTree>
    <p:extLst>
      <p:ext uri="{BB962C8B-B14F-4D97-AF65-F5344CB8AC3E}">
        <p14:creationId xmlns:p14="http://schemas.microsoft.com/office/powerpoint/2010/main" val="55852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Dizer o que é e para que serve orientação a objetos;</a:t>
            </a:r>
          </a:p>
          <a:p>
            <a:r>
              <a:rPr lang="pt-BR" dirty="0" smtClean="0"/>
              <a:t>Conceituar classes, atributos e comportamentos;</a:t>
            </a:r>
          </a:p>
          <a:p>
            <a:r>
              <a:rPr lang="pt-BR" dirty="0" smtClean="0"/>
              <a:t>Entender o significado de variáveis e objetos na memória;</a:t>
            </a: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Jefferson de Oliveira Chaves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OBJETIVOS  DA AULA</a:t>
            </a:r>
            <a:endParaRPr lang="pt-BR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DE COMPUTADORES</a:t>
            </a:r>
          </a:p>
        </p:txBody>
      </p:sp>
    </p:spTree>
    <p:extLst>
      <p:ext uri="{BB962C8B-B14F-4D97-AF65-F5344CB8AC3E}">
        <p14:creationId xmlns:p14="http://schemas.microsoft.com/office/powerpoint/2010/main" val="418154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accent1"/>
                </a:solidFill>
              </a:rPr>
              <a:t>Homo Sapiens  </a:t>
            </a:r>
            <a:r>
              <a:rPr lang="pt-BR" dirty="0" smtClean="0"/>
              <a:t>define um classe de seres com características em comum;</a:t>
            </a:r>
          </a:p>
          <a:p>
            <a:r>
              <a:rPr lang="pt-BR" dirty="0" smtClean="0"/>
              <a:t>Homo Sapiens </a:t>
            </a:r>
            <a:r>
              <a:rPr lang="pt-BR" b="1" dirty="0" smtClean="0"/>
              <a:t>é um definição</a:t>
            </a:r>
            <a:r>
              <a:rPr lang="pt-BR" dirty="0"/>
              <a:t>;</a:t>
            </a:r>
            <a:r>
              <a:rPr lang="pt-BR" dirty="0" smtClean="0"/>
              <a:t> </a:t>
            </a:r>
          </a:p>
          <a:p>
            <a:r>
              <a:rPr lang="pt-BR" dirty="0" smtClean="0"/>
              <a:t>Para mandar alguém correr, pular, falar, precisamos de uma instância de Homo Sapiens, ou então, um objeto do tipo </a:t>
            </a:r>
            <a:r>
              <a:rPr lang="pt-BR" b="1" dirty="0" smtClean="0"/>
              <a:t>Homo Sapiens;</a:t>
            </a:r>
            <a:endParaRPr lang="pt-BR" b="1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Jefferson de Oliveira Chaves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4860032" y="287543"/>
            <a:ext cx="3816424" cy="1080120"/>
          </a:xfrm>
        </p:spPr>
        <p:txBody>
          <a:bodyPr/>
          <a:lstStyle/>
          <a:p>
            <a:r>
              <a:rPr lang="pt-BR" dirty="0" smtClean="0"/>
              <a:t>CLASSES </a:t>
            </a:r>
            <a:r>
              <a:rPr lang="pt-BR" dirty="0"/>
              <a:t>E </a:t>
            </a:r>
            <a:r>
              <a:rPr lang="pt-BR" dirty="0" smtClean="0"/>
              <a:t>OBJETOS</a:t>
            </a:r>
            <a:endParaRPr lang="pt-BR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DE COMPUTADORES</a:t>
            </a:r>
          </a:p>
        </p:txBody>
      </p:sp>
    </p:spTree>
    <p:extLst>
      <p:ext uri="{BB962C8B-B14F-4D97-AF65-F5344CB8AC3E}">
        <p14:creationId xmlns:p14="http://schemas.microsoft.com/office/powerpoint/2010/main" val="96491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Jefferson de Oliveira Chaves</a:t>
            </a:r>
            <a:endParaRPr lang="pt-BR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r>
              <a:rPr lang="pt-BR" dirty="0" err="1" smtClean="0"/>
              <a:t>Vish</a:t>
            </a:r>
            <a:r>
              <a:rPr lang="pt-BR" dirty="0" smtClean="0"/>
              <a:t>! Algum outro exemplo?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014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Uma receita de bolo é um bolo? </a:t>
            </a:r>
          </a:p>
          <a:p>
            <a:pPr lvl="1"/>
            <a:r>
              <a:rPr lang="pt-BR" dirty="0" smtClean="0"/>
              <a:t>Uma receita tem sabor? Cheiro?</a:t>
            </a:r>
          </a:p>
          <a:p>
            <a:pPr lvl="1"/>
            <a:r>
              <a:rPr lang="pt-BR" dirty="0" smtClean="0"/>
              <a:t>Podemos comer uma receita?</a:t>
            </a:r>
          </a:p>
          <a:p>
            <a:r>
              <a:rPr lang="pt-BR" dirty="0" smtClean="0"/>
              <a:t>Em nosso contexto a receita é uma especificação (</a:t>
            </a:r>
            <a:r>
              <a:rPr lang="pt-BR" sz="4000" b="1" dirty="0" smtClean="0">
                <a:solidFill>
                  <a:srgbClr val="C00000"/>
                </a:solidFill>
              </a:rPr>
              <a:t>classe</a:t>
            </a:r>
            <a:r>
              <a:rPr lang="pt-BR" dirty="0" smtClean="0"/>
              <a:t>)  </a:t>
            </a:r>
          </a:p>
          <a:p>
            <a:r>
              <a:rPr lang="pt-BR" dirty="0"/>
              <a:t>S</a:t>
            </a:r>
            <a:r>
              <a:rPr lang="pt-BR" dirty="0" smtClean="0"/>
              <a:t>e quisermos ter bolo para o café precisamos </a:t>
            </a:r>
            <a:r>
              <a:rPr lang="pt-BR" sz="4000" b="1" dirty="0" smtClean="0">
                <a:solidFill>
                  <a:srgbClr val="C00000"/>
                </a:solidFill>
              </a:rPr>
              <a:t>instanciá-lo</a:t>
            </a:r>
            <a:r>
              <a:rPr lang="pt-BR" dirty="0" smtClean="0"/>
              <a:t>, criar um </a:t>
            </a:r>
            <a:r>
              <a:rPr lang="pt-BR" sz="4000" b="1" dirty="0" smtClean="0">
                <a:solidFill>
                  <a:srgbClr val="C00000"/>
                </a:solidFill>
              </a:rPr>
              <a:t>objeto</a:t>
            </a:r>
            <a:r>
              <a:rPr lang="pt-BR" sz="4000" dirty="0" smtClean="0"/>
              <a:t> </a:t>
            </a:r>
            <a:r>
              <a:rPr lang="pt-BR" dirty="0" smtClean="0"/>
              <a:t>do tipo Bolo; </a:t>
            </a:r>
          </a:p>
          <a:p>
            <a:endParaRPr lang="pt-BR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Jefferson de Oliveira Chaves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3"/>
          </p:nvPr>
        </p:nvSpPr>
        <p:spPr>
          <a:xfrm>
            <a:off x="4860032" y="287543"/>
            <a:ext cx="3816424" cy="1080120"/>
          </a:xfrm>
        </p:spPr>
        <p:txBody>
          <a:bodyPr/>
          <a:lstStyle/>
          <a:p>
            <a:r>
              <a:rPr lang="pt-BR" dirty="0"/>
              <a:t>CLASSES E OBJETOS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DE COMPUTADORES</a:t>
            </a:r>
          </a:p>
        </p:txBody>
      </p:sp>
    </p:spTree>
    <p:extLst>
      <p:ext uri="{BB962C8B-B14F-4D97-AF65-F5344CB8AC3E}">
        <p14:creationId xmlns:p14="http://schemas.microsoft.com/office/powerpoint/2010/main" val="368721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Podemos criar centenas de bolos com essas classe (a receita);</a:t>
            </a:r>
          </a:p>
          <a:p>
            <a:r>
              <a:rPr lang="pt-BR" dirty="0" smtClean="0"/>
              <a:t>Pode ser semelhantes ou até mesmo idênticos, contudo, são </a:t>
            </a:r>
            <a:r>
              <a:rPr lang="pt-BR" sz="4000" b="1" dirty="0" smtClean="0">
                <a:solidFill>
                  <a:srgbClr val="C00000"/>
                </a:solidFill>
              </a:rPr>
              <a:t>objetos</a:t>
            </a:r>
            <a:r>
              <a:rPr lang="pt-BR" sz="4000" dirty="0" smtClean="0"/>
              <a:t> </a:t>
            </a:r>
            <a:r>
              <a:rPr lang="pt-BR" sz="4000" b="1" dirty="0" smtClean="0">
                <a:solidFill>
                  <a:srgbClr val="C00000"/>
                </a:solidFill>
              </a:rPr>
              <a:t>diferentes</a:t>
            </a:r>
            <a:r>
              <a:rPr lang="pt-BR" dirty="0" smtClean="0"/>
              <a:t>;</a:t>
            </a:r>
          </a:p>
          <a:p>
            <a:endParaRPr lang="pt-BR" dirty="0"/>
          </a:p>
          <a:p>
            <a:r>
              <a:rPr lang="pt-BR" dirty="0" smtClean="0"/>
              <a:t>Alguma outra analogia? </a:t>
            </a: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Jefferson de Oliveira Chaves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4860032" y="287543"/>
            <a:ext cx="3960440" cy="1080120"/>
          </a:xfrm>
        </p:spPr>
        <p:txBody>
          <a:bodyPr/>
          <a:lstStyle/>
          <a:p>
            <a:r>
              <a:rPr lang="pt-BR" dirty="0"/>
              <a:t>CLASSES E </a:t>
            </a:r>
            <a:r>
              <a:rPr lang="pt-BR" dirty="0" smtClean="0"/>
              <a:t>OBJETOS</a:t>
            </a:r>
            <a:endParaRPr lang="pt-BR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DE COMPUTADORES</a:t>
            </a:r>
          </a:p>
        </p:txBody>
      </p:sp>
    </p:spTree>
    <p:extLst>
      <p:ext uri="{BB962C8B-B14F-4D97-AF65-F5344CB8AC3E}">
        <p14:creationId xmlns:p14="http://schemas.microsoft.com/office/powerpoint/2010/main" val="257695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Em resumo:</a:t>
            </a:r>
          </a:p>
          <a:p>
            <a:r>
              <a:rPr lang="pt-BR" dirty="0" smtClean="0"/>
              <a:t>Um modelo (definição, receita) é uma </a:t>
            </a:r>
            <a:r>
              <a:rPr lang="pt-BR" sz="5200" b="1" dirty="0" smtClean="0">
                <a:solidFill>
                  <a:srgbClr val="C00000"/>
                </a:solidFill>
              </a:rPr>
              <a:t>classe</a:t>
            </a:r>
            <a:r>
              <a:rPr lang="pt-BR" dirty="0" smtClean="0"/>
              <a:t>;</a:t>
            </a:r>
          </a:p>
          <a:p>
            <a:r>
              <a:rPr lang="pt-BR" dirty="0" smtClean="0"/>
              <a:t>Aquilo que for criado a partir de uma </a:t>
            </a:r>
            <a:r>
              <a:rPr lang="pt-BR" sz="4400" b="1" dirty="0" smtClean="0">
                <a:solidFill>
                  <a:srgbClr val="C00000"/>
                </a:solidFill>
              </a:rPr>
              <a:t>classe</a:t>
            </a:r>
            <a:r>
              <a:rPr lang="pt-BR" dirty="0" smtClean="0"/>
              <a:t> será um </a:t>
            </a:r>
            <a:r>
              <a:rPr lang="pt-BR" sz="5200" b="1" dirty="0">
                <a:solidFill>
                  <a:srgbClr val="196D49"/>
                </a:solidFill>
              </a:rPr>
              <a:t>objeto</a:t>
            </a:r>
            <a:r>
              <a:rPr lang="pt-BR" dirty="0" smtClean="0"/>
              <a:t>;</a:t>
            </a:r>
            <a:endParaRPr lang="pt-BR" b="1" dirty="0">
              <a:solidFill>
                <a:srgbClr val="C00000"/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Jefferson de Oliveira Chaves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4860032" y="287543"/>
            <a:ext cx="3600400" cy="1080120"/>
          </a:xfrm>
        </p:spPr>
        <p:txBody>
          <a:bodyPr/>
          <a:lstStyle/>
          <a:p>
            <a:r>
              <a:rPr lang="pt-BR" dirty="0"/>
              <a:t>CLASSES E </a:t>
            </a:r>
            <a:r>
              <a:rPr lang="pt-BR" dirty="0" smtClean="0"/>
              <a:t>OBJETOS</a:t>
            </a:r>
            <a:endParaRPr lang="pt-BR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DE COMPUTADORES</a:t>
            </a:r>
          </a:p>
        </p:txBody>
      </p:sp>
    </p:spTree>
    <p:extLst>
      <p:ext uri="{BB962C8B-B14F-4D97-AF65-F5344CB8AC3E}">
        <p14:creationId xmlns:p14="http://schemas.microsoft.com/office/powerpoint/2010/main" val="41454711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395536" y="2924944"/>
            <a:ext cx="4065711" cy="1362075"/>
          </a:xfrm>
        </p:spPr>
        <p:txBody>
          <a:bodyPr>
            <a:normAutofit fontScale="90000"/>
          </a:bodyPr>
          <a:lstStyle/>
          <a:p>
            <a:r>
              <a:rPr lang="pt-BR" dirty="0"/>
              <a:t>PROGRAMAÇÃO DE COMPUTADORES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CRIANDO NOSSA PRIMEIRA CLASSE</a:t>
            </a:r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Jefferson de Oliveira Chaves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927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Vamos criar nossa primeira classe, a partir da noss</a:t>
            </a:r>
            <a:r>
              <a:rPr lang="pt-BR" dirty="0"/>
              <a:t>a</a:t>
            </a:r>
            <a:r>
              <a:rPr lang="pt-BR" dirty="0" smtClean="0"/>
              <a:t> especificação de conta;</a:t>
            </a:r>
          </a:p>
          <a:p>
            <a:r>
              <a:rPr lang="pt-BR" dirty="0" smtClean="0"/>
              <a:t>Começaremos com o que uma conta tem;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Jefferson de Oliveira Chaves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3"/>
          </p:nvPr>
        </p:nvSpPr>
        <p:spPr>
          <a:xfrm>
            <a:off x="4860032" y="287543"/>
            <a:ext cx="3888432" cy="1080120"/>
          </a:xfrm>
        </p:spPr>
        <p:txBody>
          <a:bodyPr/>
          <a:lstStyle/>
          <a:p>
            <a:r>
              <a:rPr lang="pt-BR" dirty="0" smtClean="0"/>
              <a:t>PRIMEIRA CLASSSE</a:t>
            </a:r>
            <a:endParaRPr lang="pt-BR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DE </a:t>
            </a:r>
            <a:r>
              <a:rPr lang="pt-BR" dirty="0" smtClean="0"/>
              <a:t>COMPUTADORES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835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PROGRAMAÇÃO DE COMPUTADORES</a:t>
            </a: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Jefferson de Oliveira Chaves</a:t>
            </a:r>
            <a:endParaRPr lang="pt-BR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class</a:t>
            </a:r>
            <a:r>
              <a:rPr lang="pt-BR" dirty="0" smtClean="0"/>
              <a:t>   Conta{</a:t>
            </a:r>
          </a:p>
          <a:p>
            <a:endParaRPr lang="pt-BR" dirty="0"/>
          </a:p>
          <a:p>
            <a:r>
              <a:rPr lang="pt-BR" dirty="0" smtClean="0"/>
              <a:t>     </a:t>
            </a:r>
            <a:r>
              <a:rPr lang="pt-BR" dirty="0" err="1" smtClean="0"/>
              <a:t>public</a:t>
            </a:r>
            <a:r>
              <a:rPr lang="pt-BR" dirty="0" smtClean="0"/>
              <a:t> $numero;</a:t>
            </a:r>
          </a:p>
          <a:p>
            <a:r>
              <a:rPr lang="pt-BR" dirty="0"/>
              <a:t>	</a:t>
            </a:r>
            <a:r>
              <a:rPr lang="pt-BR" dirty="0" smtClean="0"/>
              <a:t>    </a:t>
            </a:r>
            <a:r>
              <a:rPr lang="pt-BR" dirty="0" err="1" smtClean="0"/>
              <a:t>public</a:t>
            </a:r>
            <a:r>
              <a:rPr lang="pt-BR" dirty="0" smtClean="0"/>
              <a:t> $dono;</a:t>
            </a:r>
          </a:p>
          <a:p>
            <a:r>
              <a:rPr lang="pt-BR" dirty="0"/>
              <a:t>	</a:t>
            </a:r>
            <a:r>
              <a:rPr lang="pt-BR" dirty="0" smtClean="0"/>
              <a:t>    </a:t>
            </a:r>
            <a:r>
              <a:rPr lang="pt-BR" dirty="0" err="1" smtClean="0"/>
              <a:t>pubic</a:t>
            </a:r>
            <a:r>
              <a:rPr lang="pt-BR" dirty="0" smtClean="0"/>
              <a:t> $saldo;</a:t>
            </a:r>
          </a:p>
          <a:p>
            <a:r>
              <a:rPr lang="pt-BR" dirty="0"/>
              <a:t> </a:t>
            </a:r>
            <a:r>
              <a:rPr lang="pt-BR" dirty="0" smtClean="0"/>
              <a:t>     </a:t>
            </a:r>
            <a:r>
              <a:rPr lang="pt-BR" dirty="0" err="1" smtClean="0"/>
              <a:t>public</a:t>
            </a:r>
            <a:r>
              <a:rPr lang="pt-BR" dirty="0" smtClean="0"/>
              <a:t> $limite;</a:t>
            </a:r>
          </a:p>
          <a:p>
            <a:endParaRPr lang="pt-BR" dirty="0"/>
          </a:p>
          <a:p>
            <a:r>
              <a:rPr lang="pt-BR" dirty="0" smtClean="0"/>
              <a:t>      //....</a:t>
            </a:r>
          </a:p>
          <a:p>
            <a:r>
              <a:rPr lang="pt-BR" dirty="0" smtClean="0"/>
              <a:t>}</a:t>
            </a:r>
            <a:endParaRPr lang="pt-BR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PRIMEIRA CLASSSE</a:t>
            </a:r>
          </a:p>
        </p:txBody>
      </p:sp>
    </p:spTree>
    <p:extLst>
      <p:ext uri="{BB962C8B-B14F-4D97-AF65-F5344CB8AC3E}">
        <p14:creationId xmlns:p14="http://schemas.microsoft.com/office/powerpoint/2010/main" val="273862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Estes são os </a:t>
            </a:r>
            <a:r>
              <a:rPr lang="pt-BR" sz="4400" b="1" dirty="0" smtClean="0">
                <a:solidFill>
                  <a:srgbClr val="196D49"/>
                </a:solidFill>
              </a:rPr>
              <a:t>atributos</a:t>
            </a:r>
            <a:r>
              <a:rPr lang="pt-BR" b="1" dirty="0" smtClean="0"/>
              <a:t> </a:t>
            </a:r>
            <a:r>
              <a:rPr lang="pt-BR" dirty="0" smtClean="0"/>
              <a:t>que toda conta (quando instanciada) pode ter;</a:t>
            </a:r>
          </a:p>
          <a:p>
            <a:r>
              <a:rPr lang="pt-BR" dirty="0" smtClean="0"/>
              <a:t>Repare que essas variáveis foram criadas dentro do </a:t>
            </a:r>
            <a:r>
              <a:rPr lang="pt-BR" sz="4400" b="1" dirty="0" smtClean="0">
                <a:solidFill>
                  <a:srgbClr val="002060"/>
                </a:solidFill>
              </a:rPr>
              <a:t>escopo</a:t>
            </a:r>
            <a:r>
              <a:rPr lang="pt-BR" dirty="0" smtClean="0"/>
              <a:t> da classe;</a:t>
            </a:r>
          </a:p>
          <a:p>
            <a:r>
              <a:rPr lang="pt-BR" dirty="0" smtClean="0"/>
              <a:t>Variáveis declaradas no escopo da classe são chamadas de variável do objeto ou </a:t>
            </a:r>
            <a:r>
              <a:rPr lang="pt-BR" sz="4400" b="1" dirty="0">
                <a:solidFill>
                  <a:srgbClr val="196D49"/>
                </a:solidFill>
              </a:rPr>
              <a:t>atributos</a:t>
            </a:r>
            <a:r>
              <a:rPr lang="pt-BR" dirty="0" smtClean="0"/>
              <a:t>; </a:t>
            </a: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Jefferson de Oliveira Chaves</a:t>
            </a:r>
            <a:endParaRPr lang="pt-BR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3"/>
          </p:nvPr>
        </p:nvSpPr>
        <p:spPr>
          <a:xfrm>
            <a:off x="4860032" y="287543"/>
            <a:ext cx="3960440" cy="1080120"/>
          </a:xfrm>
        </p:spPr>
        <p:txBody>
          <a:bodyPr/>
          <a:lstStyle/>
          <a:p>
            <a:r>
              <a:rPr lang="pt-BR" dirty="0"/>
              <a:t>PRIMEIRA </a:t>
            </a:r>
            <a:r>
              <a:rPr lang="pt-BR" dirty="0" smtClean="0"/>
              <a:t>CLASSSE</a:t>
            </a:r>
            <a:endParaRPr lang="pt-BR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DE COMPUTADORES</a:t>
            </a:r>
          </a:p>
        </p:txBody>
      </p:sp>
    </p:spTree>
    <p:extLst>
      <p:ext uri="{BB962C8B-B14F-4D97-AF65-F5344CB8AC3E}">
        <p14:creationId xmlns:p14="http://schemas.microsoft.com/office/powerpoint/2010/main" val="345987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323528" y="2924944"/>
            <a:ext cx="4137719" cy="1362075"/>
          </a:xfrm>
        </p:spPr>
        <p:txBody>
          <a:bodyPr>
            <a:normAutofit fontScale="90000"/>
          </a:bodyPr>
          <a:lstStyle/>
          <a:p>
            <a:r>
              <a:rPr lang="pt-BR" dirty="0"/>
              <a:t>PROGRAMAÇÃO DE COMPUTADORES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>
          <a:xfrm>
            <a:off x="4644008" y="2906713"/>
            <a:ext cx="4248471" cy="1386383"/>
          </a:xfrm>
        </p:spPr>
        <p:txBody>
          <a:bodyPr>
            <a:normAutofit fontScale="92500"/>
          </a:bodyPr>
          <a:lstStyle/>
          <a:p>
            <a:r>
              <a:rPr lang="pt-BR" dirty="0" smtClean="0"/>
              <a:t>CRIANDO E USANDO UM OBJETO</a:t>
            </a:r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Jefferson de Oliveira Chaves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694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427704" y="2924944"/>
            <a:ext cx="4033544" cy="1362075"/>
          </a:xfrm>
        </p:spPr>
        <p:txBody>
          <a:bodyPr>
            <a:normAutofit fontScale="90000"/>
          </a:bodyPr>
          <a:lstStyle/>
          <a:p>
            <a:r>
              <a:rPr lang="pt-BR" dirty="0"/>
              <a:t>PROGRAMAÇÃO DE COMPUTADORES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ANTES DE COMEÇAR!</a:t>
            </a:r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Jefferson de Oliveira Chaves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956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Já temos uma classe que especifica o que toda conta deve ter;</a:t>
            </a:r>
          </a:p>
          <a:p>
            <a:r>
              <a:rPr lang="pt-BR" dirty="0" smtClean="0"/>
              <a:t>Para </a:t>
            </a:r>
            <a:r>
              <a:rPr lang="pt-BR" b="1" dirty="0"/>
              <a:t>INSTÂNCIAR</a:t>
            </a:r>
            <a:r>
              <a:rPr lang="pt-BR" b="1" dirty="0" smtClean="0"/>
              <a:t> (CRIAR, CONSTRUIR) </a:t>
            </a:r>
            <a:r>
              <a:rPr lang="pt-BR" dirty="0" smtClean="0"/>
              <a:t>devemos usar a palavra chave </a:t>
            </a:r>
            <a:r>
              <a:rPr lang="pt-BR" b="1" dirty="0" smtClean="0">
                <a:solidFill>
                  <a:srgbClr val="196D49"/>
                </a:solidFill>
              </a:rPr>
              <a:t>new.</a:t>
            </a:r>
          </a:p>
          <a:p>
            <a:r>
              <a:rPr lang="pt-BR" dirty="0" smtClean="0"/>
              <a:t>Podemos usar parênteses após o nome da classe – veremos detalhes posteriormente;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Jefferson de Oliveira Chaves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3"/>
          </p:nvPr>
        </p:nvSpPr>
        <p:spPr>
          <a:xfrm>
            <a:off x="4860032" y="287543"/>
            <a:ext cx="4032448" cy="1080120"/>
          </a:xfrm>
        </p:spPr>
        <p:txBody>
          <a:bodyPr>
            <a:normAutofit/>
          </a:bodyPr>
          <a:lstStyle/>
          <a:p>
            <a:r>
              <a:rPr lang="pt-BR" dirty="0"/>
              <a:t>CRIANDO E USANDO UM </a:t>
            </a:r>
            <a:r>
              <a:rPr lang="pt-BR" dirty="0" smtClean="0"/>
              <a:t>OBJETO</a:t>
            </a:r>
            <a:endParaRPr lang="pt-BR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DE COMPUTADORES</a:t>
            </a:r>
          </a:p>
        </p:txBody>
      </p:sp>
    </p:spTree>
    <p:extLst>
      <p:ext uri="{BB962C8B-B14F-4D97-AF65-F5344CB8AC3E}">
        <p14:creationId xmlns:p14="http://schemas.microsoft.com/office/powerpoint/2010/main" val="387647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PROGRAMAÇÃO DE COMPUTADORES</a:t>
            </a: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Jefferson de Oliveira Chaves</a:t>
            </a:r>
            <a:endParaRPr lang="pt-BR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00"/>
                </a:solidFill>
              </a:rPr>
              <a:t>new</a:t>
            </a:r>
            <a:r>
              <a:rPr lang="pt-BR" dirty="0" smtClean="0"/>
              <a:t> Conta(   );</a:t>
            </a:r>
          </a:p>
          <a:p>
            <a:endParaRPr lang="pt-BR" dirty="0"/>
          </a:p>
          <a:p>
            <a:r>
              <a:rPr lang="pt-BR" dirty="0" smtClean="0">
                <a:solidFill>
                  <a:srgbClr val="FFFF66"/>
                </a:solidFill>
              </a:rPr>
              <a:t>//mas como acessar o objeto instanciado?</a:t>
            </a:r>
          </a:p>
          <a:p>
            <a:endParaRPr lang="pt-BR" dirty="0">
              <a:solidFill>
                <a:srgbClr val="FFFF00"/>
              </a:solidFill>
            </a:endParaRPr>
          </a:p>
          <a:p>
            <a:r>
              <a:rPr lang="pt-BR" dirty="0" smtClean="0"/>
              <a:t>$</a:t>
            </a:r>
            <a:r>
              <a:rPr lang="pt-BR" dirty="0" err="1" smtClean="0"/>
              <a:t>minha_conta</a:t>
            </a:r>
            <a:r>
              <a:rPr lang="pt-BR" dirty="0" smtClean="0">
                <a:solidFill>
                  <a:srgbClr val="FFFF00"/>
                </a:solidFill>
              </a:rPr>
              <a:t> </a:t>
            </a:r>
            <a:r>
              <a:rPr lang="pt-BR" dirty="0" smtClean="0"/>
              <a:t>=</a:t>
            </a:r>
            <a:r>
              <a:rPr lang="pt-BR" dirty="0" smtClean="0">
                <a:solidFill>
                  <a:srgbClr val="FFFF00"/>
                </a:solidFill>
              </a:rPr>
              <a:t> new </a:t>
            </a:r>
            <a:r>
              <a:rPr lang="pt-BR" dirty="0" smtClean="0"/>
              <a:t>Conta(   );</a:t>
            </a:r>
            <a:endParaRPr lang="pt-BR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CRIANDO E USANDO UM </a:t>
            </a:r>
            <a:r>
              <a:rPr lang="pt-BR" dirty="0" smtClean="0"/>
              <a:t>OBJETO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508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Por meio da variável </a:t>
            </a:r>
            <a:r>
              <a:rPr lang="pt-BR" b="1" dirty="0" smtClean="0"/>
              <a:t>$</a:t>
            </a:r>
            <a:r>
              <a:rPr lang="pt-BR" b="1" dirty="0" err="1" smtClean="0"/>
              <a:t>minha_conta</a:t>
            </a:r>
            <a:r>
              <a:rPr lang="pt-BR" b="1" dirty="0" smtClean="0"/>
              <a:t>, </a:t>
            </a:r>
            <a:r>
              <a:rPr lang="pt-BR" dirty="0" smtClean="0"/>
              <a:t>podemos acessar o objeto para alterar seu dono, saldo, etc.;</a:t>
            </a:r>
          </a:p>
          <a:p>
            <a:r>
              <a:rPr lang="pt-BR" b="1" dirty="0" smtClean="0">
                <a:solidFill>
                  <a:srgbClr val="C00000"/>
                </a:solidFill>
              </a:rPr>
              <a:t>É importante </a:t>
            </a:r>
            <a:r>
              <a:rPr lang="pt-BR" dirty="0" smtClean="0"/>
              <a:t>fixar que a seta (-&gt;) serve para acessar algo em $</a:t>
            </a:r>
            <a:r>
              <a:rPr lang="pt-BR" dirty="0" err="1" smtClean="0"/>
              <a:t>minha_conta</a:t>
            </a:r>
            <a:r>
              <a:rPr lang="pt-BR" dirty="0" smtClean="0"/>
              <a:t>;</a:t>
            </a:r>
          </a:p>
          <a:p>
            <a:r>
              <a:rPr lang="pt-BR" dirty="0" smtClean="0"/>
              <a:t>Vamos criar um arquivo para testar nossa conta. </a:t>
            </a:r>
            <a:r>
              <a:rPr lang="pt-BR" sz="4000" b="1" dirty="0" smtClean="0"/>
              <a:t>Lembre-se de do </a:t>
            </a:r>
            <a:r>
              <a:rPr lang="pt-BR" sz="4000" b="1" dirty="0" err="1" smtClean="0"/>
              <a:t>require</a:t>
            </a:r>
            <a:r>
              <a:rPr lang="pt-BR" sz="4000" b="1" dirty="0" smtClean="0"/>
              <a:t> para usar nossa classe</a:t>
            </a:r>
            <a:r>
              <a:rPr lang="pt-BR" dirty="0" smtClean="0"/>
              <a:t>;</a:t>
            </a:r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Jefferson de Oliveira Chaves</a:t>
            </a:r>
            <a:endParaRPr lang="pt-BR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3"/>
          </p:nvPr>
        </p:nvSpPr>
        <p:spPr>
          <a:xfrm>
            <a:off x="4860032" y="287543"/>
            <a:ext cx="3816424" cy="1080120"/>
          </a:xfrm>
        </p:spPr>
        <p:txBody>
          <a:bodyPr>
            <a:normAutofit/>
          </a:bodyPr>
          <a:lstStyle/>
          <a:p>
            <a:r>
              <a:rPr lang="pt-BR" dirty="0"/>
              <a:t>CRIANDO E USANDO UM </a:t>
            </a:r>
            <a:r>
              <a:rPr lang="pt-BR" dirty="0" smtClean="0"/>
              <a:t>OBJETO</a:t>
            </a:r>
            <a:endParaRPr lang="pt-BR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DE COMPUTADORES</a:t>
            </a:r>
          </a:p>
        </p:txBody>
      </p:sp>
    </p:spTree>
    <p:extLst>
      <p:ext uri="{BB962C8B-B14F-4D97-AF65-F5344CB8AC3E}">
        <p14:creationId xmlns:p14="http://schemas.microsoft.com/office/powerpoint/2010/main" val="111857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PROGRAMAÇÃO DE COMPUTADORES</a:t>
            </a: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Jefferson de Oliveira Chaves</a:t>
            </a:r>
            <a:endParaRPr lang="pt-BR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$</a:t>
            </a:r>
            <a:r>
              <a:rPr lang="pt-BR" dirty="0" err="1"/>
              <a:t>minha_conta</a:t>
            </a:r>
            <a:r>
              <a:rPr lang="pt-BR" dirty="0" smtClean="0"/>
              <a:t>=</a:t>
            </a:r>
            <a:r>
              <a:rPr lang="pt-BR" dirty="0" smtClean="0">
                <a:solidFill>
                  <a:srgbClr val="FFFF00"/>
                </a:solidFill>
              </a:rPr>
              <a:t> </a:t>
            </a:r>
            <a:r>
              <a:rPr lang="pt-BR" dirty="0">
                <a:solidFill>
                  <a:srgbClr val="FFFF00"/>
                </a:solidFill>
              </a:rPr>
              <a:t>new </a:t>
            </a:r>
            <a:r>
              <a:rPr lang="pt-BR" dirty="0"/>
              <a:t>Conta(   );</a:t>
            </a:r>
          </a:p>
          <a:p>
            <a:endParaRPr lang="pt-BR" dirty="0" smtClean="0"/>
          </a:p>
          <a:p>
            <a:r>
              <a:rPr lang="pt-BR" dirty="0" smtClean="0"/>
              <a:t>$</a:t>
            </a:r>
            <a:r>
              <a:rPr lang="pt-BR" dirty="0" err="1" smtClean="0"/>
              <a:t>minha_conta</a:t>
            </a:r>
            <a:r>
              <a:rPr lang="pt-BR" dirty="0" smtClean="0"/>
              <a:t>-&gt;dono = “Paulo”;</a:t>
            </a:r>
          </a:p>
          <a:p>
            <a:r>
              <a:rPr lang="pt-BR" dirty="0" smtClean="0"/>
              <a:t>$</a:t>
            </a:r>
            <a:r>
              <a:rPr lang="pt-BR" dirty="0" err="1"/>
              <a:t>minha_conta</a:t>
            </a:r>
            <a:r>
              <a:rPr lang="pt-BR" dirty="0" smtClean="0"/>
              <a:t>&gt;saldo = “1000.00”;</a:t>
            </a:r>
          </a:p>
          <a:p>
            <a:endParaRPr lang="pt-BR" dirty="0"/>
          </a:p>
          <a:p>
            <a:r>
              <a:rPr lang="pt-BR" dirty="0" smtClean="0"/>
              <a:t>echo “Saldo atual”.$</a:t>
            </a:r>
            <a:r>
              <a:rPr lang="pt-BR" dirty="0" err="1"/>
              <a:t>minha_conta</a:t>
            </a:r>
            <a:r>
              <a:rPr lang="pt-BR" dirty="0" smtClean="0"/>
              <a:t>&gt;saldo;</a:t>
            </a:r>
            <a:endParaRPr lang="pt-BR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CRIANDO E USANDO UM </a:t>
            </a:r>
            <a:r>
              <a:rPr lang="pt-BR" dirty="0" smtClean="0"/>
              <a:t>OBJETO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512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467544" y="2924944"/>
            <a:ext cx="3993703" cy="1362075"/>
          </a:xfrm>
        </p:spPr>
        <p:txBody>
          <a:bodyPr>
            <a:normAutofit fontScale="90000"/>
          </a:bodyPr>
          <a:lstStyle/>
          <a:p>
            <a:r>
              <a:rPr lang="pt-BR" dirty="0"/>
              <a:t>PROGRAMAÇÃO DE COMPUTADORES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>
          <a:xfrm>
            <a:off x="4644008" y="2906713"/>
            <a:ext cx="4032447" cy="1386383"/>
          </a:xfrm>
        </p:spPr>
        <p:txBody>
          <a:bodyPr/>
          <a:lstStyle/>
          <a:p>
            <a:r>
              <a:rPr lang="pt-BR" dirty="0" smtClean="0"/>
              <a:t>MÉTODOS</a:t>
            </a:r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Jefferson de Oliveira Chaves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97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Dentro de uma classe também podemos declarar o que uma Conta faz, isso é, seu comportamento;</a:t>
            </a:r>
          </a:p>
          <a:p>
            <a:r>
              <a:rPr lang="pt-BR" dirty="0" smtClean="0"/>
              <a:t>Sacar, transferir, depositar</a:t>
            </a:r>
          </a:p>
          <a:p>
            <a:r>
              <a:rPr lang="pt-BR" dirty="0" smtClean="0"/>
              <a:t>Comportamento definido dentro da própria classe e não em um local desatrelado;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Jefferson de Oliveira Chaves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MÉTODOS</a:t>
            </a: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DE COMPUTADORES</a:t>
            </a:r>
          </a:p>
        </p:txBody>
      </p:sp>
    </p:spTree>
    <p:extLst>
      <p:ext uri="{BB962C8B-B14F-4D97-AF65-F5344CB8AC3E}">
        <p14:creationId xmlns:p14="http://schemas.microsoft.com/office/powerpoint/2010/main" val="3006608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Por isso, </a:t>
            </a:r>
            <a:r>
              <a:rPr lang="pt-BR" sz="4000" b="1" dirty="0" smtClean="0">
                <a:solidFill>
                  <a:srgbClr val="196D49"/>
                </a:solidFill>
              </a:rPr>
              <a:t>funções</a:t>
            </a:r>
            <a:r>
              <a:rPr lang="pt-BR" sz="4000" dirty="0" smtClean="0">
                <a:solidFill>
                  <a:srgbClr val="196D49"/>
                </a:solidFill>
              </a:rPr>
              <a:t> </a:t>
            </a:r>
            <a:r>
              <a:rPr lang="pt-BR" dirty="0" smtClean="0"/>
              <a:t>de classes são clamadas de </a:t>
            </a:r>
            <a:r>
              <a:rPr lang="pt-BR" sz="4000" b="1" dirty="0" smtClean="0">
                <a:solidFill>
                  <a:srgbClr val="196D49"/>
                </a:solidFill>
              </a:rPr>
              <a:t>métodos</a:t>
            </a:r>
            <a:r>
              <a:rPr lang="pt-BR" dirty="0" smtClean="0"/>
              <a:t>, pois é a maneira, o método que a classe usa para realizar uma operação;</a:t>
            </a:r>
          </a:p>
          <a:p>
            <a:r>
              <a:rPr lang="pt-BR" dirty="0" smtClean="0"/>
              <a:t>Vamos criar um método que realiza </a:t>
            </a:r>
            <a:r>
              <a:rPr lang="pt-BR" b="1" dirty="0" smtClean="0"/>
              <a:t>o saque </a:t>
            </a:r>
            <a:r>
              <a:rPr lang="pt-BR" dirty="0" smtClean="0"/>
              <a:t>de um determinado valor;</a:t>
            </a:r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Jefferson de Oliveira Chaves</a:t>
            </a:r>
            <a:endParaRPr lang="pt-BR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MÉTODOS</a:t>
            </a:r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DE COMPUTADORES</a:t>
            </a:r>
          </a:p>
        </p:txBody>
      </p:sp>
    </p:spTree>
    <p:extLst>
      <p:ext uri="{BB962C8B-B14F-4D97-AF65-F5344CB8AC3E}">
        <p14:creationId xmlns:p14="http://schemas.microsoft.com/office/powerpoint/2010/main" val="169385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PROGRAMAÇÃO DE COMPUTADORES</a:t>
            </a: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Jefferson de Oliveira Chaves</a:t>
            </a:r>
            <a:endParaRPr lang="pt-BR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class</a:t>
            </a:r>
            <a:r>
              <a:rPr lang="pt-BR" dirty="0" smtClean="0"/>
              <a:t> Conta {</a:t>
            </a:r>
          </a:p>
          <a:p>
            <a:endParaRPr lang="pt-BR" dirty="0"/>
          </a:p>
          <a:p>
            <a:r>
              <a:rPr lang="pt-BR" dirty="0" smtClean="0"/>
              <a:t>    </a:t>
            </a:r>
            <a:r>
              <a:rPr lang="pt-BR" dirty="0" err="1" smtClean="0"/>
              <a:t>public</a:t>
            </a:r>
            <a:r>
              <a:rPr lang="pt-BR" dirty="0" smtClean="0"/>
              <a:t> $saldo;</a:t>
            </a:r>
          </a:p>
          <a:p>
            <a:r>
              <a:rPr lang="pt-BR" dirty="0"/>
              <a:t> </a:t>
            </a:r>
            <a:r>
              <a:rPr lang="pt-BR" dirty="0" smtClean="0"/>
              <a:t>   </a:t>
            </a:r>
            <a:r>
              <a:rPr lang="pt-BR" dirty="0" smtClean="0">
                <a:solidFill>
                  <a:srgbClr val="FFFF66"/>
                </a:solidFill>
              </a:rPr>
              <a:t>//.. outros atributos</a:t>
            </a:r>
          </a:p>
          <a:p>
            <a:endParaRPr lang="pt-BR" dirty="0">
              <a:solidFill>
                <a:srgbClr val="FFFF66"/>
              </a:solidFill>
            </a:endParaRPr>
          </a:p>
          <a:p>
            <a:r>
              <a:rPr lang="pt-BR" dirty="0" smtClean="0">
                <a:solidFill>
                  <a:srgbClr val="FFFF66"/>
                </a:solidFill>
              </a:rPr>
              <a:t>	   </a:t>
            </a:r>
            <a:r>
              <a:rPr lang="pt-BR" dirty="0" err="1" smtClean="0"/>
              <a:t>function</a:t>
            </a:r>
            <a:r>
              <a:rPr lang="pt-BR" dirty="0" smtClean="0"/>
              <a:t>    </a:t>
            </a:r>
            <a:r>
              <a:rPr lang="pt-BR" b="1" dirty="0" smtClean="0"/>
              <a:t>saca</a:t>
            </a:r>
            <a:r>
              <a:rPr lang="pt-BR" dirty="0" smtClean="0"/>
              <a:t>(</a:t>
            </a:r>
            <a:r>
              <a:rPr lang="pt-BR" dirty="0" smtClean="0">
                <a:solidFill>
                  <a:srgbClr val="FFFF66"/>
                </a:solidFill>
              </a:rPr>
              <a:t>  </a:t>
            </a:r>
            <a:r>
              <a:rPr lang="pt-BR" dirty="0" smtClean="0">
                <a:solidFill>
                  <a:srgbClr val="FFFF00"/>
                </a:solidFill>
              </a:rPr>
              <a:t>$valor</a:t>
            </a:r>
            <a:r>
              <a:rPr lang="pt-BR" dirty="0" smtClean="0"/>
              <a:t>){</a:t>
            </a:r>
          </a:p>
          <a:p>
            <a:r>
              <a:rPr lang="pt-BR" dirty="0" smtClean="0">
                <a:solidFill>
                  <a:srgbClr val="FFFF66"/>
                </a:solidFill>
              </a:rPr>
              <a:t>		</a:t>
            </a:r>
            <a:r>
              <a:rPr lang="pt-BR" dirty="0" smtClean="0"/>
              <a:t>$</a:t>
            </a:r>
            <a:r>
              <a:rPr lang="pt-BR" dirty="0" err="1" smtClean="0"/>
              <a:t>novo_saldo</a:t>
            </a:r>
            <a:r>
              <a:rPr lang="pt-BR" dirty="0" smtClean="0"/>
              <a:t>  =  </a:t>
            </a:r>
            <a:r>
              <a:rPr lang="pt-BR" dirty="0" smtClean="0">
                <a:solidFill>
                  <a:srgbClr val="FFFF00"/>
                </a:solidFill>
              </a:rPr>
              <a:t>$</a:t>
            </a:r>
            <a:r>
              <a:rPr lang="pt-BR" dirty="0" err="1" smtClean="0">
                <a:solidFill>
                  <a:srgbClr val="FFFF00"/>
                </a:solidFill>
              </a:rPr>
              <a:t>this</a:t>
            </a:r>
            <a:r>
              <a:rPr lang="pt-BR" dirty="0" smtClean="0">
                <a:solidFill>
                  <a:srgbClr val="FFFF00"/>
                </a:solidFill>
              </a:rPr>
              <a:t>-&gt;</a:t>
            </a:r>
            <a:r>
              <a:rPr lang="pt-BR" dirty="0" smtClean="0"/>
              <a:t>saldo    -    $valor;</a:t>
            </a:r>
          </a:p>
          <a:p>
            <a:r>
              <a:rPr lang="pt-BR" dirty="0"/>
              <a:t>	</a:t>
            </a:r>
            <a:r>
              <a:rPr lang="pt-BR" dirty="0" smtClean="0"/>
              <a:t>	 </a:t>
            </a:r>
            <a:r>
              <a:rPr lang="pt-BR" dirty="0" smtClean="0">
                <a:solidFill>
                  <a:srgbClr val="FFFF00"/>
                </a:solidFill>
              </a:rPr>
              <a:t>$</a:t>
            </a:r>
            <a:r>
              <a:rPr lang="pt-BR" dirty="0" err="1" smtClean="0">
                <a:solidFill>
                  <a:srgbClr val="FFFF00"/>
                </a:solidFill>
              </a:rPr>
              <a:t>this</a:t>
            </a:r>
            <a:r>
              <a:rPr lang="pt-BR" dirty="0" smtClean="0">
                <a:solidFill>
                  <a:srgbClr val="FFFF00"/>
                </a:solidFill>
              </a:rPr>
              <a:t>-&gt;</a:t>
            </a:r>
            <a:r>
              <a:rPr lang="pt-BR" dirty="0" smtClean="0"/>
              <a:t>saldo = $</a:t>
            </a:r>
            <a:r>
              <a:rPr lang="pt-BR" dirty="0" err="1" smtClean="0"/>
              <a:t>novo_saldo</a:t>
            </a:r>
            <a:r>
              <a:rPr lang="pt-BR" dirty="0" smtClean="0"/>
              <a:t>;</a:t>
            </a:r>
            <a:endParaRPr lang="pt-BR" dirty="0"/>
          </a:p>
          <a:p>
            <a:r>
              <a:rPr lang="pt-BR" dirty="0" smtClean="0">
                <a:solidFill>
                  <a:srgbClr val="FFFF66"/>
                </a:solidFill>
              </a:rPr>
              <a:t>    </a:t>
            </a:r>
            <a:r>
              <a:rPr lang="pt-BR" dirty="0" smtClean="0"/>
              <a:t>}</a:t>
            </a:r>
            <a:r>
              <a:rPr lang="pt-BR" dirty="0" smtClean="0">
                <a:solidFill>
                  <a:srgbClr val="FFFF66"/>
                </a:solidFill>
              </a:rPr>
              <a:t/>
            </a:r>
            <a:br>
              <a:rPr lang="pt-BR" dirty="0" smtClean="0">
                <a:solidFill>
                  <a:srgbClr val="FFFF66"/>
                </a:solidFill>
              </a:rPr>
            </a:br>
            <a:endParaRPr lang="pt-BR" dirty="0">
              <a:solidFill>
                <a:srgbClr val="FFFF66"/>
              </a:solidFill>
            </a:endParaRPr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MÉTODOS</a:t>
            </a:r>
          </a:p>
        </p:txBody>
      </p:sp>
    </p:spTree>
    <p:extLst>
      <p:ext uri="{BB962C8B-B14F-4D97-AF65-F5344CB8AC3E}">
        <p14:creationId xmlns:p14="http://schemas.microsoft.com/office/powerpoint/2010/main" val="355949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pt-BR" dirty="0" smtClean="0"/>
              <a:t>Para sacar, é preciso dizer quanto quer sacar;</a:t>
            </a:r>
          </a:p>
          <a:p>
            <a:pPr>
              <a:spcBef>
                <a:spcPts val="1800"/>
              </a:spcBef>
            </a:pPr>
            <a:r>
              <a:rPr lang="pt-BR" dirty="0" smtClean="0"/>
              <a:t>Chamamos isso de </a:t>
            </a:r>
            <a:r>
              <a:rPr lang="pt-BR" b="1" dirty="0" smtClean="0"/>
              <a:t>parâmetros</a:t>
            </a:r>
            <a:r>
              <a:rPr lang="pt-BR" dirty="0" smtClean="0"/>
              <a:t> e o declaramos dentro dos parênteses do método;</a:t>
            </a:r>
          </a:p>
          <a:p>
            <a:pPr>
              <a:spcBef>
                <a:spcPts val="1800"/>
              </a:spcBef>
            </a:pPr>
            <a:r>
              <a:rPr lang="pt-BR" dirty="0" smtClean="0"/>
              <a:t>Parâmetro é uma variável temporária: ela deixará de existir no final da execução do método;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Jefferson de Oliveira Chaves</a:t>
            </a:r>
            <a:endParaRPr lang="pt-BR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MÉTODOS</a:t>
            </a:r>
            <a:endParaRPr lang="pt-BR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DE COMPUTADORES</a:t>
            </a:r>
          </a:p>
        </p:txBody>
      </p:sp>
    </p:spTree>
    <p:extLst>
      <p:ext uri="{BB962C8B-B14F-4D97-AF65-F5344CB8AC3E}">
        <p14:creationId xmlns:p14="http://schemas.microsoft.com/office/powerpoint/2010/main" val="38729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Para acessar os atributos da classe </a:t>
            </a:r>
            <a:r>
              <a:rPr lang="pt-BR" dirty="0" smtClean="0"/>
              <a:t>usaremos </a:t>
            </a:r>
            <a:r>
              <a:rPr lang="pt-BR" dirty="0"/>
              <a:t>a palavra reservada </a:t>
            </a:r>
            <a:r>
              <a:rPr lang="pt-BR" sz="5200" b="1" dirty="0" err="1" smtClean="0">
                <a:solidFill>
                  <a:srgbClr val="196D49"/>
                </a:solidFill>
              </a:rPr>
              <a:t>this</a:t>
            </a:r>
            <a:r>
              <a:rPr lang="pt-BR" sz="4000" b="1" dirty="0" smtClean="0">
                <a:solidFill>
                  <a:srgbClr val="196D49"/>
                </a:solidFill>
              </a:rPr>
              <a:t>;</a:t>
            </a:r>
          </a:p>
          <a:p>
            <a:r>
              <a:rPr lang="pt-BR" dirty="0" smtClean="0"/>
              <a:t>Isso serve para </a:t>
            </a:r>
            <a:r>
              <a:rPr lang="pt-BR" dirty="0"/>
              <a:t>mostrar que não se trata de uma simples </a:t>
            </a:r>
            <a:r>
              <a:rPr lang="pt-BR" dirty="0" smtClean="0"/>
              <a:t>variável, mas sim um atributo da classe;</a:t>
            </a:r>
            <a:endParaRPr lang="pt-BR" b="1" dirty="0">
              <a:solidFill>
                <a:srgbClr val="196D49"/>
              </a:solidFill>
            </a:endParaRPr>
          </a:p>
          <a:p>
            <a:endParaRPr lang="pt-BR" dirty="0" smtClean="0"/>
          </a:p>
          <a:p>
            <a:r>
              <a:rPr lang="pt-BR" dirty="0" smtClean="0"/>
              <a:t>A conta ainda pode estourar o limite: trataremos disso em breve;</a:t>
            </a: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Jefferson de Oliveira Chaves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MÉTODOS</a:t>
            </a:r>
            <a:endParaRPr lang="pt-BR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DE COMPUTADORES</a:t>
            </a:r>
          </a:p>
        </p:txBody>
      </p:sp>
    </p:spTree>
    <p:extLst>
      <p:ext uri="{BB962C8B-B14F-4D97-AF65-F5344CB8AC3E}">
        <p14:creationId xmlns:p14="http://schemas.microsoft.com/office/powerpoint/2010/main" val="257404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Estamos prestes a dar um passo a mais em programação;</a:t>
            </a:r>
          </a:p>
          <a:p>
            <a:r>
              <a:rPr lang="pt-BR" dirty="0" smtClean="0"/>
              <a:t>O entendimento desse conteúdo ficará </a:t>
            </a:r>
            <a:r>
              <a:rPr lang="pt-BR" b="1" dirty="0" smtClean="0"/>
              <a:t>facilitado</a:t>
            </a:r>
            <a:r>
              <a:rPr lang="pt-BR" dirty="0" smtClean="0"/>
              <a:t> se houver o conhecimento do conteúdo de algoritmos;</a:t>
            </a:r>
          </a:p>
          <a:p>
            <a:pPr lvl="1"/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Jefferson de Oliveira Chaves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IMPORTANTE!</a:t>
            </a:r>
            <a:endParaRPr lang="pt-BR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DE COMPUTADORES</a:t>
            </a:r>
          </a:p>
        </p:txBody>
      </p:sp>
    </p:spTree>
    <p:extLst>
      <p:ext uri="{BB962C8B-B14F-4D97-AF65-F5344CB8AC3E}">
        <p14:creationId xmlns:p14="http://schemas.microsoft.com/office/powerpoint/2010/main" val="262183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 forma semelhante ao método saca, temos o método deposita de nossa Classe;</a:t>
            </a:r>
          </a:p>
          <a:p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Jefferson de Oliveira Chaves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MÉTODOS</a:t>
            </a: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DE COMPUTADORES</a:t>
            </a:r>
          </a:p>
        </p:txBody>
      </p:sp>
    </p:spTree>
    <p:extLst>
      <p:ext uri="{BB962C8B-B14F-4D97-AF65-F5344CB8AC3E}">
        <p14:creationId xmlns:p14="http://schemas.microsoft.com/office/powerpoint/2010/main" val="17900932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PROGRAMAÇÃO DE COMPUTADORES</a:t>
            </a: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Jefferson de Oliveira Chaves</a:t>
            </a:r>
            <a:endParaRPr lang="pt-BR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>
                <a:solidFill>
                  <a:srgbClr val="FFFF00"/>
                </a:solidFill>
              </a:rPr>
              <a:t>class</a:t>
            </a:r>
            <a:r>
              <a:rPr lang="pt-BR" dirty="0" smtClean="0"/>
              <a:t>    Conta {</a:t>
            </a:r>
          </a:p>
          <a:p>
            <a:endParaRPr lang="pt-BR" dirty="0"/>
          </a:p>
          <a:p>
            <a:r>
              <a:rPr lang="pt-BR" dirty="0" smtClean="0"/>
              <a:t>	    //... demais   atributos e métodos</a:t>
            </a:r>
          </a:p>
          <a:p>
            <a:endParaRPr lang="pt-BR" dirty="0"/>
          </a:p>
          <a:p>
            <a:r>
              <a:rPr lang="pt-BR" dirty="0" smtClean="0"/>
              <a:t>	    </a:t>
            </a:r>
            <a:r>
              <a:rPr lang="pt-BR" dirty="0" err="1" smtClean="0"/>
              <a:t>function</a:t>
            </a:r>
            <a:r>
              <a:rPr lang="pt-BR" dirty="0" smtClean="0"/>
              <a:t>   deposita( $valor){</a:t>
            </a:r>
          </a:p>
          <a:p>
            <a:r>
              <a:rPr lang="pt-BR" dirty="0"/>
              <a:t>	</a:t>
            </a:r>
            <a:r>
              <a:rPr lang="pt-BR" dirty="0" smtClean="0"/>
              <a:t>	$</a:t>
            </a:r>
            <a:r>
              <a:rPr lang="pt-BR" dirty="0" err="1" smtClean="0"/>
              <a:t>this</a:t>
            </a:r>
            <a:r>
              <a:rPr lang="pt-BR" dirty="0" smtClean="0"/>
              <a:t>-&gt;saldo </a:t>
            </a:r>
            <a:r>
              <a:rPr lang="pt-BR" dirty="0" smtClean="0">
                <a:solidFill>
                  <a:srgbClr val="FFFF00"/>
                </a:solidFill>
              </a:rPr>
              <a:t>+=</a:t>
            </a:r>
            <a:r>
              <a:rPr lang="pt-BR" dirty="0" smtClean="0"/>
              <a:t> $valor;</a:t>
            </a:r>
          </a:p>
          <a:p>
            <a:r>
              <a:rPr lang="pt-BR" dirty="0" smtClean="0"/>
              <a:t>     }</a:t>
            </a:r>
            <a:endParaRPr lang="pt-BR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MÉTODOS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342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Observe que não usamos uma variável auxiliar;</a:t>
            </a:r>
          </a:p>
          <a:p>
            <a:r>
              <a:rPr lang="pt-BR" dirty="0" smtClean="0"/>
              <a:t>Usamos também a abreviação ( += ) que soma a quantidade ao valor anterior do saldo e guarda (atribui) ao próprio saldo;</a:t>
            </a:r>
          </a:p>
          <a:p>
            <a:r>
              <a:rPr lang="pt-BR" dirty="0" smtClean="0"/>
              <a:t>Para pedir ao objeto que execute esse método, usamos a seta (-&gt;);</a:t>
            </a:r>
          </a:p>
          <a:p>
            <a:r>
              <a:rPr lang="pt-BR" dirty="0" smtClean="0"/>
              <a:t>O termo para isso é </a:t>
            </a:r>
            <a:r>
              <a:rPr lang="pt-BR" sz="4000" b="1" dirty="0" smtClean="0">
                <a:solidFill>
                  <a:srgbClr val="C00000"/>
                </a:solidFill>
              </a:rPr>
              <a:t>invocação de método</a:t>
            </a:r>
            <a:r>
              <a:rPr lang="pt-BR" dirty="0" smtClean="0"/>
              <a:t>;</a:t>
            </a:r>
          </a:p>
          <a:p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Jefferson de Oliveira Chaves</a:t>
            </a:r>
            <a:endParaRPr lang="pt-BR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MÉTODOS</a:t>
            </a:r>
            <a:endParaRPr lang="pt-BR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DE COMPUTADORES</a:t>
            </a:r>
          </a:p>
        </p:txBody>
      </p:sp>
    </p:spTree>
    <p:extLst>
      <p:ext uri="{BB962C8B-B14F-4D97-AF65-F5344CB8AC3E}">
        <p14:creationId xmlns:p14="http://schemas.microsoft.com/office/powerpoint/2010/main" val="112157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PROGRAMAÇÃO DE COMPUTADORES</a:t>
            </a: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Jefferson de Oliveira Chaves</a:t>
            </a:r>
            <a:endParaRPr lang="pt-BR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$conta</a:t>
            </a:r>
            <a:r>
              <a:rPr lang="pt-BR" dirty="0">
                <a:solidFill>
                  <a:srgbClr val="FFFF00"/>
                </a:solidFill>
              </a:rPr>
              <a:t> </a:t>
            </a:r>
            <a:r>
              <a:rPr lang="pt-BR" dirty="0"/>
              <a:t>=</a:t>
            </a:r>
            <a:r>
              <a:rPr lang="pt-BR" dirty="0">
                <a:solidFill>
                  <a:srgbClr val="FFFF00"/>
                </a:solidFill>
              </a:rPr>
              <a:t> new </a:t>
            </a:r>
            <a:r>
              <a:rPr lang="pt-BR" dirty="0"/>
              <a:t>Conta(   );</a:t>
            </a:r>
          </a:p>
          <a:p>
            <a:endParaRPr lang="pt-BR" dirty="0"/>
          </a:p>
          <a:p>
            <a:r>
              <a:rPr lang="pt-BR" dirty="0"/>
              <a:t>$conta-&gt;dono = “Paulo”;</a:t>
            </a:r>
          </a:p>
          <a:p>
            <a:r>
              <a:rPr lang="pt-BR" dirty="0"/>
              <a:t>$conta-&gt;saldo = “1000.00”;</a:t>
            </a:r>
          </a:p>
          <a:p>
            <a:endParaRPr lang="pt-BR" dirty="0" smtClean="0"/>
          </a:p>
          <a:p>
            <a:r>
              <a:rPr lang="pt-BR" dirty="0" smtClean="0"/>
              <a:t>$</a:t>
            </a:r>
            <a:r>
              <a:rPr lang="pt-BR" dirty="0" err="1" smtClean="0"/>
              <a:t>minha_conta</a:t>
            </a:r>
            <a:r>
              <a:rPr lang="pt-BR" dirty="0" smtClean="0"/>
              <a:t>-&gt;saca(200);</a:t>
            </a:r>
          </a:p>
          <a:p>
            <a:r>
              <a:rPr lang="pt-BR" dirty="0"/>
              <a:t>$</a:t>
            </a:r>
            <a:r>
              <a:rPr lang="pt-BR" dirty="0" err="1"/>
              <a:t>minha_conta</a:t>
            </a:r>
            <a:r>
              <a:rPr lang="pt-BR" dirty="0"/>
              <a:t>-</a:t>
            </a:r>
            <a:r>
              <a:rPr lang="pt-BR" dirty="0" smtClean="0"/>
              <a:t>&gt;deposita(500);</a:t>
            </a:r>
            <a:endParaRPr lang="pt-BR" dirty="0"/>
          </a:p>
          <a:p>
            <a:endParaRPr lang="pt-BR" dirty="0"/>
          </a:p>
          <a:p>
            <a:r>
              <a:rPr lang="pt-BR" dirty="0"/>
              <a:t>echo “Saldo </a:t>
            </a:r>
            <a:r>
              <a:rPr lang="pt-BR" dirty="0" err="1"/>
              <a:t>atual”.$conta</a:t>
            </a:r>
            <a:r>
              <a:rPr lang="pt-BR" dirty="0"/>
              <a:t>-&gt;saldo;</a:t>
            </a:r>
          </a:p>
          <a:p>
            <a:endParaRPr lang="pt-BR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MÉTODOS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889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395536" y="2924944"/>
            <a:ext cx="4065711" cy="1362075"/>
          </a:xfrm>
        </p:spPr>
        <p:txBody>
          <a:bodyPr>
            <a:normAutofit fontScale="90000"/>
          </a:bodyPr>
          <a:lstStyle/>
          <a:p>
            <a:r>
              <a:rPr lang="pt-BR" dirty="0"/>
              <a:t>PROGRAMAÇÃO DE COMPUTADORES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MÉTODOS COM RETORNO</a:t>
            </a:r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Jefferson de Oliveira Chaves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161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 método pode retornar um valor para quem o chamou;</a:t>
            </a:r>
          </a:p>
          <a:p>
            <a:r>
              <a:rPr lang="pt-BR" dirty="0" smtClean="0"/>
              <a:t>Nosso método saca poderia, por exemplo, retornar um valor </a:t>
            </a:r>
            <a:r>
              <a:rPr lang="pt-BR" sz="4000" b="1" dirty="0" smtClean="0">
                <a:solidFill>
                  <a:srgbClr val="00B050"/>
                </a:solidFill>
              </a:rPr>
              <a:t>booleano</a:t>
            </a:r>
            <a:r>
              <a:rPr lang="pt-BR" sz="4000" dirty="0" smtClean="0">
                <a:solidFill>
                  <a:srgbClr val="00B050"/>
                </a:solidFill>
              </a:rPr>
              <a:t> </a:t>
            </a:r>
            <a:r>
              <a:rPr lang="pt-BR" dirty="0" smtClean="0"/>
              <a:t>para quem o chamou;</a:t>
            </a:r>
          </a:p>
          <a:p>
            <a:r>
              <a:rPr lang="pt-BR" dirty="0" smtClean="0"/>
              <a:t>Caso o saque fosse feito retornaria </a:t>
            </a:r>
            <a:r>
              <a:rPr lang="pt-BR" sz="4000" b="1" dirty="0" err="1" smtClean="0">
                <a:solidFill>
                  <a:srgbClr val="00B050"/>
                </a:solidFill>
              </a:rPr>
              <a:t>true</a:t>
            </a:r>
            <a:r>
              <a:rPr lang="pt-BR" dirty="0" smtClean="0"/>
              <a:t>;</a:t>
            </a:r>
          </a:p>
          <a:p>
            <a:r>
              <a:rPr lang="pt-BR" dirty="0" smtClean="0"/>
              <a:t>Caso contrário, retornaria </a:t>
            </a:r>
            <a:r>
              <a:rPr lang="pt-BR" sz="4000" b="1" dirty="0" smtClean="0">
                <a:solidFill>
                  <a:srgbClr val="00B050"/>
                </a:solidFill>
              </a:rPr>
              <a:t>false</a:t>
            </a:r>
            <a:r>
              <a:rPr lang="pt-BR" dirty="0" smtClean="0"/>
              <a:t>;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Jefferson de Oliveira Chaves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MÉTODOS COM </a:t>
            </a:r>
            <a:r>
              <a:rPr lang="pt-BR" dirty="0" smtClean="0"/>
              <a:t>RETORNO</a:t>
            </a:r>
            <a:endParaRPr lang="pt-BR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DE COMPUTADORES</a:t>
            </a:r>
          </a:p>
        </p:txBody>
      </p:sp>
    </p:spTree>
    <p:extLst>
      <p:ext uri="{BB962C8B-B14F-4D97-AF65-F5344CB8AC3E}">
        <p14:creationId xmlns:p14="http://schemas.microsoft.com/office/powerpoint/2010/main" val="150346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PROGRAMAÇÃO DE COMPUTADORES</a:t>
            </a: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Jefferson de Oliveira Chaves</a:t>
            </a:r>
            <a:endParaRPr lang="pt-BR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>
                <a:solidFill>
                  <a:srgbClr val="FFFF00"/>
                </a:solidFill>
              </a:rPr>
              <a:t>class</a:t>
            </a:r>
            <a:r>
              <a:rPr lang="pt-BR" dirty="0" smtClean="0"/>
              <a:t>  Conta {</a:t>
            </a:r>
          </a:p>
          <a:p>
            <a:r>
              <a:rPr lang="pt-BR" dirty="0" smtClean="0"/>
              <a:t>	     </a:t>
            </a:r>
            <a:r>
              <a:rPr lang="pt-BR" dirty="0" smtClean="0">
                <a:solidFill>
                  <a:srgbClr val="FFFF66"/>
                </a:solidFill>
              </a:rPr>
              <a:t>// ... outros </a:t>
            </a:r>
            <a:r>
              <a:rPr lang="pt-BR" dirty="0" err="1" smtClean="0">
                <a:solidFill>
                  <a:srgbClr val="FFFF66"/>
                </a:solidFill>
              </a:rPr>
              <a:t>atriutos</a:t>
            </a:r>
            <a:r>
              <a:rPr lang="pt-BR" dirty="0" smtClean="0">
                <a:solidFill>
                  <a:srgbClr val="FFFF66"/>
                </a:solidFill>
              </a:rPr>
              <a:t> e métodos</a:t>
            </a:r>
            <a:endParaRPr lang="pt-BR" dirty="0">
              <a:solidFill>
                <a:srgbClr val="FFFF66"/>
              </a:solidFill>
            </a:endParaRPr>
          </a:p>
          <a:p>
            <a:r>
              <a:rPr lang="pt-BR" dirty="0" smtClean="0"/>
              <a:t>	    </a:t>
            </a:r>
          </a:p>
          <a:p>
            <a:r>
              <a:rPr lang="pt-BR" dirty="0"/>
              <a:t>	 </a:t>
            </a:r>
            <a:r>
              <a:rPr lang="pt-BR" dirty="0" smtClean="0"/>
              <a:t>   </a:t>
            </a:r>
            <a:r>
              <a:rPr lang="pt-BR" dirty="0" err="1" smtClean="0"/>
              <a:t>function</a:t>
            </a:r>
            <a:r>
              <a:rPr lang="pt-BR" dirty="0" smtClean="0"/>
              <a:t> saca( $valor ){</a:t>
            </a:r>
          </a:p>
          <a:p>
            <a:r>
              <a:rPr lang="pt-BR" dirty="0"/>
              <a:t>	</a:t>
            </a:r>
            <a:r>
              <a:rPr lang="pt-BR" dirty="0" smtClean="0"/>
              <a:t>	</a:t>
            </a:r>
            <a:r>
              <a:rPr lang="pt-BR" dirty="0" err="1" smtClean="0"/>
              <a:t>if</a:t>
            </a:r>
            <a:r>
              <a:rPr lang="pt-BR" dirty="0" smtClean="0"/>
              <a:t>($</a:t>
            </a:r>
            <a:r>
              <a:rPr lang="pt-BR" dirty="0" err="1" smtClean="0"/>
              <a:t>this</a:t>
            </a:r>
            <a:r>
              <a:rPr lang="pt-BR" dirty="0" smtClean="0"/>
              <a:t>-&gt;saldo  &gt;= $valor){</a:t>
            </a:r>
          </a:p>
          <a:p>
            <a:r>
              <a:rPr lang="pt-BR" dirty="0"/>
              <a:t>	</a:t>
            </a:r>
            <a:r>
              <a:rPr lang="pt-BR" dirty="0" smtClean="0"/>
              <a:t>	       $</a:t>
            </a:r>
            <a:r>
              <a:rPr lang="pt-BR" dirty="0" err="1" smtClean="0"/>
              <a:t>this</a:t>
            </a:r>
            <a:r>
              <a:rPr lang="pt-BR" dirty="0" smtClean="0"/>
              <a:t>-&gt;saldo  = $</a:t>
            </a:r>
            <a:r>
              <a:rPr lang="pt-BR" dirty="0" err="1" smtClean="0"/>
              <a:t>this</a:t>
            </a:r>
            <a:r>
              <a:rPr lang="pt-BR" dirty="0" smtClean="0"/>
              <a:t>-&gt;saldo   -  $valor;</a:t>
            </a:r>
          </a:p>
          <a:p>
            <a:r>
              <a:rPr lang="pt-BR" dirty="0"/>
              <a:t>	</a:t>
            </a:r>
            <a:r>
              <a:rPr lang="pt-BR" dirty="0" smtClean="0"/>
              <a:t>	       </a:t>
            </a:r>
            <a:r>
              <a:rPr lang="pt-BR" dirty="0" err="1" smtClean="0">
                <a:solidFill>
                  <a:srgbClr val="FFFF00"/>
                </a:solidFill>
              </a:rPr>
              <a:t>return</a:t>
            </a:r>
            <a:r>
              <a:rPr lang="pt-BR" dirty="0" smtClean="0"/>
              <a:t> </a:t>
            </a:r>
            <a:r>
              <a:rPr lang="pt-BR" dirty="0" err="1" smtClean="0"/>
              <a:t>true</a:t>
            </a:r>
            <a:r>
              <a:rPr lang="pt-BR" dirty="0" smtClean="0"/>
              <a:t>;</a:t>
            </a:r>
          </a:p>
          <a:p>
            <a:r>
              <a:rPr lang="pt-BR" dirty="0"/>
              <a:t>	</a:t>
            </a:r>
            <a:r>
              <a:rPr lang="pt-BR" dirty="0" smtClean="0"/>
              <a:t>	}</a:t>
            </a:r>
          </a:p>
          <a:p>
            <a:r>
              <a:rPr lang="pt-BR" dirty="0"/>
              <a:t>	</a:t>
            </a:r>
            <a:r>
              <a:rPr lang="pt-BR" dirty="0" smtClean="0"/>
              <a:t>	</a:t>
            </a:r>
            <a:r>
              <a:rPr lang="pt-BR" dirty="0" err="1" smtClean="0"/>
              <a:t>else</a:t>
            </a:r>
            <a:r>
              <a:rPr lang="pt-BR" dirty="0" smtClean="0"/>
              <a:t> {   </a:t>
            </a:r>
            <a:r>
              <a:rPr lang="pt-BR" dirty="0" err="1" smtClean="0">
                <a:solidFill>
                  <a:srgbClr val="FFFF00"/>
                </a:solidFill>
              </a:rPr>
              <a:t>return</a:t>
            </a:r>
            <a:r>
              <a:rPr lang="pt-BR" dirty="0" smtClean="0"/>
              <a:t> false;   }</a:t>
            </a:r>
          </a:p>
          <a:p>
            <a:r>
              <a:rPr lang="pt-BR" dirty="0"/>
              <a:t>	 </a:t>
            </a:r>
            <a:r>
              <a:rPr lang="pt-BR" dirty="0" smtClean="0"/>
              <a:t>     }</a:t>
            </a:r>
            <a:endParaRPr lang="pt-BR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MÉTODOS COM </a:t>
            </a:r>
            <a:r>
              <a:rPr lang="pt-BR" dirty="0" smtClean="0"/>
              <a:t>RETORNO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899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Vamos aos exemplos de uso!</a:t>
            </a:r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Jefferson de Oliveira Chaves</a:t>
            </a:r>
            <a:endParaRPr lang="pt-BR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MÉTODOS COM </a:t>
            </a:r>
            <a:r>
              <a:rPr lang="pt-BR" dirty="0" smtClean="0"/>
              <a:t>RETORNO</a:t>
            </a:r>
            <a:endParaRPr lang="pt-BR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DE COMPUTADORES</a:t>
            </a:r>
          </a:p>
        </p:txBody>
      </p:sp>
    </p:spTree>
    <p:extLst>
      <p:ext uri="{BB962C8B-B14F-4D97-AF65-F5344CB8AC3E}">
        <p14:creationId xmlns:p14="http://schemas.microsoft.com/office/powerpoint/2010/main" val="188736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395536" y="2924944"/>
            <a:ext cx="4065711" cy="1362075"/>
          </a:xfrm>
        </p:spPr>
        <p:txBody>
          <a:bodyPr>
            <a:normAutofit fontScale="90000"/>
          </a:bodyPr>
          <a:lstStyle/>
          <a:p>
            <a:r>
              <a:rPr lang="pt-BR" dirty="0"/>
              <a:t>PROGRAMAÇÃO DE COMPUTADORES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OBJETOS SÃO ACESSADOS POR REFERÊNCIA</a:t>
            </a:r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Jefferson de Oliveira Chaves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639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Os tipos de dados que conhecidos até agora foram:</a:t>
            </a:r>
          </a:p>
          <a:p>
            <a:pPr lvl="1"/>
            <a:r>
              <a:rPr lang="pt-BR" dirty="0" smtClean="0"/>
              <a:t>Inteiro (</a:t>
            </a:r>
            <a:r>
              <a:rPr lang="pt-BR" dirty="0" err="1" smtClean="0"/>
              <a:t>int</a:t>
            </a:r>
            <a:r>
              <a:rPr lang="pt-BR" dirty="0" smtClean="0"/>
              <a:t>);</a:t>
            </a:r>
          </a:p>
          <a:p>
            <a:pPr lvl="1"/>
            <a:r>
              <a:rPr lang="pt-BR" dirty="0" smtClean="0"/>
              <a:t>Decimal  (</a:t>
            </a:r>
            <a:r>
              <a:rPr lang="pt-BR" dirty="0"/>
              <a:t>f</a:t>
            </a:r>
            <a:r>
              <a:rPr lang="pt-BR" dirty="0" smtClean="0"/>
              <a:t>loat);</a:t>
            </a:r>
          </a:p>
          <a:p>
            <a:pPr lvl="1"/>
            <a:r>
              <a:rPr lang="pt-BR" dirty="0" smtClean="0"/>
              <a:t>Texto (string);</a:t>
            </a:r>
          </a:p>
          <a:p>
            <a:pPr lvl="1"/>
            <a:r>
              <a:rPr lang="pt-BR" dirty="0" smtClean="0"/>
              <a:t>Booleano (lógico);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Jefferson de Oliveira Chaves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OBJETOS E REFERÊNCIAS </a:t>
            </a:r>
            <a:endParaRPr lang="pt-BR" b="1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DE COMPUTADORES</a:t>
            </a:r>
          </a:p>
        </p:txBody>
      </p:sp>
    </p:spTree>
    <p:extLst>
      <p:ext uri="{BB962C8B-B14F-4D97-AF65-F5344CB8AC3E}">
        <p14:creationId xmlns:p14="http://schemas.microsoft.com/office/powerpoint/2010/main" val="3541139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que estudar?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Variáveis;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Estruturas </a:t>
            </a:r>
            <a:r>
              <a:rPr lang="pt-BR" dirty="0" smtClean="0"/>
              <a:t>condicionais (</a:t>
            </a:r>
            <a:r>
              <a:rPr lang="pt-BR" dirty="0" err="1" smtClean="0"/>
              <a:t>if</a:t>
            </a:r>
            <a:r>
              <a:rPr lang="pt-BR" dirty="0" smtClean="0"/>
              <a:t>, </a:t>
            </a:r>
            <a:r>
              <a:rPr lang="pt-BR" dirty="0" err="1" smtClean="0"/>
              <a:t>else</a:t>
            </a:r>
            <a:r>
              <a:rPr lang="pt-BR" dirty="0" smtClean="0"/>
              <a:t>);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 smtClean="0"/>
              <a:t>Estruturas de repetição (for, </a:t>
            </a:r>
            <a:r>
              <a:rPr lang="pt-BR" dirty="0" err="1" smtClean="0"/>
              <a:t>while</a:t>
            </a:r>
            <a:r>
              <a:rPr lang="pt-BR" dirty="0" smtClean="0"/>
              <a:t>);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 smtClean="0"/>
              <a:t>Vetores (arrays);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 smtClean="0"/>
              <a:t>Funções; </a:t>
            </a:r>
            <a:endParaRPr lang="pt-BR" dirty="0"/>
          </a:p>
          <a:p>
            <a:pPr lvl="1"/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Jefferson de Oliveira Chaves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IMPORTANTE</a:t>
            </a:r>
            <a:r>
              <a:rPr lang="pt-BR" dirty="0" smtClean="0"/>
              <a:t>!</a:t>
            </a:r>
            <a:endParaRPr lang="pt-BR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DE COMPUTADORES</a:t>
            </a:r>
          </a:p>
        </p:txBody>
      </p:sp>
    </p:spTree>
    <p:extLst>
      <p:ext uri="{BB962C8B-B14F-4D97-AF65-F5344CB8AC3E}">
        <p14:creationId xmlns:p14="http://schemas.microsoft.com/office/powerpoint/2010/main" val="1503655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Ao atribuir um valor para uma variável, essa variável armazena o </a:t>
            </a:r>
            <a:r>
              <a:rPr lang="pt-BR" sz="4800" b="1" dirty="0" smtClean="0">
                <a:solidFill>
                  <a:srgbClr val="0070C0"/>
                </a:solidFill>
              </a:rPr>
              <a:t>valor </a:t>
            </a:r>
            <a:r>
              <a:rPr lang="pt-BR" dirty="0" smtClean="0"/>
              <a:t>informado;</a:t>
            </a:r>
            <a:endParaRPr lang="pt-BR" b="1" dirty="0">
              <a:solidFill>
                <a:srgbClr val="0070C0"/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Jefferson de Oliveira Chaves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b="1" dirty="0"/>
              <a:t>OBJETOS E REFERÊNCIAS </a:t>
            </a: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DE COMPUTADORES</a:t>
            </a:r>
          </a:p>
        </p:txBody>
      </p:sp>
    </p:spTree>
    <p:extLst>
      <p:ext uri="{BB962C8B-B14F-4D97-AF65-F5344CB8AC3E}">
        <p14:creationId xmlns:p14="http://schemas.microsoft.com/office/powerpoint/2010/main" val="21534448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PROGRAMAÇÃO DE COMPUTADORES</a:t>
            </a: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Jefferson de Oliveira Chaves</a:t>
            </a:r>
            <a:endParaRPr lang="pt-BR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&lt;?</a:t>
            </a:r>
            <a:r>
              <a:rPr lang="pt-BR" dirty="0" err="1" smtClean="0"/>
              <a:t>php</a:t>
            </a:r>
            <a:r>
              <a:rPr lang="pt-BR" dirty="0" smtClean="0"/>
              <a:t> </a:t>
            </a:r>
            <a:endParaRPr lang="pt-BR" dirty="0"/>
          </a:p>
          <a:p>
            <a:r>
              <a:rPr lang="pt-BR" dirty="0" smtClean="0"/>
              <a:t>    </a:t>
            </a:r>
          </a:p>
          <a:p>
            <a:r>
              <a:rPr lang="pt-BR" dirty="0"/>
              <a:t> </a:t>
            </a:r>
            <a:r>
              <a:rPr lang="pt-BR" dirty="0" smtClean="0"/>
              <a:t>     $nome  =  “José”;    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//$nome armazena o valor José</a:t>
            </a:r>
          </a:p>
          <a:p>
            <a:endParaRPr lang="pt-BR" dirty="0"/>
          </a:p>
          <a:p>
            <a:r>
              <a:rPr lang="pt-BR" dirty="0"/>
              <a:t>      </a:t>
            </a:r>
            <a:r>
              <a:rPr lang="pt-BR" dirty="0" smtClean="0"/>
              <a:t>$idade  =  16;             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//$idade 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armazena o valor 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16</a:t>
            </a:r>
          </a:p>
          <a:p>
            <a:endParaRPr lang="pt-BR" dirty="0"/>
          </a:p>
          <a:p>
            <a:r>
              <a:rPr lang="pt-BR" dirty="0" smtClean="0"/>
              <a:t>       $</a:t>
            </a:r>
            <a:r>
              <a:rPr lang="pt-BR" dirty="0" err="1" smtClean="0"/>
              <a:t>tem_acesso</a:t>
            </a:r>
            <a:r>
              <a:rPr lang="pt-BR" dirty="0" smtClean="0"/>
              <a:t>  = </a:t>
            </a:r>
            <a:r>
              <a:rPr lang="pt-BR" dirty="0" err="1" smtClean="0"/>
              <a:t>true</a:t>
            </a:r>
            <a:r>
              <a:rPr lang="pt-BR" dirty="0" smtClean="0"/>
              <a:t>;    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//$</a:t>
            </a:r>
            <a:r>
              <a:rPr lang="pt-BR" dirty="0" err="1" smtClean="0">
                <a:solidFill>
                  <a:schemeClr val="bg1">
                    <a:lumMod val="50000"/>
                  </a:schemeClr>
                </a:solidFill>
              </a:rPr>
              <a:t>tem_acesso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armazena 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dirty="0" err="1" smtClean="0">
                <a:solidFill>
                  <a:schemeClr val="bg1">
                    <a:lumMod val="50000"/>
                  </a:schemeClr>
                </a:solidFill>
              </a:rPr>
              <a:t>true</a:t>
            </a:r>
            <a:endParaRPr lang="pt-B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b="1" dirty="0"/>
              <a:t>OBJETOS E REFERÊNCIAS </a:t>
            </a:r>
          </a:p>
        </p:txBody>
      </p:sp>
    </p:spTree>
    <p:extLst>
      <p:ext uri="{BB962C8B-B14F-4D97-AF65-F5344CB8AC3E}">
        <p14:creationId xmlns:p14="http://schemas.microsoft.com/office/powerpoint/2010/main" val="4599338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Ao declararmos uma variável para associar a um objeto, essa variável não guarda o objeto, mas sim, </a:t>
            </a:r>
            <a:r>
              <a:rPr lang="pt-BR" b="1" dirty="0" smtClean="0">
                <a:solidFill>
                  <a:srgbClr val="196D49"/>
                </a:solidFill>
              </a:rPr>
              <a:t>uma maneira de acessá-la </a:t>
            </a:r>
            <a:r>
              <a:rPr lang="pt-BR" dirty="0" smtClean="0"/>
              <a:t>(um endereço</a:t>
            </a:r>
            <a:r>
              <a:rPr lang="pt-BR" dirty="0"/>
              <a:t>)</a:t>
            </a:r>
            <a:r>
              <a:rPr lang="pt-BR" dirty="0" smtClean="0"/>
              <a:t>;</a:t>
            </a:r>
          </a:p>
          <a:p>
            <a:r>
              <a:rPr lang="pt-BR" dirty="0"/>
              <a:t>Essa maneira se chama</a:t>
            </a:r>
            <a:r>
              <a:rPr lang="pt-BR" sz="5400" dirty="0"/>
              <a:t> </a:t>
            </a:r>
            <a:r>
              <a:rPr lang="pt-BR" sz="5400" b="1" dirty="0">
                <a:solidFill>
                  <a:srgbClr val="002060"/>
                </a:solidFill>
              </a:rPr>
              <a:t>referência</a:t>
            </a:r>
            <a:r>
              <a:rPr lang="pt-BR" sz="5400" dirty="0">
                <a:solidFill>
                  <a:srgbClr val="002060"/>
                </a:solidFill>
              </a:rPr>
              <a:t> </a:t>
            </a:r>
            <a:r>
              <a:rPr lang="pt-BR" sz="5400" dirty="0"/>
              <a:t>;</a:t>
            </a:r>
          </a:p>
          <a:p>
            <a:endParaRPr lang="pt-BR" dirty="0" smtClean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Jefferson de Oliveira Chaves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b="1" dirty="0"/>
              <a:t>OBJETOS E REFERÊNCIAS </a:t>
            </a: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DE COMPUTADORES</a:t>
            </a:r>
          </a:p>
        </p:txBody>
      </p:sp>
    </p:spTree>
    <p:extLst>
      <p:ext uri="{BB962C8B-B14F-4D97-AF65-F5344CB8AC3E}">
        <p14:creationId xmlns:p14="http://schemas.microsoft.com/office/powerpoint/2010/main" val="4105560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por esse motivo que, diferente dos tipos primitivos (</a:t>
            </a:r>
            <a:r>
              <a:rPr lang="pt-BR" dirty="0" err="1"/>
              <a:t>int</a:t>
            </a:r>
            <a:r>
              <a:rPr lang="pt-BR" dirty="0"/>
              <a:t>, </a:t>
            </a:r>
            <a:r>
              <a:rPr lang="pt-BR" dirty="0" smtClean="0"/>
              <a:t>float, </a:t>
            </a:r>
            <a:r>
              <a:rPr lang="pt-BR" dirty="0"/>
              <a:t>string e boolean) precisamos do operador </a:t>
            </a:r>
            <a:r>
              <a:rPr lang="pt-BR" sz="5400" b="1" dirty="0">
                <a:solidFill>
                  <a:schemeClr val="accent1"/>
                </a:solidFill>
              </a:rPr>
              <a:t>new</a:t>
            </a:r>
            <a:r>
              <a:rPr lang="pt-BR" dirty="0"/>
              <a:t> depois da atribuição da </a:t>
            </a:r>
            <a:r>
              <a:rPr lang="pt-BR" dirty="0" smtClean="0"/>
              <a:t>variável;</a:t>
            </a: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Jefferson de Oliveira Chaves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b="1" dirty="0"/>
              <a:t>OBJETOS E REFERÊNCIAS </a:t>
            </a: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DE COMPUTADORES</a:t>
            </a:r>
          </a:p>
        </p:txBody>
      </p:sp>
    </p:spTree>
    <p:extLst>
      <p:ext uri="{BB962C8B-B14F-4D97-AF65-F5344CB8AC3E}">
        <p14:creationId xmlns:p14="http://schemas.microsoft.com/office/powerpoint/2010/main" val="33729762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</a:t>
            </a:r>
            <a:r>
              <a:rPr lang="pt-BR" sz="4800" b="1" dirty="0" smtClean="0">
                <a:solidFill>
                  <a:srgbClr val="C00000"/>
                </a:solidFill>
              </a:rPr>
              <a:t>incorreto</a:t>
            </a:r>
            <a:r>
              <a:rPr lang="pt-BR" dirty="0" smtClean="0"/>
              <a:t> </a:t>
            </a:r>
            <a:r>
              <a:rPr lang="pt-BR" dirty="0"/>
              <a:t>dizer que </a:t>
            </a:r>
            <a:r>
              <a:rPr lang="pt-BR" dirty="0" smtClean="0"/>
              <a:t>$conta1 </a:t>
            </a:r>
            <a:r>
              <a:rPr lang="pt-BR" dirty="0"/>
              <a:t>é um </a:t>
            </a:r>
            <a:r>
              <a:rPr lang="pt-BR" dirty="0" smtClean="0"/>
              <a:t>objeto</a:t>
            </a:r>
          </a:p>
          <a:p>
            <a:r>
              <a:rPr lang="pt-BR" dirty="0" smtClean="0"/>
              <a:t>É </a:t>
            </a:r>
            <a:r>
              <a:rPr lang="pt-BR" sz="5400" b="1" dirty="0" smtClean="0">
                <a:solidFill>
                  <a:srgbClr val="196D49"/>
                </a:solidFill>
              </a:rPr>
              <a:t>correto</a:t>
            </a:r>
            <a:r>
              <a:rPr lang="pt-BR" dirty="0" smtClean="0"/>
              <a:t> dizer que </a:t>
            </a:r>
            <a:r>
              <a:rPr lang="pt-BR" dirty="0"/>
              <a:t>$conta1</a:t>
            </a:r>
            <a:r>
              <a:rPr lang="pt-BR" dirty="0" smtClean="0"/>
              <a:t> é uma referência a um objeto do tipo Conta;</a:t>
            </a:r>
            <a:endParaRPr lang="pt-BR" dirty="0"/>
          </a:p>
          <a:p>
            <a:r>
              <a:rPr lang="pt-BR" dirty="0" smtClean="0"/>
              <a:t>Uma variável </a:t>
            </a:r>
            <a:r>
              <a:rPr lang="pt-BR" sz="5400" b="1" dirty="0" smtClean="0">
                <a:solidFill>
                  <a:srgbClr val="C00000"/>
                </a:solidFill>
              </a:rPr>
              <a:t>nunca será </a:t>
            </a:r>
            <a:r>
              <a:rPr lang="pt-BR" dirty="0" smtClean="0"/>
              <a:t>um objeto;</a:t>
            </a: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Jefferson de Oliveira Chaves</a:t>
            </a:r>
            <a:endParaRPr lang="pt-BR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b="1" dirty="0" smtClean="0"/>
              <a:t>OBJETOS    </a:t>
            </a:r>
            <a:r>
              <a:rPr lang="pt-BR" b="1" dirty="0"/>
              <a:t>E REFERÊNCIAS </a:t>
            </a:r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DE COMPUTADORES</a:t>
            </a:r>
          </a:p>
        </p:txBody>
      </p:sp>
    </p:spTree>
    <p:extLst>
      <p:ext uri="{BB962C8B-B14F-4D97-AF65-F5344CB8AC3E}">
        <p14:creationId xmlns:p14="http://schemas.microsoft.com/office/powerpoint/2010/main" val="410674964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PROGRAMAÇÃO DE COMPUTADORES</a:t>
            </a: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Jefferson de Oliveira Chaves</a:t>
            </a:r>
            <a:endParaRPr lang="pt-BR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$conta1  =  </a:t>
            </a:r>
            <a:r>
              <a:rPr lang="pt-BR" dirty="0" smtClean="0">
                <a:solidFill>
                  <a:srgbClr val="FFFF00"/>
                </a:solidFill>
              </a:rPr>
              <a:t>new</a:t>
            </a:r>
            <a:r>
              <a:rPr lang="pt-BR" dirty="0" smtClean="0"/>
              <a:t> Conta(  );</a:t>
            </a:r>
          </a:p>
          <a:p>
            <a:r>
              <a:rPr lang="pt-BR" dirty="0"/>
              <a:t>$</a:t>
            </a:r>
            <a:r>
              <a:rPr lang="pt-BR" dirty="0" smtClean="0"/>
              <a:t>conta2  </a:t>
            </a:r>
            <a:r>
              <a:rPr lang="pt-BR" dirty="0"/>
              <a:t>=  </a:t>
            </a:r>
            <a:r>
              <a:rPr lang="pt-BR" dirty="0">
                <a:solidFill>
                  <a:srgbClr val="FFFF00"/>
                </a:solidFill>
              </a:rPr>
              <a:t>new</a:t>
            </a:r>
            <a:r>
              <a:rPr lang="pt-BR" dirty="0"/>
              <a:t> Conta(  </a:t>
            </a:r>
            <a:r>
              <a:rPr lang="pt-BR" dirty="0" smtClean="0"/>
              <a:t>);</a:t>
            </a:r>
          </a:p>
          <a:p>
            <a:endParaRPr lang="pt-BR" dirty="0" smtClean="0"/>
          </a:p>
          <a:p>
            <a:r>
              <a:rPr lang="pt-BR" dirty="0"/>
              <a:t>	</a:t>
            </a:r>
            <a:r>
              <a:rPr lang="pt-BR" dirty="0" smtClean="0"/>
              <a:t>			</a:t>
            </a:r>
          </a:p>
          <a:p>
            <a:r>
              <a:rPr lang="pt-BR" sz="2400" dirty="0"/>
              <a:t>	</a:t>
            </a:r>
            <a:r>
              <a:rPr lang="pt-BR" sz="2400" dirty="0" smtClean="0"/>
              <a:t>	</a:t>
            </a:r>
            <a:r>
              <a:rPr lang="pt-BR" sz="2400" dirty="0"/>
              <a:t> </a:t>
            </a:r>
            <a:r>
              <a:rPr lang="pt-BR" sz="2400" dirty="0" smtClean="0"/>
              <a:t>                 {representação da memória}</a:t>
            </a:r>
            <a:endParaRPr lang="pt-BR" sz="2400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b="1" dirty="0"/>
              <a:t>OBJETOS E REFERÊNCIAS </a:t>
            </a:r>
          </a:p>
        </p:txBody>
      </p:sp>
      <p:pic>
        <p:nvPicPr>
          <p:cNvPr id="9" name="Picture 2" descr="C:\Users\Jefferson\Desktop\memori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221088"/>
            <a:ext cx="5005624" cy="2441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7739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PROGRAMAÇÃO DE COMPUTADORES</a:t>
            </a: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Jefferson de Oliveira Chaves</a:t>
            </a:r>
            <a:endParaRPr lang="pt-BR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$conta1  =  </a:t>
            </a:r>
            <a:r>
              <a:rPr lang="pt-BR" dirty="0" smtClean="0">
                <a:solidFill>
                  <a:srgbClr val="FFFF00"/>
                </a:solidFill>
              </a:rPr>
              <a:t>new</a:t>
            </a:r>
            <a:r>
              <a:rPr lang="pt-BR" dirty="0" smtClean="0"/>
              <a:t>  Conta(  );</a:t>
            </a:r>
          </a:p>
          <a:p>
            <a:r>
              <a:rPr lang="pt-BR" dirty="0"/>
              <a:t>$</a:t>
            </a:r>
            <a:r>
              <a:rPr lang="pt-BR" dirty="0" smtClean="0"/>
              <a:t>conta2  </a:t>
            </a:r>
            <a:r>
              <a:rPr lang="pt-BR" dirty="0"/>
              <a:t>= $</a:t>
            </a:r>
            <a:r>
              <a:rPr lang="pt-BR" dirty="0" smtClean="0"/>
              <a:t>conta1;</a:t>
            </a:r>
          </a:p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//Apenas 1</a:t>
            </a:r>
            <a:r>
              <a:rPr lang="pt-BR" dirty="0" smtClean="0"/>
              <a:t> </a:t>
            </a:r>
            <a:r>
              <a:rPr lang="pt-BR" b="1" dirty="0" smtClean="0">
                <a:solidFill>
                  <a:srgbClr val="FFFF00"/>
                </a:solidFill>
              </a:rPr>
              <a:t>new 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  logo, apenas   uma conta em memória</a:t>
            </a:r>
          </a:p>
          <a:p>
            <a:endParaRPr lang="pt-BR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t-BR" sz="2400" dirty="0"/>
              <a:t>		                  {representação da memória}</a:t>
            </a:r>
          </a:p>
          <a:p>
            <a:endParaRPr lang="pt-BR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pt-BR" b="1" dirty="0" smtClean="0">
              <a:solidFill>
                <a:srgbClr val="FFFF00"/>
              </a:solidFill>
            </a:endParaRPr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b="1" dirty="0"/>
              <a:t>OBJETOS    E REFERÊNCIAS </a:t>
            </a:r>
          </a:p>
        </p:txBody>
      </p:sp>
      <p:pic>
        <p:nvPicPr>
          <p:cNvPr id="9" name="Picture 2" descr="C:\Users\Jefferson\Desktop\memori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497" y="4099195"/>
            <a:ext cx="4977863" cy="2427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41794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2400"/>
              </a:spcBef>
            </a:pPr>
            <a:r>
              <a:rPr lang="pt-BR" dirty="0" smtClean="0"/>
              <a:t>$conta1 e $conta2 vão guardar uma </a:t>
            </a:r>
            <a:r>
              <a:rPr lang="pt-BR" sz="4400" dirty="0" smtClean="0">
                <a:solidFill>
                  <a:srgbClr val="002060"/>
                </a:solidFill>
              </a:rPr>
              <a:t>referência</a:t>
            </a:r>
            <a:r>
              <a:rPr lang="pt-BR" sz="4400" dirty="0" smtClean="0"/>
              <a:t> </a:t>
            </a:r>
            <a:r>
              <a:rPr lang="pt-BR" dirty="0" smtClean="0"/>
              <a:t>(um </a:t>
            </a:r>
            <a:r>
              <a:rPr lang="pt-BR" b="1" dirty="0" smtClean="0"/>
              <a:t>endereço</a:t>
            </a:r>
            <a:r>
              <a:rPr lang="pt-BR" dirty="0" smtClean="0"/>
              <a:t>) que identifica em que posição da memória aquela </a:t>
            </a:r>
            <a:r>
              <a:rPr lang="pt-BR" b="1" dirty="0" smtClean="0">
                <a:solidFill>
                  <a:srgbClr val="196D49"/>
                </a:solidFill>
              </a:rPr>
              <a:t>Conta</a:t>
            </a:r>
            <a:r>
              <a:rPr lang="pt-BR" b="1" dirty="0" smtClean="0"/>
              <a:t> </a:t>
            </a:r>
            <a:r>
              <a:rPr lang="pt-BR" dirty="0" smtClean="0"/>
              <a:t>está;</a:t>
            </a:r>
          </a:p>
          <a:p>
            <a:pPr>
              <a:spcBef>
                <a:spcPts val="2400"/>
              </a:spcBef>
            </a:pPr>
            <a:r>
              <a:rPr lang="pt-BR" dirty="0" smtClean="0"/>
              <a:t>Dessa maneira, usaremos essa referência seguida da seta ( -&gt; )para acessar os dados da conta, por exemplo:</a:t>
            </a:r>
          </a:p>
          <a:p>
            <a:pPr lvl="1">
              <a:spcBef>
                <a:spcPts val="1200"/>
              </a:spcBef>
            </a:pPr>
            <a:r>
              <a:rPr lang="pt-BR" dirty="0" smtClean="0"/>
              <a:t>$conta1-&gt;saldo;</a:t>
            </a:r>
          </a:p>
          <a:p>
            <a:pPr lvl="1">
              <a:spcBef>
                <a:spcPts val="1200"/>
              </a:spcBef>
            </a:pPr>
            <a:r>
              <a:rPr lang="pt-BR" dirty="0"/>
              <a:t>$conta1-&gt;</a:t>
            </a:r>
            <a:r>
              <a:rPr lang="pt-BR" dirty="0" smtClean="0"/>
              <a:t>saca(300.00); </a:t>
            </a:r>
          </a:p>
          <a:p>
            <a:pPr>
              <a:spcBef>
                <a:spcPts val="2400"/>
              </a:spcBef>
            </a:pPr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Jefferson de Oliveira Chaves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b="1" dirty="0"/>
              <a:t>OBJETOS    E REFERÊNCIAS </a:t>
            </a: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DE COMPUTADORES</a:t>
            </a:r>
          </a:p>
        </p:txBody>
      </p:sp>
    </p:spTree>
    <p:extLst>
      <p:ext uri="{BB962C8B-B14F-4D97-AF65-F5344CB8AC3E}">
        <p14:creationId xmlns:p14="http://schemas.microsoft.com/office/powerpoint/2010/main" val="429489410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pt-BR" sz="3500" b="1" dirty="0" smtClean="0">
                <a:solidFill>
                  <a:srgbClr val="FFFF00"/>
                </a:solidFill>
                <a:latin typeface="HP Simplified" pitchFamily="34" charset="0"/>
              </a:rPr>
              <a:t>O que exatamente faz o new?!</a:t>
            </a:r>
            <a:r>
              <a:rPr lang="pt-BR" sz="2600" dirty="0" smtClean="0">
                <a:solidFill>
                  <a:schemeClr val="bg1"/>
                </a:solidFill>
                <a:latin typeface="HP Simplified" pitchFamily="34" charset="0"/>
              </a:rPr>
              <a:t>   </a:t>
            </a:r>
          </a:p>
          <a:p>
            <a:pPr marL="0" indent="0" algn="ctr">
              <a:buNone/>
            </a:pPr>
            <a:endParaRPr lang="pt-BR" sz="3600" dirty="0" smtClean="0">
              <a:solidFill>
                <a:schemeClr val="bg1"/>
              </a:solidFill>
              <a:latin typeface="HP Simplified" pitchFamily="34" charset="0"/>
            </a:endParaRPr>
          </a:p>
          <a:p>
            <a:pPr>
              <a:spcBef>
                <a:spcPts val="1800"/>
              </a:spcBef>
            </a:pPr>
            <a:r>
              <a:rPr lang="pt-BR" dirty="0">
                <a:solidFill>
                  <a:schemeClr val="bg1"/>
                </a:solidFill>
              </a:rPr>
              <a:t>O new executa uma série de tarefas, que veremos mais adiante.</a:t>
            </a:r>
          </a:p>
          <a:p>
            <a:pPr>
              <a:spcBef>
                <a:spcPts val="1800"/>
              </a:spcBef>
            </a:pPr>
            <a:r>
              <a:rPr lang="pt-BR" dirty="0">
                <a:solidFill>
                  <a:schemeClr val="bg1"/>
                </a:solidFill>
              </a:rPr>
              <a:t>Mas, para melhor entender as </a:t>
            </a:r>
            <a:r>
              <a:rPr lang="pt-BR" dirty="0" smtClean="0">
                <a:solidFill>
                  <a:schemeClr val="bg1"/>
                </a:solidFill>
              </a:rPr>
              <a:t>referências, </a:t>
            </a:r>
            <a:r>
              <a:rPr lang="pt-BR" dirty="0">
                <a:solidFill>
                  <a:schemeClr val="bg1"/>
                </a:solidFill>
              </a:rPr>
              <a:t>saiba que o new, depois de alocar a memória para esse objeto, devolve uma "flecha", isto é, um valor de referência. </a:t>
            </a:r>
            <a:endParaRPr lang="pt-BR" dirty="0" smtClean="0">
              <a:solidFill>
                <a:schemeClr val="bg1"/>
              </a:solidFill>
            </a:endParaRPr>
          </a:p>
          <a:p>
            <a:pPr>
              <a:spcBef>
                <a:spcPts val="1800"/>
              </a:spcBef>
            </a:pPr>
            <a:r>
              <a:rPr lang="pt-BR" dirty="0" smtClean="0">
                <a:solidFill>
                  <a:schemeClr val="bg1"/>
                </a:solidFill>
              </a:rPr>
              <a:t>Quando </a:t>
            </a:r>
            <a:r>
              <a:rPr lang="pt-BR" dirty="0">
                <a:solidFill>
                  <a:schemeClr val="bg1"/>
                </a:solidFill>
              </a:rPr>
              <a:t>você atribui isso a uma variável, essa variável passa a se referir para esse mesmo objeto.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3"/>
          </p:nvPr>
        </p:nvSpPr>
        <p:spPr>
          <a:xfrm>
            <a:off x="4860032" y="287543"/>
            <a:ext cx="3600400" cy="108012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pt-BR" sz="2400" dirty="0" smtClean="0">
                <a:solidFill>
                  <a:schemeClr val="bg1"/>
                </a:solidFill>
              </a:rPr>
              <a:t>MANIPULAÇÃO DE </a:t>
            </a:r>
            <a:endParaRPr lang="pt-BR" sz="2400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</a:pPr>
            <a:r>
              <a:rPr lang="pt-BR" sz="2400" dirty="0" smtClean="0">
                <a:solidFill>
                  <a:schemeClr val="bg1"/>
                </a:solidFill>
              </a:rPr>
              <a:t>ARQUIVOS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PROGRAMAÇÃO DE COMPUTADORES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2050" name="Picture 2" descr="http://png.clipart.me/graphics/thumbs/161/bulb-brain-icon-with-idea-concept_16148037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212" y="1340768"/>
            <a:ext cx="819500" cy="8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594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467544" y="2924944"/>
            <a:ext cx="3993703" cy="1362075"/>
          </a:xfrm>
        </p:spPr>
        <p:txBody>
          <a:bodyPr>
            <a:normAutofit fontScale="90000"/>
          </a:bodyPr>
          <a:lstStyle/>
          <a:p>
            <a:r>
              <a:rPr lang="pt-BR" dirty="0"/>
              <a:t>PROGRAMAÇÃO </a:t>
            </a:r>
            <a:r>
              <a:rPr lang="pt-BR" dirty="0" smtClean="0"/>
              <a:t>DE COMPUTADORES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MÉTODO TRANSFERE</a:t>
            </a:r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Jefferson de Oliveira Chaves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047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2924944"/>
            <a:ext cx="4065711" cy="1362075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PROGRAMAÇÃO DE COMPUTADORES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ORIENTAÇÃO A OBJETOS BÁSICA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Jefferson de Oliveira Chaves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712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pt-BR" dirty="0" smtClean="0"/>
              <a:t>Como fazer um método que transfere dinheiro entre duas contas?</a:t>
            </a:r>
          </a:p>
          <a:p>
            <a:pPr>
              <a:spcBef>
                <a:spcPts val="1800"/>
              </a:spcBef>
            </a:pPr>
            <a:r>
              <a:rPr lang="pt-BR" dirty="0" smtClean="0"/>
              <a:t>Podemos </a:t>
            </a:r>
            <a:r>
              <a:rPr lang="pt-BR" dirty="0"/>
              <a:t>ficar tentados a criar um método que recebe dois parâmetros: </a:t>
            </a:r>
            <a:endParaRPr lang="pt-BR" dirty="0" smtClean="0"/>
          </a:p>
          <a:p>
            <a:pPr lvl="1">
              <a:spcBef>
                <a:spcPts val="1800"/>
              </a:spcBef>
            </a:pPr>
            <a:r>
              <a:rPr lang="pt-BR" dirty="0" smtClean="0"/>
              <a:t>$conta1 </a:t>
            </a:r>
            <a:r>
              <a:rPr lang="pt-BR" dirty="0"/>
              <a:t>e </a:t>
            </a:r>
            <a:r>
              <a:rPr lang="pt-BR" dirty="0" smtClean="0"/>
              <a:t>$conta2 </a:t>
            </a:r>
            <a:r>
              <a:rPr lang="pt-BR" dirty="0"/>
              <a:t>do tipo Conta. </a:t>
            </a:r>
            <a:endParaRPr lang="pt-BR" dirty="0" smtClean="0"/>
          </a:p>
          <a:p>
            <a:pPr>
              <a:spcBef>
                <a:spcPts val="1800"/>
              </a:spcBef>
            </a:pPr>
            <a:r>
              <a:rPr lang="pt-BR" b="1" dirty="0" smtClean="0">
                <a:solidFill>
                  <a:srgbClr val="196D49"/>
                </a:solidFill>
              </a:rPr>
              <a:t>Mas </a:t>
            </a:r>
            <a:r>
              <a:rPr lang="pt-BR" b="1" dirty="0">
                <a:solidFill>
                  <a:srgbClr val="196D49"/>
                </a:solidFill>
              </a:rPr>
              <a:t>cuidado: assim estamos pensando de maneira procedural</a:t>
            </a:r>
            <a:r>
              <a:rPr lang="pt-BR" b="1" dirty="0" smtClean="0">
                <a:solidFill>
                  <a:srgbClr val="196D49"/>
                </a:solidFill>
              </a:rPr>
              <a:t>.</a:t>
            </a:r>
            <a:endParaRPr lang="pt-BR" b="1" dirty="0">
              <a:solidFill>
                <a:srgbClr val="196D49"/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Jefferson de Oliveira Chaves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O MÉTODO TRANSFERE</a:t>
            </a: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DE COMPUTADORES</a:t>
            </a:r>
          </a:p>
        </p:txBody>
      </p:sp>
    </p:spTree>
    <p:extLst>
      <p:ext uri="{BB962C8B-B14F-4D97-AF65-F5344CB8AC3E}">
        <p14:creationId xmlns:p14="http://schemas.microsoft.com/office/powerpoint/2010/main" val="91478818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PROGRAMAÇÃO DE COMPUTADORES</a:t>
            </a: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Jefferson de Oliveira Chaves</a:t>
            </a:r>
            <a:endParaRPr lang="pt-BR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>
                <a:solidFill>
                  <a:srgbClr val="FFFF00"/>
                </a:solidFill>
              </a:rPr>
              <a:t>class</a:t>
            </a:r>
            <a:r>
              <a:rPr lang="pt-BR" dirty="0" smtClean="0"/>
              <a:t>  Conta {</a:t>
            </a:r>
          </a:p>
          <a:p>
            <a:r>
              <a:rPr lang="pt-BR" dirty="0" smtClean="0"/>
              <a:t>	     </a:t>
            </a:r>
            <a:r>
              <a:rPr lang="pt-BR" dirty="0" smtClean="0">
                <a:solidFill>
                  <a:srgbClr val="FFFF66"/>
                </a:solidFill>
              </a:rPr>
              <a:t>// ... outros </a:t>
            </a:r>
            <a:r>
              <a:rPr lang="pt-BR" dirty="0" err="1" smtClean="0">
                <a:solidFill>
                  <a:srgbClr val="FFFF66"/>
                </a:solidFill>
              </a:rPr>
              <a:t>atriutos</a:t>
            </a:r>
            <a:r>
              <a:rPr lang="pt-BR" dirty="0" smtClean="0">
                <a:solidFill>
                  <a:srgbClr val="FFFF66"/>
                </a:solidFill>
              </a:rPr>
              <a:t> e métodos</a:t>
            </a:r>
            <a:endParaRPr lang="pt-BR" dirty="0">
              <a:solidFill>
                <a:srgbClr val="FFFF66"/>
              </a:solidFill>
            </a:endParaRPr>
          </a:p>
          <a:p>
            <a:r>
              <a:rPr lang="pt-BR" dirty="0" smtClean="0"/>
              <a:t>	    </a:t>
            </a:r>
          </a:p>
          <a:p>
            <a:r>
              <a:rPr lang="pt-BR" dirty="0"/>
              <a:t>	 </a:t>
            </a:r>
            <a:r>
              <a:rPr lang="pt-BR" dirty="0" smtClean="0"/>
              <a:t>   </a:t>
            </a:r>
            <a:r>
              <a:rPr lang="pt-BR" dirty="0" err="1" smtClean="0"/>
              <a:t>function</a:t>
            </a:r>
            <a:r>
              <a:rPr lang="pt-BR" dirty="0" smtClean="0"/>
              <a:t> transfere(Conta $destino,  $valor ){</a:t>
            </a:r>
          </a:p>
          <a:p>
            <a:r>
              <a:rPr lang="pt-BR" dirty="0"/>
              <a:t>		</a:t>
            </a:r>
            <a:r>
              <a:rPr lang="pt-BR" dirty="0" smtClean="0"/>
              <a:t>$</a:t>
            </a:r>
            <a:r>
              <a:rPr lang="pt-BR" dirty="0" err="1" smtClean="0"/>
              <a:t>this</a:t>
            </a:r>
            <a:r>
              <a:rPr lang="pt-BR" dirty="0" smtClean="0"/>
              <a:t>-&gt;saldo           = </a:t>
            </a:r>
            <a:r>
              <a:rPr lang="pt-BR" dirty="0"/>
              <a:t>$</a:t>
            </a:r>
            <a:r>
              <a:rPr lang="pt-BR" dirty="0" err="1"/>
              <a:t>this</a:t>
            </a:r>
            <a:r>
              <a:rPr lang="pt-BR" dirty="0"/>
              <a:t>-&gt;saldo </a:t>
            </a:r>
            <a:r>
              <a:rPr lang="pt-BR" dirty="0" smtClean="0"/>
              <a:t>- $valor;</a:t>
            </a:r>
            <a:endParaRPr lang="pt-BR" dirty="0"/>
          </a:p>
          <a:p>
            <a:r>
              <a:rPr lang="pt-BR" dirty="0"/>
              <a:t>		 </a:t>
            </a:r>
            <a:r>
              <a:rPr lang="pt-BR" dirty="0" smtClean="0"/>
              <a:t>$destino -&gt;</a:t>
            </a:r>
            <a:r>
              <a:rPr lang="pt-BR" dirty="0"/>
              <a:t>saldo  = </a:t>
            </a:r>
            <a:r>
              <a:rPr lang="pt-BR" dirty="0" smtClean="0"/>
              <a:t>$</a:t>
            </a:r>
            <a:r>
              <a:rPr lang="pt-BR" dirty="0"/>
              <a:t> destino </a:t>
            </a:r>
            <a:r>
              <a:rPr lang="pt-BR" dirty="0" smtClean="0"/>
              <a:t>-&gt;</a:t>
            </a:r>
            <a:r>
              <a:rPr lang="pt-BR" dirty="0"/>
              <a:t>saldo </a:t>
            </a:r>
            <a:r>
              <a:rPr lang="pt-BR" dirty="0" smtClean="0"/>
              <a:t> +  </a:t>
            </a:r>
            <a:r>
              <a:rPr lang="pt-BR" dirty="0"/>
              <a:t>$valor</a:t>
            </a:r>
            <a:r>
              <a:rPr lang="pt-BR" dirty="0" smtClean="0"/>
              <a:t>;</a:t>
            </a:r>
          </a:p>
          <a:p>
            <a:r>
              <a:rPr lang="pt-BR" dirty="0"/>
              <a:t> </a:t>
            </a:r>
            <a:r>
              <a:rPr lang="pt-BR" dirty="0" smtClean="0"/>
              <a:t>     }</a:t>
            </a:r>
          </a:p>
          <a:p>
            <a:r>
              <a:rPr lang="pt-BR" dirty="0"/>
              <a:t>}</a:t>
            </a:r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MÉTODOS COM </a:t>
            </a:r>
            <a:r>
              <a:rPr lang="pt-BR" dirty="0" smtClean="0"/>
              <a:t>RETORNO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738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que é </a:t>
            </a:r>
            <a:r>
              <a:rPr lang="pt-BR" dirty="0" err="1" smtClean="0"/>
              <a:t>refatorar</a:t>
            </a:r>
            <a:r>
              <a:rPr lang="pt-BR" dirty="0" smtClean="0"/>
              <a:t>?</a:t>
            </a:r>
          </a:p>
          <a:p>
            <a:r>
              <a:rPr lang="pt-BR" dirty="0" smtClean="0"/>
              <a:t>Usando os métodos existentes;</a:t>
            </a:r>
          </a:p>
          <a:p>
            <a:r>
              <a:rPr lang="pt-BR" dirty="0" smtClean="0"/>
              <a:t>Alterando o nome do método: </a:t>
            </a:r>
            <a:r>
              <a:rPr lang="pt-BR" b="1" dirty="0" err="1" smtClean="0"/>
              <a:t>transferePara</a:t>
            </a:r>
            <a:r>
              <a:rPr lang="pt-BR" dirty="0" smtClean="0"/>
              <a:t>;</a:t>
            </a:r>
          </a:p>
          <a:p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Jefferson de Oliveira Chaves</a:t>
            </a:r>
            <a:endParaRPr lang="pt-BR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O MÉTODO </a:t>
            </a:r>
            <a:r>
              <a:rPr lang="pt-BR" dirty="0" smtClean="0"/>
              <a:t>TRANSFERE</a:t>
            </a:r>
            <a:endParaRPr lang="pt-BR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DE COMPUTADORES</a:t>
            </a:r>
          </a:p>
        </p:txBody>
      </p:sp>
    </p:spTree>
    <p:extLst>
      <p:ext uri="{BB962C8B-B14F-4D97-AF65-F5344CB8AC3E}">
        <p14:creationId xmlns:p14="http://schemas.microsoft.com/office/powerpoint/2010/main" val="278508962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pt-BR" dirty="0" smtClean="0"/>
              <a:t>Para deixar a </a:t>
            </a:r>
            <a:r>
              <a:rPr lang="pt-BR" dirty="0"/>
              <a:t>chamada do método </a:t>
            </a:r>
            <a:r>
              <a:rPr lang="pt-BR" dirty="0" smtClean="0"/>
              <a:t>mais </a:t>
            </a:r>
            <a:r>
              <a:rPr lang="pt-BR" dirty="0"/>
              <a:t>natural, </a:t>
            </a:r>
            <a:r>
              <a:rPr lang="pt-BR" dirty="0" smtClean="0"/>
              <a:t> com mais sentido, vamos mudar seu nome para </a:t>
            </a:r>
            <a:r>
              <a:rPr lang="pt-BR" sz="4400" b="1" dirty="0" err="1" smtClean="0">
                <a:solidFill>
                  <a:srgbClr val="002060"/>
                </a:solidFill>
              </a:rPr>
              <a:t>transferePara</a:t>
            </a:r>
            <a:r>
              <a:rPr lang="pt-BR" sz="4400" b="1" dirty="0" smtClean="0">
                <a:solidFill>
                  <a:srgbClr val="002060"/>
                </a:solidFill>
              </a:rPr>
              <a:t>;</a:t>
            </a:r>
            <a:endParaRPr lang="pt-BR" b="1" dirty="0">
              <a:solidFill>
                <a:srgbClr val="002060"/>
              </a:solidFill>
            </a:endParaRPr>
          </a:p>
          <a:p>
            <a:pPr lvl="1">
              <a:spcBef>
                <a:spcPts val="2400"/>
              </a:spcBef>
            </a:pPr>
            <a:r>
              <a:rPr lang="pt-BR" u="sng" dirty="0" smtClean="0"/>
              <a:t>$conta1-&gt;</a:t>
            </a:r>
            <a:r>
              <a:rPr lang="pt-BR" u="sng" dirty="0" err="1" smtClean="0"/>
              <a:t>transferePara</a:t>
            </a:r>
            <a:r>
              <a:rPr lang="pt-BR" u="sng" dirty="0" smtClean="0"/>
              <a:t>($</a:t>
            </a:r>
            <a:r>
              <a:rPr lang="pt-BR" u="sng" dirty="0" err="1" smtClean="0"/>
              <a:t>conta_destino</a:t>
            </a:r>
            <a:r>
              <a:rPr lang="pt-BR" u="sng" dirty="0" smtClean="0"/>
              <a:t>, </a:t>
            </a:r>
            <a:r>
              <a:rPr lang="pt-BR" u="sng" dirty="0"/>
              <a:t>50); </a:t>
            </a:r>
          </a:p>
          <a:p>
            <a:pPr>
              <a:spcBef>
                <a:spcPts val="2400"/>
              </a:spcBef>
            </a:pPr>
            <a:r>
              <a:rPr lang="pt-BR" dirty="0"/>
              <a:t>A leitura deste código seria "Conta1 transfere para </a:t>
            </a:r>
            <a:r>
              <a:rPr lang="pt-BR" dirty="0" err="1" smtClean="0"/>
              <a:t>conta_destino</a:t>
            </a:r>
            <a:r>
              <a:rPr lang="pt-BR" dirty="0" smtClean="0"/>
              <a:t> </a:t>
            </a:r>
            <a:r>
              <a:rPr lang="pt-BR" dirty="0"/>
              <a:t>50 reais</a:t>
            </a:r>
            <a:r>
              <a:rPr lang="pt-BR" dirty="0" smtClean="0"/>
              <a:t>".</a:t>
            </a:r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Jefferson de Oliveira Chaves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O MÉTODO </a:t>
            </a:r>
            <a:r>
              <a:rPr lang="pt-BR" dirty="0" smtClean="0"/>
              <a:t>TRANSFERE</a:t>
            </a:r>
            <a:endParaRPr lang="pt-BR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DE COMPUTADORES</a:t>
            </a:r>
          </a:p>
        </p:txBody>
      </p:sp>
    </p:spTree>
    <p:extLst>
      <p:ext uri="{BB962C8B-B14F-4D97-AF65-F5344CB8AC3E}">
        <p14:creationId xmlns:p14="http://schemas.microsoft.com/office/powerpoint/2010/main" val="216248453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PROGRAMAÇÃO DE COMPUTADORES</a:t>
            </a: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Jefferson de Oliveira Chaves</a:t>
            </a:r>
            <a:endParaRPr lang="pt-BR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>
                <a:solidFill>
                  <a:srgbClr val="FFFF00"/>
                </a:solidFill>
              </a:rPr>
              <a:t>class</a:t>
            </a:r>
            <a:r>
              <a:rPr lang="pt-BR" dirty="0" smtClean="0"/>
              <a:t>  Conta {</a:t>
            </a:r>
          </a:p>
          <a:p>
            <a:r>
              <a:rPr lang="pt-BR" dirty="0" smtClean="0"/>
              <a:t>	     </a:t>
            </a:r>
            <a:r>
              <a:rPr lang="pt-BR" dirty="0" smtClean="0">
                <a:solidFill>
                  <a:srgbClr val="FFFF66"/>
                </a:solidFill>
              </a:rPr>
              <a:t>// ... outros </a:t>
            </a:r>
            <a:r>
              <a:rPr lang="pt-BR" dirty="0" err="1" smtClean="0">
                <a:solidFill>
                  <a:srgbClr val="FFFF66"/>
                </a:solidFill>
              </a:rPr>
              <a:t>atriutos</a:t>
            </a:r>
            <a:r>
              <a:rPr lang="pt-BR" dirty="0" smtClean="0">
                <a:solidFill>
                  <a:srgbClr val="FFFF66"/>
                </a:solidFill>
              </a:rPr>
              <a:t> e métodos</a:t>
            </a:r>
            <a:endParaRPr lang="pt-BR" dirty="0">
              <a:solidFill>
                <a:srgbClr val="FFFF66"/>
              </a:solidFill>
            </a:endParaRPr>
          </a:p>
          <a:p>
            <a:r>
              <a:rPr lang="pt-BR" dirty="0" smtClean="0"/>
              <a:t>	    </a:t>
            </a:r>
          </a:p>
          <a:p>
            <a:r>
              <a:rPr lang="pt-BR" dirty="0"/>
              <a:t>	 </a:t>
            </a:r>
            <a:r>
              <a:rPr lang="pt-BR" dirty="0" smtClean="0"/>
              <a:t>   </a:t>
            </a:r>
            <a:r>
              <a:rPr lang="pt-BR" dirty="0" err="1" smtClean="0"/>
              <a:t>function</a:t>
            </a:r>
            <a:r>
              <a:rPr lang="pt-BR" dirty="0" smtClean="0"/>
              <a:t> </a:t>
            </a:r>
            <a:r>
              <a:rPr lang="pt-BR" dirty="0" err="1" smtClean="0"/>
              <a:t>transferePara</a:t>
            </a:r>
            <a:r>
              <a:rPr lang="pt-BR" dirty="0" smtClean="0"/>
              <a:t>(Conta $destino,  $valor ){</a:t>
            </a:r>
          </a:p>
          <a:p>
            <a:r>
              <a:rPr lang="pt-BR" dirty="0"/>
              <a:t>	</a:t>
            </a:r>
            <a:r>
              <a:rPr lang="pt-BR" dirty="0" smtClean="0"/>
              <a:t>	</a:t>
            </a:r>
            <a:r>
              <a:rPr lang="pt-BR" dirty="0" err="1" smtClean="0"/>
              <a:t>if</a:t>
            </a:r>
            <a:r>
              <a:rPr lang="pt-BR" dirty="0" smtClean="0"/>
              <a:t>($</a:t>
            </a:r>
            <a:r>
              <a:rPr lang="pt-BR" dirty="0" err="1" smtClean="0"/>
              <a:t>this</a:t>
            </a:r>
            <a:r>
              <a:rPr lang="pt-BR" dirty="0" smtClean="0"/>
              <a:t>-&gt;saldo  &gt;= $valor){</a:t>
            </a:r>
          </a:p>
          <a:p>
            <a:r>
              <a:rPr lang="pt-BR" dirty="0"/>
              <a:t>	</a:t>
            </a:r>
            <a:r>
              <a:rPr lang="pt-BR" dirty="0" smtClean="0"/>
              <a:t>	       $</a:t>
            </a:r>
            <a:r>
              <a:rPr lang="pt-BR" dirty="0" err="1" smtClean="0"/>
              <a:t>this</a:t>
            </a:r>
            <a:r>
              <a:rPr lang="pt-BR" dirty="0" smtClean="0"/>
              <a:t>-&gt;saldo  = $</a:t>
            </a:r>
            <a:r>
              <a:rPr lang="pt-BR" dirty="0" err="1" smtClean="0"/>
              <a:t>this</a:t>
            </a:r>
            <a:r>
              <a:rPr lang="pt-BR" dirty="0" smtClean="0"/>
              <a:t>-&gt;saldo   -  $valor;</a:t>
            </a:r>
          </a:p>
          <a:p>
            <a:r>
              <a:rPr lang="pt-BR" dirty="0"/>
              <a:t>	</a:t>
            </a:r>
            <a:r>
              <a:rPr lang="pt-BR" dirty="0" smtClean="0"/>
              <a:t>	       </a:t>
            </a:r>
            <a:r>
              <a:rPr lang="pt-BR" dirty="0" err="1" smtClean="0">
                <a:solidFill>
                  <a:srgbClr val="FFFF00"/>
                </a:solidFill>
              </a:rPr>
              <a:t>return</a:t>
            </a:r>
            <a:r>
              <a:rPr lang="pt-BR" dirty="0" smtClean="0"/>
              <a:t> </a:t>
            </a:r>
            <a:r>
              <a:rPr lang="pt-BR" dirty="0" err="1" smtClean="0"/>
              <a:t>true</a:t>
            </a:r>
            <a:r>
              <a:rPr lang="pt-BR" dirty="0" smtClean="0"/>
              <a:t>;</a:t>
            </a:r>
          </a:p>
          <a:p>
            <a:r>
              <a:rPr lang="pt-BR" dirty="0"/>
              <a:t>	</a:t>
            </a:r>
            <a:r>
              <a:rPr lang="pt-BR" dirty="0" smtClean="0"/>
              <a:t>	}</a:t>
            </a:r>
          </a:p>
          <a:p>
            <a:r>
              <a:rPr lang="pt-BR" dirty="0"/>
              <a:t>	</a:t>
            </a:r>
            <a:r>
              <a:rPr lang="pt-BR" dirty="0" smtClean="0"/>
              <a:t>	</a:t>
            </a:r>
            <a:r>
              <a:rPr lang="pt-BR" dirty="0" err="1" smtClean="0"/>
              <a:t>else</a:t>
            </a:r>
            <a:r>
              <a:rPr lang="pt-BR" dirty="0" smtClean="0"/>
              <a:t> {   </a:t>
            </a:r>
            <a:r>
              <a:rPr lang="pt-BR" dirty="0" err="1" smtClean="0">
                <a:solidFill>
                  <a:srgbClr val="FFFF00"/>
                </a:solidFill>
              </a:rPr>
              <a:t>return</a:t>
            </a:r>
            <a:r>
              <a:rPr lang="pt-BR" dirty="0" smtClean="0"/>
              <a:t> false;   }</a:t>
            </a:r>
          </a:p>
          <a:p>
            <a:r>
              <a:rPr lang="pt-BR" dirty="0"/>
              <a:t>	 </a:t>
            </a:r>
            <a:r>
              <a:rPr lang="pt-BR" dirty="0" smtClean="0"/>
              <a:t>     }</a:t>
            </a:r>
            <a:endParaRPr lang="pt-BR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MÉTODOS COM </a:t>
            </a:r>
            <a:r>
              <a:rPr lang="pt-BR" dirty="0" smtClean="0"/>
              <a:t>RETORNO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400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pt-BR" sz="3500" b="1" dirty="0" smtClean="0">
                <a:solidFill>
                  <a:srgbClr val="FFFF00"/>
                </a:solidFill>
                <a:latin typeface="HP Simplified" pitchFamily="34" charset="0"/>
              </a:rPr>
              <a:t>Atenção</a:t>
            </a:r>
            <a:endParaRPr lang="pt-BR" sz="2600" dirty="0" smtClean="0">
              <a:solidFill>
                <a:schemeClr val="bg1"/>
              </a:solidFill>
              <a:latin typeface="HP Simplified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1800"/>
              </a:spcBef>
              <a:buNone/>
            </a:pPr>
            <a:r>
              <a:rPr lang="pt-BR" dirty="0" smtClean="0">
                <a:solidFill>
                  <a:schemeClr val="bg1"/>
                </a:solidFill>
              </a:rPr>
              <a:t>Pode </a:t>
            </a:r>
            <a:r>
              <a:rPr lang="pt-BR" dirty="0">
                <a:solidFill>
                  <a:schemeClr val="bg1"/>
                </a:solidFill>
              </a:rPr>
              <a:t>ser </a:t>
            </a:r>
            <a:r>
              <a:rPr lang="pt-BR" dirty="0" smtClean="0">
                <a:solidFill>
                  <a:schemeClr val="bg1"/>
                </a:solidFill>
              </a:rPr>
              <a:t>confuso </a:t>
            </a:r>
            <a:r>
              <a:rPr lang="pt-BR" dirty="0">
                <a:solidFill>
                  <a:schemeClr val="bg1"/>
                </a:solidFill>
              </a:rPr>
              <a:t>pensar </a:t>
            </a:r>
            <a:r>
              <a:rPr lang="pt-BR" dirty="0" smtClean="0">
                <a:solidFill>
                  <a:schemeClr val="bg1"/>
                </a:solidFill>
              </a:rPr>
              <a:t>em </a:t>
            </a:r>
            <a:r>
              <a:rPr lang="pt-BR" dirty="0">
                <a:solidFill>
                  <a:schemeClr val="bg1"/>
                </a:solidFill>
              </a:rPr>
              <a:t>como os objetos estão na memória para poder tirar as conclusões de o que ocorrerá ao executar determinado </a:t>
            </a:r>
            <a:r>
              <a:rPr lang="pt-BR" dirty="0" smtClean="0">
                <a:solidFill>
                  <a:schemeClr val="bg1"/>
                </a:solidFill>
              </a:rPr>
              <a:t>código. </a:t>
            </a:r>
          </a:p>
          <a:p>
            <a:pPr marL="0" indent="0">
              <a:lnSpc>
                <a:spcPct val="120000"/>
              </a:lnSpc>
              <a:spcBef>
                <a:spcPts val="1800"/>
              </a:spcBef>
              <a:buNone/>
            </a:pPr>
            <a:r>
              <a:rPr lang="pt-BR" dirty="0" smtClean="0">
                <a:solidFill>
                  <a:schemeClr val="bg1"/>
                </a:solidFill>
              </a:rPr>
              <a:t>Com </a:t>
            </a:r>
            <a:r>
              <a:rPr lang="pt-BR" dirty="0">
                <a:solidFill>
                  <a:schemeClr val="bg1"/>
                </a:solidFill>
              </a:rPr>
              <a:t>tempo, você adquire a habilidade de rapidamente saber o efeito de atrelar as </a:t>
            </a:r>
            <a:r>
              <a:rPr lang="pt-BR" dirty="0" smtClean="0">
                <a:solidFill>
                  <a:schemeClr val="bg1"/>
                </a:solidFill>
              </a:rPr>
              <a:t>referências.</a:t>
            </a:r>
          </a:p>
          <a:p>
            <a:pPr marL="0" indent="0">
              <a:lnSpc>
                <a:spcPct val="120000"/>
              </a:lnSpc>
              <a:spcBef>
                <a:spcPts val="1800"/>
              </a:spcBef>
              <a:buNone/>
            </a:pPr>
            <a:r>
              <a:rPr lang="pt-BR" dirty="0" smtClean="0">
                <a:solidFill>
                  <a:schemeClr val="bg1"/>
                </a:solidFill>
              </a:rPr>
              <a:t>É </a:t>
            </a:r>
            <a:r>
              <a:rPr lang="pt-BR" dirty="0">
                <a:solidFill>
                  <a:schemeClr val="bg1"/>
                </a:solidFill>
              </a:rPr>
              <a:t>importante, nesse começo, você estar sempre pensando no estado da memória. E realmente lembrar </a:t>
            </a:r>
            <a:r>
              <a:rPr lang="pt-BR" dirty="0" smtClean="0">
                <a:solidFill>
                  <a:schemeClr val="bg1"/>
                </a:solidFill>
              </a:rPr>
              <a:t>que  "</a:t>
            </a:r>
            <a:r>
              <a:rPr lang="pt-BR" i="1" dirty="0" smtClean="0">
                <a:solidFill>
                  <a:schemeClr val="bg1"/>
                </a:solidFill>
              </a:rPr>
              <a:t>uma </a:t>
            </a:r>
            <a:r>
              <a:rPr lang="pt-BR" i="1" dirty="0">
                <a:solidFill>
                  <a:schemeClr val="bg1"/>
                </a:solidFill>
              </a:rPr>
              <a:t>variável nunca carrega um objeto, e sim uma referência para ele"</a:t>
            </a:r>
            <a:r>
              <a:rPr lang="pt-BR" dirty="0">
                <a:solidFill>
                  <a:schemeClr val="bg1"/>
                </a:solidFill>
              </a:rPr>
              <a:t> facilita muito.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3"/>
          </p:nvPr>
        </p:nvSpPr>
        <p:spPr>
          <a:xfrm>
            <a:off x="4860032" y="287543"/>
            <a:ext cx="3600400" cy="108012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pt-BR" sz="2400" dirty="0" smtClean="0">
                <a:solidFill>
                  <a:schemeClr val="bg1"/>
                </a:solidFill>
              </a:rPr>
              <a:t>MANIPULAÇÃO DE </a:t>
            </a:r>
            <a:endParaRPr lang="pt-BR" sz="2400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</a:pPr>
            <a:r>
              <a:rPr lang="pt-BR" sz="2400" dirty="0" smtClean="0">
                <a:solidFill>
                  <a:schemeClr val="bg1"/>
                </a:solidFill>
              </a:rPr>
              <a:t>ARQUIVOS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PROGRAMAÇÃO DE COMPUTADORES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36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539552" y="2924944"/>
            <a:ext cx="3921695" cy="1362075"/>
          </a:xfrm>
        </p:spPr>
        <p:txBody>
          <a:bodyPr>
            <a:normAutofit fontScale="90000"/>
          </a:bodyPr>
          <a:lstStyle/>
          <a:p>
            <a:r>
              <a:rPr lang="pt-BR" dirty="0"/>
              <a:t>PROGRAMAÇÃO DE COMPUTADORES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>
          <a:xfrm>
            <a:off x="4644008" y="2906713"/>
            <a:ext cx="4176463" cy="1386383"/>
          </a:xfrm>
        </p:spPr>
        <p:txBody>
          <a:bodyPr>
            <a:normAutofit fontScale="92500"/>
          </a:bodyPr>
          <a:lstStyle/>
          <a:p>
            <a:r>
              <a:rPr lang="pt-BR" dirty="0" smtClean="0"/>
              <a:t>CONTINUANDO COM  OS  ATRIBUTOS</a:t>
            </a:r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Jefferson de Oliveira Chaves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054069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pt-BR" dirty="0" smtClean="0"/>
              <a:t>Se precisarmos  de mais  atributos  para nossa Classe devemos nos perguntar:</a:t>
            </a:r>
          </a:p>
          <a:p>
            <a:pPr lvl="1">
              <a:spcBef>
                <a:spcPts val="2400"/>
              </a:spcBef>
            </a:pPr>
            <a:r>
              <a:rPr lang="pt-BR" b="1" u="sng" dirty="0" smtClean="0"/>
              <a:t>São </a:t>
            </a:r>
            <a:r>
              <a:rPr lang="pt-BR" sz="4400" b="1" u="sng" dirty="0" smtClean="0">
                <a:solidFill>
                  <a:srgbClr val="196D49"/>
                </a:solidFill>
              </a:rPr>
              <a:t>MESMO</a:t>
            </a:r>
            <a:r>
              <a:rPr lang="pt-BR" b="1" u="sng" dirty="0" smtClean="0"/>
              <a:t> esses atributos dessa Classe?</a:t>
            </a:r>
          </a:p>
          <a:p>
            <a:pPr>
              <a:spcBef>
                <a:spcPts val="2400"/>
              </a:spcBef>
            </a:pPr>
            <a:r>
              <a:rPr lang="pt-BR" dirty="0"/>
              <a:t>Se a resposta for NÃO, então devemos criar uma nova Classe para esses atributos</a:t>
            </a:r>
            <a:r>
              <a:rPr lang="pt-BR" dirty="0" smtClean="0"/>
              <a:t>;</a:t>
            </a:r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Jefferson de Oliveira Chaves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ATRIBUTOS</a:t>
            </a:r>
            <a:endParaRPr lang="pt-BR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DE COMPUTADORES</a:t>
            </a:r>
          </a:p>
        </p:txBody>
      </p:sp>
    </p:spTree>
    <p:extLst>
      <p:ext uri="{BB962C8B-B14F-4D97-AF65-F5344CB8AC3E}">
        <p14:creationId xmlns:p14="http://schemas.microsoft.com/office/powerpoint/2010/main" val="104802085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PROGRAMAÇÃO DE COMPUTADORES</a:t>
            </a: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Jefferson de Oliveira Chaves</a:t>
            </a:r>
            <a:endParaRPr lang="pt-BR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class</a:t>
            </a:r>
            <a:r>
              <a:rPr lang="pt-BR" dirty="0" smtClean="0"/>
              <a:t>   Conta{</a:t>
            </a:r>
          </a:p>
          <a:p>
            <a:endParaRPr lang="pt-BR" dirty="0"/>
          </a:p>
          <a:p>
            <a:r>
              <a:rPr lang="pt-BR" dirty="0" smtClean="0"/>
              <a:t>     </a:t>
            </a:r>
            <a:r>
              <a:rPr lang="pt-BR" dirty="0" err="1" smtClean="0"/>
              <a:t>public</a:t>
            </a:r>
            <a:r>
              <a:rPr lang="pt-BR" dirty="0" smtClean="0"/>
              <a:t> $numero;</a:t>
            </a:r>
          </a:p>
          <a:p>
            <a:r>
              <a:rPr lang="pt-BR" dirty="0"/>
              <a:t>	</a:t>
            </a:r>
            <a:r>
              <a:rPr lang="pt-BR" dirty="0" smtClean="0"/>
              <a:t>    </a:t>
            </a:r>
            <a:r>
              <a:rPr lang="pt-BR" dirty="0" err="1" smtClean="0"/>
              <a:t>public</a:t>
            </a:r>
            <a:r>
              <a:rPr lang="pt-BR" dirty="0" smtClean="0"/>
              <a:t> $dono;</a:t>
            </a:r>
          </a:p>
          <a:p>
            <a:r>
              <a:rPr lang="pt-BR" dirty="0">
                <a:solidFill>
                  <a:srgbClr val="FFFF66"/>
                </a:solidFill>
              </a:rPr>
              <a:t> </a:t>
            </a:r>
            <a:r>
              <a:rPr lang="pt-BR" dirty="0" smtClean="0">
                <a:solidFill>
                  <a:srgbClr val="FFFF66"/>
                </a:solidFill>
              </a:rPr>
              <a:t>    </a:t>
            </a:r>
            <a:r>
              <a:rPr lang="pt-BR" dirty="0" err="1" smtClean="0">
                <a:solidFill>
                  <a:srgbClr val="FFFF66"/>
                </a:solidFill>
              </a:rPr>
              <a:t>public</a:t>
            </a:r>
            <a:r>
              <a:rPr lang="pt-BR" dirty="0" smtClean="0">
                <a:solidFill>
                  <a:srgbClr val="FFFF66"/>
                </a:solidFill>
              </a:rPr>
              <a:t> $</a:t>
            </a:r>
            <a:r>
              <a:rPr lang="pt-BR" dirty="0" err="1" smtClean="0">
                <a:solidFill>
                  <a:srgbClr val="FFFF66"/>
                </a:solidFill>
              </a:rPr>
              <a:t>cpf</a:t>
            </a:r>
            <a:r>
              <a:rPr lang="pt-BR" dirty="0" smtClean="0">
                <a:solidFill>
                  <a:srgbClr val="FFFF66"/>
                </a:solidFill>
              </a:rPr>
              <a:t>;</a:t>
            </a:r>
          </a:p>
          <a:p>
            <a:r>
              <a:rPr lang="pt-BR" dirty="0">
                <a:solidFill>
                  <a:srgbClr val="FFFF66"/>
                </a:solidFill>
              </a:rPr>
              <a:t>	 </a:t>
            </a:r>
            <a:r>
              <a:rPr lang="pt-BR" dirty="0" smtClean="0">
                <a:solidFill>
                  <a:srgbClr val="FFFF66"/>
                </a:solidFill>
              </a:rPr>
              <a:t>   </a:t>
            </a:r>
            <a:r>
              <a:rPr lang="pt-BR" dirty="0" err="1" smtClean="0">
                <a:solidFill>
                  <a:srgbClr val="FFFF66"/>
                </a:solidFill>
              </a:rPr>
              <a:t>public</a:t>
            </a:r>
            <a:r>
              <a:rPr lang="pt-BR" dirty="0" smtClean="0">
                <a:solidFill>
                  <a:srgbClr val="FFFF66"/>
                </a:solidFill>
              </a:rPr>
              <a:t> $telefone;</a:t>
            </a:r>
          </a:p>
          <a:p>
            <a:r>
              <a:rPr lang="pt-BR" dirty="0"/>
              <a:t>	</a:t>
            </a:r>
            <a:r>
              <a:rPr lang="pt-BR" dirty="0" smtClean="0"/>
              <a:t>    </a:t>
            </a:r>
            <a:r>
              <a:rPr lang="pt-BR" dirty="0" err="1" smtClean="0"/>
              <a:t>pubic</a:t>
            </a:r>
            <a:r>
              <a:rPr lang="pt-BR" dirty="0" smtClean="0"/>
              <a:t> $saldo;</a:t>
            </a:r>
          </a:p>
          <a:p>
            <a:r>
              <a:rPr lang="pt-BR" dirty="0"/>
              <a:t> </a:t>
            </a:r>
            <a:r>
              <a:rPr lang="pt-BR" dirty="0" smtClean="0"/>
              <a:t>     </a:t>
            </a:r>
            <a:r>
              <a:rPr lang="pt-BR" dirty="0" err="1" smtClean="0"/>
              <a:t>public</a:t>
            </a:r>
            <a:r>
              <a:rPr lang="pt-BR" dirty="0" smtClean="0"/>
              <a:t> $limite;</a:t>
            </a:r>
            <a:endParaRPr lang="pt-BR" dirty="0"/>
          </a:p>
          <a:p>
            <a:r>
              <a:rPr lang="pt-BR" dirty="0" smtClean="0"/>
              <a:t>      //....</a:t>
            </a:r>
          </a:p>
          <a:p>
            <a:r>
              <a:rPr lang="pt-BR" dirty="0" smtClean="0"/>
              <a:t>}</a:t>
            </a:r>
            <a:endParaRPr lang="pt-BR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ATRIBUTOS</a:t>
            </a:r>
          </a:p>
        </p:txBody>
      </p:sp>
    </p:spTree>
    <p:extLst>
      <p:ext uri="{BB962C8B-B14F-4D97-AF65-F5344CB8AC3E}">
        <p14:creationId xmlns:p14="http://schemas.microsoft.com/office/powerpoint/2010/main" val="127045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 analisarmos melhor, veremos que uma </a:t>
            </a:r>
            <a:r>
              <a:rPr lang="pt-BR" b="1" dirty="0" smtClean="0"/>
              <a:t>Conta</a:t>
            </a:r>
            <a:r>
              <a:rPr lang="pt-BR" dirty="0" smtClean="0"/>
              <a:t> não  possui </a:t>
            </a:r>
            <a:r>
              <a:rPr lang="pt-BR" dirty="0" err="1" smtClean="0"/>
              <a:t>cpf</a:t>
            </a:r>
            <a:r>
              <a:rPr lang="pt-BR" dirty="0" smtClean="0"/>
              <a:t>, telefone;</a:t>
            </a:r>
          </a:p>
          <a:p>
            <a:r>
              <a:rPr lang="pt-BR" dirty="0" smtClean="0"/>
              <a:t>Quem possui tais atributos é o cliente;</a:t>
            </a:r>
          </a:p>
          <a:p>
            <a:r>
              <a:rPr lang="pt-BR" dirty="0" smtClean="0"/>
              <a:t>Nesse caso devemos criar uma classe </a:t>
            </a:r>
            <a:r>
              <a:rPr lang="pt-BR" b="1" dirty="0" smtClean="0"/>
              <a:t>Cliente </a:t>
            </a:r>
            <a:r>
              <a:rPr lang="pt-BR" dirty="0" smtClean="0"/>
              <a:t>e fazer uma </a:t>
            </a:r>
            <a:r>
              <a:rPr lang="pt-BR" b="1" dirty="0" smtClean="0"/>
              <a:t>composição.</a:t>
            </a:r>
            <a:endParaRPr lang="pt-BR" b="1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Jefferson de Oliveira Chaves</a:t>
            </a:r>
            <a:endParaRPr lang="pt-BR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ATRIBUTOS</a:t>
            </a:r>
            <a:endParaRPr lang="pt-BR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DE COMPUTADORES</a:t>
            </a:r>
          </a:p>
        </p:txBody>
      </p:sp>
    </p:spTree>
    <p:extLst>
      <p:ext uri="{BB962C8B-B14F-4D97-AF65-F5344CB8AC3E}">
        <p14:creationId xmlns:p14="http://schemas.microsoft.com/office/powerpoint/2010/main" val="3192054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que são paradigmas?</a:t>
            </a:r>
          </a:p>
          <a:p>
            <a:pPr lvl="1"/>
            <a:r>
              <a:rPr lang="pt-BR" dirty="0" smtClean="0"/>
              <a:t>Paradigma procedural;</a:t>
            </a:r>
          </a:p>
          <a:p>
            <a:pPr lvl="1"/>
            <a:r>
              <a:rPr lang="pt-BR" dirty="0" smtClean="0"/>
              <a:t>Paradigma orientado a objetos;</a:t>
            </a:r>
          </a:p>
          <a:p>
            <a:r>
              <a:rPr lang="pt-BR" dirty="0" smtClean="0"/>
              <a:t>O problema do paradigma procedural;</a:t>
            </a:r>
          </a:p>
          <a:p>
            <a:pPr lvl="1"/>
            <a:r>
              <a:rPr lang="pt-BR" dirty="0" smtClean="0"/>
              <a:t>O caso da validação de um CPF;</a:t>
            </a:r>
          </a:p>
          <a:p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Jefferson de Oliveira Chaves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4860032" y="287543"/>
            <a:ext cx="4032448" cy="1080120"/>
          </a:xfrm>
        </p:spPr>
        <p:txBody>
          <a:bodyPr>
            <a:normAutofit/>
          </a:bodyPr>
          <a:lstStyle/>
          <a:p>
            <a:r>
              <a:rPr lang="pt-BR" dirty="0"/>
              <a:t>ORIENTAÇÃO A OBJETOS </a:t>
            </a:r>
            <a:r>
              <a:rPr lang="pt-BR" dirty="0" smtClean="0"/>
              <a:t>BÁSICA</a:t>
            </a:r>
            <a:endParaRPr lang="pt-BR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DE COMPUTADORES</a:t>
            </a:r>
          </a:p>
        </p:txBody>
      </p:sp>
    </p:spTree>
    <p:extLst>
      <p:ext uri="{BB962C8B-B14F-4D97-AF65-F5344CB8AC3E}">
        <p14:creationId xmlns:p14="http://schemas.microsoft.com/office/powerpoint/2010/main" val="364633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Jefferson de Oliveira Chaves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ATRIBUTOS</a:t>
            </a:r>
            <a:endParaRPr lang="pt-BR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DE COMPUTADORES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20" t="43750" r="27848" b="31666"/>
          <a:stretch/>
        </p:blipFill>
        <p:spPr bwMode="auto">
          <a:xfrm>
            <a:off x="539552" y="2301240"/>
            <a:ext cx="7833010" cy="2351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3059832" y="4920859"/>
            <a:ext cx="357181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pt-BR" dirty="0" smtClean="0">
                <a:latin typeface="Ubuntu" pitchFamily="34" charset="0"/>
              </a:rPr>
              <a:t>Diagrama de </a:t>
            </a:r>
            <a:r>
              <a:rPr lang="pt-BR" dirty="0" smtClean="0">
                <a:latin typeface="Ubuntu" pitchFamily="34" charset="0"/>
              </a:rPr>
              <a:t>Classes: agregação </a:t>
            </a:r>
            <a:endParaRPr lang="pt-BR" dirty="0" smtClean="0">
              <a:latin typeface="Ubuntu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38655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 sistema orientado a objetos é um conjunto de classes;</a:t>
            </a:r>
          </a:p>
          <a:p>
            <a:r>
              <a:rPr lang="pt-BR" dirty="0" smtClean="0"/>
              <a:t>Comunicam-se entre si por meio de métodos;</a:t>
            </a:r>
          </a:p>
          <a:p>
            <a:r>
              <a:rPr lang="pt-BR" dirty="0" smtClean="0"/>
              <a:t>Delegação de responsabilidades para a classe mais apta.</a:t>
            </a: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Jefferson de Oliveira Chaves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/>
              <a:t>ATRIBUTOS</a:t>
            </a: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DE COMPUTADORES</a:t>
            </a:r>
          </a:p>
        </p:txBody>
      </p:sp>
    </p:spTree>
    <p:extLst>
      <p:ext uri="{BB962C8B-B14F-4D97-AF65-F5344CB8AC3E}">
        <p14:creationId xmlns:p14="http://schemas.microsoft.com/office/powerpoint/2010/main" val="342796741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611560" y="2924944"/>
            <a:ext cx="3777679" cy="1362075"/>
          </a:xfrm>
        </p:spPr>
        <p:txBody>
          <a:bodyPr/>
          <a:lstStyle/>
          <a:p>
            <a:pPr algn="r"/>
            <a:r>
              <a:rPr lang="pt-BR" dirty="0" smtClean="0"/>
              <a:t>EXERCÍCIOS	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MANIPULAÇÃO DE ARQUIVOS</a:t>
            </a:r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Jefferson de Oliveira Chaves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661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30225" indent="-530225">
              <a:buFont typeface="+mj-lt"/>
              <a:buAutoNum type="arabicPeriod"/>
            </a:pPr>
            <a:r>
              <a:rPr lang="pt-BR" dirty="0"/>
              <a:t>Modele um funcionário. Ele deve ter o nome do funcionário, o departamento onde trabalha, seu </a:t>
            </a:r>
            <a:r>
              <a:rPr lang="pt-BR" dirty="0" smtClean="0"/>
              <a:t>salário, </a:t>
            </a:r>
            <a:r>
              <a:rPr lang="pt-BR" dirty="0"/>
              <a:t>a data de entrada no banco (String) e seu RG (String). </a:t>
            </a:r>
          </a:p>
          <a:p>
            <a:pPr marL="530225" indent="0">
              <a:buNone/>
            </a:pPr>
            <a:r>
              <a:rPr lang="pt-BR" dirty="0"/>
              <a:t>A ideia aqui é apenas modelar, isto é, só identifique que informações são importantes e o que um funcionário faz. </a:t>
            </a:r>
            <a:r>
              <a:rPr lang="pt-BR" b="1" dirty="0"/>
              <a:t>Desenhe no papel tudo o que um </a:t>
            </a:r>
            <a:r>
              <a:rPr lang="pt-BR" b="1" dirty="0" err="1"/>
              <a:t>Funcionario</a:t>
            </a:r>
            <a:r>
              <a:rPr lang="pt-BR" b="1" dirty="0"/>
              <a:t> tem e tudo que ele faz.</a:t>
            </a: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Jefferson de Oliveira Chaves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DE COMPUTADORES</a:t>
            </a:r>
          </a:p>
        </p:txBody>
      </p:sp>
    </p:spTree>
    <p:extLst>
      <p:ext uri="{BB962C8B-B14F-4D97-AF65-F5344CB8AC3E}">
        <p14:creationId xmlns:p14="http://schemas.microsoft.com/office/powerpoint/2010/main" val="10404316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637112"/>
          </a:xfrm>
        </p:spPr>
        <p:txBody>
          <a:bodyPr/>
          <a:lstStyle/>
          <a:p>
            <a:pPr marL="530225" indent="-530225">
              <a:buFont typeface="+mj-lt"/>
              <a:buAutoNum type="arabicPeriod" startAt="2"/>
            </a:pPr>
            <a:r>
              <a:rPr lang="pt-BR" dirty="0" smtClean="0"/>
              <a:t>Crie </a:t>
            </a:r>
            <a:r>
              <a:rPr lang="pt-BR" dirty="0"/>
              <a:t>um método </a:t>
            </a:r>
            <a:r>
              <a:rPr lang="pt-BR" b="1" u="sng" dirty="0" err="1"/>
              <a:t>recebeAumento</a:t>
            </a:r>
            <a:r>
              <a:rPr lang="pt-BR" dirty="0"/>
              <a:t> que aumenta o salario do funcionário de acordo com o parâmetro passado como argumento. </a:t>
            </a:r>
            <a:endParaRPr lang="pt-BR" dirty="0" smtClean="0"/>
          </a:p>
          <a:p>
            <a:pPr marL="530225" indent="0">
              <a:buNone/>
            </a:pPr>
            <a:r>
              <a:rPr lang="pt-BR" dirty="0" smtClean="0"/>
              <a:t>Crie </a:t>
            </a:r>
            <a:r>
              <a:rPr lang="pt-BR" dirty="0"/>
              <a:t>também um método </a:t>
            </a:r>
            <a:r>
              <a:rPr lang="pt-BR" b="1" u="sng" dirty="0" err="1"/>
              <a:t>calculaGanhoAnual</a:t>
            </a:r>
            <a:r>
              <a:rPr lang="pt-BR" dirty="0"/>
              <a:t>, que não recebe parâmetro algum, devolvendo o valor do salário multiplicado por </a:t>
            </a:r>
            <a:r>
              <a:rPr lang="pt-BR" dirty="0" smtClean="0"/>
              <a:t>12</a:t>
            </a:r>
            <a:r>
              <a:rPr lang="pt-BR" dirty="0"/>
              <a:t>.</a:t>
            </a: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Jefferson de Oliveira Chaves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DE COMPUTADORES</a:t>
            </a:r>
          </a:p>
        </p:txBody>
      </p:sp>
    </p:spTree>
    <p:extLst>
      <p:ext uri="{BB962C8B-B14F-4D97-AF65-F5344CB8AC3E}">
        <p14:creationId xmlns:p14="http://schemas.microsoft.com/office/powerpoint/2010/main" val="422926343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3"/>
            </a:pPr>
            <a:r>
              <a:rPr lang="pt-BR" dirty="0"/>
              <a:t>Transforme o modelo acima em uma </a:t>
            </a:r>
            <a:r>
              <a:rPr lang="pt-BR" dirty="0" smtClean="0"/>
              <a:t>classe. </a:t>
            </a:r>
            <a:r>
              <a:rPr lang="pt-BR" dirty="0"/>
              <a:t>Teste-a, </a:t>
            </a:r>
            <a:r>
              <a:rPr lang="pt-BR" dirty="0" smtClean="0"/>
              <a:t>usando um arquivo </a:t>
            </a:r>
            <a:r>
              <a:rPr lang="pt-BR" b="1" dirty="0" err="1" smtClean="0"/>
              <a:t>teste_funcionario.php</a:t>
            </a:r>
            <a:endParaRPr lang="pt-BR" b="1" dirty="0" smtClean="0"/>
          </a:p>
          <a:p>
            <a:pPr marL="722313" indent="0">
              <a:buNone/>
            </a:pPr>
            <a:r>
              <a:rPr lang="pt-BR" dirty="0"/>
              <a:t>Esse é um processo incremental. Procure desenvolver </a:t>
            </a:r>
            <a:r>
              <a:rPr lang="pt-BR" dirty="0" smtClean="0"/>
              <a:t>seus </a:t>
            </a:r>
            <a:r>
              <a:rPr lang="pt-BR" dirty="0"/>
              <a:t>exercícios</a:t>
            </a:r>
            <a:r>
              <a:rPr lang="pt-BR" dirty="0" smtClean="0"/>
              <a:t>, passo a passo </a:t>
            </a:r>
            <a:r>
              <a:rPr lang="pt-BR" dirty="0"/>
              <a:t>para não descobrir só no fim do caminho que algo estava muito errado.</a:t>
            </a:r>
          </a:p>
          <a:p>
            <a:pPr marL="742950" indent="-742950">
              <a:buFont typeface="+mj-lt"/>
              <a:buAutoNum type="arabicPeriod"/>
            </a:pPr>
            <a:endParaRPr lang="pt-BR" b="1" dirty="0" smtClean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Jefferson de Oliveira Chaves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DE COMPUTADORES</a:t>
            </a:r>
          </a:p>
        </p:txBody>
      </p:sp>
    </p:spTree>
    <p:extLst>
      <p:ext uri="{BB962C8B-B14F-4D97-AF65-F5344CB8AC3E}">
        <p14:creationId xmlns:p14="http://schemas.microsoft.com/office/powerpoint/2010/main" val="142340656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3413" indent="-633413">
              <a:buFont typeface="+mj-lt"/>
              <a:buAutoNum type="arabicPeriod" startAt="4"/>
            </a:pPr>
            <a:r>
              <a:rPr lang="pt-BR" dirty="0"/>
              <a:t>Crie um método </a:t>
            </a:r>
            <a:r>
              <a:rPr lang="pt-BR" dirty="0" smtClean="0"/>
              <a:t>mostra( ), </a:t>
            </a:r>
            <a:r>
              <a:rPr lang="pt-BR" dirty="0"/>
              <a:t>que não recebe nem devolve parâmetro algum e simplesmente imprime todos os atributos do nosso funcionário.</a:t>
            </a: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Jefferson de Oliveira Chaves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DE COMPUTADORES</a:t>
            </a:r>
          </a:p>
        </p:txBody>
      </p:sp>
    </p:spTree>
    <p:extLst>
      <p:ext uri="{BB962C8B-B14F-4D97-AF65-F5344CB8AC3E}">
        <p14:creationId xmlns:p14="http://schemas.microsoft.com/office/powerpoint/2010/main" val="784317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Vamos supor que tenhamos que validar os dados de um formulário, em especial ,um CPF:</a:t>
            </a:r>
          </a:p>
          <a:p>
            <a:pPr lvl="1"/>
            <a:r>
              <a:rPr lang="pt-BR" dirty="0" smtClean="0"/>
              <a:t>Normalmente recebemos os dados de um formulário;</a:t>
            </a:r>
          </a:p>
          <a:p>
            <a:pPr lvl="1"/>
            <a:r>
              <a:rPr lang="pt-BR" dirty="0" smtClean="0"/>
              <a:t>E então chamamos uma função para validar o CPF;</a:t>
            </a:r>
          </a:p>
          <a:p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Jefferson de Oliveira Chaves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ORIENTAÇÃO A OBJETOS </a:t>
            </a:r>
            <a:r>
              <a:rPr lang="pt-BR" dirty="0" smtClean="0"/>
              <a:t>BÁSICA</a:t>
            </a:r>
            <a:endParaRPr lang="pt-BR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DE COMPUTADORES</a:t>
            </a:r>
          </a:p>
        </p:txBody>
      </p:sp>
    </p:spTree>
    <p:extLst>
      <p:ext uri="{BB962C8B-B14F-4D97-AF65-F5344CB8AC3E}">
        <p14:creationId xmlns:p14="http://schemas.microsoft.com/office/powerpoint/2010/main" val="335758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PROGRAMAÇÃO DE COMPUTADORES</a:t>
            </a: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Jefferson de Oliveira Chaves</a:t>
            </a:r>
            <a:endParaRPr lang="pt-BR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$</a:t>
            </a:r>
            <a:r>
              <a:rPr lang="pt-BR" dirty="0" err="1" smtClean="0"/>
              <a:t>cpf</a:t>
            </a:r>
            <a:r>
              <a:rPr lang="pt-BR" dirty="0" smtClean="0"/>
              <a:t>  = $_POST[‘</a:t>
            </a:r>
            <a:r>
              <a:rPr lang="pt-BR" dirty="0" err="1" smtClean="0"/>
              <a:t>cpf</a:t>
            </a:r>
            <a:r>
              <a:rPr lang="pt-BR" dirty="0" smtClean="0"/>
              <a:t>’]</a:t>
            </a:r>
          </a:p>
          <a:p>
            <a:endParaRPr lang="pt-BR" dirty="0"/>
          </a:p>
          <a:p>
            <a:r>
              <a:rPr lang="pt-BR" dirty="0" err="1"/>
              <a:t>v</a:t>
            </a:r>
            <a:r>
              <a:rPr lang="pt-BR" dirty="0" err="1" smtClean="0"/>
              <a:t>alida_dados</a:t>
            </a:r>
            <a:r>
              <a:rPr lang="pt-BR" dirty="0" smtClean="0"/>
              <a:t>($</a:t>
            </a:r>
            <a:r>
              <a:rPr lang="pt-BR" dirty="0" err="1" smtClean="0"/>
              <a:t>cpf</a:t>
            </a:r>
            <a:r>
              <a:rPr lang="pt-BR" dirty="0" smtClean="0"/>
              <a:t>);</a:t>
            </a:r>
            <a:endParaRPr lang="pt-BR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ORIENTAÇÃO A OBJETOS </a:t>
            </a:r>
            <a:r>
              <a:rPr lang="pt-BR" dirty="0" smtClean="0"/>
              <a:t>BÁSICA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903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 anchor="ctr">
        <a:spAutoFit/>
      </a:bodyPr>
      <a:lstStyle>
        <a:defPPr>
          <a:defRPr sz="3000" dirty="0" smtClean="0">
            <a:latin typeface="Montserrat Black" pitchFamily="50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1313</TotalTime>
  <Words>2636</Words>
  <Application>Microsoft Office PowerPoint</Application>
  <PresentationFormat>Apresentação na tela (4:3)</PresentationFormat>
  <Paragraphs>480</Paragraphs>
  <Slides>76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76</vt:i4>
      </vt:variant>
    </vt:vector>
  </HeadingPairs>
  <TitlesOfParts>
    <vt:vector size="77" baseType="lpstr">
      <vt:lpstr>Tema do Office</vt:lpstr>
      <vt:lpstr>PROGRAMAÇÃO DE COMPUTADORES</vt:lpstr>
      <vt:lpstr>PROGRAMAÇÃO DE COMPUTADORES</vt:lpstr>
      <vt:lpstr>PROGRAMAÇÃO DE COMPUTADORES</vt:lpstr>
      <vt:lpstr>PROGRAMAÇÃO DE COMPUTADORES</vt:lpstr>
      <vt:lpstr>PROGRAMAÇÃO DE COMPUTADORES</vt:lpstr>
      <vt:lpstr>PROGRAMAÇÃO DE COMPUTADORES</vt:lpstr>
      <vt:lpstr>PROGRAMAÇÃO DE COMPUTADORES</vt:lpstr>
      <vt:lpstr>PROGRAMAÇÃO DE COMPUTADORES</vt:lpstr>
      <vt:lpstr>PROGRAMAÇÃO DE COMPUTADORES</vt:lpstr>
      <vt:lpstr>PROGRAMAÇÃO DE COMPUTADORES</vt:lpstr>
      <vt:lpstr>PROGRAMAÇÃO DE COMPUTADORES</vt:lpstr>
      <vt:lpstr>Apresentação do PowerPoint</vt:lpstr>
      <vt:lpstr>PROGRAMAÇÃO DE COMPUTADORES</vt:lpstr>
      <vt:lpstr>PROGRAMAÇÃO DE COMPUTADORES</vt:lpstr>
      <vt:lpstr>PROGRAMAÇÃO DE COMPUTADORES</vt:lpstr>
      <vt:lpstr>PROGRAMAÇÃO DE COMPUTADORES</vt:lpstr>
      <vt:lpstr>PROGRAMAÇÃO DE COMPUTADORES</vt:lpstr>
      <vt:lpstr>PROGRAMAÇÃO DE COMPUTADORES</vt:lpstr>
      <vt:lpstr>PROGRAMAÇÃO DE COMPUTADORES</vt:lpstr>
      <vt:lpstr>PROGRAMAÇÃO DE COMPUTADORES</vt:lpstr>
      <vt:lpstr>Apresentação do PowerPoint</vt:lpstr>
      <vt:lpstr>PROGRAMAÇÃO DE COMPUTADORES</vt:lpstr>
      <vt:lpstr>PROGRAMAÇÃO DE COMPUTADORES</vt:lpstr>
      <vt:lpstr>PROGRAMAÇÃO DE COMPUTADORES</vt:lpstr>
      <vt:lpstr>PROGRAMAÇÃO DE COMPUTADORES</vt:lpstr>
      <vt:lpstr>PROGRAMAÇÃO DE COMPUTADORES</vt:lpstr>
      <vt:lpstr>PROGRAMAÇÃO DE COMPUTADORES</vt:lpstr>
      <vt:lpstr>PROGRAMAÇÃO DE COMPUTADORES</vt:lpstr>
      <vt:lpstr>PROGRAMAÇÃO DE COMPUTADORES</vt:lpstr>
      <vt:lpstr>PROGRAMAÇÃO DE COMPUTADORES</vt:lpstr>
      <vt:lpstr>PROGRAMAÇÃO DE COMPUTADORES</vt:lpstr>
      <vt:lpstr>PROGRAMAÇÃO DE COMPUTADORES</vt:lpstr>
      <vt:lpstr>PROGRAMAÇÃO DE COMPUTADORES</vt:lpstr>
      <vt:lpstr>PROGRAMAÇÃO DE COMPUTADORES</vt:lpstr>
      <vt:lpstr>PROGRAMAÇÃO DE COMPUTADORES</vt:lpstr>
      <vt:lpstr>PROGRAMAÇÃO DE COMPUTADORES</vt:lpstr>
      <vt:lpstr>PROGRAMAÇÃO DE COMPUTADORES</vt:lpstr>
      <vt:lpstr>PROGRAMAÇÃO DE COMPUTADORES</vt:lpstr>
      <vt:lpstr>PROGRAMAÇÃO DE COMPUTADORES</vt:lpstr>
      <vt:lpstr>PROGRAMAÇÃO DE COMPUTADORES</vt:lpstr>
      <vt:lpstr>PROGRAMAÇÃO DE COMPUTADORES</vt:lpstr>
      <vt:lpstr>PROGRAMAÇÃO DE COMPUTADORES</vt:lpstr>
      <vt:lpstr>PROGRAMAÇÃO DE COMPUTADORES</vt:lpstr>
      <vt:lpstr>PROGRAMAÇÃO DE COMPUTADORES</vt:lpstr>
      <vt:lpstr>PROGRAMAÇÃO DE COMPUTADORES</vt:lpstr>
      <vt:lpstr>PROGRAMAÇÃO DE COMPUTADORES</vt:lpstr>
      <vt:lpstr>PROGRAMAÇÃO DE COMPUTADORES</vt:lpstr>
      <vt:lpstr>PROGRAMAÇÃO DE COMPUTADORES</vt:lpstr>
      <vt:lpstr>PROGRAMAÇÃO DE COMPUTADORES</vt:lpstr>
      <vt:lpstr>PROGRAMAÇÃO DE COMPUTADORES</vt:lpstr>
      <vt:lpstr>PROGRAMAÇÃO DE COMPUTADORES</vt:lpstr>
      <vt:lpstr>PROGRAMAÇÃO DE COMPUTADORES</vt:lpstr>
      <vt:lpstr>PROGRAMAÇÃO DE COMPUTADORES</vt:lpstr>
      <vt:lpstr>PROGRAMAÇÃO DE COMPUTADORES</vt:lpstr>
      <vt:lpstr>PROGRAMAÇÃO DE COMPUTADORES</vt:lpstr>
      <vt:lpstr>PROGRAMAÇÃO DE COMPUTADORES</vt:lpstr>
      <vt:lpstr>PROGRAMAÇÃO DE COMPUTADORES</vt:lpstr>
      <vt:lpstr>PROGRAMAÇÃO DE COMPUTADORES</vt:lpstr>
      <vt:lpstr>PROGRAMAÇÃO DE COMPUTADORES</vt:lpstr>
      <vt:lpstr>PROGRAMAÇÃO DE COMPUTADORES</vt:lpstr>
      <vt:lpstr>PROGRAMAÇÃO DE COMPUTADORES</vt:lpstr>
      <vt:lpstr>PROGRAMAÇÃO DE COMPUTADORES</vt:lpstr>
      <vt:lpstr>PROGRAMAÇÃO DE COMPUTADORES</vt:lpstr>
      <vt:lpstr>PROGRAMAÇÃO DE COMPUTADORES</vt:lpstr>
      <vt:lpstr>PROGRAMAÇÃO DE COMPUTADORES</vt:lpstr>
      <vt:lpstr>PROGRAMAÇÃO DE COMPUTADORES</vt:lpstr>
      <vt:lpstr>PROGRAMAÇÃO DE COMPUTADORES</vt:lpstr>
      <vt:lpstr>PROGRAMAÇÃO DE COMPUTADORES</vt:lpstr>
      <vt:lpstr>PROGRAMAÇÃO DE COMPUTADORES</vt:lpstr>
      <vt:lpstr>PROGRAMAÇÃO DE COMPUTADORES</vt:lpstr>
      <vt:lpstr>PROGRAMAÇÃO DE COMPUTADORES</vt:lpstr>
      <vt:lpstr>EXERCÍCIOS </vt:lpstr>
      <vt:lpstr>PROGRAMAÇÃO DE COMPUTADORES</vt:lpstr>
      <vt:lpstr>PROGRAMAÇÃO DE COMPUTADORES</vt:lpstr>
      <vt:lpstr>PROGRAMAÇÃO DE COMPUTADORES</vt:lpstr>
      <vt:lpstr>PROGRAMAÇÃO DE COMPUTADORES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Jefferson Oliveira</dc:creator>
  <cp:lastModifiedBy>Jefferson Oliveira</cp:lastModifiedBy>
  <cp:revision>279</cp:revision>
  <dcterms:created xsi:type="dcterms:W3CDTF">2016-04-09T17:38:30Z</dcterms:created>
  <dcterms:modified xsi:type="dcterms:W3CDTF">2016-07-13T01:29:22Z</dcterms:modified>
</cp:coreProperties>
</file>