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7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99" r:id="rId30"/>
    <p:sldId id="278" r:id="rId31"/>
    <p:sldId id="300" r:id="rId32"/>
    <p:sldId id="301" r:id="rId33"/>
    <p:sldId id="303" r:id="rId34"/>
    <p:sldId id="302" r:id="rId35"/>
    <p:sldId id="304" r:id="rId36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39" name="Imagem 38"/>
          <p:cNvPicPr/>
          <p:nvPr/>
        </p:nvPicPr>
        <p:blipFill>
          <a:blip r:embed="rId2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40" name="Imagem 39"/>
          <p:cNvPicPr/>
          <p:nvPr/>
        </p:nvPicPr>
        <p:blipFill>
          <a:blip r:embed="rId3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7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3970440" cy="52981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7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80" name="Imagem 79"/>
          <p:cNvPicPr/>
          <p:nvPr/>
        </p:nvPicPr>
        <p:blipFill>
          <a:blip r:embed="rId2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81" name="Imagem 80"/>
          <p:cNvPicPr/>
          <p:nvPr/>
        </p:nvPicPr>
        <p:blipFill>
          <a:blip r:embed="rId3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7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3970440" cy="52981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20" name="Imagem 119"/>
          <p:cNvPicPr/>
          <p:nvPr/>
        </p:nvPicPr>
        <p:blipFill>
          <a:blip r:embed="rId2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121" name="Imagem 120"/>
          <p:cNvPicPr/>
          <p:nvPr/>
        </p:nvPicPr>
        <p:blipFill>
          <a:blip r:embed="rId3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7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3970440" cy="52981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80" name="Imagem 79"/>
          <p:cNvPicPr/>
          <p:nvPr/>
        </p:nvPicPr>
        <p:blipFill>
          <a:blip r:embed="rId2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81" name="Imagem 80"/>
          <p:cNvPicPr/>
          <p:nvPr/>
        </p:nvPicPr>
        <p:blipFill>
          <a:blip r:embed="rId3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7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3970440" cy="52981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3970440" cy="52981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80" name="Imagem 79"/>
          <p:cNvPicPr/>
          <p:nvPr/>
        </p:nvPicPr>
        <p:blipFill>
          <a:blip r:embed="rId2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81" name="Imagem 80"/>
          <p:cNvPicPr/>
          <p:nvPr/>
        </p:nvPicPr>
        <p:blipFill>
          <a:blip r:embed="rId3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8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6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7640" y="2607120"/>
            <a:ext cx="4392000" cy="14695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3600">
                <a:solidFill>
                  <a:srgbClr val="FFFFFF"/>
                </a:solidFill>
                <a:latin typeface="Montserrat Black"/>
              </a:rPr>
              <a:t>Clique para editar o formato do texto do títuloTÍTULO MESTRE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30/08/16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7ECF093-EBC6-49B2-87C9-7CDB9ED1036F}" type="slidenum">
              <a:rPr lang="pt-BR" sz="1400">
                <a:solidFill>
                  <a:srgbClr val="8B8B8B"/>
                </a:solidFill>
                <a:latin typeface="Calibri"/>
              </a:rPr>
            </a:fld>
          </a:p>
        </p:txBody>
      </p:sp>
      <p:pic>
        <p:nvPicPr>
          <p:cNvPr id="5" name="Picture 5"/>
          <p:cNvPicPr/>
          <p:nvPr/>
        </p:nvPicPr>
        <p:blipFill>
          <a:blip r:embed="rId13"/>
          <a:stretch>
            <a:fillRect/>
          </a:stretch>
        </p:blipFill>
        <p:spPr>
          <a:xfrm>
            <a:off x="5508000" y="2853000"/>
            <a:ext cx="2784960" cy="997560"/>
          </a:xfrm>
          <a:prstGeom prst="rect">
            <a:avLst/>
          </a:prstGeom>
          <a:ln>
            <a:noFill/>
          </a:ln>
        </p:spPr>
      </p:pic>
      <p:sp>
        <p:nvSpPr>
          <p:cNvPr id="6" name="Line 5"/>
          <p:cNvSpPr/>
          <p:nvPr/>
        </p:nvSpPr>
        <p:spPr>
          <a:xfrm>
            <a:off x="5076000" y="2924640"/>
            <a:ext cx="0" cy="93636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pt-BR" sz="3600">
                <a:latin typeface="Ubuntu Condensed"/>
              </a:rPr>
              <a:t>Clique para editar o formato do texto da estrutura de tópicos</a:t>
            </a:r>
            <a:endParaRPr lang="pt-BR" sz="3600">
              <a:latin typeface="Ubuntu Condensed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Ubuntu Condensed"/>
              </a:rPr>
              <a:t>2.º Nível da estrutura de tópicos</a:t>
            </a:r>
            <a:endParaRPr lang="pt-BR" sz="2800">
              <a:latin typeface="Ubuntu Condensed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Ubuntu Condensed"/>
              </a:rPr>
              <a:t>3.º Nível da estrutura de tópicos</a:t>
            </a:r>
            <a:endParaRPr lang="pt-BR" sz="2400">
              <a:latin typeface="Ubuntu Condensed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 sz="2400">
                <a:latin typeface="Ubuntu Condensed"/>
              </a:rPr>
              <a:t>4.º Nível da estrutura de tópicos</a:t>
            </a:r>
            <a:endParaRPr lang="pt-BR" sz="2400">
              <a:latin typeface="Ubuntu Condensed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Ubuntu Condensed"/>
              </a:rPr>
              <a:t>5.º Nível da estrutura de tópicos</a:t>
            </a:r>
            <a:endParaRPr lang="pt-BR" sz="2000">
              <a:latin typeface="Ubuntu Condensed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Ubuntu Condensed"/>
              </a:rPr>
              <a:t>6.º Nível da estrutura de tópicos</a:t>
            </a:r>
            <a:endParaRPr lang="pt-BR" sz="2000">
              <a:latin typeface="Ubuntu Condensed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Ubuntu Condensed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Clique para editar o formato do texto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2.º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3.º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4.º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5.º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6.º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>
              <a:lnSpc>
                <a:spcPct val="100000"/>
              </a:lnSpc>
              <a:buFont typeface="Ubuntu Condensed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7.º Nível da estrutura de tópicosClique para editar os estilos do texto mestre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1">
              <a:lnSpc>
                <a:spcPct val="100000"/>
              </a:lnSpc>
              <a:buFont typeface="Ubuntu Condensed"/>
              <a:buChar char="•"/>
            </a:pPr>
            <a:r>
              <a:rPr lang="pt-BR" sz="3200">
                <a:solidFill>
                  <a:srgbClr val="000000"/>
                </a:solidFill>
                <a:latin typeface="Ubuntu Condensed"/>
              </a:rPr>
              <a:t>Segundo nível</a:t>
            </a:r>
            <a:endParaRPr lang="pt-BR" sz="3200">
              <a:solidFill>
                <a:srgbClr val="000000"/>
              </a:solidFill>
              <a:latin typeface="Ubuntu Condensed"/>
            </a:endParaRPr>
          </a:p>
          <a:p>
            <a:pPr lvl="2">
              <a:lnSpc>
                <a:spcPct val="100000"/>
              </a:lnSpc>
              <a:buFont typeface="Ubuntu Condensed"/>
              <a:buChar char="•"/>
            </a:pPr>
            <a:r>
              <a:rPr lang="pt-BR" sz="2800">
                <a:solidFill>
                  <a:srgbClr val="000000"/>
                </a:solidFill>
                <a:latin typeface="Ubuntu Condensed"/>
              </a:rPr>
              <a:t>Terceiro nível</a:t>
            </a:r>
            <a:endParaRPr lang="pt-BR" sz="2800">
              <a:solidFill>
                <a:srgbClr val="000000"/>
              </a:solidFill>
              <a:latin typeface="Ubuntu Condensed"/>
            </a:endParaRPr>
          </a:p>
          <a:p>
            <a:pPr lvl="3">
              <a:lnSpc>
                <a:spcPct val="100000"/>
              </a:lnSpc>
              <a:buFont typeface="Ubuntu Condensed"/>
              <a:buChar char="•"/>
            </a:pPr>
            <a:r>
              <a:rPr lang="pt-BR" sz="2400">
                <a:solidFill>
                  <a:srgbClr val="000000"/>
                </a:solidFill>
                <a:latin typeface="Ubuntu Condensed"/>
              </a:rPr>
              <a:t>Quarto nível</a:t>
            </a:r>
            <a:endParaRPr lang="pt-BR" sz="2400">
              <a:solidFill>
                <a:srgbClr val="000000"/>
              </a:solidFill>
              <a:latin typeface="Ubuntu Condensed"/>
            </a:endParaRPr>
          </a:p>
          <a:p>
            <a:pPr lvl="4">
              <a:lnSpc>
                <a:spcPct val="100000"/>
              </a:lnSpc>
              <a:buFont typeface="Ubuntu Condensed"/>
              <a:buChar char="•"/>
            </a:pPr>
            <a:r>
              <a:rPr lang="pt-BR" sz="2400">
                <a:solidFill>
                  <a:srgbClr val="000000"/>
                </a:solidFill>
                <a:latin typeface="Ubuntu Condensed"/>
              </a:rPr>
              <a:t>Quinto nível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30/08/16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7B6ADF-1234-48C5-90BE-F7063208D67C}" type="slidenum">
              <a:rPr lang="pt-BR" sz="1400">
                <a:solidFill>
                  <a:srgbClr val="8B8B8B"/>
                </a:solidFill>
                <a:latin typeface="Calibri"/>
              </a:rPr>
            </a:fld>
          </a:p>
        </p:txBody>
      </p:sp>
      <p:sp>
        <p:nvSpPr>
          <p:cNvPr id="45" name="Line 5"/>
          <p:cNvSpPr/>
          <p:nvPr/>
        </p:nvSpPr>
        <p:spPr>
          <a:xfrm>
            <a:off x="4625640" y="496080"/>
            <a:ext cx="0" cy="745200"/>
          </a:xfrm>
          <a:prstGeom prst="line">
            <a:avLst/>
          </a:prstGeom>
          <a:ln w="25560">
            <a:solidFill>
              <a:srgbClr val="1A1A1A"/>
            </a:solidFill>
            <a:round/>
          </a:ln>
        </p:spPr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Clique para editar o formato do texto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2.º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3.º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4.º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5.º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6.º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7.º Nível da estrutura de tópicosSUBTÍTULO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Montserrat Black"/>
              </a:rPr>
              <a:t>Clique para editar o formato do texto do títuloTÍTULO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3640" y="2925000"/>
            <a:ext cx="3777480" cy="136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3200" b="1">
                <a:solidFill>
                  <a:srgbClr val="FFFFFF"/>
                </a:solidFill>
                <a:latin typeface="Montserrat Black"/>
              </a:rPr>
              <a:t>Clique para editar o formato do texto do títulotítulo mestre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644000" y="2906640"/>
            <a:ext cx="3850200" cy="1386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Clique para editar o formato do texto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2.º Nível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3.º Nível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4.º Nível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5.º Nível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6.º Nível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7.º Nível da estrutura de tópicosTEXTO MESTRE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30/08/16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03A25FF-A1A8-40EF-AA43-FAA1007D37AF}" type="slidenum">
              <a:rPr lang="pt-BR" sz="1400">
                <a:solidFill>
                  <a:srgbClr val="8B8B8B"/>
                </a:solidFill>
                <a:latin typeface="Calibri"/>
              </a:rPr>
            </a:fld>
          </a:p>
        </p:txBody>
      </p:sp>
      <p:sp>
        <p:nvSpPr>
          <p:cNvPr id="87" name="Line 6"/>
          <p:cNvSpPr/>
          <p:nvPr/>
        </p:nvSpPr>
        <p:spPr>
          <a:xfrm>
            <a:off x="4427640" y="3140640"/>
            <a:ext cx="0" cy="93636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Clique para editar o formato do texto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2.º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3.º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4.º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5.º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6.º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>
              <a:lnSpc>
                <a:spcPct val="100000"/>
              </a:lnSpc>
              <a:buFont typeface="Ubuntu Condensed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7.º Nível da estrutura de tópicosClique para editar os estilos do texto mestre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1">
              <a:lnSpc>
                <a:spcPct val="100000"/>
              </a:lnSpc>
              <a:buFont typeface="Ubuntu Condensed"/>
              <a:buChar char="•"/>
            </a:pPr>
            <a:r>
              <a:rPr lang="pt-BR" sz="3200">
                <a:solidFill>
                  <a:srgbClr val="000000"/>
                </a:solidFill>
                <a:latin typeface="Ubuntu Condensed"/>
              </a:rPr>
              <a:t>Segundo nível</a:t>
            </a:r>
            <a:endParaRPr lang="pt-BR" sz="3200">
              <a:solidFill>
                <a:srgbClr val="000000"/>
              </a:solidFill>
              <a:latin typeface="Ubuntu Condensed"/>
            </a:endParaRPr>
          </a:p>
          <a:p>
            <a:pPr lvl="2">
              <a:lnSpc>
                <a:spcPct val="100000"/>
              </a:lnSpc>
              <a:buFont typeface="Ubuntu Condensed"/>
              <a:buChar char="•"/>
            </a:pPr>
            <a:r>
              <a:rPr lang="pt-BR" sz="2800">
                <a:solidFill>
                  <a:srgbClr val="000000"/>
                </a:solidFill>
                <a:latin typeface="Ubuntu Condensed"/>
              </a:rPr>
              <a:t>Terceiro nível</a:t>
            </a:r>
            <a:endParaRPr lang="pt-BR" sz="2800">
              <a:solidFill>
                <a:srgbClr val="000000"/>
              </a:solidFill>
              <a:latin typeface="Ubuntu Condensed"/>
            </a:endParaRPr>
          </a:p>
          <a:p>
            <a:pPr lvl="3">
              <a:lnSpc>
                <a:spcPct val="100000"/>
              </a:lnSpc>
              <a:buFont typeface="Ubuntu Condensed"/>
              <a:buChar char="•"/>
            </a:pPr>
            <a:r>
              <a:rPr lang="pt-BR" sz="2400">
                <a:solidFill>
                  <a:srgbClr val="000000"/>
                </a:solidFill>
                <a:latin typeface="Ubuntu Condensed"/>
              </a:rPr>
              <a:t>Quarto nível</a:t>
            </a:r>
            <a:endParaRPr lang="pt-BR" sz="2400">
              <a:solidFill>
                <a:srgbClr val="000000"/>
              </a:solidFill>
              <a:latin typeface="Ubuntu Condensed"/>
            </a:endParaRPr>
          </a:p>
          <a:p>
            <a:pPr lvl="4">
              <a:lnSpc>
                <a:spcPct val="100000"/>
              </a:lnSpc>
              <a:buFont typeface="Ubuntu Condensed"/>
              <a:buChar char="•"/>
            </a:pPr>
            <a:r>
              <a:rPr lang="pt-BR" sz="2400">
                <a:solidFill>
                  <a:srgbClr val="000000"/>
                </a:solidFill>
                <a:latin typeface="Ubuntu Condensed"/>
              </a:rPr>
              <a:t>Quinto nível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30/08/16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7B6ADF-1234-48C5-90BE-F7063208D67C}" type="slidenum">
              <a:rPr lang="pt-BR" sz="1400">
                <a:solidFill>
                  <a:srgbClr val="8B8B8B"/>
                </a:solidFill>
                <a:latin typeface="Calibri"/>
              </a:rPr>
            </a:fld>
          </a:p>
        </p:txBody>
      </p:sp>
      <p:sp>
        <p:nvSpPr>
          <p:cNvPr id="45" name="Line 5"/>
          <p:cNvSpPr/>
          <p:nvPr/>
        </p:nvSpPr>
        <p:spPr>
          <a:xfrm>
            <a:off x="4625640" y="496080"/>
            <a:ext cx="0" cy="745200"/>
          </a:xfrm>
          <a:prstGeom prst="line">
            <a:avLst/>
          </a:prstGeom>
          <a:ln w="25560">
            <a:solidFill>
              <a:srgbClr val="1A1A1A"/>
            </a:solidFill>
            <a:round/>
          </a:ln>
        </p:spPr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Clique para editar o formato do texto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2.º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3.º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4.º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5.º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6.º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7.º Nível da estrutura de tópicosSUBTÍTULO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Montserrat Black"/>
              </a:rPr>
              <a:t>Clique para editar o formato do texto do títuloTÍTULO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Clique para editar o formato do texto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2.º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3.º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4.º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5.º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6.º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>
              <a:lnSpc>
                <a:spcPct val="100000"/>
              </a:lnSpc>
              <a:buFont typeface="Ubuntu Condensed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7.º Nível da estrutura de tópicosClique para editar os estilos do texto mestre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1">
              <a:lnSpc>
                <a:spcPct val="100000"/>
              </a:lnSpc>
              <a:buFont typeface="Ubuntu Condensed"/>
              <a:buChar char="•"/>
            </a:pPr>
            <a:r>
              <a:rPr lang="pt-BR" sz="3200">
                <a:solidFill>
                  <a:srgbClr val="000000"/>
                </a:solidFill>
                <a:latin typeface="Ubuntu Condensed"/>
              </a:rPr>
              <a:t>Segundo nível</a:t>
            </a:r>
            <a:endParaRPr lang="pt-BR" sz="3200">
              <a:solidFill>
                <a:srgbClr val="000000"/>
              </a:solidFill>
              <a:latin typeface="Ubuntu Condensed"/>
            </a:endParaRPr>
          </a:p>
          <a:p>
            <a:pPr lvl="2">
              <a:lnSpc>
                <a:spcPct val="100000"/>
              </a:lnSpc>
              <a:buFont typeface="Ubuntu Condensed"/>
              <a:buChar char="•"/>
            </a:pPr>
            <a:r>
              <a:rPr lang="pt-BR" sz="2800">
                <a:solidFill>
                  <a:srgbClr val="000000"/>
                </a:solidFill>
                <a:latin typeface="Ubuntu Condensed"/>
              </a:rPr>
              <a:t>Terceiro nível</a:t>
            </a:r>
            <a:endParaRPr lang="pt-BR" sz="2800">
              <a:solidFill>
                <a:srgbClr val="000000"/>
              </a:solidFill>
              <a:latin typeface="Ubuntu Condensed"/>
            </a:endParaRPr>
          </a:p>
          <a:p>
            <a:pPr lvl="3">
              <a:lnSpc>
                <a:spcPct val="100000"/>
              </a:lnSpc>
              <a:buFont typeface="Ubuntu Condensed"/>
              <a:buChar char="•"/>
            </a:pPr>
            <a:r>
              <a:rPr lang="pt-BR" sz="2400">
                <a:solidFill>
                  <a:srgbClr val="000000"/>
                </a:solidFill>
                <a:latin typeface="Ubuntu Condensed"/>
              </a:rPr>
              <a:t>Quarto nível</a:t>
            </a:r>
            <a:endParaRPr lang="pt-BR" sz="2400">
              <a:solidFill>
                <a:srgbClr val="000000"/>
              </a:solidFill>
              <a:latin typeface="Ubuntu Condensed"/>
            </a:endParaRPr>
          </a:p>
          <a:p>
            <a:pPr lvl="4">
              <a:lnSpc>
                <a:spcPct val="100000"/>
              </a:lnSpc>
              <a:buFont typeface="Ubuntu Condensed"/>
              <a:buChar char="•"/>
            </a:pPr>
            <a:r>
              <a:rPr lang="pt-BR" sz="2400">
                <a:solidFill>
                  <a:srgbClr val="000000"/>
                </a:solidFill>
                <a:latin typeface="Ubuntu Condensed"/>
              </a:rPr>
              <a:t>Quinto nível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30/08/16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7B6ADF-1234-48C5-90BE-F7063208D67C}" type="slidenum">
              <a:rPr lang="pt-BR" sz="1400">
                <a:solidFill>
                  <a:srgbClr val="8B8B8B"/>
                </a:solidFill>
                <a:latin typeface="Calibri"/>
              </a:rPr>
            </a:fld>
          </a:p>
        </p:txBody>
      </p:sp>
      <p:sp>
        <p:nvSpPr>
          <p:cNvPr id="45" name="Line 5"/>
          <p:cNvSpPr/>
          <p:nvPr/>
        </p:nvSpPr>
        <p:spPr>
          <a:xfrm>
            <a:off x="4625640" y="496080"/>
            <a:ext cx="0" cy="745200"/>
          </a:xfrm>
          <a:prstGeom prst="line">
            <a:avLst/>
          </a:prstGeom>
          <a:ln w="25560">
            <a:solidFill>
              <a:srgbClr val="1A1A1A"/>
            </a:solidFill>
            <a:round/>
          </a:ln>
        </p:spPr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Clique para editar o formato do texto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2.º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3.º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4.º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5.º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6.º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7.º Nível da estrutura de tópicosSUBTÍTULO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Montserrat Black"/>
              </a:rPr>
              <a:t>Clique para editar o formato do texto do títuloTÍTULO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67640" y="2607120"/>
            <a:ext cx="4392000" cy="14695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800">
                <a:solidFill>
                  <a:srgbClr val="FFFFFF"/>
                </a:solidFill>
                <a:latin typeface="Montserrat Black"/>
              </a:rPr>
              <a:t>PROGRAMAÇÃO DE COMPUTADORES</a:t>
            </a:r>
            <a:endParaRPr lang="pt-BR" sz="2800">
              <a:solidFill>
                <a:srgbClr val="FFFFFF"/>
              </a:solidFill>
              <a:latin typeface="Montserrat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27640" y="4080600"/>
            <a:ext cx="6400440" cy="960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1900">
                <a:solidFill>
                  <a:srgbClr val="FFFFFF"/>
                </a:solidFill>
                <a:latin typeface="HP Simplified Light"/>
              </a:rPr>
              <a:t>Professor Jefferson Chaves</a:t>
            </a:r>
            <a:endParaRPr lang="pt-BR" sz="1900">
              <a:solidFill>
                <a:srgbClr val="FFFFFF"/>
              </a:solidFill>
              <a:latin typeface="HP Simplified Light"/>
            </a:endParaRPr>
          </a:p>
          <a:p>
            <a:pPr>
              <a:lnSpc>
                <a:spcPct val="100000"/>
              </a:lnSpc>
            </a:pPr>
            <a:r>
              <a:rPr lang="pt-BR" sz="1900">
                <a:solidFill>
                  <a:srgbClr val="FFFFFF"/>
                </a:solidFill>
                <a:latin typeface="HP Simplified Light"/>
              </a:rPr>
              <a:t>jefferson.chaves@ifc-araquari.edu.br</a:t>
            </a:r>
          </a:p>
        </p:txBody>
      </p:sp>
      <p:sp>
        <p:nvSpPr>
          <p:cNvPr id="124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1600200"/>
            <a:ext cx="8229240" cy="48528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t-BR" sz="3200" b="1">
                <a:solidFill>
                  <a:srgbClr val="FFFF00"/>
                </a:solidFill>
                <a:latin typeface="Ubuntu Condensed"/>
              </a:rPr>
              <a:t>Programando voltado para a interface e não para a implementação</a:t>
            </a:r>
            <a:endParaRPr lang="pt-BR" sz="3200" b="1">
              <a:solidFill>
                <a:srgbClr val="FFFF00"/>
              </a:solidFill>
              <a:latin typeface="Ubuntu Condensed"/>
            </a:endParaRPr>
          </a:p>
          <a:p>
            <a:pPr algn="ctr">
              <a:lnSpc>
                <a:spcPct val="100000"/>
              </a:lnSpc>
            </a:pPr>
            <a:endParaRPr sz="2400"/>
          </a:p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pt-BR" sz="2600">
                <a:solidFill>
                  <a:srgbClr val="FFFFFF"/>
                </a:solidFill>
                <a:latin typeface="Ubuntu Condensed"/>
              </a:rPr>
              <a:t>É sempre bom programar pensando na interface da sua classe, como seus usuários a estarão utilizando, e não somente em como ela vai funcionar;</a:t>
            </a:r>
            <a:endParaRPr lang="pt-BR" sz="2600">
              <a:solidFill>
                <a:srgbClr val="FFFFFF"/>
              </a:solidFill>
              <a:latin typeface="Ubuntu Condensed"/>
            </a:endParaRPr>
          </a:p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pt-BR" sz="2600">
                <a:solidFill>
                  <a:srgbClr val="FFFFFF"/>
                </a:solidFill>
                <a:latin typeface="Ubuntu Condensed"/>
              </a:rPr>
              <a:t>A implementação em si, o conteúdo dos métodos, não tem tanta importância para o usuário dessa classe, uma vez que ele só precisa saber o que cada método pretende fazer, e não como ele faz, pois isto pode mudar com o tempo;</a:t>
            </a:r>
            <a:endParaRPr lang="pt-BR" sz="2600">
              <a:solidFill>
                <a:srgbClr val="FFFFFF"/>
              </a:solidFill>
              <a:latin typeface="Ubuntu Condensed"/>
            </a:endParaRPr>
          </a:p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pt-BR" sz="2600">
                <a:solidFill>
                  <a:srgbClr val="FFFFFF"/>
                </a:solidFill>
                <a:latin typeface="Ubuntu Condensed"/>
              </a:rPr>
              <a:t>Essa frase vem do livro Design Patterns, de Eric Gamma et al. Um livro cultuado no meio da orientação a objetos.</a:t>
            </a:r>
            <a:endParaRPr sz="2600"/>
          </a:p>
        </p:txBody>
      </p:sp>
      <p:sp>
        <p:nvSpPr>
          <p:cNvPr id="153" name="TextShape 2"/>
          <p:cNvSpPr txBox="1"/>
          <p:nvPr/>
        </p:nvSpPr>
        <p:spPr>
          <a:xfrm>
            <a:off x="4860000" y="287640"/>
            <a:ext cx="360000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Ubuntu" charset="0"/>
                <a:ea typeface="Ubuntu" charset="0"/>
              </a:rPr>
              <a:t>ENCAPSULAMENTO</a:t>
            </a:r>
            <a:endParaRPr lang="pt-BR" sz="2400">
              <a:solidFill>
                <a:srgbClr val="FFFFFF"/>
              </a:solidFill>
              <a:latin typeface="Ubuntu" charset="0"/>
              <a:ea typeface="Ubuntu" charset="0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67640" y="2925000"/>
            <a:ext cx="3993480" cy="136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 b="1">
              <a:solidFill>
                <a:srgbClr val="FFFFFF"/>
              </a:solidFill>
              <a:latin typeface="Ubuntu" charset="0"/>
              <a:ea typeface="Ubuntu" charset="0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644000" y="2906640"/>
            <a:ext cx="4104000" cy="138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3200">
                <a:solidFill>
                  <a:srgbClr val="FFFF00"/>
                </a:solidFill>
                <a:latin typeface="Ubuntu" charset="0"/>
                <a:ea typeface="Ubuntu" charset="0"/>
              </a:rPr>
              <a:t>GETTERS E SETTERS </a:t>
            </a:r>
            <a:endParaRPr>
              <a:latin typeface="Ubuntu" charset="0"/>
              <a:ea typeface="Ubuntu" charset="0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O modificador </a:t>
            </a:r>
            <a:r>
              <a:rPr lang="pt-BR" sz="3600" b="1">
                <a:solidFill>
                  <a:srgbClr val="000000"/>
                </a:solidFill>
                <a:latin typeface="Ubuntu Condensed"/>
              </a:rPr>
              <a:t>private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 faz com que o atributo não possa ser lido e nem modificado </a:t>
            </a:r>
            <a:r>
              <a:rPr lang="x-none" altLang="pt-BR" sz="3600">
                <a:solidFill>
                  <a:srgbClr val="000000"/>
                </a:solidFill>
                <a:latin typeface="Ubuntu Condensed"/>
              </a:rPr>
              <a:t>de fora do escopo da classe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;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Sempre que precisamos de uma maneira para fazer algo com um objeto, utilizamos </a:t>
            </a:r>
            <a:r>
              <a:rPr lang="pt-BR" sz="4400" b="1">
                <a:solidFill>
                  <a:srgbClr val="196D49"/>
                </a:solidFill>
                <a:latin typeface="Ubuntu Condensed"/>
              </a:rPr>
              <a:t>métodos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;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60" name="TextShape 3"/>
          <p:cNvSpPr txBox="1"/>
          <p:nvPr/>
        </p:nvSpPr>
        <p:spPr>
          <a:xfrm>
            <a:off x="4860000" y="287640"/>
            <a:ext cx="367200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GETTERS E SETTERS </a:t>
            </a:r>
            <a:endParaRPr>
              <a:latin typeface="Ubuntu" charset="0"/>
              <a:ea typeface="Ubuntu" charset="0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Para permitir seu acesso (já que são </a:t>
            </a:r>
            <a:r>
              <a:rPr lang="pt-BR" sz="3600" i="1">
                <a:solidFill>
                  <a:srgbClr val="000000"/>
                </a:solidFill>
                <a:latin typeface="Ubuntu Condensed"/>
              </a:rPr>
              <a:t>privates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) a prática é criar dois métodos: 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marL="914400" lvl="1" indent="-457200">
              <a:lnSpc>
                <a:spcPct val="100000"/>
              </a:lnSpc>
              <a:buFont typeface="Arial" charset="0"/>
              <a:buChar char="•"/>
            </a:pPr>
            <a:r>
              <a:rPr lang="pt-BR" sz="3200" b="1">
                <a:solidFill>
                  <a:srgbClr val="0070C0"/>
                </a:solidFill>
                <a:latin typeface="Ubuntu Condensed"/>
              </a:rPr>
              <a:t>um que retorne o valor (get);</a:t>
            </a:r>
            <a:endParaRPr lang="pt-BR" sz="3200" b="1">
              <a:solidFill>
                <a:srgbClr val="0070C0"/>
              </a:solidFill>
              <a:latin typeface="Ubuntu Condensed"/>
            </a:endParaRPr>
          </a:p>
          <a:p>
            <a:pPr marL="914400" lvl="1" indent="-457200">
              <a:lnSpc>
                <a:spcPct val="100000"/>
              </a:lnSpc>
              <a:buFont typeface="Arial" charset="0"/>
              <a:buChar char="•"/>
            </a:pPr>
            <a:r>
              <a:rPr lang="pt-BR" sz="3200" b="1">
                <a:solidFill>
                  <a:srgbClr val="0070C0"/>
                </a:solidFill>
                <a:latin typeface="Ubuntu Condensed"/>
              </a:rPr>
              <a:t>outro que informe ou modifique o valor (set);</a:t>
            </a:r>
            <a:endParaRPr lang="pt-BR" sz="3200" b="1">
              <a:solidFill>
                <a:srgbClr val="0070C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A </a:t>
            </a:r>
            <a:r>
              <a:rPr lang="pt-BR" sz="3600" b="1">
                <a:solidFill>
                  <a:srgbClr val="196D49"/>
                </a:solidFill>
                <a:latin typeface="Ubuntu Condensed"/>
              </a:rPr>
              <a:t>convenção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 é colocar </a:t>
            </a:r>
            <a:r>
              <a:rPr lang="pt-BR" sz="3600">
                <a:solidFill>
                  <a:srgbClr val="196D49"/>
                </a:solidFill>
                <a:latin typeface="Ubuntu Condensed"/>
              </a:rPr>
              <a:t>get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 ou set antes do nome do atributo;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 b="1">
                <a:solidFill>
                  <a:srgbClr val="000000"/>
                </a:solidFill>
                <a:latin typeface="Ubuntu Condensed"/>
              </a:rPr>
              <a:t>Não devemos criar </a:t>
            </a:r>
            <a:r>
              <a:rPr lang="pt-BR" sz="3600" b="1">
                <a:solidFill>
                  <a:srgbClr val="196D49"/>
                </a:solidFill>
                <a:latin typeface="Ubuntu Condensed"/>
              </a:rPr>
              <a:t>getters</a:t>
            </a:r>
            <a:r>
              <a:rPr lang="pt-BR" sz="3600" b="1">
                <a:solidFill>
                  <a:srgbClr val="000000"/>
                </a:solidFill>
                <a:latin typeface="Ubuntu Condensed"/>
              </a:rPr>
              <a:t> e </a:t>
            </a:r>
            <a:r>
              <a:rPr lang="pt-BR" sz="3600" b="1">
                <a:solidFill>
                  <a:srgbClr val="196D49"/>
                </a:solidFill>
                <a:latin typeface="Ubuntu Condensed"/>
              </a:rPr>
              <a:t>setters</a:t>
            </a:r>
            <a:r>
              <a:rPr lang="pt-BR" sz="3600" b="1" i="1">
                <a:solidFill>
                  <a:srgbClr val="000000"/>
                </a:solidFill>
                <a:latin typeface="Ubuntu Condensed"/>
              </a:rPr>
              <a:t>  </a:t>
            </a:r>
            <a:r>
              <a:rPr lang="pt-BR" sz="3600" b="1">
                <a:solidFill>
                  <a:srgbClr val="000000"/>
                </a:solidFill>
                <a:latin typeface="Ubuntu Condensed"/>
              </a:rPr>
              <a:t>sem um motivo explícito.</a:t>
            </a:r>
            <a:endParaRPr b="1"/>
          </a:p>
        </p:txBody>
      </p:sp>
      <p:sp>
        <p:nvSpPr>
          <p:cNvPr id="16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6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GETTERS E SETTERS </a:t>
            </a:r>
            <a:endParaRPr>
              <a:latin typeface="Ubuntu" charset="0"/>
              <a:ea typeface="Ubuntu" charset="0"/>
            </a:endParaRPr>
          </a:p>
        </p:txBody>
      </p:sp>
      <p:sp>
        <p:nvSpPr>
          <p:cNvPr id="16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x-none" alt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	PRO</a:t>
            </a: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Ubuntu Condensed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O método </a:t>
            </a:r>
            <a:r>
              <a:rPr lang="pt-BR" sz="3600" b="1">
                <a:solidFill>
                  <a:srgbClr val="0070C0"/>
                </a:solidFill>
                <a:latin typeface="Ubuntu Condensed"/>
              </a:rPr>
              <a:t>get_x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  não necessariamente retornam o valor de um atributo </a:t>
            </a:r>
            <a:r>
              <a:rPr lang="pt-BR" sz="3600" b="1">
                <a:solidFill>
                  <a:srgbClr val="0070C0"/>
                </a:solidFill>
                <a:latin typeface="Ubuntu Condensed"/>
              </a:rPr>
              <a:t>x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 do objeto;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>
              <a:lnSpc>
                <a:spcPct val="100000"/>
              </a:lnSpc>
              <a:buFont typeface="Ubuntu Condensed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Para atributos booleanos, pode-se usar no lugar do get o sufixo is;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1">
              <a:lnSpc>
                <a:spcPct val="100000"/>
              </a:lnSpc>
              <a:buFont typeface="Ubuntu Condensed"/>
              <a:buChar char="•"/>
            </a:pPr>
            <a:r>
              <a:rPr lang="pt-BR" sz="3200">
                <a:solidFill>
                  <a:srgbClr val="000000"/>
                </a:solidFill>
                <a:latin typeface="Ubuntu Condensed"/>
              </a:rPr>
              <a:t>Sendo assim, um atributo booleano ligado, em vez de </a:t>
            </a:r>
            <a:r>
              <a:rPr lang="pt-BR" sz="3200" b="1">
                <a:solidFill>
                  <a:srgbClr val="0070C0"/>
                </a:solidFill>
                <a:latin typeface="Ubuntu Condensed"/>
              </a:rPr>
              <a:t>getLigado</a:t>
            </a:r>
            <a:r>
              <a:rPr lang="pt-BR" sz="3200">
                <a:solidFill>
                  <a:srgbClr val="000000"/>
                </a:solidFill>
                <a:latin typeface="Ubuntu Condensed"/>
              </a:rPr>
              <a:t> poderíamos ter </a:t>
            </a:r>
            <a:r>
              <a:rPr lang="pt-BR" sz="3200" b="1">
                <a:solidFill>
                  <a:srgbClr val="0070C0"/>
                </a:solidFill>
                <a:latin typeface="Ubuntu Condensed"/>
              </a:rPr>
              <a:t>isLigado</a:t>
            </a:r>
            <a:r>
              <a:rPr lang="pt-BR" sz="3200">
                <a:solidFill>
                  <a:srgbClr val="000000"/>
                </a:solidFill>
                <a:latin typeface="Ubuntu Condensed"/>
              </a:rPr>
              <a:t>.</a:t>
            </a:r>
            <a:endParaRPr lang="pt-BR" sz="3200">
              <a:solidFill>
                <a:srgbClr val="000000"/>
              </a:solidFill>
              <a:latin typeface="Ubuntu Condensed"/>
            </a:endParaRPr>
          </a:p>
          <a:p>
            <a:pPr>
              <a:lnSpc>
                <a:spcPct val="100000"/>
              </a:lnSpc>
            </a:pPr>
          </a:p>
        </p:txBody>
      </p:sp>
      <p:sp>
        <p:nvSpPr>
          <p:cNvPr id="167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68" name="TextShape 3"/>
          <p:cNvSpPr txBox="1"/>
          <p:nvPr/>
        </p:nvSpPr>
        <p:spPr>
          <a:xfrm>
            <a:off x="4860000" y="287640"/>
            <a:ext cx="367200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GETTERS E SETTERS </a:t>
            </a:r>
            <a:endParaRPr>
              <a:latin typeface="Ubuntu" charset="0"/>
              <a:ea typeface="Ubuntu" charset="0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0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000">
              <a:solidFill>
                <a:srgbClr val="1E1C1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67640" y="2925000"/>
            <a:ext cx="3993480" cy="136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 b="1">
              <a:solidFill>
                <a:srgbClr val="FFFFFF"/>
              </a:solidFill>
              <a:latin typeface="Ubuntu" charset="0"/>
              <a:ea typeface="Ubuntu" charset="0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644000" y="2906640"/>
            <a:ext cx="3850200" cy="138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3200">
                <a:solidFill>
                  <a:srgbClr val="FFFF00"/>
                </a:solidFill>
                <a:latin typeface="Ubuntu" charset="0"/>
                <a:ea typeface="Ubuntu" charset="0"/>
              </a:rPr>
              <a:t>CONSTRUTORES</a:t>
            </a:r>
            <a:endParaRPr lang="pt-BR" sz="3200">
              <a:solidFill>
                <a:srgbClr val="FFFF00"/>
              </a:solidFill>
              <a:latin typeface="Ubuntu" charset="0"/>
              <a:ea typeface="Ubuntu" charset="0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500">
                <a:solidFill>
                  <a:srgbClr val="000000"/>
                </a:solidFill>
                <a:latin typeface="Ubuntu Condensed"/>
              </a:rPr>
              <a:t>Quando usamos a palavra chave </a:t>
            </a:r>
            <a:r>
              <a:rPr lang="pt-BR" sz="3500" b="1">
                <a:solidFill>
                  <a:srgbClr val="000000"/>
                </a:solidFill>
                <a:latin typeface="Ubuntu Condensed"/>
              </a:rPr>
              <a:t>new </a:t>
            </a:r>
            <a:r>
              <a:rPr lang="pt-BR" sz="3500">
                <a:solidFill>
                  <a:srgbClr val="000000"/>
                </a:solidFill>
                <a:latin typeface="Ubuntu Condensed"/>
              </a:rPr>
              <a:t>estamos criando um objeto;</a:t>
            </a:r>
            <a:endParaRPr lang="pt-BR" sz="35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500">
                <a:solidFill>
                  <a:srgbClr val="000000"/>
                </a:solidFill>
                <a:latin typeface="Ubuntu Condensed"/>
              </a:rPr>
              <a:t>Sempre que o new é chamado ele executa o </a:t>
            </a:r>
            <a:r>
              <a:rPr lang="pt-BR" sz="3500" b="1">
                <a:solidFill>
                  <a:srgbClr val="0070C0"/>
                </a:solidFill>
                <a:latin typeface="Ubuntu Condensed"/>
              </a:rPr>
              <a:t>construtor da classe</a:t>
            </a:r>
            <a:r>
              <a:rPr lang="pt-BR" sz="3500">
                <a:solidFill>
                  <a:srgbClr val="000000"/>
                </a:solidFill>
                <a:latin typeface="Ubuntu Condensed"/>
              </a:rPr>
              <a:t>;</a:t>
            </a:r>
            <a:endParaRPr lang="pt-BR" sz="35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500">
                <a:solidFill>
                  <a:srgbClr val="000000"/>
                </a:solidFill>
                <a:latin typeface="Ubuntu Condensed"/>
              </a:rPr>
              <a:t>Construtor é um “método mágico” que é executado toda vez que o objeto é </a:t>
            </a:r>
            <a:r>
              <a:rPr lang="pt-BR" sz="3500" b="1">
                <a:solidFill>
                  <a:srgbClr val="000000"/>
                </a:solidFill>
                <a:latin typeface="Ubuntu Condensed"/>
              </a:rPr>
              <a:t>instanciado</a:t>
            </a:r>
            <a:r>
              <a:rPr lang="pt-BR" sz="3500">
                <a:solidFill>
                  <a:srgbClr val="000000"/>
                </a:solidFill>
                <a:latin typeface="Ubuntu Condensed"/>
              </a:rPr>
              <a:t>. </a:t>
            </a:r>
            <a:endParaRPr lang="pt-BR" sz="35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500">
                <a:solidFill>
                  <a:srgbClr val="000000"/>
                </a:solidFill>
                <a:latin typeface="Ubuntu Condensed"/>
              </a:rPr>
              <a:t>Caso o construtor não estiver definido, um construtor padrão é utilizado</a:t>
            </a:r>
            <a:endParaRPr lang="pt-BR" sz="3500">
              <a:solidFill>
                <a:srgbClr val="000000"/>
              </a:solidFill>
              <a:latin typeface="Ubuntu Condensed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</a:p>
        </p:txBody>
      </p:sp>
      <p:sp>
        <p:nvSpPr>
          <p:cNvPr id="174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75" name="TextShape 3"/>
          <p:cNvSpPr txBox="1"/>
          <p:nvPr/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CONSTRUTORES</a:t>
            </a:r>
            <a:endParaRPr>
              <a:latin typeface="Ubuntu" charset="0"/>
              <a:ea typeface="Ubuntu" charset="0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Ao se declarar um construtor, o construtor padrão não será mais fornecido;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79" name="TextShape 3"/>
          <p:cNvSpPr txBox="1"/>
          <p:nvPr/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CONSTRUTORES</a:t>
            </a:r>
            <a:endParaRPr 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>
              <a:solidFill>
                <a:srgbClr val="1E1C11"/>
              </a:solidFill>
              <a:latin typeface="Ubuntu" charset="0"/>
              <a:ea typeface="Ubuntu" charset="0"/>
            </a:endParaRPr>
          </a:p>
        </p:txBody>
      </p:sp>
      <p:pic>
        <p:nvPicPr>
          <p:cNvPr id="2" name="Imagem 1" descr="depositphotos_129088426-stock-photo-builder-cat-in-helm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872740" y="2713990"/>
            <a:ext cx="3674110" cy="4573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Um construtor tem por objetivo: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marL="914400" lvl="1" indent="-457200">
              <a:lnSpc>
                <a:spcPct val="100000"/>
              </a:lnSpc>
              <a:buFont typeface="Arial" charset="0"/>
              <a:buChar char="•"/>
            </a:pPr>
            <a:r>
              <a:rPr lang="pt-BR" sz="3200">
                <a:solidFill>
                  <a:srgbClr val="000000"/>
                </a:solidFill>
                <a:latin typeface="Ubuntu Condensed"/>
              </a:rPr>
              <a:t>Realizar operações de inicialização;</a:t>
            </a:r>
            <a:endParaRPr lang="pt-BR" sz="3200">
              <a:solidFill>
                <a:srgbClr val="000000"/>
              </a:solidFill>
              <a:latin typeface="Ubuntu Condensed"/>
            </a:endParaRPr>
          </a:p>
          <a:p>
            <a:pPr marL="914400" lvl="1" indent="-457200">
              <a:lnSpc>
                <a:spcPct val="100000"/>
              </a:lnSpc>
              <a:buFont typeface="Arial" charset="0"/>
              <a:buChar char="•"/>
            </a:pPr>
            <a:r>
              <a:rPr lang="pt-BR" sz="3200">
                <a:solidFill>
                  <a:srgbClr val="000000"/>
                </a:solidFill>
                <a:latin typeface="Ubuntu Condensed"/>
              </a:rPr>
              <a:t>Inicializar os atributos do objeto;</a:t>
            </a:r>
            <a:endParaRPr lang="pt-BR" sz="32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A ideia é simples: </a:t>
            </a:r>
            <a:r>
              <a:rPr lang="pt-BR" sz="3600" b="1">
                <a:solidFill>
                  <a:srgbClr val="0070C0"/>
                </a:solidFill>
                <a:latin typeface="Ubuntu Condensed"/>
              </a:rPr>
              <a:t>obrigar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 </a:t>
            </a:r>
            <a:r>
              <a:rPr lang="pt-BR" sz="3600" b="1">
                <a:solidFill>
                  <a:srgbClr val="00B050"/>
                </a:solidFill>
                <a:latin typeface="Ubuntu Condensed"/>
              </a:rPr>
              <a:t>(ou dar a possibilidade)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 o usuário de uma classe a passar argumentos para o objeto durante seu processo de criação.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83" name="TextShape 3"/>
          <p:cNvSpPr txBox="1"/>
          <p:nvPr/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CONSTRUTORES</a:t>
            </a:r>
            <a:endParaRPr 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A </a:t>
            </a:r>
            <a:r>
              <a:rPr lang="pt-BR" sz="3600" b="1">
                <a:solidFill>
                  <a:srgbClr val="000000"/>
                </a:solidFill>
                <a:latin typeface="Ubuntu Condensed"/>
              </a:rPr>
              <a:t>assinatura 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de um método é composta por: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marL="914400" lvl="1" indent="-457200">
              <a:lnSpc>
                <a:spcPct val="100000"/>
              </a:lnSpc>
              <a:buFont typeface="Arial" charset="0"/>
              <a:buChar char="•"/>
            </a:pPr>
            <a:r>
              <a:rPr lang="pt-BR" sz="3200" b="1">
                <a:solidFill>
                  <a:srgbClr val="7030A0"/>
                </a:solidFill>
                <a:latin typeface="Ubuntu Condensed"/>
              </a:rPr>
              <a:t>nome</a:t>
            </a:r>
            <a:r>
              <a:rPr lang="pt-BR" sz="3200">
                <a:solidFill>
                  <a:srgbClr val="000000"/>
                </a:solidFill>
                <a:latin typeface="Ubuntu Condensed"/>
              </a:rPr>
              <a:t>: um identificador para o método. </a:t>
            </a:r>
            <a:endParaRPr lang="pt-BR" sz="3200">
              <a:solidFill>
                <a:srgbClr val="000000"/>
              </a:solidFill>
              <a:latin typeface="Ubuntu Condensed"/>
            </a:endParaRPr>
          </a:p>
          <a:p>
            <a:pPr marL="914400" lvl="1" indent="-457200">
              <a:lnSpc>
                <a:spcPct val="100000"/>
              </a:lnSpc>
              <a:buFont typeface="Arial" charset="0"/>
              <a:buChar char="•"/>
            </a:pPr>
            <a:r>
              <a:rPr lang="pt-BR" sz="3200" b="1">
                <a:solidFill>
                  <a:srgbClr val="7030A0"/>
                </a:solidFill>
                <a:latin typeface="Ubuntu Condensed"/>
              </a:rPr>
              <a:t>tipo</a:t>
            </a:r>
            <a:r>
              <a:rPr lang="pt-BR" sz="3200">
                <a:solidFill>
                  <a:srgbClr val="000000"/>
                </a:solidFill>
                <a:latin typeface="Ubuntu Condensed"/>
              </a:rPr>
              <a:t>: quando o método tem um valor de retorno, o tipo desse valor. </a:t>
            </a:r>
            <a:endParaRPr lang="pt-BR" sz="3200">
              <a:solidFill>
                <a:srgbClr val="000000"/>
              </a:solidFill>
              <a:latin typeface="Ubuntu Condensed"/>
            </a:endParaRPr>
          </a:p>
          <a:p>
            <a:pPr marL="914400" lvl="1" indent="-457200">
              <a:lnSpc>
                <a:spcPct val="100000"/>
              </a:lnSpc>
              <a:buFont typeface="Arial" charset="0"/>
              <a:buChar char="•"/>
            </a:pPr>
            <a:r>
              <a:rPr lang="pt-BR" sz="3200" b="1">
                <a:solidFill>
                  <a:srgbClr val="7030A0"/>
                </a:solidFill>
                <a:latin typeface="Ubuntu Condensed"/>
              </a:rPr>
              <a:t>argumentos</a:t>
            </a:r>
            <a:r>
              <a:rPr lang="pt-BR" sz="3200">
                <a:solidFill>
                  <a:srgbClr val="000000"/>
                </a:solidFill>
                <a:latin typeface="Ubuntu Condensed"/>
              </a:rPr>
              <a:t>: o tipo e um identificador para cada parâmetro, se existir;</a:t>
            </a:r>
            <a:endParaRPr lang="pt-BR" sz="3200">
              <a:solidFill>
                <a:srgbClr val="000000"/>
              </a:solidFill>
              <a:latin typeface="Ubuntu Condensed"/>
            </a:endParaRPr>
          </a:p>
          <a:p>
            <a:pPr marL="914400" lvl="1" indent="-457200">
              <a:lnSpc>
                <a:spcPct val="100000"/>
              </a:lnSpc>
              <a:buFont typeface="Arial" charset="0"/>
              <a:buChar char="•"/>
            </a:pPr>
            <a:r>
              <a:rPr lang="pt-BR" sz="3200" b="1">
                <a:solidFill>
                  <a:srgbClr val="7030A0"/>
                </a:solidFill>
                <a:latin typeface="Ubuntu Condensed"/>
              </a:rPr>
              <a:t>visibilidade</a:t>
            </a:r>
            <a:r>
              <a:rPr lang="pt-BR" sz="3200">
                <a:solidFill>
                  <a:srgbClr val="000000"/>
                </a:solidFill>
                <a:latin typeface="Ubuntu Condensed"/>
              </a:rPr>
              <a:t>: como para atributos, define o quão visível é um método a partir de objetos de outros classes. </a:t>
            </a:r>
            <a:endParaRPr lang="pt-BR" sz="3200">
              <a:solidFill>
                <a:srgbClr val="000000"/>
              </a:solidFill>
              <a:latin typeface="Ubuntu Condensed"/>
            </a:endParaRPr>
          </a:p>
          <a:p>
            <a:pPr marL="914400" lvl="1" indent="-4572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3200">
                <a:solidFill>
                  <a:srgbClr val="000000"/>
                </a:solidFill>
                <a:latin typeface="Ubuntu Condensed"/>
              </a:rPr>
              <a:t>tipo de retorno;</a:t>
            </a:r>
            <a:endParaRPr lang="x-none" altLang="pt-BR" sz="3200">
              <a:solidFill>
                <a:srgbClr val="000000"/>
              </a:solidFill>
              <a:latin typeface="Ubuntu Condensed"/>
            </a:endParaRPr>
          </a:p>
          <a:p>
            <a:pPr>
              <a:lnSpc>
                <a:spcPct val="100000"/>
              </a:lnSpc>
            </a:pPr>
          </a:p>
        </p:txBody>
      </p:sp>
      <p:sp>
        <p:nvSpPr>
          <p:cNvPr id="186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87" name="TextShape 3"/>
          <p:cNvSpPr txBox="1"/>
          <p:nvPr/>
        </p:nvSpPr>
        <p:spPr>
          <a:xfrm>
            <a:off x="4363430" y="287640"/>
            <a:ext cx="3055320" cy="1079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CONSTRUTORES</a:t>
            </a:r>
            <a:endParaRPr 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>
              <a:solidFill>
                <a:srgbClr val="1E1C1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Controlar o acesso aos métodos, atributos e construtores, por meio dos modificadores </a:t>
            </a:r>
            <a:r>
              <a:rPr lang="pt-BR" sz="3600">
                <a:solidFill>
                  <a:srgbClr val="0070C0"/>
                </a:solidFill>
                <a:latin typeface="Ubuntu Condensed"/>
              </a:rPr>
              <a:t>private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 e </a:t>
            </a:r>
            <a:r>
              <a:rPr lang="pt-BR" sz="3600">
                <a:solidFill>
                  <a:srgbClr val="0070C0"/>
                </a:solidFill>
                <a:latin typeface="Ubuntu Condensed"/>
              </a:rPr>
              <a:t>public</a:t>
            </a:r>
            <a:r>
              <a:rPr lang="pt-BR" sz="3600" b="1">
                <a:solidFill>
                  <a:srgbClr val="000000"/>
                </a:solidFill>
                <a:latin typeface="Ubuntu Condensed"/>
              </a:rPr>
              <a:t>;</a:t>
            </a:r>
            <a:endParaRPr lang="pt-BR" sz="3600" b="1">
              <a:solidFill>
                <a:srgbClr val="000000"/>
              </a:solidFill>
              <a:latin typeface="Ubuntu Condensed"/>
            </a:endParaRPr>
          </a:p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Escrever métodos de acesso a atributos do tipo </a:t>
            </a:r>
            <a:r>
              <a:rPr lang="pt-BR" sz="3600">
                <a:solidFill>
                  <a:srgbClr val="0070C0"/>
                </a:solidFill>
                <a:latin typeface="Ubuntu Condensed"/>
              </a:rPr>
              <a:t>getters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 e </a:t>
            </a:r>
            <a:r>
              <a:rPr lang="pt-BR" sz="3600">
                <a:solidFill>
                  <a:srgbClr val="0070C0"/>
                </a:solidFill>
                <a:latin typeface="Ubuntu Condensed"/>
              </a:rPr>
              <a:t>setters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;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Escrever </a:t>
            </a:r>
            <a:r>
              <a:rPr lang="pt-BR" sz="3600" b="1">
                <a:solidFill>
                  <a:srgbClr val="0070C0"/>
                </a:solidFill>
                <a:latin typeface="Ubuntu Condensed"/>
              </a:rPr>
              <a:t>construtores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;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Utilizar variáveis e métodos </a:t>
            </a:r>
            <a:r>
              <a:rPr lang="pt-BR" sz="3600" b="1">
                <a:solidFill>
                  <a:srgbClr val="0070C0"/>
                </a:solidFill>
                <a:latin typeface="Ubuntu Condensed"/>
              </a:rPr>
              <a:t>estáticos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;</a:t>
            </a:r>
          </a:p>
        </p:txBody>
      </p:sp>
      <p:sp>
        <p:nvSpPr>
          <p:cNvPr id="126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27" name="TextShape 3"/>
          <p:cNvSpPr txBox="1"/>
          <p:nvPr/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OBJETIVOS  DA AULA</a:t>
            </a:r>
            <a:endParaRPr>
              <a:latin typeface="Ubuntu" charset="0"/>
              <a:ea typeface="Ubuntu" charset="0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1600200"/>
            <a:ext cx="8229240" cy="48528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t-BR" sz="4800" b="1">
                <a:solidFill>
                  <a:srgbClr val="FFFF00"/>
                </a:solidFill>
                <a:latin typeface="Ubuntu Condensed"/>
              </a:rPr>
              <a:t>Qual a necessidade de um construtor ?</a:t>
            </a:r>
            <a:endParaRPr lang="pt-BR" sz="4800" b="1">
              <a:solidFill>
                <a:srgbClr val="FFFF00"/>
              </a:solidFill>
              <a:latin typeface="Ubuntu Condensed"/>
            </a:endParaRPr>
          </a:p>
          <a:p>
            <a:pPr algn="ctr">
              <a:lnSpc>
                <a:spcPct val="100000"/>
              </a:lnSpc>
            </a:pPr>
          </a:p>
          <a:p>
            <a:pPr algn="just">
              <a:lnSpc>
                <a:spcPct val="100000"/>
              </a:lnSpc>
            </a:pPr>
            <a:r>
              <a:rPr lang="pt-BR" sz="3600">
                <a:solidFill>
                  <a:srgbClr val="FFFFFF"/>
                </a:solidFill>
                <a:latin typeface="Ubuntu Condensed"/>
              </a:rPr>
              <a:t>Obrigar ou possibilitar o usuário de uma classe a passar argumentos para o objeto durante o processo de criação do mesmo</a:t>
            </a:r>
          </a:p>
        </p:txBody>
      </p:sp>
      <p:sp>
        <p:nvSpPr>
          <p:cNvPr id="190" name="TextShape 2"/>
          <p:cNvSpPr txBox="1"/>
          <p:nvPr/>
        </p:nvSpPr>
        <p:spPr>
          <a:xfrm>
            <a:off x="4860000" y="287640"/>
            <a:ext cx="360000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Ubuntu" charset="0"/>
                <a:ea typeface="Ubuntu" charset="0"/>
              </a:rPr>
              <a:t>CONSTRUTORES</a:t>
            </a:r>
            <a:endParaRPr lang="pt-BR" sz="2400">
              <a:solidFill>
                <a:srgbClr val="FFFFFF"/>
              </a:solidFill>
              <a:latin typeface="Ubuntu" charset="0"/>
              <a:ea typeface="Ubuntu" charset="0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39640" y="2925000"/>
            <a:ext cx="3921480" cy="136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800" b="1">
                <a:solidFill>
                  <a:srgbClr val="FFFFFF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800" b="1">
              <a:solidFill>
                <a:srgbClr val="FFFFFF"/>
              </a:solidFill>
              <a:latin typeface="Ubuntu" charset="0"/>
              <a:ea typeface="Ubuntu" charset="0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44000" y="2906640"/>
            <a:ext cx="3850200" cy="138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3200" b="1">
                <a:solidFill>
                  <a:srgbClr val="FFFF00"/>
                </a:solidFill>
                <a:latin typeface="Ubuntu" charset="0"/>
                <a:ea typeface="Ubuntu" charset="0"/>
              </a:rPr>
              <a:t>ATRIBUTOS DE CLASSE </a:t>
            </a:r>
            <a:endParaRPr lang="pt-BR" sz="3200" b="1">
              <a:solidFill>
                <a:srgbClr val="FFFF00"/>
              </a:solidFill>
              <a:latin typeface="Ubuntu" charset="0"/>
              <a:ea typeface="Ubuntu" charset="0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Atributos e métodos estáticos pertencem à classe e não a uma instância;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Podem ser utilizados sem ter que instanciar a classe; 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Variáveis estáticas são compartilhadas por todos os objetos;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Nesse caso, utiliza-se a palavra chave </a:t>
            </a:r>
            <a:r>
              <a:rPr lang="pt-BR" sz="3600">
                <a:solidFill>
                  <a:srgbClr val="0070C0"/>
                </a:solidFill>
                <a:latin typeface="Ubuntu Condensed"/>
              </a:rPr>
              <a:t>static;</a:t>
            </a:r>
            <a:endParaRPr lang="pt-BR" sz="3600">
              <a:solidFill>
                <a:srgbClr val="0070C0"/>
              </a:solidFill>
              <a:latin typeface="Ubuntu Condensed"/>
            </a:endParaRPr>
          </a:p>
          <a:p>
            <a:pPr>
              <a:lnSpc>
                <a:spcPct val="100000"/>
              </a:lnSpc>
            </a:pPr>
          </a:p>
        </p:txBody>
      </p:sp>
      <p:sp>
        <p:nvSpPr>
          <p:cNvPr id="196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97" name="TextShape 3"/>
          <p:cNvSpPr txBox="1"/>
          <p:nvPr/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b="1">
                <a:solidFill>
                  <a:srgbClr val="000000"/>
                </a:solidFill>
                <a:latin typeface="Ubuntu" charset="0"/>
                <a:ea typeface="Ubuntu" charset="0"/>
              </a:rPr>
              <a:t>ATRIBUTOS DE CLASSE </a:t>
            </a:r>
            <a:endParaRPr lang="pt-BR" sz="2400" b="1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>
              <a:solidFill>
                <a:srgbClr val="1E1C1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Métodos estáticos acessam </a:t>
            </a:r>
            <a:r>
              <a:rPr lang="pt-BR" sz="3600" b="1">
                <a:solidFill>
                  <a:srgbClr val="196D49"/>
                </a:solidFill>
                <a:latin typeface="Ubuntu Condensed"/>
              </a:rPr>
              <a:t>apenas variáveis estáticas e métodos estáticos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;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Isso porquê não há objeto criado no momento em que o método estático é chamado.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</a:p>
        </p:txBody>
      </p:sp>
      <p:sp>
        <p:nvSpPr>
          <p:cNvPr id="200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201" name="TextShape 3"/>
          <p:cNvSpPr txBox="1"/>
          <p:nvPr/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b="1">
                <a:solidFill>
                  <a:srgbClr val="000000"/>
                </a:solidFill>
                <a:latin typeface="Ubuntu" charset="0"/>
                <a:ea typeface="Ubuntu" charset="0"/>
              </a:rPr>
              <a:t>ATRIBUTOS DE CLASSE </a:t>
            </a:r>
            <a:endParaRPr lang="pt-BR" sz="2400" b="1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>
              <a:solidFill>
                <a:srgbClr val="1E1C1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3400">
                <a:solidFill>
                  <a:srgbClr val="000000"/>
                </a:solidFill>
                <a:latin typeface="Ubuntu Condensed"/>
              </a:rPr>
              <a:t>Para se acessar valores estáticos, deve se usar:</a:t>
            </a:r>
            <a:endParaRPr lang="x-none" altLang="pt-BR" sz="3400">
              <a:solidFill>
                <a:srgbClr val="000000"/>
              </a:solidFill>
              <a:latin typeface="Ubuntu Condensed"/>
            </a:endParaRPr>
          </a:p>
          <a:p>
            <a:pPr marL="1028700" lvl="1" indent="-5715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3400">
                <a:solidFill>
                  <a:srgbClr val="000000"/>
                </a:solidFill>
                <a:latin typeface="Ubuntu Condensed"/>
              </a:rPr>
              <a:t>Dentro de uma classe: palavra reservada </a:t>
            </a:r>
            <a:r>
              <a:rPr lang="x-none" altLang="pt-BR" sz="3400" i="1">
                <a:solidFill>
                  <a:srgbClr val="000000"/>
                </a:solidFill>
                <a:latin typeface="Ubuntu Condensed"/>
              </a:rPr>
              <a:t>self  </a:t>
            </a:r>
            <a:r>
              <a:rPr lang="x-none" altLang="pt-BR" sz="3400">
                <a:solidFill>
                  <a:srgbClr val="000000"/>
                </a:solidFill>
                <a:latin typeface="Ubuntu Condensed"/>
              </a:rPr>
              <a:t>e seguido do operador de escopo </a:t>
            </a:r>
            <a:r>
              <a:rPr lang="x-none" altLang="pt-BR" sz="3400" b="1">
                <a:solidFill>
                  <a:srgbClr val="000000"/>
                </a:solidFill>
                <a:latin typeface="Ubuntu Condensed"/>
              </a:rPr>
              <a:t>::</a:t>
            </a:r>
            <a:endParaRPr lang="x-none" altLang="pt-BR" sz="3400" b="1">
              <a:solidFill>
                <a:srgbClr val="000000"/>
              </a:solidFill>
              <a:latin typeface="Ubuntu Condensed"/>
            </a:endParaRPr>
          </a:p>
          <a:p>
            <a:pPr marL="1028700" lvl="1" indent="-5715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3400">
                <a:solidFill>
                  <a:srgbClr val="000000"/>
                </a:solidFill>
                <a:latin typeface="Ubuntu Condensed"/>
                <a:sym typeface="+mn-ea"/>
              </a:rPr>
              <a:t>Fora da classe:  o nome da Classe, seguido do operador de escopo ::</a:t>
            </a:r>
            <a:endParaRPr lang="x-none" altLang="pt-BR" sz="34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571500" lvl="0" indent="-5715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3400">
                <a:solidFill>
                  <a:srgbClr val="000000"/>
                </a:solidFill>
                <a:latin typeface="Ubuntu Condensed"/>
                <a:sym typeface="+mn-ea"/>
              </a:rPr>
              <a:t>O operador de Resolução de Escopo (também chamado de </a:t>
            </a:r>
            <a:r>
              <a:rPr lang="x-none" altLang="pt-BR" sz="3400" i="1">
                <a:solidFill>
                  <a:srgbClr val="000000"/>
                </a:solidFill>
                <a:latin typeface="Ubuntu Condensed"/>
                <a:sym typeface="+mn-ea"/>
              </a:rPr>
              <a:t>Paamayim Nekudotayim</a:t>
            </a:r>
            <a:r>
              <a:rPr lang="x-none" altLang="pt-BR" sz="3400">
                <a:solidFill>
                  <a:srgbClr val="000000"/>
                </a:solidFill>
                <a:latin typeface="Ubuntu Condensed"/>
                <a:sym typeface="+mn-ea"/>
              </a:rPr>
              <a:t>), ou em termos mais simples, dois pontos duplo.</a:t>
            </a:r>
            <a:endParaRPr lang="x-none" altLang="pt-BR" sz="3400" b="1">
              <a:solidFill>
                <a:srgbClr val="000000"/>
              </a:solidFill>
              <a:latin typeface="Ubuntu Condensed"/>
              <a:sym typeface="+mn-ea"/>
            </a:endParaRPr>
          </a:p>
          <a:p>
            <a:pPr>
              <a:lnSpc>
                <a:spcPct val="100000"/>
              </a:lnSpc>
            </a:pPr>
          </a:p>
        </p:txBody>
      </p:sp>
      <p:sp>
        <p:nvSpPr>
          <p:cNvPr id="200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201" name="TextShape 3"/>
          <p:cNvSpPr txBox="1"/>
          <p:nvPr/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b="1">
                <a:solidFill>
                  <a:srgbClr val="000000"/>
                </a:solidFill>
                <a:latin typeface="Ubuntu" charset="0"/>
                <a:ea typeface="Ubuntu" charset="0"/>
              </a:rPr>
              <a:t>ATRIBUTOS DE CLASSE </a:t>
            </a:r>
            <a:endParaRPr lang="pt-BR" sz="2400" b="1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>
              <a:solidFill>
                <a:srgbClr val="1E1C1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1600200"/>
            <a:ext cx="8229240" cy="48528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t-BR" sz="4800" b="1">
                <a:solidFill>
                  <a:srgbClr val="FFFF00"/>
                </a:solidFill>
                <a:latin typeface="Ubuntu Condensed"/>
              </a:rPr>
              <a:t>Métodos e atributos estáticos</a:t>
            </a:r>
            <a:endParaRPr lang="pt-BR" sz="4800" b="1">
              <a:solidFill>
                <a:srgbClr val="FFFF00"/>
              </a:solidFill>
              <a:latin typeface="Ubuntu Condensed"/>
            </a:endParaRPr>
          </a:p>
          <a:p>
            <a:pPr algn="ctr">
              <a:lnSpc>
                <a:spcPct val="100000"/>
              </a:lnSpc>
            </a:pPr>
          </a:p>
          <a:p>
            <a:pPr algn="just">
              <a:lnSpc>
                <a:spcPct val="100000"/>
              </a:lnSpc>
            </a:pPr>
            <a:r>
              <a:rPr lang="pt-BR" sz="3600">
                <a:solidFill>
                  <a:srgbClr val="FFFFFF"/>
                </a:solidFill>
                <a:latin typeface="Ubuntu Condensed"/>
              </a:rPr>
              <a:t>Métodos e atributos estáticos só podem acessar outros métodos e atributos estáticos da mesma classe</a:t>
            </a:r>
            <a:r>
              <a:rPr lang="x-none" altLang="pt-BR" sz="3600">
                <a:solidFill>
                  <a:srgbClr val="FFFFFF"/>
                </a:solidFill>
                <a:latin typeface="Ubuntu Condensed"/>
              </a:rPr>
              <a:t>.</a:t>
            </a:r>
            <a:endParaRPr lang="x-none" altLang="pt-BR" sz="3600">
              <a:solidFill>
                <a:srgbClr val="FFFFFF"/>
              </a:solidFill>
              <a:latin typeface="Ubuntu Condensed"/>
            </a:endParaRPr>
          </a:p>
          <a:p>
            <a:pPr algn="just">
              <a:lnSpc>
                <a:spcPct val="100000"/>
              </a:lnSpc>
            </a:pPr>
            <a:r>
              <a:rPr lang="x-none" altLang="pt-BR" sz="3600">
                <a:solidFill>
                  <a:srgbClr val="FFFFFF"/>
                </a:solidFill>
                <a:latin typeface="Ubuntu Condensed"/>
              </a:rPr>
              <a:t>Isso</a:t>
            </a:r>
            <a:r>
              <a:rPr lang="pt-BR" sz="3600">
                <a:solidFill>
                  <a:srgbClr val="FFFFFF"/>
                </a:solidFill>
                <a:latin typeface="Ubuntu Condensed"/>
              </a:rPr>
              <a:t> faz todo sentido já que dentro de um método estático não temos acesso à referência </a:t>
            </a:r>
            <a:r>
              <a:rPr lang="x-none" altLang="pt-BR" sz="3600">
                <a:solidFill>
                  <a:srgbClr val="FFFFFF"/>
                </a:solidFill>
                <a:latin typeface="Ubuntu Condensed"/>
              </a:rPr>
              <a:t>$</a:t>
            </a:r>
            <a:r>
              <a:rPr lang="pt-BR" sz="3600">
                <a:solidFill>
                  <a:srgbClr val="FFFFFF"/>
                </a:solidFill>
                <a:latin typeface="Ubuntu Condensed"/>
              </a:rPr>
              <a:t>this, </a:t>
            </a:r>
            <a:r>
              <a:rPr lang="pt-BR" sz="3600" b="1">
                <a:solidFill>
                  <a:srgbClr val="FFFFFF"/>
                </a:solidFill>
                <a:latin typeface="Ubuntu Condensed"/>
              </a:rPr>
              <a:t>pois um método estático é chamado através da classe, e não de um </a:t>
            </a:r>
            <a:r>
              <a:rPr lang="x-none" altLang="pt-BR" sz="3600" b="1">
                <a:solidFill>
                  <a:srgbClr val="FFFFFF"/>
                </a:solidFill>
                <a:latin typeface="Ubuntu Condensed"/>
              </a:rPr>
              <a:t>objeto.</a:t>
            </a:r>
            <a:endParaRPr lang="x-none" altLang="pt-BR" sz="3600" b="1">
              <a:solidFill>
                <a:srgbClr val="FFFFFF"/>
              </a:solidFill>
              <a:latin typeface="Ubuntu Condensed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860000" y="287640"/>
            <a:ext cx="360000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Ubuntu" charset="0"/>
                <a:ea typeface="Ubuntu" charset="0"/>
              </a:rPr>
              <a:t>CONSTRUTORES</a:t>
            </a:r>
            <a:endParaRPr lang="pt-BR" sz="2400">
              <a:solidFill>
                <a:srgbClr val="FFFFFF"/>
              </a:solidFill>
              <a:latin typeface="Ubuntu" charset="0"/>
              <a:ea typeface="Ubuntu" charset="0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3400">
                <a:solidFill>
                  <a:srgbClr val="000000"/>
                </a:solidFill>
                <a:latin typeface="Ubuntu Condensed"/>
              </a:rPr>
              <a:t>Nosso banco também quer controlar a quantidade de contas existentes no sistema.</a:t>
            </a:r>
            <a:endParaRPr lang="x-none" altLang="pt-BR" sz="34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3400">
                <a:solidFill>
                  <a:srgbClr val="000000"/>
                </a:solidFill>
                <a:latin typeface="Ubuntu Condensed"/>
              </a:rPr>
              <a:t>Como poderíamos fazer isto? </a:t>
            </a:r>
          </a:p>
        </p:txBody>
      </p:sp>
      <p:sp>
        <p:nvSpPr>
          <p:cNvPr id="200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201" name="TextShape 3"/>
          <p:cNvSpPr txBox="1"/>
          <p:nvPr/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b="1">
                <a:solidFill>
                  <a:srgbClr val="000000"/>
                </a:solidFill>
                <a:latin typeface="Ubuntu" charset="0"/>
                <a:ea typeface="Ubuntu" charset="0"/>
              </a:rPr>
              <a:t>ATRIBUTOS DE CLASSE </a:t>
            </a:r>
            <a:endParaRPr lang="pt-BR" sz="2400" b="1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>
              <a:solidFill>
                <a:srgbClr val="1E1C1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3400">
                <a:solidFill>
                  <a:srgbClr val="000000"/>
                </a:solidFill>
                <a:latin typeface="Ubuntu Condensed"/>
                <a:sym typeface="+mn-ea"/>
              </a:rPr>
              <a:t>A ideia mais simples:</a:t>
            </a:r>
            <a:endParaRPr lang="x-none" altLang="pt-BR" sz="34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endParaRPr lang="x-none" altLang="pt-BR" sz="3400">
              <a:solidFill>
                <a:srgbClr val="000000"/>
              </a:solidFill>
              <a:latin typeface="Ubuntu Condensed"/>
            </a:endParaRPr>
          </a:p>
          <a:p>
            <a:pPr indent="0">
              <a:lnSpc>
                <a:spcPct val="100000"/>
              </a:lnSpc>
              <a:buNone/>
            </a:pPr>
            <a:r>
              <a:rPr lang="x-none" altLang="pt-BR" sz="2800">
                <a:solidFill>
                  <a:srgbClr val="000000"/>
                </a:solidFill>
                <a:latin typeface="FreeMono" charset="0"/>
                <a:ea typeface="FreeMono" charset="0"/>
                <a:sym typeface="+mn-ea"/>
              </a:rPr>
              <a:t>Conta c = new Conta();</a:t>
            </a:r>
            <a:endParaRPr lang="x-none" altLang="pt-BR" sz="2800">
              <a:solidFill>
                <a:srgbClr val="000000"/>
              </a:solidFill>
              <a:latin typeface="FreeMono" charset="0"/>
              <a:ea typeface="FreeMono" charset="0"/>
              <a:sym typeface="+mn-ea"/>
            </a:endParaRPr>
          </a:p>
          <a:p>
            <a:pPr indent="0">
              <a:lnSpc>
                <a:spcPct val="100000"/>
              </a:lnSpc>
              <a:buNone/>
            </a:pPr>
            <a:r>
              <a:rPr lang="x-none" altLang="pt-BR" sz="2800">
                <a:solidFill>
                  <a:srgbClr val="000000"/>
                </a:solidFill>
                <a:latin typeface="FreeMono" charset="0"/>
                <a:ea typeface="FreeMono" charset="0"/>
                <a:sym typeface="+mn-ea"/>
              </a:rPr>
              <a:t>totalDeContas = totalDeContas + 1;</a:t>
            </a:r>
            <a:endParaRPr lang="x-none" altLang="pt-BR" sz="2800">
              <a:solidFill>
                <a:srgbClr val="000000"/>
              </a:solidFill>
              <a:latin typeface="FreeMono" charset="0"/>
              <a:ea typeface="FreeMono" charset="0"/>
              <a:sym typeface="+mn-ea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201" name="TextShape 3"/>
          <p:cNvSpPr txBox="1"/>
          <p:nvPr/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b="1">
                <a:solidFill>
                  <a:srgbClr val="000000"/>
                </a:solidFill>
                <a:latin typeface="Ubuntu" charset="0"/>
                <a:ea typeface="Ubuntu" charset="0"/>
              </a:rPr>
              <a:t>ATRIBUTOS DE CLASSE </a:t>
            </a:r>
            <a:endParaRPr lang="pt-BR" sz="2400" b="1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>
              <a:solidFill>
                <a:srgbClr val="1E1C1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x-none" sz="3400">
                <a:solidFill>
                  <a:srgbClr val="000000"/>
                </a:solidFill>
                <a:latin typeface="Ubuntu Condensed"/>
              </a:rPr>
              <a:t>Qual o problema em se fazer assim?</a:t>
            </a:r>
            <a:endParaRPr lang="x-none" sz="34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x-none" sz="3400">
                <a:solidFill>
                  <a:srgbClr val="000000"/>
                </a:solidFill>
                <a:latin typeface="Ubuntu Condensed"/>
              </a:rPr>
              <a:t>Qual seria a maneira orientada a objetos de se fazer isso?</a:t>
            </a:r>
            <a:endParaRPr lang="x-none" sz="3400">
              <a:solidFill>
                <a:srgbClr val="000000"/>
              </a:solidFill>
              <a:latin typeface="Ubuntu Condensed"/>
            </a:endParaRPr>
          </a:p>
          <a:p>
            <a:pPr indent="0">
              <a:lnSpc>
                <a:spcPct val="100000"/>
              </a:lnSpc>
              <a:buFont typeface="Arial" charset="0"/>
              <a:buNone/>
            </a:pPr>
            <a:endParaRPr lang="x-none"/>
          </a:p>
        </p:txBody>
      </p:sp>
      <p:sp>
        <p:nvSpPr>
          <p:cNvPr id="200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201" name="TextShape 3"/>
          <p:cNvSpPr txBox="1"/>
          <p:nvPr/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b="1">
                <a:solidFill>
                  <a:srgbClr val="000000"/>
                </a:solidFill>
                <a:latin typeface="Ubuntu" charset="0"/>
                <a:ea typeface="Ubuntu" charset="0"/>
              </a:rPr>
              <a:t>ATRIBUTOS DE CLASSE </a:t>
            </a:r>
            <a:endParaRPr lang="pt-BR" sz="2400" b="1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>
              <a:solidFill>
                <a:srgbClr val="1E1C1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>
              <a:lnSpc>
                <a:spcPct val="100000"/>
              </a:lnSpc>
              <a:buFont typeface="Arial" charset="0"/>
              <a:buAutoNum type="arabicPeriod"/>
            </a:pPr>
            <a:r>
              <a:rPr lang="x-none" sz="3000">
                <a:solidFill>
                  <a:srgbClr val="000000"/>
                </a:solidFill>
                <a:latin typeface="Ubuntu Condensed"/>
              </a:rPr>
              <a:t>Adicione o modificador de visibilidade (private, se necessário) para cada atributo e método da classe Funcionario. Tente criar um Funcionario no main e modificar ou ler um de seus atributos privados. O que acontece?</a:t>
            </a:r>
            <a:endParaRPr lang="x-none" sz="30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AutoNum type="arabicPeriod"/>
            </a:pPr>
            <a:r>
              <a:rPr lang="x-none" sz="3000">
                <a:solidFill>
                  <a:srgbClr val="000000"/>
                </a:solidFill>
                <a:latin typeface="Ubuntu Condensed"/>
              </a:rPr>
              <a:t>Crie os getters e setters necessários da sua classe Funcionario.</a:t>
            </a:r>
            <a:endParaRPr lang="x-none" sz="30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AutoNum type="arabicPeriod"/>
            </a:pPr>
            <a:r>
              <a:rPr lang="x-none" sz="3000">
                <a:solidFill>
                  <a:srgbClr val="000000"/>
                </a:solidFill>
                <a:latin typeface="Ubuntu Condensed"/>
              </a:rPr>
              <a:t>Modifique suas classes que acessam e modificam atributos de um Funcionario para utilizar os getters e setters recém criados.</a:t>
            </a:r>
            <a:endParaRPr lang="x-none" sz="3000">
              <a:solidFill>
                <a:srgbClr val="000000"/>
              </a:solidFill>
              <a:latin typeface="Ubuntu Condensed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201" name="TextShape 3"/>
          <p:cNvSpPr txBox="1"/>
          <p:nvPr/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 b="1">
                <a:solidFill>
                  <a:srgbClr val="000000"/>
                </a:solidFill>
                <a:latin typeface="Ubuntu" charset="0"/>
                <a:ea typeface="Ubuntu" charset="0"/>
              </a:rPr>
              <a:t>Exercícios</a:t>
            </a:r>
            <a:r>
              <a:rPr lang="pt-BR" sz="2400" b="1">
                <a:solidFill>
                  <a:srgbClr val="000000"/>
                </a:solidFill>
                <a:latin typeface="Ubuntu" charset="0"/>
                <a:ea typeface="Ubuntu" charset="0"/>
              </a:rPr>
              <a:t> </a:t>
            </a:r>
            <a:endParaRPr lang="pt-BR" sz="2400" b="1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>
              <a:solidFill>
                <a:srgbClr val="1E1C1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27680" y="2925000"/>
            <a:ext cx="4033080" cy="136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 b="1">
              <a:solidFill>
                <a:srgbClr val="FFFFFF"/>
              </a:solidFill>
              <a:latin typeface="Ubuntu" charset="0"/>
              <a:ea typeface="Ubuntu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644000" y="2906640"/>
            <a:ext cx="4499640" cy="138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3200" b="1">
                <a:solidFill>
                  <a:srgbClr val="FFFF00"/>
                </a:solidFill>
                <a:latin typeface="Ubuntu" charset="0"/>
                <a:ea typeface="Ubuntu" charset="0"/>
              </a:rPr>
              <a:t>ENCAPSULAMENTO</a:t>
            </a:r>
            <a:endParaRPr lang="pt-BR" sz="3200" b="1">
              <a:solidFill>
                <a:srgbClr val="FFFF00"/>
              </a:solidFill>
              <a:latin typeface="Ubuntu" charset="0"/>
              <a:ea typeface="Ubuntu" charset="0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08965" y="1811655"/>
            <a:ext cx="8229240" cy="4636800"/>
          </a:xfrm>
          <a:prstGeom prst="rect">
            <a:avLst/>
          </a:prstGeom>
        </p:spPr>
        <p:txBody>
          <a:bodyPr/>
          <a:p>
            <a:pPr marL="571500" indent="-571500">
              <a:lnSpc>
                <a:spcPct val="100000"/>
              </a:lnSpc>
              <a:buClrTx/>
              <a:buFont typeface="+mj-lt"/>
              <a:buAutoNum type="arabicPeriod" startAt="4"/>
            </a:pPr>
            <a:r>
              <a:rPr lang="x-none" sz="3000">
                <a:solidFill>
                  <a:srgbClr val="000000"/>
                </a:solidFill>
                <a:latin typeface="Ubuntu Condensed"/>
              </a:rPr>
              <a:t>Faça com que sua classe Funcionario possa receber, obrigatoriamente, o nome do Funcionario durante a criação do objeto. Utilize construtores para obter esse resultado.</a:t>
            </a:r>
            <a:endParaRPr lang="x-none" sz="30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ClrTx/>
              <a:buFont typeface="+mj-lt"/>
              <a:buAutoNum type="arabicPeriod" startAt="4"/>
            </a:pPr>
            <a:r>
              <a:rPr lang="x-none" sz="3000">
                <a:solidFill>
                  <a:srgbClr val="000000"/>
                </a:solidFill>
                <a:latin typeface="Ubuntu Condensed"/>
              </a:rPr>
              <a:t>Adicione um atributo na classe Funcionario de tipo int que se chama identificador. Esse identificador deve ter um valor único para cada instância do tipo Funcionario. O primeiro Funcionario instanciado tem identificador 1, o segundo 2, e assim por diante. </a:t>
            </a:r>
            <a:endParaRPr lang="x-none" sz="3000">
              <a:solidFill>
                <a:srgbClr val="000000"/>
              </a:solidFill>
              <a:latin typeface="Ubuntu Condensed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201" name="TextShape 3"/>
          <p:cNvSpPr txBox="1"/>
          <p:nvPr/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 b="1">
                <a:solidFill>
                  <a:srgbClr val="000000"/>
                </a:solidFill>
                <a:latin typeface="Ubuntu" charset="0"/>
                <a:ea typeface="Ubuntu" charset="0"/>
              </a:rPr>
              <a:t>Exercícios</a:t>
            </a:r>
            <a:r>
              <a:rPr lang="pt-BR" sz="2400" b="1">
                <a:solidFill>
                  <a:srgbClr val="000000"/>
                </a:solidFill>
                <a:latin typeface="Ubuntu" charset="0"/>
                <a:ea typeface="Ubuntu" charset="0"/>
              </a:rPr>
              <a:t> </a:t>
            </a:r>
            <a:endParaRPr lang="pt-BR" sz="2400" b="1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>
              <a:solidFill>
                <a:srgbClr val="1E1C1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Encapsular significa restringir ou liberar o acesso às propriedades e métodos das classes;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Aplica-se este conceito através das palavras chaves: </a:t>
            </a:r>
            <a:r>
              <a:rPr lang="pt-BR" sz="3600" b="1">
                <a:solidFill>
                  <a:srgbClr val="7030A0"/>
                </a:solidFill>
                <a:latin typeface="Ubuntu Condensed"/>
              </a:rPr>
              <a:t>public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, </a:t>
            </a:r>
            <a:r>
              <a:rPr lang="pt-BR" sz="3600" b="1">
                <a:solidFill>
                  <a:srgbClr val="7030A0"/>
                </a:solidFill>
                <a:latin typeface="Ubuntu Condensed"/>
              </a:rPr>
              <a:t>private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, </a:t>
            </a:r>
            <a:r>
              <a:rPr lang="pt-BR" sz="3600" b="1">
                <a:solidFill>
                  <a:srgbClr val="7030A0"/>
                </a:solidFill>
                <a:latin typeface="Ubuntu Condensed"/>
              </a:rPr>
              <a:t>protected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;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Essas palavras chaves são chamadas de </a:t>
            </a:r>
            <a:r>
              <a:rPr lang="pt-BR" sz="3600" b="1">
                <a:solidFill>
                  <a:srgbClr val="196D49"/>
                </a:solidFill>
                <a:latin typeface="Ubuntu Condensed"/>
              </a:rPr>
              <a:t>modificadores de acesso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 ou </a:t>
            </a:r>
            <a:r>
              <a:rPr lang="pt-BR" sz="3600" b="1">
                <a:solidFill>
                  <a:srgbClr val="196D49"/>
                </a:solidFill>
                <a:latin typeface="Ubuntu Condensed"/>
              </a:rPr>
              <a:t>modificadores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 </a:t>
            </a:r>
            <a:r>
              <a:rPr lang="pt-BR" sz="3600" b="1">
                <a:solidFill>
                  <a:srgbClr val="196D49"/>
                </a:solidFill>
                <a:latin typeface="Ubuntu Condensed"/>
              </a:rPr>
              <a:t>de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 </a:t>
            </a:r>
            <a:r>
              <a:rPr lang="pt-BR" sz="3600" b="1">
                <a:solidFill>
                  <a:srgbClr val="196D49"/>
                </a:solidFill>
                <a:latin typeface="Ubuntu Condensed"/>
              </a:rPr>
              <a:t>visibilidade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;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>
              <a:lnSpc>
                <a:spcPct val="100000"/>
              </a:lnSpc>
            </a:p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ENCAPSULAMENTO</a:t>
            </a:r>
            <a:endParaRPr 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x-none" altLang="pt-BR" sz="3600" b="1">
                <a:solidFill>
                  <a:srgbClr val="002060"/>
                </a:solidFill>
                <a:latin typeface="Ubuntu Condensed"/>
              </a:rPr>
              <a:t>Escopo</a:t>
            </a:r>
            <a:r>
              <a:rPr lang="x-none" altLang="pt-BR" sz="3600">
                <a:solidFill>
                  <a:srgbClr val="000000"/>
                </a:solidFill>
                <a:latin typeface="Ubuntu Condensed"/>
              </a:rPr>
              <a:t>, nome que se da aos limites de uma variável;</a:t>
            </a:r>
            <a:endParaRPr lang="x-none" altLang="pt-BR" sz="3600">
              <a:solidFill>
                <a:srgbClr val="000000"/>
              </a:solidFill>
              <a:latin typeface="Ubuntu Condensed"/>
            </a:endParaRPr>
          </a:p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x-none" altLang="pt-BR" sz="3600">
                <a:solidFill>
                  <a:srgbClr val="000000"/>
                </a:solidFill>
                <a:latin typeface="Ubuntu Condensed"/>
              </a:rPr>
              <a:t>Uma variavel so é valida dentro das chaves onde é declarada;</a:t>
            </a:r>
            <a:endParaRPr lang="x-none" altLang="pt-BR" sz="3600">
              <a:solidFill>
                <a:srgbClr val="000000"/>
              </a:solidFill>
              <a:latin typeface="Ubuntu Condensed"/>
            </a:endParaRPr>
          </a:p>
          <a:p>
            <a:pPr marL="1028700" lvl="1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800">
                <a:solidFill>
                  <a:srgbClr val="000000"/>
                </a:solidFill>
                <a:latin typeface="Ubuntu Condensed"/>
              </a:rPr>
              <a:t>Se declara dentro do metodo so vale dentro do metodo;</a:t>
            </a:r>
            <a:endParaRPr lang="x-none" altLang="pt-BR" sz="2800">
              <a:solidFill>
                <a:srgbClr val="000000"/>
              </a:solidFill>
              <a:latin typeface="Ubuntu Condensed"/>
            </a:endParaRPr>
          </a:p>
          <a:p>
            <a:pPr marL="1028700" lvl="1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800">
                <a:solidFill>
                  <a:srgbClr val="000000"/>
                </a:solidFill>
                <a:latin typeface="Ubuntu Condensed"/>
              </a:rPr>
              <a:t>Se delcarada dentro da classe (como atributo) ela vale na classe inteira incluindo no metodo.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ENCAPSULAMENTO</a:t>
            </a:r>
            <a:endParaRPr 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 algn="l">
              <a:lnSpc>
                <a:spcPct val="100000"/>
              </a:lnSpc>
              <a:buFont typeface="Arial" charset="0"/>
              <a:buChar char="•"/>
            </a:pPr>
            <a:r>
              <a:rPr lang="pt-BR" sz="3600" b="1">
                <a:solidFill>
                  <a:srgbClr val="0070C0"/>
                </a:solidFill>
                <a:latin typeface="Ubuntu Condensed"/>
                <a:ea typeface="Ubuntu Condensed"/>
              </a:rPr>
              <a:t>Public</a:t>
            </a:r>
            <a:r>
              <a:rPr lang="pt-BR" sz="3600">
                <a:solidFill>
                  <a:srgbClr val="0070C0"/>
                </a:solidFill>
                <a:latin typeface="Ubuntu Condensed"/>
                <a:ea typeface="Ubuntu Condensed"/>
              </a:rPr>
              <a:t>:</a:t>
            </a:r>
            <a:r>
              <a:rPr lang="pt-BR" sz="3600">
                <a:solidFill>
                  <a:srgbClr val="000000"/>
                </a:solidFill>
                <a:latin typeface="Ubuntu Condensed"/>
                <a:ea typeface="Ubuntu Condensed"/>
              </a:rPr>
              <a:t> ao definir atributos ou método como </a:t>
            </a:r>
            <a:r>
              <a:rPr lang="pt-BR" sz="3600" u="sng">
                <a:solidFill>
                  <a:srgbClr val="000000"/>
                </a:solidFill>
                <a:latin typeface="Ubuntu Condensed"/>
                <a:ea typeface="Ubuntu Condensed"/>
              </a:rPr>
              <a:t>public</a:t>
            </a:r>
            <a:r>
              <a:rPr lang="pt-BR" sz="3600">
                <a:solidFill>
                  <a:srgbClr val="000000"/>
                </a:solidFill>
                <a:latin typeface="Ubuntu Condensed"/>
                <a:ea typeface="Ubuntu Condensed"/>
              </a:rPr>
              <a:t>, estamos dizendo que suas informações podem ser acessadas diretamente, “por todos”, a qualquer momento. </a:t>
            </a:r>
            <a:endParaRPr lang="pt-BR" sz="3600">
              <a:solidFill>
                <a:srgbClr val="000000"/>
              </a:solidFill>
              <a:latin typeface="Ubuntu Condensed"/>
              <a:ea typeface="Ubuntu Condensed"/>
            </a:endParaRPr>
          </a:p>
          <a:p>
            <a:pPr marL="571500" indent="-571500" algn="l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  <a:ea typeface="Ubuntu Condensed"/>
              </a:rPr>
              <a:t>Até este momento, todas as propriedades e métodos das classes que vimos foram definidas dessa forma.</a:t>
            </a:r>
            <a:endParaRPr lang="pt-BR" sz="3600">
              <a:solidFill>
                <a:srgbClr val="000000"/>
              </a:solidFill>
              <a:latin typeface="Ubuntu Condensed"/>
              <a:ea typeface="Ubuntu Condensed"/>
            </a:endParaRPr>
          </a:p>
          <a:p>
            <a:pPr>
              <a:lnSpc>
                <a:spcPct val="100000"/>
              </a:lnSpc>
            </a:pPr>
            <a:endParaRPr>
              <a:latin typeface="Ubuntu Condensed"/>
              <a:ea typeface="Ubuntu Condensed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8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ENCAPSULAMENTO</a:t>
            </a:r>
            <a:endParaRPr 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 algn="l">
              <a:lnSpc>
                <a:spcPct val="100000"/>
              </a:lnSpc>
              <a:buFont typeface="Arial" charset="0"/>
              <a:buChar char="•"/>
            </a:pPr>
            <a:r>
              <a:rPr lang="pt-BR" sz="3200" b="1">
                <a:solidFill>
                  <a:srgbClr val="0070C0"/>
                </a:solidFill>
                <a:latin typeface="Ubuntu Condensed"/>
              </a:rPr>
              <a:t>Private:</a:t>
            </a:r>
            <a:r>
              <a:rPr lang="pt-BR" sz="3200">
                <a:solidFill>
                  <a:srgbClr val="000000"/>
                </a:solidFill>
                <a:latin typeface="Ubuntu Condensed"/>
              </a:rPr>
              <a:t> É o nível de acesso mais restritivo;</a:t>
            </a:r>
            <a:endParaRPr lang="pt-BR" sz="3200">
              <a:solidFill>
                <a:srgbClr val="000000"/>
              </a:solidFill>
              <a:latin typeface="Ubuntu Condensed"/>
            </a:endParaRPr>
          </a:p>
          <a:p>
            <a:pPr marL="571500" indent="-571500" algn="l">
              <a:lnSpc>
                <a:spcPct val="100000"/>
              </a:lnSpc>
              <a:buFont typeface="Arial" charset="0"/>
              <a:buChar char="•"/>
            </a:pPr>
            <a:r>
              <a:rPr lang="pt-BR" sz="3200">
                <a:solidFill>
                  <a:srgbClr val="000000"/>
                </a:solidFill>
                <a:latin typeface="Ubuntu Condensed"/>
              </a:rPr>
              <a:t>Indica que essa variável somente vai poder ser acessada dentro da própria classe;</a:t>
            </a:r>
            <a:endParaRPr lang="pt-BR" sz="3200">
              <a:solidFill>
                <a:srgbClr val="000000"/>
              </a:solidFill>
              <a:latin typeface="Ubuntu Condensed"/>
            </a:endParaRPr>
          </a:p>
          <a:p>
            <a:pPr marL="571500" indent="-571500" algn="l">
              <a:lnSpc>
                <a:spcPct val="100000"/>
              </a:lnSpc>
              <a:buFont typeface="Arial" charset="0"/>
              <a:buChar char="•"/>
            </a:pPr>
            <a:r>
              <a:rPr lang="pt-BR" sz="3200" b="1">
                <a:solidFill>
                  <a:srgbClr val="FF0000"/>
                </a:solidFill>
                <a:latin typeface="Ubuntu Condensed"/>
                <a:sym typeface="+mn-ea"/>
              </a:rPr>
              <a:t>Será proibído acesso </a:t>
            </a:r>
            <a:r>
              <a:rPr lang="x-none" altLang="pt-BR" sz="3200" b="1">
                <a:solidFill>
                  <a:srgbClr val="FF0000"/>
                </a:solidFill>
                <a:latin typeface="Ubuntu Condensed"/>
                <a:sym typeface="+mn-ea"/>
              </a:rPr>
              <a:t>atributos ou métodos privados de fora do escopo da classe</a:t>
            </a:r>
            <a:r>
              <a:rPr lang="pt-BR" sz="2400" b="1">
                <a:solidFill>
                  <a:srgbClr val="FF0000"/>
                </a:solidFill>
                <a:latin typeface="Ubuntu Condensed"/>
                <a:sym typeface="+mn-ea"/>
              </a:rPr>
              <a:t>.</a:t>
            </a:r>
            <a:endParaRPr lang="pt-BR" sz="2400" b="1">
              <a:solidFill>
                <a:srgbClr val="FF0000"/>
              </a:solidFill>
              <a:latin typeface="Ubuntu Condensed"/>
              <a:sym typeface="+mn-ea"/>
            </a:endParaRPr>
          </a:p>
          <a:p>
            <a:pPr marL="571500" indent="-571500" algn="l">
              <a:lnSpc>
                <a:spcPct val="100000"/>
              </a:lnSpc>
              <a:buFont typeface="Arial" charset="0"/>
              <a:buChar char="•"/>
            </a:pPr>
            <a:r>
              <a:rPr lang="pt-BR" sz="3200">
                <a:solidFill>
                  <a:srgbClr val="000000"/>
                </a:solidFill>
                <a:latin typeface="Ubuntu Condensed"/>
              </a:rPr>
              <a:t>Tentar acessar um método ou atributo declarado </a:t>
            </a:r>
            <a:r>
              <a:rPr lang="pt-BR" sz="3200" b="1" u="sng">
                <a:solidFill>
                  <a:srgbClr val="000000"/>
                </a:solidFill>
                <a:latin typeface="Ubuntu Condensed"/>
              </a:rPr>
              <a:t>private</a:t>
            </a:r>
            <a:r>
              <a:rPr lang="pt-BR" sz="3200">
                <a:solidFill>
                  <a:srgbClr val="000000"/>
                </a:solidFill>
                <a:latin typeface="Ubuntu Condensed"/>
              </a:rPr>
              <a:t> de fora da Classe, resultará em uma mensagem de erro indicando que não é possível acessar este elemento. </a:t>
            </a:r>
            <a:endParaRPr lang="pt-BR" sz="3200">
              <a:solidFill>
                <a:srgbClr val="000000"/>
              </a:solidFill>
              <a:latin typeface="Ubuntu Condensed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42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ENCAPSULAMENTO</a:t>
            </a:r>
            <a:endParaRPr 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43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>
              <a:solidFill>
                <a:srgbClr val="1E1C1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 b="1">
                <a:solidFill>
                  <a:srgbClr val="0070C0"/>
                </a:solidFill>
                <a:latin typeface="Ubuntu Condensed"/>
              </a:rPr>
              <a:t>Protected: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 ao definimos em uma classe uma propriedade ou método do tipo </a:t>
            </a:r>
            <a:r>
              <a:rPr lang="pt-BR" sz="3600" b="1" u="sng">
                <a:solidFill>
                  <a:srgbClr val="000000"/>
                </a:solidFill>
                <a:latin typeface="Ubuntu Condensed"/>
              </a:rPr>
              <a:t>protected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, estamos definindo que ambos só poderão ser acessados pela própria classe </a:t>
            </a:r>
            <a:r>
              <a:rPr lang="pt-BR" sz="3600" b="1" u="sng">
                <a:solidFill>
                  <a:srgbClr val="00B050"/>
                </a:solidFill>
                <a:latin typeface="Ubuntu Condensed"/>
              </a:rPr>
              <a:t>ou por seus </a:t>
            </a:r>
            <a:r>
              <a:rPr lang="pt-BR" sz="3600" b="1" i="1" u="sng">
                <a:solidFill>
                  <a:srgbClr val="00B050"/>
                </a:solidFill>
                <a:latin typeface="Ubuntu Condensed"/>
              </a:rPr>
              <a:t>herdeiros</a:t>
            </a:r>
            <a:r>
              <a:rPr lang="pt-BR" sz="3600" b="1">
                <a:solidFill>
                  <a:srgbClr val="00B050"/>
                </a:solidFill>
                <a:latin typeface="Ubuntu Condensed"/>
              </a:rPr>
              <a:t>;</a:t>
            </a:r>
            <a:endParaRPr lang="pt-BR" sz="3600" b="1">
              <a:solidFill>
                <a:srgbClr val="00B05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 b="1">
                <a:solidFill>
                  <a:srgbClr val="FF0000"/>
                </a:solidFill>
                <a:latin typeface="Ubuntu Condensed"/>
              </a:rPr>
              <a:t>Será proibído acesso </a:t>
            </a:r>
            <a:r>
              <a:rPr lang="x-none" altLang="pt-BR" sz="3600" b="1">
                <a:solidFill>
                  <a:srgbClr val="FF0000"/>
                </a:solidFill>
                <a:latin typeface="Ubuntu Condensed"/>
              </a:rPr>
              <a:t>atributos ou métodos protegidos de fora do escopo da classe</a:t>
            </a:r>
            <a:r>
              <a:rPr lang="pt-BR" sz="3600" b="1">
                <a:solidFill>
                  <a:srgbClr val="FF0000"/>
                </a:solidFill>
                <a:latin typeface="Ubuntu Condensed"/>
              </a:rPr>
              <a:t>.</a:t>
            </a:r>
            <a:endParaRPr lang="pt-BR" sz="3600" b="1">
              <a:solidFill>
                <a:srgbClr val="FF0000"/>
              </a:solidFill>
              <a:latin typeface="Ubuntu Condensed"/>
            </a:endParaRPr>
          </a:p>
          <a:p>
            <a:pPr>
              <a:lnSpc>
                <a:spcPct val="100000"/>
              </a:lnSpc>
            </a:pPr>
            <a:endParaRPr lang="pt-BR" sz="3600">
              <a:solidFill>
                <a:srgbClr val="FF0000"/>
              </a:solidFill>
              <a:latin typeface="Ubuntu Condensed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46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ENCAPSULAMENTO</a:t>
            </a:r>
            <a:endParaRPr 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Quando se usa Orientação a Objetos, é prática comum (</a:t>
            </a:r>
            <a:r>
              <a:rPr lang="pt-BR" sz="3600" i="1">
                <a:solidFill>
                  <a:srgbClr val="000000"/>
                </a:solidFill>
                <a:latin typeface="Ubuntu Condensed"/>
              </a:rPr>
              <a:t>quase obrigatória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) proteger seus atributos como </a:t>
            </a:r>
            <a:r>
              <a:rPr lang="pt-BR" sz="3600" b="1">
                <a:solidFill>
                  <a:srgbClr val="196D49"/>
                </a:solidFill>
                <a:latin typeface="Ubuntu Condensed"/>
              </a:rPr>
              <a:t>private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; 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Encapsular é fundamental para que um programa seja suscetível a mudanças;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>
              <a:lnSpc>
                <a:spcPct val="100000"/>
              </a:lnSpc>
            </a:pPr>
          </a:p>
        </p:txBody>
      </p:sp>
      <p:sp>
        <p:nvSpPr>
          <p:cNvPr id="149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50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ENCAPSULAMENTO</a:t>
            </a:r>
            <a:endParaRPr 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indent="0" algn="r">
              <a:lnSpc>
                <a:spcPct val="100000"/>
              </a:lnSpc>
              <a:buNone/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8320</Words>
  <Application>Kingsoft Office WPP</Application>
  <PresentationFormat/>
  <Paragraphs>294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Office Theme</vt:lpstr>
      <vt:lpstr>Office Theme</vt:lpstr>
      <vt:lpstr>Office Theme</vt:lpstr>
      <vt:lpstr>1_Office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jefferson</cp:lastModifiedBy>
  <cp:revision>19</cp:revision>
  <dcterms:created xsi:type="dcterms:W3CDTF">2017-10-05T13:53:03Z</dcterms:created>
  <dcterms:modified xsi:type="dcterms:W3CDTF">2017-10-05T13:53:03Z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