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03" r:id="rId1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8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9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2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7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5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5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5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2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3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4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3">
            <a:extLst>
              <a:ext uri="{FF2B5EF4-FFF2-40B4-BE49-F238E27FC236}">
                <a16:creationId xmlns:a16="http://schemas.microsoft.com/office/drawing/2014/main" id="{D084E5D2-8A00-406E-AA5C-35C68F48C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8" r="2" b="10707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endParaRPr lang="pt-BR" sz="1100" dirty="0"/>
          </a:p>
          <a:p>
            <a:endParaRPr lang="pt-BR" sz="1100" dirty="0"/>
          </a:p>
          <a:p>
            <a:endParaRPr lang="pt-BR" sz="1100" dirty="0"/>
          </a:p>
          <a:p>
            <a:r>
              <a:rPr lang="pt-BR" sz="1100" dirty="0"/>
              <a:t>por Edilson Silva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26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61F921-8210-4A64-85D7-F3677D3B473E}"/>
              </a:ext>
            </a:extLst>
          </p:cNvPr>
          <p:cNvSpPr txBox="1"/>
          <p:nvPr/>
        </p:nvSpPr>
        <p:spPr>
          <a:xfrm>
            <a:off x="5779458" y="1051165"/>
            <a:ext cx="6086961" cy="4425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abrir o terminal e executar o seguinte comando: </a:t>
            </a:r>
          </a:p>
          <a:p>
            <a:pPr>
              <a:lnSpc>
                <a:spcPct val="200000"/>
              </a:lnSpc>
            </a:pPr>
            <a:r>
              <a:rPr lang="pt-BR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npm</a:t>
            </a: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init</a:t>
            </a: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Responda as questões requisitadas.</a:t>
            </a:r>
          </a:p>
          <a:p>
            <a:pPr>
              <a:lnSpc>
                <a:spcPct val="200000"/>
              </a:lnSpc>
            </a:pP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Na questão sobre o </a:t>
            </a:r>
            <a:r>
              <a:rPr lang="pt-BR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entry</a:t>
            </a: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point defina com app.js</a:t>
            </a:r>
          </a:p>
        </p:txBody>
      </p:sp>
    </p:spTree>
    <p:extLst>
      <p:ext uri="{BB962C8B-B14F-4D97-AF65-F5344CB8AC3E}">
        <p14:creationId xmlns:p14="http://schemas.microsoft.com/office/powerpoint/2010/main" val="25943430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154318" y="40470"/>
            <a:ext cx="6958789" cy="370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Depois de salvar a regra volte ao painel de instâncias. Vamos coletar algumas informações para acessar o servidor.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Clique com o botão direito sobre a sua instância e clique no botão conectar. Na próxima tela clique em Cliente SSH</a:t>
            </a:r>
          </a:p>
        </p:txBody>
      </p:sp>
    </p:spTree>
    <p:extLst>
      <p:ext uri="{BB962C8B-B14F-4D97-AF65-F5344CB8AC3E}">
        <p14:creationId xmlns:p14="http://schemas.microsoft.com/office/powerpoint/2010/main" val="5897048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F69568-1E13-4976-950A-7A84BC607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366" y="0"/>
            <a:ext cx="8257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400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154318" y="40470"/>
            <a:ext cx="6958789" cy="431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Para usuários Windows: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	Vamos até o arquivo de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key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pair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que foi baixado. Clique com o botão direito sobre o arquivo, escolha propriedade, clique na guia segurança, clique em avançadas.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Clique no botão Desabilitar Herança, clique em Converter as permissões .....</a:t>
            </a:r>
          </a:p>
        </p:txBody>
      </p:sp>
    </p:spTree>
    <p:extLst>
      <p:ext uri="{BB962C8B-B14F-4D97-AF65-F5344CB8AC3E}">
        <p14:creationId xmlns:p14="http://schemas.microsoft.com/office/powerpoint/2010/main" val="8622284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4247AE-568E-4D2B-9050-AB4CFDCA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229"/>
            <a:ext cx="12192000" cy="492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50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2448388" y="40470"/>
            <a:ext cx="9664720" cy="2472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“limpar as permissões” do arquivo e adicionar uma nova.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Remova as permissões clicando no botão Remover.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Após remover todas. Clique em adicionar e </a:t>
            </a:r>
            <a:r>
              <a:rPr lang="pt-BR" sz="2000" i="1" dirty="0">
                <a:latin typeface="Poppins Light" panose="00000400000000000000" pitchFamily="2" charset="0"/>
                <a:cs typeface="Poppins Light" panose="00000400000000000000" pitchFamily="2" charset="0"/>
              </a:rPr>
              <a:t>Selecionar uma entidade de segurança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580150-9758-43C6-9AE9-1BF5CD08D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13" y="2084160"/>
            <a:ext cx="7291387" cy="47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272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2527280" y="102920"/>
            <a:ext cx="9664720" cy="185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Digite o nome de usuário que acessa a sua máquina e depois em Verificar nome. Clique em Ok e vá clicando em Ok até que todas as janelas se fechem</a:t>
            </a:r>
            <a:endParaRPr lang="pt-BR" sz="2000" i="1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FB0BDE3-F83B-4542-A8BE-87EA38BF1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2190750"/>
            <a:ext cx="5804412" cy="32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661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3829306" y="102920"/>
            <a:ext cx="8362693" cy="4934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nos conectar ao nosso servidor. Utilize uma ferramenta de SSH que achar melhor. No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windows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10 já existe uma ferramenta previamente instalada. Vou usar 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PowerShell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para executá-la.</a:t>
            </a:r>
          </a:p>
          <a:p>
            <a:pPr>
              <a:lnSpc>
                <a:spcPct val="200000"/>
              </a:lnSpc>
            </a:pPr>
            <a:r>
              <a:rPr lang="pt-BR" sz="2000" i="1" dirty="0">
                <a:latin typeface="Poppins Light" panose="00000400000000000000" pitchFamily="2" charset="0"/>
                <a:cs typeface="Poppins Light" panose="00000400000000000000" pitchFamily="2" charset="0"/>
              </a:rPr>
              <a:t>Devemos estar na mesma pasta onde está o arquivo de chave para se conectar ao servidor. </a:t>
            </a:r>
          </a:p>
          <a:p>
            <a:pPr>
              <a:lnSpc>
                <a:spcPct val="200000"/>
              </a:lnSpc>
            </a:pPr>
            <a:r>
              <a:rPr lang="pt-BR" sz="2000" i="1" dirty="0">
                <a:latin typeface="Poppins Light" panose="00000400000000000000" pitchFamily="2" charset="0"/>
                <a:cs typeface="Poppins Light" panose="00000400000000000000" pitchFamily="2" charset="0"/>
              </a:rPr>
              <a:t>Vamos executar o comando de conexão que está no slide 101</a:t>
            </a:r>
          </a:p>
          <a:p>
            <a:pPr>
              <a:lnSpc>
                <a:spcPct val="200000"/>
              </a:lnSpc>
            </a:pPr>
            <a:endParaRPr lang="pt-BR" sz="2000" i="1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C0CB4A-E613-456A-BEC2-5B906022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41" y="5698754"/>
            <a:ext cx="11424278" cy="7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017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3599368" y="102920"/>
            <a:ext cx="8362693" cy="62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Agora estamos no servidor da AWS</a:t>
            </a:r>
            <a:endParaRPr lang="pt-BR" sz="2000" i="1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40A77AD-DF6D-4702-9D0A-897A9D34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1329294"/>
            <a:ext cx="8455736" cy="28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8705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3599368" y="102920"/>
            <a:ext cx="8362693" cy="7396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instalar o node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js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e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npm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para rodar nosso projeto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Atualizar o sistema</a:t>
            </a:r>
          </a:p>
          <a:p>
            <a:pPr>
              <a:lnSpc>
                <a:spcPct val="200000"/>
              </a:lnSpc>
            </a:pP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sudo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apt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update &amp;&amp;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sudo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apt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upgrade</a:t>
            </a:r>
          </a:p>
          <a:p>
            <a:pPr>
              <a:lnSpc>
                <a:spcPct val="200000"/>
              </a:lnSpc>
            </a:pPr>
            <a:r>
              <a:rPr lang="pt-BR" sz="2000" i="1" dirty="0">
                <a:latin typeface="Poppins Light" panose="00000400000000000000" pitchFamily="2" charset="0"/>
                <a:cs typeface="Poppins Light" panose="00000400000000000000" pitchFamily="2" charset="0"/>
              </a:rPr>
              <a:t>Instalar o </a:t>
            </a:r>
            <a:r>
              <a:rPr lang="pt-BR" sz="2000" i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endParaRPr lang="pt-BR" sz="2000" i="1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pt-BR" sz="2000" i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sudo</a:t>
            </a:r>
            <a:r>
              <a:rPr lang="pt-BR" sz="2000" i="1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i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apt</a:t>
            </a:r>
            <a:r>
              <a:rPr lang="pt-BR" sz="2000" i="1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i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install</a:t>
            </a:r>
            <a:r>
              <a:rPr lang="pt-BR" sz="2000" i="1" dirty="0">
                <a:latin typeface="Poppins Light" panose="00000400000000000000" pitchFamily="2" charset="0"/>
                <a:cs typeface="Poppins Light" panose="00000400000000000000" pitchFamily="2" charset="0"/>
              </a:rPr>
              <a:t> node</a:t>
            </a:r>
          </a:p>
          <a:p>
            <a:pPr>
              <a:lnSpc>
                <a:spcPct val="200000"/>
              </a:lnSpc>
            </a:pPr>
            <a:endParaRPr lang="pt-BR" sz="2000" i="1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pt-BR" sz="2000" i="1" dirty="0">
                <a:latin typeface="Poppins Light" panose="00000400000000000000" pitchFamily="2" charset="0"/>
                <a:cs typeface="Poppins Light" panose="00000400000000000000" pitchFamily="2" charset="0"/>
              </a:rPr>
              <a:t>Instalar o </a:t>
            </a:r>
            <a:r>
              <a:rPr lang="pt-BR" sz="2000" i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npm</a:t>
            </a:r>
            <a:endParaRPr lang="pt-BR" sz="2000" i="1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pt-BR" sz="2000" i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sudo</a:t>
            </a:r>
            <a:r>
              <a:rPr lang="pt-BR" sz="2000" i="1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i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apt</a:t>
            </a:r>
            <a:r>
              <a:rPr lang="pt-BR" sz="2000" i="1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i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install</a:t>
            </a:r>
            <a:r>
              <a:rPr lang="pt-BR" sz="2000" i="1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i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npm</a:t>
            </a:r>
            <a:endParaRPr lang="pt-BR" sz="2000" i="1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endParaRPr lang="pt-BR" sz="2000" i="1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pt-BR" sz="2000" i="1" dirty="0">
                <a:latin typeface="Poppins Light" panose="00000400000000000000" pitchFamily="2" charset="0"/>
                <a:cs typeface="Poppins Light" panose="00000400000000000000" pitchFamily="2" charset="0"/>
              </a:rPr>
              <a:t>Instalar o </a:t>
            </a:r>
            <a:r>
              <a:rPr lang="pt-BR" sz="2000" i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nodemon</a:t>
            </a:r>
            <a:endParaRPr lang="pt-BR" sz="2000" i="1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pt-BR" sz="2000" i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sudo</a:t>
            </a:r>
            <a:r>
              <a:rPr lang="pt-BR" sz="2000" i="1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i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npm</a:t>
            </a:r>
            <a:r>
              <a:rPr lang="pt-BR" sz="2000" i="1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i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install</a:t>
            </a:r>
            <a:r>
              <a:rPr lang="pt-BR" sz="2000" i="1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i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nodemon</a:t>
            </a:r>
            <a:r>
              <a:rPr lang="pt-BR" sz="2000" i="1" dirty="0">
                <a:latin typeface="Poppins Light" panose="00000400000000000000" pitchFamily="2" charset="0"/>
                <a:cs typeface="Poppins Light" panose="00000400000000000000" pitchFamily="2" charset="0"/>
              </a:rPr>
              <a:t> -g</a:t>
            </a:r>
          </a:p>
          <a:p>
            <a:pPr>
              <a:lnSpc>
                <a:spcPct val="200000"/>
              </a:lnSpc>
            </a:pPr>
            <a:endParaRPr lang="pt-BR" sz="2000" i="1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7894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3599368" y="1269434"/>
            <a:ext cx="8362693" cy="431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Voltamos ao nosso projeto local. 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publicar nosso projeto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github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e fazer o seu respectivo clone dentro do servidor do AWS.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Execute seu projeto com 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nodemon</a:t>
            </a: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pegar 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ip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de nosso serviço e vamos acessar o conteúdo de nossa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api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pt-BR" sz="2000" i="1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1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61F921-8210-4A64-85D7-F3677D3B473E}"/>
              </a:ext>
            </a:extLst>
          </p:cNvPr>
          <p:cNvSpPr txBox="1"/>
          <p:nvPr/>
        </p:nvSpPr>
        <p:spPr>
          <a:xfrm>
            <a:off x="4892802" y="89140"/>
            <a:ext cx="6818169" cy="89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Segue meu </a:t>
            </a:r>
            <a:r>
              <a:rPr lang="pt-BR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package.json</a:t>
            </a: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Não precisa ficar igual. Você deve configurar o seu, ok?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66C026-0527-46F5-9A6B-056449B4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643" y="2056565"/>
            <a:ext cx="6818170" cy="373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5242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7028" y="771988"/>
            <a:ext cx="6514340" cy="5131507"/>
          </a:xfrm>
        </p:spPr>
        <p:txBody>
          <a:bodyPr>
            <a:normAutofit/>
          </a:bodyPr>
          <a:lstStyle/>
          <a:p>
            <a:r>
              <a:rPr lang="pt-BR" sz="1800" dirty="0"/>
              <a:t>Referências:</a:t>
            </a:r>
          </a:p>
          <a:p>
            <a:endParaRPr lang="pt-BR" sz="1800" dirty="0"/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Brown, Ethan: Programação web com Node e Express: Beneficiando-se da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Power, Shelley: Aprendendo Node: Usando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no servidor </a:t>
            </a:r>
          </a:p>
          <a:p>
            <a:r>
              <a:rPr lang="pt-BR" sz="12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Moraes, William Bruno : </a:t>
            </a: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Construindo aplicações com </a:t>
            </a:r>
            <a:r>
              <a:rPr lang="pt-BR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- 2ª edição</a:t>
            </a:r>
          </a:p>
          <a:p>
            <a:endParaRPr lang="pt-BR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https://expressjs.com/pt-br/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76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61F921-8210-4A64-85D7-F3677D3B473E}"/>
              </a:ext>
            </a:extLst>
          </p:cNvPr>
          <p:cNvSpPr txBox="1"/>
          <p:nvPr/>
        </p:nvSpPr>
        <p:spPr>
          <a:xfrm>
            <a:off x="5181600" y="89140"/>
            <a:ext cx="6877050" cy="6165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Agora vamos instalar os módulos necessários para iniciar nossos trabalhos: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	- Express;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		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npm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install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express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--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save</a:t>
            </a: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	-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Nodemon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		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npm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install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nodemon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–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save</a:t>
            </a: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alterar o arquivo de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package.json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para executar o script start quando o comando for requisitado.</a:t>
            </a:r>
          </a:p>
        </p:txBody>
      </p:sp>
    </p:spTree>
    <p:extLst>
      <p:ext uri="{BB962C8B-B14F-4D97-AF65-F5344CB8AC3E}">
        <p14:creationId xmlns:p14="http://schemas.microsoft.com/office/powerpoint/2010/main" val="136313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61F921-8210-4A64-85D7-F3677D3B473E}"/>
              </a:ext>
            </a:extLst>
          </p:cNvPr>
          <p:cNvSpPr txBox="1"/>
          <p:nvPr/>
        </p:nvSpPr>
        <p:spPr>
          <a:xfrm>
            <a:off x="5181600" y="89140"/>
            <a:ext cx="6877050" cy="62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packge.json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alterado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B9DCA9-1507-4DCB-874C-410AA0260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771988"/>
            <a:ext cx="6705600" cy="5715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C120CAAC-E927-4D07-85C2-3C4ABC5DE559}"/>
              </a:ext>
            </a:extLst>
          </p:cNvPr>
          <p:cNvSpPr/>
          <p:nvPr/>
        </p:nvSpPr>
        <p:spPr>
          <a:xfrm>
            <a:off x="5536030" y="5205663"/>
            <a:ext cx="3409950" cy="8101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015919-08FB-4749-BF2D-AC2348933A6C}"/>
              </a:ext>
            </a:extLst>
          </p:cNvPr>
          <p:cNvSpPr/>
          <p:nvPr/>
        </p:nvSpPr>
        <p:spPr>
          <a:xfrm>
            <a:off x="5816766" y="2414337"/>
            <a:ext cx="5597191" cy="11149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77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61F921-8210-4A64-85D7-F3677D3B473E}"/>
              </a:ext>
            </a:extLst>
          </p:cNvPr>
          <p:cNvSpPr txBox="1"/>
          <p:nvPr/>
        </p:nvSpPr>
        <p:spPr>
          <a:xfrm>
            <a:off x="5779458" y="1051165"/>
            <a:ext cx="6086961" cy="368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Criação do arquivo app.js</a:t>
            </a:r>
          </a:p>
          <a:p>
            <a:pPr>
              <a:lnSpc>
                <a:spcPct val="200000"/>
              </a:lnSpc>
            </a:pP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Dentro deste arquivo iremos fazer as importações dos módulos necessários para trabalhar com  Express.</a:t>
            </a:r>
          </a:p>
          <a:p>
            <a:pPr>
              <a:lnSpc>
                <a:spcPct val="200000"/>
              </a:lnSpc>
            </a:pP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Acompanhe....</a:t>
            </a:r>
          </a:p>
        </p:txBody>
      </p:sp>
    </p:spTree>
    <p:extLst>
      <p:ext uri="{BB962C8B-B14F-4D97-AF65-F5344CB8AC3E}">
        <p14:creationId xmlns:p14="http://schemas.microsoft.com/office/powerpoint/2010/main" val="89278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405FA8-0A62-4AF4-807C-92D9256AD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883" y="1766386"/>
            <a:ext cx="4895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5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61F921-8210-4A64-85D7-F3677D3B473E}"/>
              </a:ext>
            </a:extLst>
          </p:cNvPr>
          <p:cNvSpPr txBox="1"/>
          <p:nvPr/>
        </p:nvSpPr>
        <p:spPr>
          <a:xfrm>
            <a:off x="5779458" y="1051165"/>
            <a:ext cx="6086961" cy="4425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criar as rotas para acessar os conteúdo da nossa aplicação. </a:t>
            </a:r>
          </a:p>
          <a:p>
            <a:pPr>
              <a:lnSpc>
                <a:spcPct val="200000"/>
              </a:lnSpc>
            </a:pP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Criaremos um projeto pensando em um CRUD, portanto iremos faremos uso dos 4 verbos</a:t>
            </a: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  <a:sym typeface="Wingdings" panose="05000000000000000000" pitchFamily="2" charset="2"/>
              </a:rPr>
              <a:t>: GET, POST, PUT, DELETE</a:t>
            </a:r>
            <a:endParaRPr lang="pt-BR" sz="2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8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61F921-8210-4A64-85D7-F3677D3B473E}"/>
              </a:ext>
            </a:extLst>
          </p:cNvPr>
          <p:cNvSpPr txBox="1"/>
          <p:nvPr/>
        </p:nvSpPr>
        <p:spPr>
          <a:xfrm>
            <a:off x="4948887" y="159914"/>
            <a:ext cx="6917532" cy="465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Veja abaixo como ficou. Faça o teste de requisição no POSTMAN ou no ARC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E41402-7A85-4D30-A0E8-62980A8EB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16" y="966589"/>
            <a:ext cx="6911865" cy="475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49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61F921-8210-4A64-85D7-F3677D3B473E}"/>
              </a:ext>
            </a:extLst>
          </p:cNvPr>
          <p:cNvSpPr txBox="1"/>
          <p:nvPr/>
        </p:nvSpPr>
        <p:spPr>
          <a:xfrm>
            <a:off x="4948887" y="159914"/>
            <a:ext cx="6917532" cy="666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Para o desenvolvimento do nosso projeto será necessário criar um banco de dados para armazenar as informações dos clientes.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Neste momento iremos criar um banco de dados para tal. 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O banco de dados mais famoso para utilização com  Node e Express é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MongoDB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O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MongoDB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 é um banco de dado NSQL, ou seja, ele não um banco de dados relacional como o MySQL, Oracle, outros. 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O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MongoDB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 organiza os dados em documentos. Portanto é correto dizer que ele um banco de dados baseado em documentos.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Vamos conhecer um pouco mais sobre o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MongoDB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187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MongoDB</a:t>
            </a:r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ilhares de MongoDB Bancos de Dados comprometida e refém – Naked Security">
            <a:extLst>
              <a:ext uri="{FF2B5EF4-FFF2-40B4-BE49-F238E27FC236}">
                <a16:creationId xmlns:a16="http://schemas.microsoft.com/office/drawing/2014/main" id="{013C3D57-494F-4644-9573-FD676A1E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7131"/>
            <a:ext cx="5285597" cy="27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84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68E95-C54D-4E58-959C-FB2C420F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 curriculum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7B8B96-9194-45C0-AFC8-284CD1D12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mais de 25 anos de experiência em tecnologia, desenvolve projetos para Web e Mobile </a:t>
            </a:r>
            <a:r>
              <a:rPr lang="pt-BR" dirty="0" err="1"/>
              <a:t>FullStack</a:t>
            </a:r>
            <a:r>
              <a:rPr lang="pt-BR" dirty="0"/>
              <a:t> com as principais tecnologias atuantes no mercado, tais como </a:t>
            </a:r>
            <a:r>
              <a:rPr lang="pt-BR" dirty="0" err="1"/>
              <a:t>Javascript</a:t>
            </a:r>
            <a:r>
              <a:rPr lang="pt-BR" dirty="0"/>
              <a:t>, Node, Java, </a:t>
            </a:r>
            <a:r>
              <a:rPr lang="pt-BR" dirty="0" err="1"/>
              <a:t>SpringBoot</a:t>
            </a:r>
            <a:r>
              <a:rPr lang="pt-BR" dirty="0"/>
              <a:t>, </a:t>
            </a:r>
            <a:r>
              <a:rPr lang="pt-BR" dirty="0" err="1"/>
              <a:t>Kotlin</a:t>
            </a:r>
            <a:r>
              <a:rPr lang="pt-BR" dirty="0"/>
              <a:t>, Docker.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260305-E8FB-404D-B88D-3771D1A9A6CC}"/>
              </a:ext>
            </a:extLst>
          </p:cNvPr>
          <p:cNvSpPr txBox="1"/>
          <p:nvPr/>
        </p:nvSpPr>
        <p:spPr>
          <a:xfrm>
            <a:off x="0" y="6488668"/>
            <a:ext cx="1219199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nodejs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183759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MongoDB</a:t>
            </a:r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ilhares de MongoDB Bancos de Dados comprometida e refém – Naked Security">
            <a:extLst>
              <a:ext uri="{FF2B5EF4-FFF2-40B4-BE49-F238E27FC236}">
                <a16:creationId xmlns:a16="http://schemas.microsoft.com/office/drawing/2014/main" id="{013C3D57-494F-4644-9573-FD676A1E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5" y="-762213"/>
            <a:ext cx="5285597" cy="27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F5CDAFD-20CF-43FE-95E3-DF79B045B1AC}"/>
              </a:ext>
            </a:extLst>
          </p:cNvPr>
          <p:cNvSpPr txBox="1"/>
          <p:nvPr/>
        </p:nvSpPr>
        <p:spPr>
          <a:xfrm>
            <a:off x="5261810" y="1050757"/>
            <a:ext cx="6232357" cy="57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1B34A5-8B26-47F7-A531-18465FB916A9}"/>
              </a:ext>
            </a:extLst>
          </p:cNvPr>
          <p:cNvSpPr txBox="1"/>
          <p:nvPr/>
        </p:nvSpPr>
        <p:spPr>
          <a:xfrm>
            <a:off x="5116757" y="1245936"/>
            <a:ext cx="6917532" cy="4447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é um banco de dados de plataforma cruzada orientado a documentos que fornece alto desempenho, alta disponibilidade e fácil escalabilidade. 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trabalha no conceito de coleção e documento</a:t>
            </a:r>
          </a:p>
          <a:p>
            <a:pPr>
              <a:lnSpc>
                <a:spcPct val="200000"/>
              </a:lnSpc>
            </a:pP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banco de dados é um contêiner físico para coleções. Cada banco de dados obtém seu próprio conjunto de arquivos no sistema de arquivos. Um único servidor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normalmente tem vários bancos de dados</a:t>
            </a: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867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MongoDB</a:t>
            </a:r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ilhares de MongoDB Bancos de Dados comprometida e refém – Naked Security">
            <a:extLst>
              <a:ext uri="{FF2B5EF4-FFF2-40B4-BE49-F238E27FC236}">
                <a16:creationId xmlns:a16="http://schemas.microsoft.com/office/drawing/2014/main" id="{013C3D57-494F-4644-9573-FD676A1E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5" y="-762213"/>
            <a:ext cx="5285597" cy="27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F5CDAFD-20CF-43FE-95E3-DF79B045B1AC}"/>
              </a:ext>
            </a:extLst>
          </p:cNvPr>
          <p:cNvSpPr txBox="1"/>
          <p:nvPr/>
        </p:nvSpPr>
        <p:spPr>
          <a:xfrm>
            <a:off x="5261810" y="1050757"/>
            <a:ext cx="6232357" cy="57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1B34A5-8B26-47F7-A531-18465FB916A9}"/>
              </a:ext>
            </a:extLst>
          </p:cNvPr>
          <p:cNvSpPr txBox="1"/>
          <p:nvPr/>
        </p:nvSpPr>
        <p:spPr>
          <a:xfrm>
            <a:off x="5116757" y="1245936"/>
            <a:ext cx="6917532" cy="4447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Coleção é um grupo de documentos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É o equivalente a uma tabela RDBMS.</a:t>
            </a:r>
          </a:p>
          <a:p>
            <a:pPr>
              <a:lnSpc>
                <a:spcPct val="200000"/>
              </a:lnSpc>
            </a:pP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 documento é um conjunto de pares de valores-chave. Os documentos possuem esquema dinâmico. O esquema dinâmico significa que os documentos na mesma coleção não precisam ter o mesmo conjunto de campos ou estrutura, e os campos comuns nos documentos de uma coleção podem conter diferentes tipos de dados. </a:t>
            </a: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844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MongoDB</a:t>
            </a:r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ilhares de MongoDB Bancos de Dados comprometida e refém – Naked Security">
            <a:extLst>
              <a:ext uri="{FF2B5EF4-FFF2-40B4-BE49-F238E27FC236}">
                <a16:creationId xmlns:a16="http://schemas.microsoft.com/office/drawing/2014/main" id="{013C3D57-494F-4644-9573-FD676A1E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5" y="-762213"/>
            <a:ext cx="5285597" cy="27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F5CDAFD-20CF-43FE-95E3-DF79B045B1AC}"/>
              </a:ext>
            </a:extLst>
          </p:cNvPr>
          <p:cNvSpPr txBox="1"/>
          <p:nvPr/>
        </p:nvSpPr>
        <p:spPr>
          <a:xfrm>
            <a:off x="5261810" y="1050757"/>
            <a:ext cx="6232357" cy="57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1B34A5-8B26-47F7-A531-18465FB916A9}"/>
              </a:ext>
            </a:extLst>
          </p:cNvPr>
          <p:cNvSpPr txBox="1"/>
          <p:nvPr/>
        </p:nvSpPr>
        <p:spPr>
          <a:xfrm>
            <a:off x="5116757" y="1245936"/>
            <a:ext cx="6917532" cy="3896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Vamos preparar o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mongoDB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 para o nosso projeto.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Crie uma conta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free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 no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mongoDB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 Atlas. Utilizaremos o Atlas, pois trata de um serviço online do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mongoDB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 na AWS.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Depois de criada a conta será necessário criar um Cluster, que a grosso modo podemos associar com a ideia de servidor.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Acompanhe a tela.</a:t>
            </a:r>
          </a:p>
        </p:txBody>
      </p:sp>
    </p:spTree>
    <p:extLst>
      <p:ext uri="{BB962C8B-B14F-4D97-AF65-F5344CB8AC3E}">
        <p14:creationId xmlns:p14="http://schemas.microsoft.com/office/powerpoint/2010/main" val="1635481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MongoDB</a:t>
            </a:r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ilhares de MongoDB Bancos de Dados comprometida e refém – Naked Security">
            <a:extLst>
              <a:ext uri="{FF2B5EF4-FFF2-40B4-BE49-F238E27FC236}">
                <a16:creationId xmlns:a16="http://schemas.microsoft.com/office/drawing/2014/main" id="{013C3D57-494F-4644-9573-FD676A1E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5" y="-762213"/>
            <a:ext cx="5285597" cy="27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F5CDAFD-20CF-43FE-95E3-DF79B045B1AC}"/>
              </a:ext>
            </a:extLst>
          </p:cNvPr>
          <p:cNvSpPr txBox="1"/>
          <p:nvPr/>
        </p:nvSpPr>
        <p:spPr>
          <a:xfrm>
            <a:off x="5261810" y="1050757"/>
            <a:ext cx="6232357" cy="57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86AE1F-9105-405C-8DD6-8B90CF0E0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063" y="1496260"/>
            <a:ext cx="6894921" cy="421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06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MongoDB</a:t>
            </a:r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ilhares de MongoDB Bancos de Dados comprometida e refém – Naked Security">
            <a:extLst>
              <a:ext uri="{FF2B5EF4-FFF2-40B4-BE49-F238E27FC236}">
                <a16:creationId xmlns:a16="http://schemas.microsoft.com/office/drawing/2014/main" id="{013C3D57-494F-4644-9573-FD676A1E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5" y="-762213"/>
            <a:ext cx="5285597" cy="27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F5CDAFD-20CF-43FE-95E3-DF79B045B1AC}"/>
              </a:ext>
            </a:extLst>
          </p:cNvPr>
          <p:cNvSpPr txBox="1"/>
          <p:nvPr/>
        </p:nvSpPr>
        <p:spPr>
          <a:xfrm>
            <a:off x="5261810" y="1050757"/>
            <a:ext cx="6232357" cy="57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46F037-027F-4A79-83CC-1C090838C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50" t="15405" r="24219"/>
          <a:stretch/>
        </p:blipFill>
        <p:spPr>
          <a:xfrm>
            <a:off x="5261810" y="1217614"/>
            <a:ext cx="6343650" cy="564038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5FE68CD-7E07-4D27-AEDA-A91F51B4C522}"/>
              </a:ext>
            </a:extLst>
          </p:cNvPr>
          <p:cNvSpPr/>
          <p:nvPr/>
        </p:nvSpPr>
        <p:spPr>
          <a:xfrm>
            <a:off x="9458325" y="2133600"/>
            <a:ext cx="1943100" cy="4086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066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MongoDB</a:t>
            </a:r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ilhares de MongoDB Bancos de Dados comprometida e refém – Naked Security">
            <a:extLst>
              <a:ext uri="{FF2B5EF4-FFF2-40B4-BE49-F238E27FC236}">
                <a16:creationId xmlns:a16="http://schemas.microsoft.com/office/drawing/2014/main" id="{013C3D57-494F-4644-9573-FD676A1E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5" y="-762213"/>
            <a:ext cx="5285597" cy="27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F5CDAFD-20CF-43FE-95E3-DF79B045B1AC}"/>
              </a:ext>
            </a:extLst>
          </p:cNvPr>
          <p:cNvSpPr txBox="1"/>
          <p:nvPr/>
        </p:nvSpPr>
        <p:spPr>
          <a:xfrm>
            <a:off x="5261810" y="1050757"/>
            <a:ext cx="6232357" cy="57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46F037-027F-4A79-83CC-1C090838C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50" t="15405" r="24219"/>
          <a:stretch/>
        </p:blipFill>
        <p:spPr>
          <a:xfrm>
            <a:off x="5261810" y="1217614"/>
            <a:ext cx="6343650" cy="564038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5FE68CD-7E07-4D27-AEDA-A91F51B4C522}"/>
              </a:ext>
            </a:extLst>
          </p:cNvPr>
          <p:cNvSpPr/>
          <p:nvPr/>
        </p:nvSpPr>
        <p:spPr>
          <a:xfrm>
            <a:off x="9458325" y="2133600"/>
            <a:ext cx="1943100" cy="4086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37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MongoDB</a:t>
            </a:r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ilhares de MongoDB Bancos de Dados comprometida e refém – Naked Security">
            <a:extLst>
              <a:ext uri="{FF2B5EF4-FFF2-40B4-BE49-F238E27FC236}">
                <a16:creationId xmlns:a16="http://schemas.microsoft.com/office/drawing/2014/main" id="{013C3D57-494F-4644-9573-FD676A1E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5" y="-762213"/>
            <a:ext cx="5285597" cy="27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F5CDAFD-20CF-43FE-95E3-DF79B045B1AC}"/>
              </a:ext>
            </a:extLst>
          </p:cNvPr>
          <p:cNvSpPr txBox="1"/>
          <p:nvPr/>
        </p:nvSpPr>
        <p:spPr>
          <a:xfrm>
            <a:off x="5261810" y="1050757"/>
            <a:ext cx="6232357" cy="57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E604D0-EFB8-498D-8396-D4FBE488A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868" y="2099101"/>
            <a:ext cx="6441679" cy="467337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886F7F-C427-4BC8-9F4B-573DE046D641}"/>
              </a:ext>
            </a:extLst>
          </p:cNvPr>
          <p:cNvSpPr txBox="1"/>
          <p:nvPr/>
        </p:nvSpPr>
        <p:spPr>
          <a:xfrm>
            <a:off x="4919222" y="972639"/>
            <a:ext cx="6917532" cy="1126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Você deve escolher local onde o serviço do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mongoDB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 irá rodar. Eu escolhi AWS e a região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N.Virginia</a:t>
            </a: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87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MongoDB</a:t>
            </a:r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ilhares de MongoDB Bancos de Dados comprometida e refém – Naked Security">
            <a:extLst>
              <a:ext uri="{FF2B5EF4-FFF2-40B4-BE49-F238E27FC236}">
                <a16:creationId xmlns:a16="http://schemas.microsoft.com/office/drawing/2014/main" id="{013C3D57-494F-4644-9573-FD676A1E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5" y="-762213"/>
            <a:ext cx="5285597" cy="27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F5CDAFD-20CF-43FE-95E3-DF79B045B1AC}"/>
              </a:ext>
            </a:extLst>
          </p:cNvPr>
          <p:cNvSpPr txBox="1"/>
          <p:nvPr/>
        </p:nvSpPr>
        <p:spPr>
          <a:xfrm>
            <a:off x="5261810" y="1050757"/>
            <a:ext cx="6232357" cy="57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886F7F-C427-4BC8-9F4B-573DE046D641}"/>
              </a:ext>
            </a:extLst>
          </p:cNvPr>
          <p:cNvSpPr txBox="1"/>
          <p:nvPr/>
        </p:nvSpPr>
        <p:spPr>
          <a:xfrm>
            <a:off x="4919222" y="972639"/>
            <a:ext cx="6917532" cy="1680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Abaixo você deve definir o nome do Cluster. Ele foi nomeado como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ClusterCliente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. Clique em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Create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 Cluster e vamos seguir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C0AECB-DFC3-4062-A113-D10F145B5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26" y="2617490"/>
            <a:ext cx="5966200" cy="37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15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MongoDB</a:t>
            </a:r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ilhares de MongoDB Bancos de Dados comprometida e refém – Naked Security">
            <a:extLst>
              <a:ext uri="{FF2B5EF4-FFF2-40B4-BE49-F238E27FC236}">
                <a16:creationId xmlns:a16="http://schemas.microsoft.com/office/drawing/2014/main" id="{013C3D57-494F-4644-9573-FD676A1E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5" y="-762213"/>
            <a:ext cx="5285597" cy="27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F5CDAFD-20CF-43FE-95E3-DF79B045B1AC}"/>
              </a:ext>
            </a:extLst>
          </p:cNvPr>
          <p:cNvSpPr txBox="1"/>
          <p:nvPr/>
        </p:nvSpPr>
        <p:spPr>
          <a:xfrm>
            <a:off x="5261810" y="1050757"/>
            <a:ext cx="6232357" cy="57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886F7F-C427-4BC8-9F4B-573DE046D641}"/>
              </a:ext>
            </a:extLst>
          </p:cNvPr>
          <p:cNvSpPr txBox="1"/>
          <p:nvPr/>
        </p:nvSpPr>
        <p:spPr>
          <a:xfrm>
            <a:off x="5261810" y="1450347"/>
            <a:ext cx="5855054" cy="1680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A próxima tela é a da criação do Cluster. Isso leva um tempo. Vamos esperar.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Quando finalizado a tela abaixo será mostrada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B8CB7A-08C7-404F-B516-0B753E4E6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4" y="3642104"/>
            <a:ext cx="7069667" cy="216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MongoDB</a:t>
            </a:r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ilhares de MongoDB Bancos de Dados comprometida e refém – Naked Security">
            <a:extLst>
              <a:ext uri="{FF2B5EF4-FFF2-40B4-BE49-F238E27FC236}">
                <a16:creationId xmlns:a16="http://schemas.microsoft.com/office/drawing/2014/main" id="{013C3D57-494F-4644-9573-FD676A1E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5" y="-762213"/>
            <a:ext cx="5285597" cy="27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F5CDAFD-20CF-43FE-95E3-DF79B045B1AC}"/>
              </a:ext>
            </a:extLst>
          </p:cNvPr>
          <p:cNvSpPr txBox="1"/>
          <p:nvPr/>
        </p:nvSpPr>
        <p:spPr>
          <a:xfrm>
            <a:off x="5261810" y="1050757"/>
            <a:ext cx="6232357" cy="57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886F7F-C427-4BC8-9F4B-573DE046D641}"/>
              </a:ext>
            </a:extLst>
          </p:cNvPr>
          <p:cNvSpPr txBox="1"/>
          <p:nvPr/>
        </p:nvSpPr>
        <p:spPr>
          <a:xfrm>
            <a:off x="5261810" y="1450347"/>
            <a:ext cx="5855054" cy="3342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Após o Cluster criado, vamos definir um usuário e configurar um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ip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 para o nosso acesso.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Ao lado esquerdo da tela clique em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Database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 Access e clique em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Add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 New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Database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User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Digite o nome de usuário e a senha e em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Database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User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Privileges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 escolha Atlas Admin</a:t>
            </a:r>
          </a:p>
        </p:txBody>
      </p:sp>
    </p:spTree>
    <p:extLst>
      <p:ext uri="{BB962C8B-B14F-4D97-AF65-F5344CB8AC3E}">
        <p14:creationId xmlns:p14="http://schemas.microsoft.com/office/powerpoint/2010/main" val="424418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Definição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BB59B5-A908-4DCF-9E6C-E48CCC233B5F}"/>
              </a:ext>
            </a:extLst>
          </p:cNvPr>
          <p:cNvSpPr txBox="1"/>
          <p:nvPr/>
        </p:nvSpPr>
        <p:spPr>
          <a:xfrm>
            <a:off x="5174597" y="1542523"/>
            <a:ext cx="6801853" cy="4450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 Express é um framework para aplicativo da web do Node.js mínimo e flexível que fornece um conjunto robusto de recursos para aplicativos web e móvel.</a:t>
            </a:r>
          </a:p>
          <a:p>
            <a:pPr>
              <a:lnSpc>
                <a:spcPct val="200000"/>
              </a:lnSpc>
            </a:pPr>
            <a:r>
              <a:rPr lang="pt-BR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Ele fornece uma API simples para construir sites, aplicativos da web e </a:t>
            </a:r>
            <a:r>
              <a:rPr lang="pt-BR" b="0" i="0" dirty="0" err="1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back-ends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 e também utiliza diversos módulos disponíveis no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npm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pt-BR" b="0" i="0" dirty="0"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desenvolvido por </a:t>
            </a: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TJ 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Holowaychuk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pt-BR" b="0" i="0" dirty="0"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8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MongoDB</a:t>
            </a:r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ilhares de MongoDB Bancos de Dados comprometida e refém – Naked Security">
            <a:extLst>
              <a:ext uri="{FF2B5EF4-FFF2-40B4-BE49-F238E27FC236}">
                <a16:creationId xmlns:a16="http://schemas.microsoft.com/office/drawing/2014/main" id="{013C3D57-494F-4644-9573-FD676A1E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5" y="-762213"/>
            <a:ext cx="5285597" cy="27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F5CDAFD-20CF-43FE-95E3-DF79B045B1AC}"/>
              </a:ext>
            </a:extLst>
          </p:cNvPr>
          <p:cNvSpPr txBox="1"/>
          <p:nvPr/>
        </p:nvSpPr>
        <p:spPr>
          <a:xfrm>
            <a:off x="5261810" y="1050757"/>
            <a:ext cx="6232357" cy="57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E59782-5441-4729-BA95-843C1380C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75" y="1208912"/>
            <a:ext cx="4195350" cy="542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61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MongoDB</a:t>
            </a:r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ilhares de MongoDB Bancos de Dados comprometida e refém – Naked Security">
            <a:extLst>
              <a:ext uri="{FF2B5EF4-FFF2-40B4-BE49-F238E27FC236}">
                <a16:creationId xmlns:a16="http://schemas.microsoft.com/office/drawing/2014/main" id="{013C3D57-494F-4644-9573-FD676A1E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5" y="-762213"/>
            <a:ext cx="5285597" cy="27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F5CDAFD-20CF-43FE-95E3-DF79B045B1AC}"/>
              </a:ext>
            </a:extLst>
          </p:cNvPr>
          <p:cNvSpPr txBox="1"/>
          <p:nvPr/>
        </p:nvSpPr>
        <p:spPr>
          <a:xfrm>
            <a:off x="5261810" y="1050757"/>
            <a:ext cx="6232357" cy="57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886F7F-C427-4BC8-9F4B-573DE046D641}"/>
              </a:ext>
            </a:extLst>
          </p:cNvPr>
          <p:cNvSpPr txBox="1"/>
          <p:nvPr/>
        </p:nvSpPr>
        <p:spPr>
          <a:xfrm>
            <a:off x="5147281" y="1045791"/>
            <a:ext cx="6825415" cy="132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Próximo passo é criar um </a:t>
            </a:r>
            <a:r>
              <a:rPr lang="pt-BR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ip</a:t>
            </a: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para a nossa conexão. Ao lado esquerdo da tela você encontrará o link Network Access. Clique em </a:t>
            </a:r>
            <a:r>
              <a:rPr lang="pt-BR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Add</a:t>
            </a: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IP </a:t>
            </a:r>
            <a:r>
              <a:rPr lang="pt-BR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Address</a:t>
            </a: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e após clique em </a:t>
            </a:r>
            <a:r>
              <a:rPr lang="pt-BR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Add</a:t>
            </a: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Current</a:t>
            </a: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Ip</a:t>
            </a: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Address</a:t>
            </a: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e </a:t>
            </a:r>
            <a:r>
              <a:rPr lang="pt-BR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Confirm</a:t>
            </a:r>
            <a:endParaRPr lang="pt-BR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5AA6F3-3F01-4A36-AEAD-286153D93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809" y="2581700"/>
            <a:ext cx="6560415" cy="4028649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13C26BAB-2687-42FA-9A60-DEC2D20C514E}"/>
              </a:ext>
            </a:extLst>
          </p:cNvPr>
          <p:cNvSpPr/>
          <p:nvPr/>
        </p:nvSpPr>
        <p:spPr>
          <a:xfrm>
            <a:off x="5437028" y="4095750"/>
            <a:ext cx="1668622" cy="590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91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MongoDB</a:t>
            </a:r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ilhares de MongoDB Bancos de Dados comprometida e refém – Naked Security">
            <a:extLst>
              <a:ext uri="{FF2B5EF4-FFF2-40B4-BE49-F238E27FC236}">
                <a16:creationId xmlns:a16="http://schemas.microsoft.com/office/drawing/2014/main" id="{013C3D57-494F-4644-9573-FD676A1E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5" y="-762213"/>
            <a:ext cx="5285597" cy="27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F5CDAFD-20CF-43FE-95E3-DF79B045B1AC}"/>
              </a:ext>
            </a:extLst>
          </p:cNvPr>
          <p:cNvSpPr txBox="1"/>
          <p:nvPr/>
        </p:nvSpPr>
        <p:spPr>
          <a:xfrm>
            <a:off x="5261810" y="1050757"/>
            <a:ext cx="6232357" cy="57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886F7F-C427-4BC8-9F4B-573DE046D641}"/>
              </a:ext>
            </a:extLst>
          </p:cNvPr>
          <p:cNvSpPr txBox="1"/>
          <p:nvPr/>
        </p:nvSpPr>
        <p:spPr>
          <a:xfrm>
            <a:off x="5147281" y="1045791"/>
            <a:ext cx="6825415" cy="132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Agora chegou a hora de pegar nossa </a:t>
            </a:r>
            <a:r>
              <a:rPr lang="pt-BR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url</a:t>
            </a: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de conexão com o banco de dados.</a:t>
            </a:r>
          </a:p>
          <a:p>
            <a:pPr>
              <a:lnSpc>
                <a:spcPct val="200000"/>
              </a:lnSpc>
            </a:pP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Clique em Clusters ao lado esquerdo e clique no botão </a:t>
            </a:r>
            <a:r>
              <a:rPr lang="pt-BR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connect</a:t>
            </a:r>
            <a:endParaRPr lang="pt-BR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A6B4D3-29E4-45A1-B0F9-33CC46ECE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298" y="2536356"/>
            <a:ext cx="4071984" cy="4158622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2C053266-E1F5-4DCD-95D9-3980DA215165}"/>
              </a:ext>
            </a:extLst>
          </p:cNvPr>
          <p:cNvSpPr/>
          <p:nvPr/>
        </p:nvSpPr>
        <p:spPr>
          <a:xfrm>
            <a:off x="7232955" y="4772526"/>
            <a:ext cx="876329" cy="4411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547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MongoDB</a:t>
            </a:r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ilhares de MongoDB Bancos de Dados comprometida e refém – Naked Security">
            <a:extLst>
              <a:ext uri="{FF2B5EF4-FFF2-40B4-BE49-F238E27FC236}">
                <a16:creationId xmlns:a16="http://schemas.microsoft.com/office/drawing/2014/main" id="{013C3D57-494F-4644-9573-FD676A1E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5" y="-762213"/>
            <a:ext cx="5285597" cy="27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F5CDAFD-20CF-43FE-95E3-DF79B045B1AC}"/>
              </a:ext>
            </a:extLst>
          </p:cNvPr>
          <p:cNvSpPr txBox="1"/>
          <p:nvPr/>
        </p:nvSpPr>
        <p:spPr>
          <a:xfrm>
            <a:off x="5261810" y="1050757"/>
            <a:ext cx="6232357" cy="57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886F7F-C427-4BC8-9F4B-573DE046D641}"/>
              </a:ext>
            </a:extLst>
          </p:cNvPr>
          <p:cNvSpPr txBox="1"/>
          <p:nvPr/>
        </p:nvSpPr>
        <p:spPr>
          <a:xfrm>
            <a:off x="5147281" y="1045791"/>
            <a:ext cx="6825415" cy="465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Clique em Connect </a:t>
            </a:r>
            <a:r>
              <a:rPr lang="pt-BR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yout</a:t>
            </a: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application</a:t>
            </a:r>
            <a:endParaRPr lang="pt-BR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628273-90C3-4E3C-B018-9715ECD0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049" y="1511560"/>
            <a:ext cx="5559698" cy="4775845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2C053266-E1F5-4DCD-95D9-3980DA215165}"/>
              </a:ext>
            </a:extLst>
          </p:cNvPr>
          <p:cNvSpPr/>
          <p:nvPr/>
        </p:nvSpPr>
        <p:spPr>
          <a:xfrm>
            <a:off x="5012049" y="4025060"/>
            <a:ext cx="5559698" cy="847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048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MongoDB</a:t>
            </a:r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ilhares de MongoDB Bancos de Dados comprometida e refém – Naked Security">
            <a:extLst>
              <a:ext uri="{FF2B5EF4-FFF2-40B4-BE49-F238E27FC236}">
                <a16:creationId xmlns:a16="http://schemas.microsoft.com/office/drawing/2014/main" id="{013C3D57-494F-4644-9573-FD676A1E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5" y="-762213"/>
            <a:ext cx="5285597" cy="27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F5CDAFD-20CF-43FE-95E3-DF79B045B1AC}"/>
              </a:ext>
            </a:extLst>
          </p:cNvPr>
          <p:cNvSpPr txBox="1"/>
          <p:nvPr/>
        </p:nvSpPr>
        <p:spPr>
          <a:xfrm>
            <a:off x="5261810" y="1050757"/>
            <a:ext cx="6232357" cy="57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pt-BR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886F7F-C427-4BC8-9F4B-573DE046D641}"/>
              </a:ext>
            </a:extLst>
          </p:cNvPr>
          <p:cNvSpPr txBox="1"/>
          <p:nvPr/>
        </p:nvSpPr>
        <p:spPr>
          <a:xfrm>
            <a:off x="5147281" y="1045791"/>
            <a:ext cx="6825415" cy="465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copia a </a:t>
            </a:r>
            <a:r>
              <a:rPr lang="pt-BR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url</a:t>
            </a: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de conexão com o banco de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723130-A31F-4BCF-A771-4A4477F6E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193" y="1489005"/>
            <a:ext cx="5395556" cy="507355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2C053266-E1F5-4DCD-95D9-3980DA215165}"/>
              </a:ext>
            </a:extLst>
          </p:cNvPr>
          <p:cNvSpPr/>
          <p:nvPr/>
        </p:nvSpPr>
        <p:spPr>
          <a:xfrm>
            <a:off x="5012049" y="4025060"/>
            <a:ext cx="5559698" cy="847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69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MongoDB</a:t>
            </a:r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ilhares de MongoDB Bancos de Dados comprometida e refém – Naked Security">
            <a:extLst>
              <a:ext uri="{FF2B5EF4-FFF2-40B4-BE49-F238E27FC236}">
                <a16:creationId xmlns:a16="http://schemas.microsoft.com/office/drawing/2014/main" id="{013C3D57-494F-4644-9573-FD676A1E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5" y="-762213"/>
            <a:ext cx="5285597" cy="27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886F7F-C427-4BC8-9F4B-573DE046D641}"/>
              </a:ext>
            </a:extLst>
          </p:cNvPr>
          <p:cNvSpPr txBox="1"/>
          <p:nvPr/>
        </p:nvSpPr>
        <p:spPr>
          <a:xfrm>
            <a:off x="5261810" y="1988844"/>
            <a:ext cx="6825415" cy="147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Guarde essa </a:t>
            </a:r>
            <a:r>
              <a:rPr lang="pt-BR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url</a:t>
            </a: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, pois ela é fundamental para desenvolvimento do nosso projeto.</a:t>
            </a:r>
          </a:p>
        </p:txBody>
      </p:sp>
    </p:spTree>
    <p:extLst>
      <p:ext uri="{BB962C8B-B14F-4D97-AF65-F5344CB8AC3E}">
        <p14:creationId xmlns:p14="http://schemas.microsoft.com/office/powerpoint/2010/main" val="4009245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MongoDB</a:t>
            </a:r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ilhares de MongoDB Bancos de Dados comprometida e refém – Naked Security">
            <a:extLst>
              <a:ext uri="{FF2B5EF4-FFF2-40B4-BE49-F238E27FC236}">
                <a16:creationId xmlns:a16="http://schemas.microsoft.com/office/drawing/2014/main" id="{013C3D57-494F-4644-9573-FD676A1E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5" y="-762213"/>
            <a:ext cx="5285597" cy="27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886F7F-C427-4BC8-9F4B-573DE046D641}"/>
              </a:ext>
            </a:extLst>
          </p:cNvPr>
          <p:cNvSpPr txBox="1"/>
          <p:nvPr/>
        </p:nvSpPr>
        <p:spPr>
          <a:xfrm>
            <a:off x="5261810" y="1988844"/>
            <a:ext cx="6825415" cy="368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Agora será necessário a utilização de uma interface que irá nos ajudar a estabelecer a persistência no </a:t>
            </a:r>
            <a:r>
              <a:rPr lang="pt-BR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mongoDB</a:t>
            </a: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usando express. </a:t>
            </a:r>
          </a:p>
          <a:p>
            <a:pPr>
              <a:lnSpc>
                <a:spcPct val="200000"/>
              </a:lnSpc>
            </a:pP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usar o </a:t>
            </a:r>
            <a:r>
              <a:rPr lang="pt-BR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mongoosejs</a:t>
            </a: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6023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Mongoose</a:t>
            </a:r>
            <a:r>
              <a:rPr lang="pt-BR" sz="1800" dirty="0"/>
              <a:t>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ABOUT MONGOOS - Mongoose.js - Open Collective">
            <a:extLst>
              <a:ext uri="{FF2B5EF4-FFF2-40B4-BE49-F238E27FC236}">
                <a16:creationId xmlns:a16="http://schemas.microsoft.com/office/drawing/2014/main" id="{01DD26E8-6F59-42B9-A24E-FA22AC9D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226" y="1391494"/>
            <a:ext cx="3955898" cy="19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CA3065A-659F-45C8-A6B0-BAF108F39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799" y="3308371"/>
            <a:ext cx="3904854" cy="14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09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Mongoose</a:t>
            </a:r>
            <a:r>
              <a:rPr lang="pt-BR" sz="1800" dirty="0"/>
              <a:t>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ABOUT MONGOOS - Mongoose.js - Open Collective">
            <a:extLst>
              <a:ext uri="{FF2B5EF4-FFF2-40B4-BE49-F238E27FC236}">
                <a16:creationId xmlns:a16="http://schemas.microsoft.com/office/drawing/2014/main" id="{01DD26E8-6F59-42B9-A24E-FA22AC9D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950" y="85301"/>
            <a:ext cx="1419153" cy="68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CA3065A-659F-45C8-A6B0-BAF108F39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898" y="706264"/>
            <a:ext cx="2283877" cy="83219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D2F862-71B5-4762-B8F3-572649F792A5}"/>
              </a:ext>
            </a:extLst>
          </p:cNvPr>
          <p:cNvSpPr txBox="1"/>
          <p:nvPr/>
        </p:nvSpPr>
        <p:spPr>
          <a:xfrm>
            <a:off x="5261810" y="1988844"/>
            <a:ext cx="6825415" cy="370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Para começar trabalhar com 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mongoose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é necessário instalar o seu módulo.</a:t>
            </a:r>
          </a:p>
          <a:p>
            <a:pPr>
              <a:lnSpc>
                <a:spcPct val="200000"/>
              </a:lnSpc>
            </a:pP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npm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install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mongoose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–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save</a:t>
            </a: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mongoose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irá nos ajudar a definir o esquema de dados das “tabelas”, bem como a executar os comandos de CRUD em nossa aplicação</a:t>
            </a:r>
          </a:p>
        </p:txBody>
      </p:sp>
    </p:spTree>
    <p:extLst>
      <p:ext uri="{BB962C8B-B14F-4D97-AF65-F5344CB8AC3E}">
        <p14:creationId xmlns:p14="http://schemas.microsoft.com/office/powerpoint/2010/main" val="1401844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373949"/>
          </a:xfrm>
        </p:spPr>
        <p:txBody>
          <a:bodyPr anchor="b">
            <a:normAutofit fontScale="90000"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790" y="249631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Mongoose</a:t>
            </a:r>
            <a:r>
              <a:rPr lang="pt-BR" sz="1800" dirty="0"/>
              <a:t>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ABOUT MONGOOS - Mongoose.js - Open Collective">
            <a:extLst>
              <a:ext uri="{FF2B5EF4-FFF2-40B4-BE49-F238E27FC236}">
                <a16:creationId xmlns:a16="http://schemas.microsoft.com/office/drawing/2014/main" id="{01DD26E8-6F59-42B9-A24E-FA22AC9D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950" y="85301"/>
            <a:ext cx="1419153" cy="68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CA3065A-659F-45C8-A6B0-BAF108F39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898" y="706264"/>
            <a:ext cx="2283877" cy="83219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D2F862-71B5-4762-B8F3-572649F792A5}"/>
              </a:ext>
            </a:extLst>
          </p:cNvPr>
          <p:cNvSpPr txBox="1"/>
          <p:nvPr/>
        </p:nvSpPr>
        <p:spPr>
          <a:xfrm>
            <a:off x="5261810" y="1988844"/>
            <a:ext cx="6825415" cy="124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importar o módulo do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mongoose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e configura a conexão com o banco de dados.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A4D611A-145F-499A-A192-1156B5386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90" y="4333545"/>
            <a:ext cx="11468100" cy="2038662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E1CD7376-1D2D-4E06-BEF2-FA0A91AFDA11}"/>
              </a:ext>
            </a:extLst>
          </p:cNvPr>
          <p:cNvSpPr/>
          <p:nvPr/>
        </p:nvSpPr>
        <p:spPr>
          <a:xfrm>
            <a:off x="4245724" y="4604158"/>
            <a:ext cx="1083951" cy="847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59E0D30-1BE9-4317-B540-758694B8520F}"/>
              </a:ext>
            </a:extLst>
          </p:cNvPr>
          <p:cNvSpPr/>
          <p:nvPr/>
        </p:nvSpPr>
        <p:spPr>
          <a:xfrm>
            <a:off x="8005179" y="4732593"/>
            <a:ext cx="752747" cy="486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57D1121-DBC5-4C92-AB58-35D447F73EFD}"/>
              </a:ext>
            </a:extLst>
          </p:cNvPr>
          <p:cNvSpPr txBox="1"/>
          <p:nvPr/>
        </p:nvSpPr>
        <p:spPr>
          <a:xfrm>
            <a:off x="2766486" y="287569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Sua senha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D8470AF-145D-4384-8C84-3B50C76C1B40}"/>
              </a:ext>
            </a:extLst>
          </p:cNvPr>
          <p:cNvSpPr txBox="1"/>
          <p:nvPr/>
        </p:nvSpPr>
        <p:spPr>
          <a:xfrm>
            <a:off x="6986749" y="6529193"/>
            <a:ext cx="417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 nome para o seu banco de dados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E8C2D5C-3220-4DBD-B931-9C92C22E44D1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3419870" y="3245030"/>
            <a:ext cx="1367830" cy="1359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8E8B99B-E0D9-404E-90A0-2BC0C143E92D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8381552" y="5219053"/>
            <a:ext cx="694071" cy="13101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1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Preparação ambiente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BB59B5-A908-4DCF-9E6C-E48CCC233B5F}"/>
              </a:ext>
            </a:extLst>
          </p:cNvPr>
          <p:cNvSpPr txBox="1"/>
          <p:nvPr/>
        </p:nvSpPr>
        <p:spPr>
          <a:xfrm>
            <a:off x="5174597" y="355407"/>
            <a:ext cx="6801853" cy="5390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Antes de começar a programar e a criar seus apps com o Express é necessário preparar o ambiente de desenvolvimento. Portanto você precisa instalar as seguintes ferramentas: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	</a:t>
            </a: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- </a:t>
            </a:r>
            <a:r>
              <a:rPr lang="pt-BR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(https://nodejs.org/</a:t>
            </a:r>
            <a:r>
              <a:rPr lang="pt-BR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en</a:t>
            </a: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/);</a:t>
            </a:r>
          </a:p>
          <a:p>
            <a:pPr>
              <a:lnSpc>
                <a:spcPct val="200000"/>
              </a:lnSpc>
            </a:pPr>
            <a:r>
              <a:rPr lang="pt-BR" sz="1400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	- </a:t>
            </a:r>
            <a:r>
              <a:rPr lang="pt-BR" sz="1400" b="0" i="0" dirty="0" err="1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VSCode</a:t>
            </a:r>
            <a:r>
              <a:rPr lang="pt-BR" sz="1400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(https://code.visualstudio.com/) </a:t>
            </a:r>
          </a:p>
          <a:p>
            <a:pPr>
              <a:lnSpc>
                <a:spcPct val="200000"/>
              </a:lnSpc>
            </a:pP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	</a:t>
            </a:r>
            <a:r>
              <a:rPr lang="pt-BR" sz="1400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ou outra IDE de sua preferência;</a:t>
            </a:r>
          </a:p>
          <a:p>
            <a:pPr>
              <a:lnSpc>
                <a:spcPct val="200000"/>
              </a:lnSpc>
            </a:pP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	- Para realizar as chamadas com os verbos de solicitação 		vamos usar o POSTMAN ou ARC:</a:t>
            </a:r>
          </a:p>
          <a:p>
            <a:pPr>
              <a:lnSpc>
                <a:spcPct val="200000"/>
              </a:lnSpc>
            </a:pPr>
            <a:r>
              <a:rPr lang="pt-BR" sz="1400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		- POSTMAN(https://www.postman.com/downloads/);</a:t>
            </a:r>
          </a:p>
          <a:p>
            <a:pPr>
              <a:lnSpc>
                <a:spcPct val="200000"/>
              </a:lnSpc>
            </a:pP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		- ARC(https://install.advancedrestclient.com/</a:t>
            </a:r>
            <a:r>
              <a:rPr lang="pt-BR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install</a:t>
            </a:r>
            <a:r>
              <a:rPr lang="pt-BR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).</a:t>
            </a:r>
            <a:endParaRPr lang="pt-BR" sz="1400" b="0" i="0" dirty="0"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50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Mongoose</a:t>
            </a:r>
            <a:r>
              <a:rPr lang="pt-BR" sz="1800" dirty="0"/>
              <a:t>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ABOUT MONGOOS - Mongoose.js - Open Collective">
            <a:extLst>
              <a:ext uri="{FF2B5EF4-FFF2-40B4-BE49-F238E27FC236}">
                <a16:creationId xmlns:a16="http://schemas.microsoft.com/office/drawing/2014/main" id="{01DD26E8-6F59-42B9-A24E-FA22AC9D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950" y="85301"/>
            <a:ext cx="1419153" cy="68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CA3065A-659F-45C8-A6B0-BAF108F39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898" y="706264"/>
            <a:ext cx="2283877" cy="83219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D2F862-71B5-4762-B8F3-572649F792A5}"/>
              </a:ext>
            </a:extLst>
          </p:cNvPr>
          <p:cNvSpPr txBox="1"/>
          <p:nvPr/>
        </p:nvSpPr>
        <p:spPr>
          <a:xfrm>
            <a:off x="5261810" y="1988844"/>
            <a:ext cx="6825415" cy="124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Agora iremos definir o esquema de dados que terá essa “tabela”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AA463D-BAFB-45F6-8BDB-3712234156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483"/>
          <a:stretch/>
        </p:blipFill>
        <p:spPr>
          <a:xfrm>
            <a:off x="5191125" y="3428999"/>
            <a:ext cx="685697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92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 err="1"/>
              <a:t>Mongoose</a:t>
            </a:r>
            <a:r>
              <a:rPr lang="pt-BR" sz="1800" dirty="0"/>
              <a:t>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ABOUT MONGOOS - Mongoose.js - Open Collective">
            <a:extLst>
              <a:ext uri="{FF2B5EF4-FFF2-40B4-BE49-F238E27FC236}">
                <a16:creationId xmlns:a16="http://schemas.microsoft.com/office/drawing/2014/main" id="{01DD26E8-6F59-42B9-A24E-FA22AC9D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950" y="85301"/>
            <a:ext cx="1419153" cy="68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CA3065A-659F-45C8-A6B0-BAF108F39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898" y="706264"/>
            <a:ext cx="2283877" cy="83219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D2F862-71B5-4762-B8F3-572649F792A5}"/>
              </a:ext>
            </a:extLst>
          </p:cNvPr>
          <p:cNvSpPr txBox="1"/>
          <p:nvPr/>
        </p:nvSpPr>
        <p:spPr>
          <a:xfrm>
            <a:off x="5261810" y="1988844"/>
            <a:ext cx="6825415" cy="185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Finalizado o esquema criaremos o modelo de dados para o nosso projeto. Vamos chamar de cliente e passar o esquema criado.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E86FB5-6F32-4F5C-BD5A-7D990E769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868" y="3829446"/>
            <a:ext cx="5414962" cy="28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31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D2F862-71B5-4762-B8F3-572649F792A5}"/>
              </a:ext>
            </a:extLst>
          </p:cNvPr>
          <p:cNvSpPr txBox="1"/>
          <p:nvPr/>
        </p:nvSpPr>
        <p:spPr>
          <a:xfrm>
            <a:off x="5261810" y="1988844"/>
            <a:ext cx="6825415" cy="3088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Tudo pronto para executar nosso projeto agora de uma forma mais completa.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alterar o conteúdo das rotas. Iniciaremos pelo post, pois será por meio dele que iremos cadastrar os dados para serem manipulados.</a:t>
            </a:r>
          </a:p>
        </p:txBody>
      </p:sp>
    </p:spTree>
    <p:extLst>
      <p:ext uri="{BB962C8B-B14F-4D97-AF65-F5344CB8AC3E}">
        <p14:creationId xmlns:p14="http://schemas.microsoft.com/office/powerpoint/2010/main" val="1318640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72B199-8095-4A97-A484-0C37EE01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986" y="625683"/>
            <a:ext cx="7077075" cy="157742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4FA147-27A9-472F-945C-CBF25DFD17A6}"/>
              </a:ext>
            </a:extLst>
          </p:cNvPr>
          <p:cNvSpPr txBox="1"/>
          <p:nvPr/>
        </p:nvSpPr>
        <p:spPr>
          <a:xfrm>
            <a:off x="5194871" y="2550819"/>
            <a:ext cx="6825415" cy="4011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Abra o POSTMAN e cadastre os seguintes dados: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nome"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“Mauro</a:t>
            </a:r>
            <a:r>
              <a:rPr lang="pt-BR" sz="2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 Silva"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“mauro@yahoo.com.br"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"cpf"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"121212454"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"telefone"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"45454"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"idade"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“mauro"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"senha"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"123"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200000"/>
              </a:lnSpc>
            </a:pP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01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4FA147-27A9-472F-945C-CBF25DFD17A6}"/>
              </a:ext>
            </a:extLst>
          </p:cNvPr>
          <p:cNvSpPr txBox="1"/>
          <p:nvPr/>
        </p:nvSpPr>
        <p:spPr>
          <a:xfrm>
            <a:off x="5194871" y="2550819"/>
            <a:ext cx="6825415" cy="2472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Tente cadastra outra vez e note que irá aparecer um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error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Agora vamos listar os dados dos clientes usando o método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get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no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endpoint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raiz</a:t>
            </a:r>
          </a:p>
        </p:txBody>
      </p:sp>
    </p:spTree>
    <p:extLst>
      <p:ext uri="{BB962C8B-B14F-4D97-AF65-F5344CB8AC3E}">
        <p14:creationId xmlns:p14="http://schemas.microsoft.com/office/powerpoint/2010/main" val="462555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91DA41-D41E-4ACA-B9E4-483DBAA73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0" y="156839"/>
            <a:ext cx="11649959" cy="262641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5015A0-AEDB-4070-9BA6-D37B7E557E0A}"/>
              </a:ext>
            </a:extLst>
          </p:cNvPr>
          <p:cNvSpPr txBox="1"/>
          <p:nvPr/>
        </p:nvSpPr>
        <p:spPr>
          <a:xfrm>
            <a:off x="5162816" y="3004520"/>
            <a:ext cx="6825415" cy="185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Faça o teste no POSTMAN.</a:t>
            </a:r>
          </a:p>
          <a:p>
            <a:pPr>
              <a:lnSpc>
                <a:spcPct val="200000"/>
              </a:lnSpc>
            </a:pP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Agora faremos 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put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e delete.</a:t>
            </a:r>
          </a:p>
        </p:txBody>
      </p:sp>
    </p:spTree>
    <p:extLst>
      <p:ext uri="{BB962C8B-B14F-4D97-AF65-F5344CB8AC3E}">
        <p14:creationId xmlns:p14="http://schemas.microsoft.com/office/powerpoint/2010/main" val="2761216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2BD457-D96D-47A1-8CF2-4D1EF9719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652" y="146773"/>
            <a:ext cx="7448550" cy="268679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09BD84-EDCC-4D2B-AC95-5F94EF8C6D15}"/>
              </a:ext>
            </a:extLst>
          </p:cNvPr>
          <p:cNvSpPr txBox="1"/>
          <p:nvPr/>
        </p:nvSpPr>
        <p:spPr>
          <a:xfrm>
            <a:off x="4539168" y="2833571"/>
            <a:ext cx="6825415" cy="62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Teste no POSTMAN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0A269B5-78BA-424F-802F-332E843B6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19" y="3339397"/>
            <a:ext cx="6403291" cy="329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06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09BD84-EDCC-4D2B-AC95-5F94EF8C6D15}"/>
              </a:ext>
            </a:extLst>
          </p:cNvPr>
          <p:cNvSpPr txBox="1"/>
          <p:nvPr/>
        </p:nvSpPr>
        <p:spPr>
          <a:xfrm>
            <a:off x="4539168" y="2833571"/>
            <a:ext cx="6825415" cy="62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Teste no POSTMAN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F57269-C892-47A7-9E0C-B0FDB5B5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162" y="299369"/>
            <a:ext cx="73247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414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4FA147-27A9-472F-945C-CBF25DFD17A6}"/>
              </a:ext>
            </a:extLst>
          </p:cNvPr>
          <p:cNvSpPr txBox="1"/>
          <p:nvPr/>
        </p:nvSpPr>
        <p:spPr>
          <a:xfrm>
            <a:off x="5194871" y="2550819"/>
            <a:ext cx="6825415" cy="2472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Modificação da estrutura do projeto. Nova disposição de diretórios e alocação de arquivos.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Crie os seguintes diretórios e seus respectivos arquivos.</a:t>
            </a:r>
          </a:p>
        </p:txBody>
      </p:sp>
    </p:spTree>
    <p:extLst>
      <p:ext uri="{BB962C8B-B14F-4D97-AF65-F5344CB8AC3E}">
        <p14:creationId xmlns:p14="http://schemas.microsoft.com/office/powerpoint/2010/main" val="737305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A4C992-1615-42CE-A630-56DF6F3F5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653" y="874684"/>
            <a:ext cx="4087972" cy="52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9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BB59B5-A908-4DCF-9E6C-E48CCC233B5F}"/>
              </a:ext>
            </a:extLst>
          </p:cNvPr>
          <p:cNvSpPr txBox="1"/>
          <p:nvPr/>
        </p:nvSpPr>
        <p:spPr>
          <a:xfrm>
            <a:off x="5437028" y="2565441"/>
            <a:ext cx="6086961" cy="2735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Projeto Exemplo da Matéria</a:t>
            </a:r>
          </a:p>
          <a:p>
            <a:pPr>
              <a:lnSpc>
                <a:spcPct val="200000"/>
              </a:lnSpc>
            </a:pPr>
            <a:r>
              <a:rPr lang="pt-BR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criar um projeto que será desenvolvido para apresentar os recursos do Express. Iremos criar uma aplicação para cadastro de clientes e suas respectivas operações.</a:t>
            </a:r>
            <a:endParaRPr lang="pt-BR" sz="1600" b="0" i="0" dirty="0"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2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4FA147-27A9-472F-945C-CBF25DFD17A6}"/>
              </a:ext>
            </a:extLst>
          </p:cNvPr>
          <p:cNvSpPr txBox="1"/>
          <p:nvPr/>
        </p:nvSpPr>
        <p:spPr>
          <a:xfrm>
            <a:off x="5162816" y="497429"/>
            <a:ext cx="6825415" cy="4934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Agora vamos codificar cada um destes arquivos. Iniciaremos a codificação com o arquivo de configuração. Este arquivo irá guardar algumas configurações básicas do nosso projeto, tais como:	URL do banco; Chave do JWT e tempo de expiração do token. Abra o seguinte arquivo e adicione o código que segue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	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config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/settings.js</a:t>
            </a:r>
          </a:p>
        </p:txBody>
      </p:sp>
    </p:spTree>
    <p:extLst>
      <p:ext uri="{BB962C8B-B14F-4D97-AF65-F5344CB8AC3E}">
        <p14:creationId xmlns:p14="http://schemas.microsoft.com/office/powerpoint/2010/main" val="28651875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706" y="544769"/>
            <a:ext cx="4023360" cy="1170429"/>
          </a:xfrm>
        </p:spPr>
        <p:txBody>
          <a:bodyPr anchor="b">
            <a:normAutofit fontScale="90000"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7D72D2-14CF-461E-ADFB-AF7D3CBC1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2" y="1715197"/>
            <a:ext cx="11738196" cy="471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16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4FA147-27A9-472F-945C-CBF25DFD17A6}"/>
              </a:ext>
            </a:extLst>
          </p:cNvPr>
          <p:cNvSpPr txBox="1"/>
          <p:nvPr/>
        </p:nvSpPr>
        <p:spPr>
          <a:xfrm>
            <a:off x="5243027" y="1169344"/>
            <a:ext cx="6825415" cy="431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Mudaremos o arquivo de chamado autentica. Ele está no diretório chamado middleware.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Neste arquivo temos as configurações do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jwt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e sua forma de autenticar e manter os dados na “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section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” 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Enquanto fazemos a navegação. Vemos o código fonte deste arquivo.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	middleware/autentica.js</a:t>
            </a:r>
          </a:p>
        </p:txBody>
      </p:sp>
    </p:spTree>
    <p:extLst>
      <p:ext uri="{BB962C8B-B14F-4D97-AF65-F5344CB8AC3E}">
        <p14:creationId xmlns:p14="http://schemas.microsoft.com/office/powerpoint/2010/main" val="15892951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672E94-E813-4521-879A-AA0010CB5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702" y="115983"/>
            <a:ext cx="7749219" cy="65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915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4FA147-27A9-472F-945C-CBF25DFD17A6}"/>
              </a:ext>
            </a:extLst>
          </p:cNvPr>
          <p:cNvSpPr txBox="1"/>
          <p:nvPr/>
        </p:nvSpPr>
        <p:spPr>
          <a:xfrm>
            <a:off x="5243027" y="1169344"/>
            <a:ext cx="6825415" cy="3088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Você vai notar que as linhas 17,18 e 19 estão com alguns dados cliente. Estas informações estão vindo do token autenticado. 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Estamos retornando para a aplicação principal, pois estes dados podem ser usados pelo front-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end</a:t>
            </a: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3612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4FA147-27A9-472F-945C-CBF25DFD17A6}"/>
              </a:ext>
            </a:extLst>
          </p:cNvPr>
          <p:cNvSpPr txBox="1"/>
          <p:nvPr/>
        </p:nvSpPr>
        <p:spPr>
          <a:xfrm>
            <a:off x="5243027" y="1169344"/>
            <a:ext cx="6825415" cy="4934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Agora vamos ao arquivo cliente.js que está no diretório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model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O conteúdo deste arquivo já foi desenvolvido em outro momento. Portanto, basta apenas copiar o trecho que lhe cabe e colar no arquivo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model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/cliente.js.</a:t>
            </a:r>
          </a:p>
          <a:p>
            <a:pPr>
              <a:lnSpc>
                <a:spcPct val="200000"/>
              </a:lnSpc>
            </a:pP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Veja como ficou</a:t>
            </a:r>
          </a:p>
        </p:txBody>
      </p:sp>
    </p:spTree>
    <p:extLst>
      <p:ext uri="{BB962C8B-B14F-4D97-AF65-F5344CB8AC3E}">
        <p14:creationId xmlns:p14="http://schemas.microsoft.com/office/powerpoint/2010/main" val="30006898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18" y="328666"/>
            <a:ext cx="4023360" cy="1095189"/>
          </a:xfrm>
        </p:spPr>
        <p:txBody>
          <a:bodyPr anchor="b">
            <a:normAutofit fontScale="90000"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80AB3E-C386-4B7C-96F0-5343243A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507" y="115311"/>
            <a:ext cx="7344991" cy="662737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0A183A-5DD5-424B-ABCC-7A6E55284951}"/>
              </a:ext>
            </a:extLst>
          </p:cNvPr>
          <p:cNvSpPr txBox="1"/>
          <p:nvPr/>
        </p:nvSpPr>
        <p:spPr>
          <a:xfrm>
            <a:off x="280502" y="1923315"/>
            <a:ext cx="4179503" cy="431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Veja que isso foi adicionado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Neste exemplo estamos usando um módulo chamado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bcrypt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para realizar a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encriptografi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da senha. Vejamos um pouco </a:t>
            </a:r>
            <a:r>
              <a:rPr lang="pt-BR" sz="2000">
                <a:latin typeface="Poppins Light" panose="00000400000000000000" pitchFamily="2" charset="0"/>
                <a:cs typeface="Poppins Light" panose="00000400000000000000" pitchFamily="2" charset="0"/>
              </a:rPr>
              <a:t>mais sobre ele.</a:t>
            </a: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0FEAC0-EFCA-459F-AA9A-FF1E2F228722}"/>
              </a:ext>
            </a:extLst>
          </p:cNvPr>
          <p:cNvSpPr/>
          <p:nvPr/>
        </p:nvSpPr>
        <p:spPr>
          <a:xfrm>
            <a:off x="5429916" y="3971925"/>
            <a:ext cx="5161884" cy="1971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7151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4FA147-27A9-472F-945C-CBF25DFD17A6}"/>
              </a:ext>
            </a:extLst>
          </p:cNvPr>
          <p:cNvSpPr txBox="1"/>
          <p:nvPr/>
        </p:nvSpPr>
        <p:spPr>
          <a:xfrm>
            <a:off x="5243027" y="1169344"/>
            <a:ext cx="6825415" cy="5550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BCRYPT</a:t>
            </a:r>
          </a:p>
          <a:p>
            <a:pPr>
              <a:lnSpc>
                <a:spcPct val="200000"/>
              </a:lnSpc>
            </a:pPr>
            <a:r>
              <a:rPr kumimoji="0" lang="pt-PT" altLang="pt-B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bcrypt é uma função de hash de senha desenvolvida por Niels Provos e David Mazières, baseada na cifra Blowfish e apresentada na USENIX em 1999, é uma função adaptativa, a contagem de iteração pode ser aumentada para torná-la mais lenta, de modo que permanece resistente a ataques de busca de força bruta.</a:t>
            </a:r>
            <a:endParaRPr kumimoji="0" lang="pt-PT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28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4FA147-27A9-472F-945C-CBF25DFD17A6}"/>
              </a:ext>
            </a:extLst>
          </p:cNvPr>
          <p:cNvSpPr txBox="1"/>
          <p:nvPr/>
        </p:nvSpPr>
        <p:spPr>
          <a:xfrm>
            <a:off x="5243027" y="1169344"/>
            <a:ext cx="6825415" cy="4165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BCRYPT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000" dirty="0">
                <a:solidFill>
                  <a:srgbClr val="202124"/>
                </a:solidFill>
                <a:latin typeface="inherit"/>
              </a:rPr>
              <a:t>O algoritmo de hash de senha padrão para OpenBSD e outros sistemas, incluindo algumas distribuições Linux, como SUSE Linux.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000" dirty="0">
                <a:solidFill>
                  <a:srgbClr val="202124"/>
                </a:solidFill>
                <a:latin typeface="inherit"/>
              </a:rPr>
              <a:t>Existem implementações de bcrypt para C, C ++, C #, Elixir, Go, ]Java, JavaScript, Perl, PHP, Python, Ruby e outras linguagens. </a:t>
            </a:r>
          </a:p>
          <a:p>
            <a:pPr>
              <a:lnSpc>
                <a:spcPct val="200000"/>
              </a:lnSpc>
            </a:pP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29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4FA147-27A9-472F-945C-CBF25DFD17A6}"/>
              </a:ext>
            </a:extLst>
          </p:cNvPr>
          <p:cNvSpPr txBox="1"/>
          <p:nvPr/>
        </p:nvSpPr>
        <p:spPr>
          <a:xfrm>
            <a:off x="5243027" y="1169344"/>
            <a:ext cx="6825415" cy="370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Módulo CPF-EMAIL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fazer modificações em nosso módulo de verificação de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cpf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e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email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. Iremos retirar o atributo nome e alterar os retornos das funções para booleano</a:t>
            </a:r>
          </a:p>
          <a:p>
            <a:pPr>
              <a:lnSpc>
                <a:spcPct val="200000"/>
              </a:lnSpc>
            </a:pP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4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BB59B5-A908-4DCF-9E6C-E48CCC233B5F}"/>
              </a:ext>
            </a:extLst>
          </p:cNvPr>
          <p:cNvSpPr txBox="1"/>
          <p:nvPr/>
        </p:nvSpPr>
        <p:spPr>
          <a:xfrm>
            <a:off x="5437028" y="1216086"/>
            <a:ext cx="6086961" cy="4425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Criaremos um projeto com Express para gerenciar os dados dos clientes, assim faremos um CRUD definindo as rotas, informações a serem consideradas e </a:t>
            </a: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persistindo os dados no </a:t>
            </a:r>
            <a:r>
              <a:rPr lang="pt-BR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MongoDB</a:t>
            </a: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  <a:endParaRPr lang="pt-BR" sz="1600" b="0" i="0" dirty="0"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738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551" y="30346"/>
            <a:ext cx="4023360" cy="1380740"/>
          </a:xfrm>
        </p:spPr>
        <p:txBody>
          <a:bodyPr anchor="b">
            <a:normAutofit fontScale="90000"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000BCD-38D6-488D-A427-ACC32F46A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0" y="1367325"/>
            <a:ext cx="5336545" cy="24426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3E8A0A-A9EC-4C9A-9768-596788348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31" y="4045143"/>
            <a:ext cx="5281349" cy="228898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E4883F3-7ED0-4166-809E-732F7EEC1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912" y="2408564"/>
            <a:ext cx="5406584" cy="21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338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4FA147-27A9-472F-945C-CBF25DFD17A6}"/>
              </a:ext>
            </a:extLst>
          </p:cNvPr>
          <p:cNvSpPr txBox="1"/>
          <p:nvPr/>
        </p:nvSpPr>
        <p:spPr>
          <a:xfrm>
            <a:off x="5243027" y="1169344"/>
            <a:ext cx="6825415" cy="431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Faremos login no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npm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, aplicar uma nova versão ao módulo e publicá-lo novamente.</a:t>
            </a:r>
          </a:p>
          <a:p>
            <a:pPr>
              <a:lnSpc>
                <a:spcPct val="200000"/>
              </a:lnSpc>
            </a:pP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npm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login</a:t>
            </a:r>
          </a:p>
          <a:p>
            <a:pPr>
              <a:lnSpc>
                <a:spcPct val="200000"/>
              </a:lnSpc>
            </a:pP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npm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version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</a:p>
          <a:p>
            <a:pPr>
              <a:lnSpc>
                <a:spcPct val="200000"/>
              </a:lnSpc>
            </a:pP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npm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publish</a:t>
            </a: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917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4FA147-27A9-472F-945C-CBF25DFD17A6}"/>
              </a:ext>
            </a:extLst>
          </p:cNvPr>
          <p:cNvSpPr txBox="1"/>
          <p:nvPr/>
        </p:nvSpPr>
        <p:spPr>
          <a:xfrm>
            <a:off x="5243027" y="1169344"/>
            <a:ext cx="6825415" cy="2472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Depois de publicar o módulo iremos usá-lo em nosso projeto. Para instalar, basta fazer: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	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npm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install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nomedomodulo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-–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save</a:t>
            </a: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endParaRPr lang="pt-BR" sz="2000" u="sng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813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4FA147-27A9-472F-945C-CBF25DFD17A6}"/>
              </a:ext>
            </a:extLst>
          </p:cNvPr>
          <p:cNvSpPr txBox="1"/>
          <p:nvPr/>
        </p:nvSpPr>
        <p:spPr>
          <a:xfrm>
            <a:off x="5243027" y="1169344"/>
            <a:ext cx="6825415" cy="2472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ao arquivo app.js para fazer as adições de comandos e as alterações necessárias.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Primeiro iremos ver as importações.</a:t>
            </a:r>
          </a:p>
          <a:p>
            <a:pPr>
              <a:lnSpc>
                <a:spcPct val="200000"/>
              </a:lnSpc>
            </a:pPr>
            <a:endParaRPr lang="pt-BR" sz="2000" u="sng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798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03AEC7-721B-42BC-9A21-8EE5C8AE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052" y="76200"/>
            <a:ext cx="1006792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658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4FA147-27A9-472F-945C-CBF25DFD17A6}"/>
              </a:ext>
            </a:extLst>
          </p:cNvPr>
          <p:cNvSpPr txBox="1"/>
          <p:nvPr/>
        </p:nvSpPr>
        <p:spPr>
          <a:xfrm>
            <a:off x="5243027" y="1169344"/>
            <a:ext cx="6825415" cy="124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Vejamos a parte de utilização dos módulos:</a:t>
            </a:r>
          </a:p>
          <a:p>
            <a:pPr>
              <a:lnSpc>
                <a:spcPct val="200000"/>
              </a:lnSpc>
            </a:pPr>
            <a:endParaRPr lang="pt-BR" sz="2000" u="sng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788D84-8AE8-49D8-B935-638AD60B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039" y="1985078"/>
            <a:ext cx="76676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200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4FA147-27A9-472F-945C-CBF25DFD17A6}"/>
              </a:ext>
            </a:extLst>
          </p:cNvPr>
          <p:cNvSpPr txBox="1"/>
          <p:nvPr/>
        </p:nvSpPr>
        <p:spPr>
          <a:xfrm>
            <a:off x="5243027" y="1169344"/>
            <a:ext cx="6825415" cy="5550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Na próxima etapa iremos criar uma função que irá gerar o token ao usuário. Isso pode acontecer em dois momentos: cadastro e login.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No código criado para gerar o token é possível observar que a função criada requisita três dados do cliente. Você pode requisitar mais ou menos. O fato é que iremos injetar esses dados no token afim de saber quem está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logando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. Processo não obrigatório.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6579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EFF72D-27D0-426C-B710-AA31144A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0" y="975427"/>
            <a:ext cx="11525597" cy="118612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162204" y="2578521"/>
            <a:ext cx="6164552" cy="185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Ao gerar o token, estamos usando os dados do cliente, a palavra secreta(chave) e tempo de expiração do token</a:t>
            </a:r>
          </a:p>
        </p:txBody>
      </p:sp>
    </p:spTree>
    <p:extLst>
      <p:ext uri="{BB962C8B-B14F-4D97-AF65-F5344CB8AC3E}">
        <p14:creationId xmlns:p14="http://schemas.microsoft.com/office/powerpoint/2010/main" val="20276080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162204" y="2578521"/>
            <a:ext cx="6164552" cy="2472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Próxima etapa é estabelecer a conexão com o banco de dados. Vamos usar a referencia do módulo de configurações, que aqui chamamos de settings</a:t>
            </a:r>
          </a:p>
        </p:txBody>
      </p:sp>
    </p:spTree>
    <p:extLst>
      <p:ext uri="{BB962C8B-B14F-4D97-AF65-F5344CB8AC3E}">
        <p14:creationId xmlns:p14="http://schemas.microsoft.com/office/powerpoint/2010/main" val="16894378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162204" y="2578521"/>
            <a:ext cx="6164552" cy="2472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Note que essa parte do código substituímos a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string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de conexão com o banco. Agora o caminho do banco vem do arquivo de configuração.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7C94DB-7D2C-42FA-8A1D-CBD3146B3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274" y="1596903"/>
            <a:ext cx="7972425" cy="657225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83B179F-E530-43F1-8D5A-426A44E54796}"/>
              </a:ext>
            </a:extLst>
          </p:cNvPr>
          <p:cNvCxnSpPr/>
          <p:nvPr/>
        </p:nvCxnSpPr>
        <p:spPr>
          <a:xfrm flipH="1" flipV="1">
            <a:off x="6808124" y="2054077"/>
            <a:ext cx="424831" cy="522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3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BB59B5-A908-4DCF-9E6C-E48CCC233B5F}"/>
              </a:ext>
            </a:extLst>
          </p:cNvPr>
          <p:cNvSpPr txBox="1"/>
          <p:nvPr/>
        </p:nvSpPr>
        <p:spPr>
          <a:xfrm>
            <a:off x="5627058" y="3510107"/>
            <a:ext cx="6086961" cy="732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lá....</a:t>
            </a:r>
          </a:p>
        </p:txBody>
      </p:sp>
    </p:spTree>
    <p:extLst>
      <p:ext uri="{BB962C8B-B14F-4D97-AF65-F5344CB8AC3E}">
        <p14:creationId xmlns:p14="http://schemas.microsoft.com/office/powerpoint/2010/main" val="27386937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162204" y="2578521"/>
            <a:ext cx="6164552" cy="185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trabalhar no desenvolvimento das rotas e você notará que faremos a injeção do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cors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em todas elas</a:t>
            </a:r>
          </a:p>
        </p:txBody>
      </p:sp>
    </p:spTree>
    <p:extLst>
      <p:ext uri="{BB962C8B-B14F-4D97-AF65-F5344CB8AC3E}">
        <p14:creationId xmlns:p14="http://schemas.microsoft.com/office/powerpoint/2010/main" val="9538783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162203" y="2797596"/>
            <a:ext cx="6696421" cy="370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Nesta rota estamos exibindo todos os dados cadastrados dos clientes, porém não iremos exibir a senha. Veja que ao final do método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find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foi aplicado o comando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select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(“-senha”), o que indica que a senha não será apresentada. 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Veremos mais uma aplicação adiante.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C542CB2-92BC-460A-B66E-844FC537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588" y="338798"/>
            <a:ext cx="80676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41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329691" y="1255099"/>
            <a:ext cx="6696421" cy="5550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Essa rota é administrativa e para acessá-la será necessário realizar a autenticação. Neste exemplo estamos vendo o retorno de um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req.contente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. Esse elemento foi criado no middleware de autenticação chamado autentica. A intenção é obter alguns dados do cliente que foram injetados no token. Ao executar essa rota com o respectivo token do usuário teremos como resposta alguns dados do cliente.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118FE97-9BEB-4146-91C2-20A1FA02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263656"/>
            <a:ext cx="8030375" cy="9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716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329691" y="1255099"/>
            <a:ext cx="6696421" cy="5550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Essa rota é administrativa e para acessá-la será necessário realizar a autenticação. Neste exemplo estamos vendo o retorno de um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req.contente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. Esse elemento foi criado no middleware de autenticação chamado autentica. A intenção é obter alguns dados do cliente que foram injetados no token. Ao executar essa rota com o respectivo token do usuário teremos como resposta alguns dados do cliente.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118FE97-9BEB-4146-91C2-20A1FA02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263656"/>
            <a:ext cx="8030375" cy="9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297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329691" y="1255099"/>
            <a:ext cx="6696421" cy="3088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A próxima rota iremos fazer um exemplo onde o usuário autenticado será verificado e se não corresponder ao que for especificado não terá acesso ao conteúdo desta rota.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Vejamos.</a:t>
            </a:r>
          </a:p>
        </p:txBody>
      </p:sp>
    </p:spTree>
    <p:extLst>
      <p:ext uri="{BB962C8B-B14F-4D97-AF65-F5344CB8AC3E}">
        <p14:creationId xmlns:p14="http://schemas.microsoft.com/office/powerpoint/2010/main" val="38423393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31B0F76-221C-4C36-B5B7-1DC39CAFB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1487650"/>
            <a:ext cx="87725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556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354629" y="542308"/>
            <a:ext cx="6696421" cy="4934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Você vai notar que na linha 69 é feita a verificação de um usuário. Se o usuário for “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veronica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” então terá acesso ao dados da rota. Caso contrário não terá acesso.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Aqui temos um exemplo de autorização de conteúdo. Mesmo logado o individuo não tem acesso a todo o conteúdo da aplicação. 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Foi aplicado o status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code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403</a:t>
            </a:r>
          </a:p>
        </p:txBody>
      </p:sp>
    </p:spTree>
    <p:extLst>
      <p:ext uri="{BB962C8B-B14F-4D97-AF65-F5344CB8AC3E}">
        <p14:creationId xmlns:p14="http://schemas.microsoft.com/office/powerpoint/2010/main" val="328917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354629" y="542308"/>
            <a:ext cx="6696421" cy="370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O conteúdo desta rota ficou em aberto para você faça alguns testes nela.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Fique a vontade para fazer suas consultas no banco de dados.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583DB0-4195-4FA4-8575-C52A87DA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41" y="251159"/>
            <a:ext cx="9309343" cy="119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53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354629" y="542308"/>
            <a:ext cx="6696421" cy="4934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O próximo trecho trata da autenticação do usuário. Aqui iremos usar os dados de usuário e senha para localizá-lo em banco. O comando usado foi 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findeOne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. Veja que a primeira parte do comando estamos passando o campo que desejo localiza.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lembrar que o usuário em nossa aplicação é único.</a:t>
            </a:r>
          </a:p>
        </p:txBody>
      </p:sp>
    </p:spTree>
    <p:extLst>
      <p:ext uri="{BB962C8B-B14F-4D97-AF65-F5344CB8AC3E}">
        <p14:creationId xmlns:p14="http://schemas.microsoft.com/office/powerpoint/2010/main" val="3963666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934D5F-3F39-42AC-9DBC-294D51BA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465" y="1407402"/>
            <a:ext cx="8517518" cy="330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3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BB59B5-A908-4DCF-9E6C-E48CCC233B5F}"/>
              </a:ext>
            </a:extLst>
          </p:cNvPr>
          <p:cNvSpPr txBox="1"/>
          <p:nvPr/>
        </p:nvSpPr>
        <p:spPr>
          <a:xfrm>
            <a:off x="5627058" y="2324082"/>
            <a:ext cx="6086961" cy="220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Crie um diretório que será a raiz do nosso projeto chame-o de </a:t>
            </a:r>
            <a:r>
              <a:rPr lang="pt-BR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ProjetoEstudo</a:t>
            </a: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. Abra-o no </a:t>
            </a:r>
            <a:r>
              <a:rPr lang="pt-BR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VSCode</a:t>
            </a:r>
            <a:r>
              <a:rPr lang="pt-BR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2030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354629" y="542308"/>
            <a:ext cx="6696421" cy="370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Vejamos alguns pontos importantes: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-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bcrypt.compare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	esse comando é capaz de comprar a senha registrada em banco de dados com a senha que o usuário passou e pode nos retornar um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true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or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false para a comparação das senhas.</a:t>
            </a:r>
          </a:p>
        </p:txBody>
      </p:sp>
    </p:spTree>
    <p:extLst>
      <p:ext uri="{BB962C8B-B14F-4D97-AF65-F5344CB8AC3E}">
        <p14:creationId xmlns:p14="http://schemas.microsoft.com/office/powerpoint/2010/main" val="3604024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354629" y="542308"/>
            <a:ext cx="6696421" cy="4934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Vejamos alguns pontos importantes: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-criação do token para o usuário: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	note que na linha 94 foi chamada a função para a criação do token. Aqui foi injetado no token o id, nome e usuário de quem está autenticando. Essas informações podem ser obtidas do token.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Retornamos com as informação “Usuário autenticado” e seu token gerado.</a:t>
            </a:r>
          </a:p>
        </p:txBody>
      </p:sp>
    </p:spTree>
    <p:extLst>
      <p:ext uri="{BB962C8B-B14F-4D97-AF65-F5344CB8AC3E}">
        <p14:creationId xmlns:p14="http://schemas.microsoft.com/office/powerpoint/2010/main" val="8109922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4632764" y="0"/>
            <a:ext cx="7450475" cy="185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No cadastrado de um novo cliente foi necessário realizar algumas alterações.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Acompanhe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277F55A-1777-424A-B2FC-08E40496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25" y="1985078"/>
            <a:ext cx="80105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14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096129" y="514350"/>
            <a:ext cx="6958789" cy="5550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Você deve reparar que foi utilizado a referencia do que criamos e publicamos no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npm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Na linha 102 é criado um objeto chamado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vc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para validar os dados passados pelo cliente. São eles 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email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e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cpf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Fazemos a validação de um elemento por vez e assim retornamos a mensagem de “erro” caso não os dados não satisfaçam os requisitos pedidos. Caso contrário passa – se a para próxima etapa.</a:t>
            </a:r>
          </a:p>
        </p:txBody>
      </p:sp>
    </p:spTree>
    <p:extLst>
      <p:ext uri="{BB962C8B-B14F-4D97-AF65-F5344CB8AC3E}">
        <p14:creationId xmlns:p14="http://schemas.microsoft.com/office/powerpoint/2010/main" val="26377779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096129" y="514350"/>
            <a:ext cx="6958789" cy="6165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Na linha 111 foi criado o objeto dados que recebe todas os dados do cliente e avança para salvar o cliente.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Na verificação de erro (catch) estamos observando se o número do erro é 11000. Esse erro representa tentativa de cadastro duplicado no campo usuário. Vamos lembrar que no esquema de banco de dados deixamos o campo usuário como único.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Ao retornar o erro é feito um response ao front dizendo que o usuário já existe.</a:t>
            </a:r>
          </a:p>
        </p:txBody>
      </p:sp>
    </p:spTree>
    <p:extLst>
      <p:ext uri="{BB962C8B-B14F-4D97-AF65-F5344CB8AC3E}">
        <p14:creationId xmlns:p14="http://schemas.microsoft.com/office/powerpoint/2010/main" val="18032129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096129" y="514350"/>
            <a:ext cx="6958789" cy="124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Acompanhe a rota do atualizar. Foram feitas poucas alterações.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A8B1C9-163D-400B-B55B-633D5C2E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643" y="2394379"/>
            <a:ext cx="79152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452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096129" y="514350"/>
            <a:ext cx="6958789" cy="124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Acompanhe a rota do deletar. Foram feitas poucas alterações.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5519BC-B001-493A-AD4F-D1FB33E62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063429"/>
            <a:ext cx="83248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258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711192" y="1122363"/>
            <a:ext cx="6958789" cy="62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Publicação do Projeto no AWS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5C106C-CCEA-4525-9EB6-6CD4A0679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028" y="2191213"/>
            <a:ext cx="49244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9075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154318" y="40470"/>
            <a:ext cx="6958789" cy="3088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publicar nosso projeto na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Amazon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usando um serviço chamado EC2 onde iremos criar um servidor e por nossa aplicação para rodar.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Crie uma conta na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Amazon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AWS e faça o login em sua conta. Lembrando que esta conta é gratuita.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02524F-C0A9-4488-B098-66180ED83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318" y="3168965"/>
            <a:ext cx="6765132" cy="306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823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154318" y="40470"/>
            <a:ext cx="6958789" cy="62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Clique em EC2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F55407E-3A14-4E92-A4A5-625A5CA2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594" y="1043329"/>
            <a:ext cx="6881735" cy="38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8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8B8BC9-7D21-4488-B96D-46708BEF0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334" y="2352674"/>
            <a:ext cx="6755949" cy="312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595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2C330-73FD-4EF9-9764-41D30AA3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1800" dirty="0"/>
              <a:t>Projeto estudo</a:t>
            </a:r>
          </a:p>
          <a:p>
            <a:endParaRPr lang="pt-BR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154318" y="40470"/>
            <a:ext cx="6958789" cy="185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criar um servidor em Linux para publicar nossa aplicação.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Clique em Instancias em execução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790DEA-6B03-4D53-A09B-CD96CC83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866" y="3358544"/>
            <a:ext cx="8874125" cy="32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966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6" y="0"/>
            <a:ext cx="4023360" cy="1459244"/>
          </a:xfrm>
        </p:spPr>
        <p:txBody>
          <a:bodyPr anchor="b">
            <a:normAutofit fontScale="90000"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154318" y="40470"/>
            <a:ext cx="6958789" cy="124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Clique em Executar Instâncias para criar um serviço com o servidor Linux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783E34A-218E-40FF-AD7E-CC5D412CC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2216"/>
            <a:ext cx="12192000" cy="2733567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99A86B4-B3DA-4653-96D8-05620B898E15}"/>
              </a:ext>
            </a:extLst>
          </p:cNvPr>
          <p:cNvCxnSpPr/>
          <p:nvPr/>
        </p:nvCxnSpPr>
        <p:spPr>
          <a:xfrm>
            <a:off x="8010525" y="1281835"/>
            <a:ext cx="2790825" cy="7803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27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6" y="0"/>
            <a:ext cx="4023360" cy="1459244"/>
          </a:xfrm>
        </p:spPr>
        <p:txBody>
          <a:bodyPr anchor="b">
            <a:normAutofit fontScale="90000"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5154318" y="40470"/>
            <a:ext cx="6958789" cy="124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escolher um servidor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Free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tier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elligible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. Para o nosso projeto será o Linux Ubuntu 20.04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65BE09-ED8D-43DF-B8FC-777CFE68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9" y="1756403"/>
            <a:ext cx="9448800" cy="5200650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99A86B4-B3DA-4653-96D8-05620B898E15}"/>
              </a:ext>
            </a:extLst>
          </p:cNvPr>
          <p:cNvCxnSpPr>
            <a:cxnSpLocks/>
          </p:cNvCxnSpPr>
          <p:nvPr/>
        </p:nvCxnSpPr>
        <p:spPr>
          <a:xfrm flipH="1">
            <a:off x="4289367" y="1281835"/>
            <a:ext cx="3721158" cy="34065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7278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6" y="0"/>
            <a:ext cx="4023360" cy="1459244"/>
          </a:xfrm>
        </p:spPr>
        <p:txBody>
          <a:bodyPr anchor="b">
            <a:normAutofit fontScale="90000"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103896" y="2705246"/>
            <a:ext cx="2834666" cy="185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Na próxima tela clique no botão Review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and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Launch</a:t>
            </a: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681D034-9C36-41E4-97BE-C2D5F2380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458" y="102920"/>
            <a:ext cx="9045646" cy="6604476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99A86B4-B3DA-4653-96D8-05620B898E15}"/>
              </a:ext>
            </a:extLst>
          </p:cNvPr>
          <p:cNvCxnSpPr>
            <a:cxnSpLocks/>
          </p:cNvCxnSpPr>
          <p:nvPr/>
        </p:nvCxnSpPr>
        <p:spPr>
          <a:xfrm>
            <a:off x="2597960" y="3940374"/>
            <a:ext cx="5889335" cy="2244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842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6" y="0"/>
            <a:ext cx="4023360" cy="1459244"/>
          </a:xfrm>
        </p:spPr>
        <p:txBody>
          <a:bodyPr anchor="b">
            <a:normAutofit fontScale="90000"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103896" y="2705246"/>
            <a:ext cx="2834666" cy="124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Clique no botão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Lauch</a:t>
            </a: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8F25E05-23FD-47A5-B97A-2CD693A89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139" y="102920"/>
            <a:ext cx="9492137" cy="6858000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99A86B4-B3DA-4653-96D8-05620B898E15}"/>
              </a:ext>
            </a:extLst>
          </p:cNvPr>
          <p:cNvCxnSpPr>
            <a:cxnSpLocks/>
          </p:cNvCxnSpPr>
          <p:nvPr/>
        </p:nvCxnSpPr>
        <p:spPr>
          <a:xfrm>
            <a:off x="1353780" y="3531920"/>
            <a:ext cx="10001405" cy="2826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748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6" y="0"/>
            <a:ext cx="4023360" cy="1459244"/>
          </a:xfrm>
        </p:spPr>
        <p:txBody>
          <a:bodyPr anchor="b">
            <a:normAutofit fontScale="90000"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2680840" y="133168"/>
            <a:ext cx="8882163" cy="3088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Vamos criar uma chave de acesso ao servidor. Na tela abaixo escolha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create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a new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key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pair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. Em Key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pair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name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você deve digitar alguma chave de sua escolha. Digitarei a seguinte chave: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projetonodefiap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. Clique em Download Key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Pair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e depois em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Launch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Instances</a:t>
            </a:r>
            <a:endParaRPr lang="pt-BR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0C9BC2D-8B5C-4B56-A3A3-CCB6242A1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589" y="2805402"/>
            <a:ext cx="5202417" cy="385283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051C43-046B-467F-908F-8AC3CF29F2A0}"/>
              </a:ext>
            </a:extLst>
          </p:cNvPr>
          <p:cNvSpPr txBox="1"/>
          <p:nvPr/>
        </p:nvSpPr>
        <p:spPr>
          <a:xfrm>
            <a:off x="414237" y="3541117"/>
            <a:ext cx="3376368" cy="2472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solidFill>
                  <a:srgbClr val="FF000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Obs.: Você não pode perder essa chave. Ela é muito importante para acessar o servidor</a:t>
            </a:r>
          </a:p>
        </p:txBody>
      </p:sp>
    </p:spTree>
    <p:extLst>
      <p:ext uri="{BB962C8B-B14F-4D97-AF65-F5344CB8AC3E}">
        <p14:creationId xmlns:p14="http://schemas.microsoft.com/office/powerpoint/2010/main" val="37720519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6" y="0"/>
            <a:ext cx="4023360" cy="1459244"/>
          </a:xfrm>
        </p:spPr>
        <p:txBody>
          <a:bodyPr anchor="b">
            <a:normAutofit fontScale="90000"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2680840" y="133168"/>
            <a:ext cx="8882163" cy="124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Próxima tela clique em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View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pt-BR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Instances</a:t>
            </a:r>
            <a:r>
              <a:rPr lang="pt-BR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e veja a sua instância em execução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BD9D28-3687-472E-B428-0BB5BCEDC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6" y="3106616"/>
            <a:ext cx="9782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346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265" y="42366"/>
            <a:ext cx="4023360" cy="1459244"/>
          </a:xfrm>
        </p:spPr>
        <p:txBody>
          <a:bodyPr anchor="b">
            <a:normAutofit fontScale="90000"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157837" y="1398728"/>
            <a:ext cx="4948887" cy="5558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Nosso projeto em node </a:t>
            </a:r>
            <a:r>
              <a:rPr lang="pt-BR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js</a:t>
            </a: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 está sendo acessado por meio de uma porta de comunicação 3000. Para que possamos acessar online pelo AWS será necessário criar essa porta em nossa instância no AWS.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Clique sobre a sua instância e parte inferior da tela clique em Segurança, depois em clique no seu grupo de segurança. Veja tela que aparece.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637EC1-100B-4B99-8CC8-A844D8482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943" y="1398728"/>
            <a:ext cx="6956057" cy="49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3259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265" y="42366"/>
            <a:ext cx="4023360" cy="1459244"/>
          </a:xfrm>
        </p:spPr>
        <p:txBody>
          <a:bodyPr anchor="b">
            <a:normAutofit fontScale="90000"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4F9D86-B4C2-4490-A732-D54A26C2A024}"/>
              </a:ext>
            </a:extLst>
          </p:cNvPr>
          <p:cNvSpPr txBox="1"/>
          <p:nvPr/>
        </p:nvSpPr>
        <p:spPr>
          <a:xfrm>
            <a:off x="157837" y="1398728"/>
            <a:ext cx="4948887" cy="57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Clique no botão Editar regras de entrada.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637EC1-100B-4B99-8CC8-A844D8482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943" y="1398728"/>
            <a:ext cx="6956057" cy="4959792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F2243A4-BA4D-4968-8FD3-D785F6028ED5}"/>
              </a:ext>
            </a:extLst>
          </p:cNvPr>
          <p:cNvCxnSpPr/>
          <p:nvPr/>
        </p:nvCxnSpPr>
        <p:spPr>
          <a:xfrm>
            <a:off x="3476625" y="2066925"/>
            <a:ext cx="6829425" cy="30289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AF1821-5A2F-422E-8ABF-B4C65159B888}"/>
              </a:ext>
            </a:extLst>
          </p:cNvPr>
          <p:cNvSpPr txBox="1"/>
          <p:nvPr/>
        </p:nvSpPr>
        <p:spPr>
          <a:xfrm>
            <a:off x="83998" y="3751885"/>
            <a:ext cx="4948887" cy="1680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>
                <a:latin typeface="Poppins Light" panose="00000400000000000000" pitchFamily="2" charset="0"/>
                <a:cs typeface="Poppins Light" panose="00000400000000000000" pitchFamily="2" charset="0"/>
              </a:rPr>
              <a:t>Na próxima tela clique no botão Adicionar regra e configure como na tela a seguir.</a:t>
            </a:r>
          </a:p>
        </p:txBody>
      </p:sp>
    </p:spTree>
    <p:extLst>
      <p:ext uri="{BB962C8B-B14F-4D97-AF65-F5344CB8AC3E}">
        <p14:creationId xmlns:p14="http://schemas.microsoft.com/office/powerpoint/2010/main" val="425126257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2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5B0F6-B1A0-4969-8784-E7A103FE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265" y="42366"/>
            <a:ext cx="4023360" cy="1459244"/>
          </a:xfrm>
        </p:spPr>
        <p:txBody>
          <a:bodyPr anchor="b">
            <a:normAutofit fontScale="90000"/>
          </a:bodyPr>
          <a:lstStyle/>
          <a:p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b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</a:br>
            <a:r>
              <a:rPr lang="pt-BR" sz="2000" b="0" dirty="0" err="1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nodejs</a:t>
            </a: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pt-BR" sz="2000" b="0" dirty="0">
                <a:solidFill>
                  <a:schemeClr val="accent3">
                    <a:lumMod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t-BR" sz="4800" dirty="0">
                <a:latin typeface="Poppins Thin" panose="00000300000000000000" pitchFamily="2" charset="0"/>
                <a:cs typeface="Poppins Thin" panose="00000300000000000000" pitchFamily="2" charset="0"/>
              </a:rPr>
              <a:t>Express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CD6AD-EFF6-4470-8C66-8B9A36D0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1412B7-DAAC-4926-9922-0C41DB70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FEB00F3-870D-4405-A294-699B354AC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703"/>
            <a:ext cx="12192000" cy="505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0059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D2433"/>
      </a:dk2>
      <a:lt2>
        <a:srgbClr val="E7E8E2"/>
      </a:lt2>
      <a:accent1>
        <a:srgbClr val="402FE1"/>
      </a:accent1>
      <a:accent2>
        <a:srgbClr val="1D56CF"/>
      </a:accent2>
      <a:accent3>
        <a:srgbClr val="2BAEDE"/>
      </a:accent3>
      <a:accent4>
        <a:srgbClr val="19B79F"/>
      </a:accent4>
      <a:accent5>
        <a:srgbClr val="27BC67"/>
      </a:accent5>
      <a:accent6>
        <a:srgbClr val="1ABC1C"/>
      </a:accent6>
      <a:hlink>
        <a:srgbClr val="31946D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3922</Words>
  <Application>Microsoft Office PowerPoint</Application>
  <PresentationFormat>Widescreen</PresentationFormat>
  <Paragraphs>429</Paragraphs>
  <Slides>110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110</vt:i4>
      </vt:variant>
    </vt:vector>
  </HeadingPairs>
  <TitlesOfParts>
    <vt:vector size="118" baseType="lpstr">
      <vt:lpstr>Arial</vt:lpstr>
      <vt:lpstr>Calibri</vt:lpstr>
      <vt:lpstr>Consolas</vt:lpstr>
      <vt:lpstr>inherit</vt:lpstr>
      <vt:lpstr>Neue Haas Grotesk Text Pro</vt:lpstr>
      <vt:lpstr>Poppins Light</vt:lpstr>
      <vt:lpstr>Poppins Thin</vt:lpstr>
      <vt:lpstr>AccentBoxVTI</vt:lpstr>
      <vt:lpstr>  nodejs Express</vt:lpstr>
      <vt:lpstr>Mini curriculum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 Express</vt:lpstr>
      <vt:lpstr>  nodejs Express</vt:lpstr>
      <vt:lpstr>  nodejs Express</vt:lpstr>
      <vt:lpstr>  nodejs Express</vt:lpstr>
      <vt:lpstr>  nodejs  Express</vt:lpstr>
      <vt:lpstr>  nodejs Express</vt:lpstr>
      <vt:lpstr>  nodejs Express</vt:lpstr>
      <vt:lpstr>  nodejs Express</vt:lpstr>
      <vt:lpstr>Apresentação do PowerPoint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 Express</vt:lpstr>
      <vt:lpstr>  nodejs  Express</vt:lpstr>
      <vt:lpstr>  nodejs  Express</vt:lpstr>
      <vt:lpstr>  nodejs  Express</vt:lpstr>
      <vt:lpstr>  nodejs  Express</vt:lpstr>
      <vt:lpstr>  nodejs  Express</vt:lpstr>
      <vt:lpstr>  nodejs  Express</vt:lpstr>
      <vt:lpstr>  nodejs  Express</vt:lpstr>
      <vt:lpstr>  nodejs 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  <vt:lpstr>  nodejs Express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</dc:title>
  <dc:creator>Edilson Jesus Da Silva</dc:creator>
  <cp:lastModifiedBy>EDILSON JESUS DA SILVA</cp:lastModifiedBy>
  <cp:revision>57</cp:revision>
  <dcterms:created xsi:type="dcterms:W3CDTF">2020-11-25T19:33:49Z</dcterms:created>
  <dcterms:modified xsi:type="dcterms:W3CDTF">2022-04-28T17:36:54Z</dcterms:modified>
</cp:coreProperties>
</file>