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Ubuntu Light" panose="020B030403060203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6b+3fiy1DXh4dZAOjbvugrxbN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7" name="Google Shape;717;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1" name="Google Shape;771;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8" name="Google Shape;828;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3" name="Google Shape;84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8" name="Google Shape;858;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0" name="Google Shape;89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5" name="Google Shape;905;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0" name="Google Shape;920;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5" name="Google Shape;935;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5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6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6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6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6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7"/>
          <p:cNvSpPr>
            <a:spLocks noGrp="1"/>
          </p:cNvSpPr>
          <p:nvPr>
            <p:ph type="pic" idx="2"/>
          </p:nvPr>
        </p:nvSpPr>
        <p:spPr>
          <a:xfrm>
            <a:off x="5183188" y="987425"/>
            <a:ext cx="6172200" cy="4873625"/>
          </a:xfrm>
          <a:prstGeom prst="rect">
            <a:avLst/>
          </a:prstGeom>
          <a:noFill/>
          <a:ln>
            <a:noFill/>
          </a:ln>
        </p:spPr>
      </p:sp>
      <p:sp>
        <p:nvSpPr>
          <p:cNvPr id="64" name="Google Shape;64;p6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localhost:8081/"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localhost:3000/" TargetMode="Externa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aw.githubusercontent.com/joyent/node/v0.12.0/LICENSE"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236181" y="2296903"/>
            <a:ext cx="5462546" cy="230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10"/>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0"/>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214" name="Google Shape;214;p10"/>
          <p:cNvGrpSpPr/>
          <p:nvPr/>
        </p:nvGrpSpPr>
        <p:grpSpPr>
          <a:xfrm>
            <a:off x="0" y="1083484"/>
            <a:ext cx="355196" cy="673460"/>
            <a:chOff x="0" y="823811"/>
            <a:chExt cx="355196" cy="673460"/>
          </a:xfrm>
        </p:grpSpPr>
        <p:sp>
          <p:nvSpPr>
            <p:cNvPr id="215" name="Google Shape;215;p10"/>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0"/>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7" name="Google Shape;217;p10"/>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10"/>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10"/>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0" name="Google Shape;220;p10"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221" name="Google Shape;221;p10"/>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scripts.js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Agora iremos utilizar as funções em nosso arquivo de scripts realizando a importação das funções criadas anteriormente.</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Veja ao lado.</a:t>
            </a:r>
            <a:endParaRPr/>
          </a:p>
        </p:txBody>
      </p:sp>
      <p:pic>
        <p:nvPicPr>
          <p:cNvPr id="222" name="Google Shape;222;p10"/>
          <p:cNvPicPr preferRelativeResize="0"/>
          <p:nvPr/>
        </p:nvPicPr>
        <p:blipFill rotWithShape="1">
          <a:blip r:embed="rId4">
            <a:alphaModFix/>
          </a:blip>
          <a:srcRect/>
          <a:stretch/>
        </p:blipFill>
        <p:spPr>
          <a:xfrm>
            <a:off x="5877560" y="1023620"/>
            <a:ext cx="5370195" cy="2138045"/>
          </a:xfrm>
          <a:prstGeom prst="rect">
            <a:avLst/>
          </a:prstGeom>
          <a:noFill/>
          <a:ln>
            <a:noFill/>
          </a:ln>
        </p:spPr>
      </p:pic>
      <p:sp>
        <p:nvSpPr>
          <p:cNvPr id="223" name="Google Shape;223;p10"/>
          <p:cNvSpPr/>
          <p:nvPr/>
        </p:nvSpPr>
        <p:spPr>
          <a:xfrm>
            <a:off x="6234430" y="1137920"/>
            <a:ext cx="4795520" cy="619125"/>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0"/>
          <p:cNvSpPr/>
          <p:nvPr/>
        </p:nvSpPr>
        <p:spPr>
          <a:xfrm>
            <a:off x="5946775" y="3256280"/>
            <a:ext cx="5749290" cy="3015615"/>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150000"/>
              </a:lnSpc>
              <a:spcBef>
                <a:spcPts val="0"/>
              </a:spcBef>
              <a:spcAft>
                <a:spcPts val="0"/>
              </a:spcAft>
              <a:buClr>
                <a:schemeClr val="dk1"/>
              </a:buClr>
              <a:buSzPts val="1400"/>
              <a:buFont typeface="Arial"/>
              <a:buChar char="•"/>
            </a:pPr>
            <a:r>
              <a:rPr lang="pt-BR" sz="1400" b="0" i="0">
                <a:solidFill>
                  <a:schemeClr val="dk1"/>
                </a:solidFill>
                <a:latin typeface="Ubuntu Light"/>
                <a:ea typeface="Ubuntu Light"/>
                <a:cs typeface="Ubuntu Light"/>
                <a:sym typeface="Ubuntu Light"/>
              </a:rPr>
              <a:t>Realizando a importação da função mensagem que está dentro do módulo utils.js</a:t>
            </a:r>
            <a:endParaRPr/>
          </a:p>
          <a:p>
            <a:pPr marL="228600" marR="0" lvl="0" indent="-228600" algn="l" rtl="0">
              <a:lnSpc>
                <a:spcPct val="150000"/>
              </a:lnSpc>
              <a:spcBef>
                <a:spcPts val="1000"/>
              </a:spcBef>
              <a:spcAft>
                <a:spcPts val="0"/>
              </a:spcAft>
              <a:buClr>
                <a:schemeClr val="dk1"/>
              </a:buClr>
              <a:buSzPts val="1400"/>
              <a:buFont typeface="Arial"/>
              <a:buChar char="•"/>
            </a:pPr>
            <a:r>
              <a:rPr lang="pt-BR" sz="1400" b="0" i="0">
                <a:solidFill>
                  <a:schemeClr val="dk1"/>
                </a:solidFill>
                <a:latin typeface="Ubuntu Light"/>
                <a:ea typeface="Ubuntu Light"/>
                <a:cs typeface="Ubuntu Light"/>
                <a:sym typeface="Ubuntu Light"/>
              </a:rPr>
              <a:t>Algumas coisas a se considerar aqui:</a:t>
            </a:r>
            <a:endParaRPr/>
          </a:p>
          <a:p>
            <a:pPr marL="685800" marR="0" lvl="1" indent="-228600" algn="l" rtl="0">
              <a:lnSpc>
                <a:spcPct val="150000"/>
              </a:lnSpc>
              <a:spcBef>
                <a:spcPts val="500"/>
              </a:spcBef>
              <a:spcAft>
                <a:spcPts val="0"/>
              </a:spcAft>
              <a:buClr>
                <a:schemeClr val="dk1"/>
              </a:buClr>
              <a:buSzPts val="1200"/>
              <a:buFont typeface="Arial"/>
              <a:buChar char="•"/>
            </a:pPr>
            <a:r>
              <a:rPr lang="pt-BR" sz="1200" b="0" i="0" u="none" strike="noStrike" cap="none">
                <a:solidFill>
                  <a:schemeClr val="dk1"/>
                </a:solidFill>
                <a:latin typeface="Ubuntu Light"/>
                <a:ea typeface="Ubuntu Light"/>
                <a:cs typeface="Ubuntu Light"/>
                <a:sym typeface="Ubuntu Light"/>
              </a:rPr>
              <a:t>para importar apenas um fragmento, neste caso uma função, você vai notar que usamos as chaves e adicionamos o nome da função que será importada do módulo.</a:t>
            </a:r>
            <a:endParaRPr/>
          </a:p>
          <a:p>
            <a:pPr marL="685800" marR="0" lvl="1" indent="-228600" algn="l" rtl="0">
              <a:lnSpc>
                <a:spcPct val="150000"/>
              </a:lnSpc>
              <a:spcBef>
                <a:spcPts val="500"/>
              </a:spcBef>
              <a:spcAft>
                <a:spcPts val="0"/>
              </a:spcAft>
              <a:buClr>
                <a:schemeClr val="dk1"/>
              </a:buClr>
              <a:buSzPts val="1200"/>
              <a:buFont typeface="Arial"/>
              <a:buChar char="•"/>
            </a:pPr>
            <a:r>
              <a:rPr lang="pt-BR" sz="1200" b="0" i="0" u="none" strike="noStrike" cap="none">
                <a:solidFill>
                  <a:schemeClr val="dk1"/>
                </a:solidFill>
                <a:latin typeface="Ubuntu Light"/>
                <a:ea typeface="Ubuntu Light"/>
                <a:cs typeface="Ubuntu Light"/>
                <a:sym typeface="Ubuntu Light"/>
              </a:rPr>
              <a:t>outro ponto interessante é que para fazer referência ao arquivo utils.js que está na mesma pasta do arquivo scripts.js, utilizamos “./” para indicar ele está no mesmo local.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11"/>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1"/>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231" name="Google Shape;231;p11"/>
          <p:cNvGrpSpPr/>
          <p:nvPr/>
        </p:nvGrpSpPr>
        <p:grpSpPr>
          <a:xfrm>
            <a:off x="0" y="1083484"/>
            <a:ext cx="355196" cy="673460"/>
            <a:chOff x="0" y="823811"/>
            <a:chExt cx="355196" cy="673460"/>
          </a:xfrm>
        </p:grpSpPr>
        <p:sp>
          <p:nvSpPr>
            <p:cNvPr id="232" name="Google Shape;232;p11"/>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1"/>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4" name="Google Shape;234;p11"/>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1"/>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1"/>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7" name="Google Shape;237;p11"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238" name="Google Shape;238;p11"/>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scripts.js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Ainda é possível utilizar um alias para fazer referência a função mensagem que está sendo importada do módulo utils.js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Veja</a:t>
            </a:r>
            <a:endParaRPr/>
          </a:p>
        </p:txBody>
      </p:sp>
      <p:pic>
        <p:nvPicPr>
          <p:cNvPr id="239" name="Google Shape;239;p11"/>
          <p:cNvPicPr preferRelativeResize="0"/>
          <p:nvPr/>
        </p:nvPicPr>
        <p:blipFill rotWithShape="1">
          <a:blip r:embed="rId4">
            <a:alphaModFix/>
          </a:blip>
          <a:srcRect/>
          <a:stretch/>
        </p:blipFill>
        <p:spPr>
          <a:xfrm>
            <a:off x="5896610" y="855980"/>
            <a:ext cx="5588000" cy="1543685"/>
          </a:xfrm>
          <a:prstGeom prst="rect">
            <a:avLst/>
          </a:prstGeom>
          <a:noFill/>
          <a:ln>
            <a:noFill/>
          </a:ln>
        </p:spPr>
      </p:pic>
      <p:sp>
        <p:nvSpPr>
          <p:cNvPr id="240" name="Google Shape;240;p11"/>
          <p:cNvSpPr/>
          <p:nvPr/>
        </p:nvSpPr>
        <p:spPr>
          <a:xfrm>
            <a:off x="6234430" y="1137920"/>
            <a:ext cx="5250180" cy="619125"/>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p12"/>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12"/>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247" name="Google Shape;247;p12"/>
          <p:cNvGrpSpPr/>
          <p:nvPr/>
        </p:nvGrpSpPr>
        <p:grpSpPr>
          <a:xfrm>
            <a:off x="0" y="1083484"/>
            <a:ext cx="355196" cy="673460"/>
            <a:chOff x="0" y="823811"/>
            <a:chExt cx="355196" cy="673460"/>
          </a:xfrm>
        </p:grpSpPr>
        <p:sp>
          <p:nvSpPr>
            <p:cNvPr id="248" name="Google Shape;248;p12"/>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2"/>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0" name="Google Shape;250;p12"/>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12"/>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12"/>
          <p:cNvSpPr/>
          <p:nvPr/>
        </p:nvSpPr>
        <p:spPr>
          <a:xfrm>
            <a:off x="5685810" y="514488"/>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53" name="Google Shape;253;p12"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254" name="Google Shape;254;p12"/>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scripts.js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Podemos também importar as outras funções do nosso módulo utils.js</a:t>
            </a:r>
            <a:endParaRPr/>
          </a:p>
        </p:txBody>
      </p:sp>
      <p:pic>
        <p:nvPicPr>
          <p:cNvPr id="255" name="Google Shape;255;p12"/>
          <p:cNvPicPr preferRelativeResize="0"/>
          <p:nvPr/>
        </p:nvPicPr>
        <p:blipFill rotWithShape="1">
          <a:blip r:embed="rId4">
            <a:alphaModFix/>
          </a:blip>
          <a:srcRect/>
          <a:stretch/>
        </p:blipFill>
        <p:spPr>
          <a:xfrm>
            <a:off x="5845175" y="1083310"/>
            <a:ext cx="5691505" cy="2670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13"/>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3"/>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262" name="Google Shape;262;p13"/>
          <p:cNvGrpSpPr/>
          <p:nvPr/>
        </p:nvGrpSpPr>
        <p:grpSpPr>
          <a:xfrm>
            <a:off x="0" y="1083484"/>
            <a:ext cx="355196" cy="673460"/>
            <a:chOff x="0" y="823811"/>
            <a:chExt cx="355196" cy="673460"/>
          </a:xfrm>
        </p:grpSpPr>
        <p:sp>
          <p:nvSpPr>
            <p:cNvPr id="263" name="Google Shape;263;p13"/>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3"/>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5" name="Google Shape;265;p13"/>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3"/>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3"/>
          <p:cNvSpPr/>
          <p:nvPr/>
        </p:nvSpPr>
        <p:spPr>
          <a:xfrm>
            <a:off x="5685810" y="514488"/>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8" name="Google Shape;268;p13"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269" name="Google Shape;269;p13"/>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index.html</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Vamos executar os scripts e ver seu funcionamento. Quando for importar os scripts.js será necessário adicionar um atributo chamado type com o valor module.</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Vamos iniciar nosso projeto. Iremos usar o Live Server(extensão instalada no VSCode). Faça CRT+SHIFT+P digite Live Server e escolha </a:t>
            </a:r>
            <a:r>
              <a:rPr lang="pt-BR" sz="1400" b="0" i="1">
                <a:latin typeface="Ubuntu Light"/>
                <a:ea typeface="Ubuntu Light"/>
                <a:cs typeface="Ubuntu Light"/>
                <a:sym typeface="Ubuntu Light"/>
              </a:rPr>
              <a:t>Open With Live Server</a:t>
            </a:r>
            <a:r>
              <a:rPr lang="pt-BR" sz="1400" b="0" i="0">
                <a:latin typeface="Ubuntu Light"/>
                <a:ea typeface="Ubuntu Light"/>
                <a:cs typeface="Ubuntu Light"/>
                <a:sym typeface="Ubuntu Light"/>
              </a:rPr>
              <a:t>.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No navegado tecle F12 e veja o console</a:t>
            </a:r>
            <a:endParaRPr/>
          </a:p>
        </p:txBody>
      </p:sp>
      <p:pic>
        <p:nvPicPr>
          <p:cNvPr id="270" name="Google Shape;270;p13"/>
          <p:cNvPicPr preferRelativeResize="0"/>
          <p:nvPr/>
        </p:nvPicPr>
        <p:blipFill rotWithShape="1">
          <a:blip r:embed="rId4">
            <a:alphaModFix/>
          </a:blip>
          <a:srcRect/>
          <a:stretch/>
        </p:blipFill>
        <p:spPr>
          <a:xfrm>
            <a:off x="5890260" y="855980"/>
            <a:ext cx="5600700" cy="1895475"/>
          </a:xfrm>
          <a:prstGeom prst="rect">
            <a:avLst/>
          </a:prstGeom>
          <a:noFill/>
          <a:ln>
            <a:noFill/>
          </a:ln>
        </p:spPr>
      </p:pic>
      <p:pic>
        <p:nvPicPr>
          <p:cNvPr id="271" name="Google Shape;271;p13"/>
          <p:cNvPicPr preferRelativeResize="0"/>
          <p:nvPr/>
        </p:nvPicPr>
        <p:blipFill rotWithShape="1">
          <a:blip r:embed="rId5">
            <a:alphaModFix/>
          </a:blip>
          <a:srcRect/>
          <a:stretch/>
        </p:blipFill>
        <p:spPr>
          <a:xfrm>
            <a:off x="6887845" y="3943985"/>
            <a:ext cx="3438525" cy="15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14"/>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14"/>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278" name="Google Shape;278;p14"/>
          <p:cNvGrpSpPr/>
          <p:nvPr/>
        </p:nvGrpSpPr>
        <p:grpSpPr>
          <a:xfrm>
            <a:off x="0" y="1083484"/>
            <a:ext cx="355196" cy="673460"/>
            <a:chOff x="0" y="823811"/>
            <a:chExt cx="355196" cy="673460"/>
          </a:xfrm>
        </p:grpSpPr>
        <p:sp>
          <p:nvSpPr>
            <p:cNvPr id="279" name="Google Shape;279;p1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1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1" name="Google Shape;281;p1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1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4"/>
          <p:cNvSpPr/>
          <p:nvPr/>
        </p:nvSpPr>
        <p:spPr>
          <a:xfrm>
            <a:off x="5685810" y="514488"/>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4" name="Google Shape;284;p14"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285" name="Google Shape;285;p14"/>
          <p:cNvSpPr txBox="1">
            <a:spLocks noGrp="1"/>
          </p:cNvSpPr>
          <p:nvPr>
            <p:ph type="body" idx="1"/>
          </p:nvPr>
        </p:nvSpPr>
        <p:spPr>
          <a:xfrm>
            <a:off x="371475" y="2233295"/>
            <a:ext cx="4559300" cy="201485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utils.js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Vamos criar uma estrutura um pouco mais elaborada.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apague todo o conteúdo do arquivo e adicione o código ao seguir.</a:t>
            </a:r>
            <a:endParaRPr/>
          </a:p>
        </p:txBody>
      </p:sp>
      <p:pic>
        <p:nvPicPr>
          <p:cNvPr id="286" name="Google Shape;286;p14"/>
          <p:cNvPicPr preferRelativeResize="0"/>
          <p:nvPr/>
        </p:nvPicPr>
        <p:blipFill rotWithShape="1">
          <a:blip r:embed="rId4">
            <a:alphaModFix/>
          </a:blip>
          <a:srcRect b="75168"/>
          <a:stretch/>
        </p:blipFill>
        <p:spPr>
          <a:xfrm>
            <a:off x="275590" y="4248150"/>
            <a:ext cx="5187315" cy="2263140"/>
          </a:xfrm>
          <a:prstGeom prst="rect">
            <a:avLst/>
          </a:prstGeom>
          <a:noFill/>
          <a:ln>
            <a:noFill/>
          </a:ln>
        </p:spPr>
      </p:pic>
      <p:pic>
        <p:nvPicPr>
          <p:cNvPr id="287" name="Google Shape;287;p14"/>
          <p:cNvPicPr preferRelativeResize="0"/>
          <p:nvPr/>
        </p:nvPicPr>
        <p:blipFill rotWithShape="1">
          <a:blip r:embed="rId4">
            <a:alphaModFix/>
          </a:blip>
          <a:srcRect t="23971"/>
          <a:stretch/>
        </p:blipFill>
        <p:spPr>
          <a:xfrm>
            <a:off x="6863080" y="-5080"/>
            <a:ext cx="5416550" cy="6863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15"/>
          <p:cNvSpPr/>
          <p:nvPr/>
        </p:nvSpPr>
        <p:spPr>
          <a:xfrm>
            <a:off x="87630" y="3175"/>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5"/>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294" name="Google Shape;294;p15"/>
          <p:cNvGrpSpPr/>
          <p:nvPr/>
        </p:nvGrpSpPr>
        <p:grpSpPr>
          <a:xfrm>
            <a:off x="0" y="1083484"/>
            <a:ext cx="355196" cy="673460"/>
            <a:chOff x="0" y="823811"/>
            <a:chExt cx="355196" cy="673460"/>
          </a:xfrm>
        </p:grpSpPr>
        <p:sp>
          <p:nvSpPr>
            <p:cNvPr id="295" name="Google Shape;295;p15"/>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15"/>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7" name="Google Shape;297;p15"/>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5"/>
          <p:cNvSpPr/>
          <p:nvPr/>
        </p:nvSpPr>
        <p:spPr>
          <a:xfrm>
            <a:off x="5685810" y="514488"/>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0" name="Google Shape;300;p15"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301" name="Google Shape;301;p15"/>
          <p:cNvSpPr txBox="1">
            <a:spLocks noGrp="1"/>
          </p:cNvSpPr>
          <p:nvPr>
            <p:ph type="body" idx="1"/>
          </p:nvPr>
        </p:nvSpPr>
        <p:spPr>
          <a:xfrm>
            <a:off x="371475" y="2233295"/>
            <a:ext cx="4559300" cy="201485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script.js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Veja a utilização do módulo criado.</a:t>
            </a:r>
            <a:endParaRPr/>
          </a:p>
        </p:txBody>
      </p:sp>
      <p:pic>
        <p:nvPicPr>
          <p:cNvPr id="302" name="Google Shape;302;p15"/>
          <p:cNvPicPr preferRelativeResize="0"/>
          <p:nvPr/>
        </p:nvPicPr>
        <p:blipFill rotWithShape="1">
          <a:blip r:embed="rId4">
            <a:alphaModFix/>
          </a:blip>
          <a:srcRect/>
          <a:stretch/>
        </p:blipFill>
        <p:spPr>
          <a:xfrm>
            <a:off x="87630" y="3883660"/>
            <a:ext cx="5362575" cy="1734185"/>
          </a:xfrm>
          <a:prstGeom prst="rect">
            <a:avLst/>
          </a:prstGeom>
          <a:noFill/>
          <a:ln>
            <a:noFill/>
          </a:ln>
        </p:spPr>
      </p:pic>
      <p:pic>
        <p:nvPicPr>
          <p:cNvPr id="303" name="Google Shape;303;p15"/>
          <p:cNvPicPr preferRelativeResize="0"/>
          <p:nvPr/>
        </p:nvPicPr>
        <p:blipFill rotWithShape="1">
          <a:blip r:embed="rId5">
            <a:alphaModFix/>
          </a:blip>
          <a:srcRect/>
          <a:stretch/>
        </p:blipFill>
        <p:spPr>
          <a:xfrm>
            <a:off x="5854065" y="1461770"/>
            <a:ext cx="5673090" cy="302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p16"/>
          <p:cNvSpPr/>
          <p:nvPr/>
        </p:nvSpPr>
        <p:spPr>
          <a:xfrm>
            <a:off x="87630" y="3175"/>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310" name="Google Shape;310;p16"/>
          <p:cNvGrpSpPr/>
          <p:nvPr/>
        </p:nvGrpSpPr>
        <p:grpSpPr>
          <a:xfrm>
            <a:off x="0" y="1083484"/>
            <a:ext cx="355196" cy="673460"/>
            <a:chOff x="0" y="823811"/>
            <a:chExt cx="355196" cy="673460"/>
          </a:xfrm>
        </p:grpSpPr>
        <p:sp>
          <p:nvSpPr>
            <p:cNvPr id="311" name="Google Shape;311;p1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13" name="Google Shape;313;p1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6"/>
          <p:cNvSpPr/>
          <p:nvPr/>
        </p:nvSpPr>
        <p:spPr>
          <a:xfrm>
            <a:off x="5685810" y="514488"/>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6" name="Google Shape;316;p16"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317" name="Google Shape;317;p16"/>
          <p:cNvSpPr txBox="1">
            <a:spLocks noGrp="1"/>
          </p:cNvSpPr>
          <p:nvPr>
            <p:ph type="body" idx="1"/>
          </p:nvPr>
        </p:nvSpPr>
        <p:spPr>
          <a:xfrm>
            <a:off x="371475" y="2233295"/>
            <a:ext cx="4559300" cy="401891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NPM - Node Package Manager</a:t>
            </a:r>
            <a:endParaRPr/>
          </a:p>
          <a:p>
            <a:pPr marL="685800" lvl="1" indent="-228600" algn="l" rtl="0">
              <a:lnSpc>
                <a:spcPct val="150000"/>
              </a:lnSpc>
              <a:spcBef>
                <a:spcPts val="500"/>
              </a:spcBef>
              <a:spcAft>
                <a:spcPts val="0"/>
              </a:spcAft>
              <a:buClr>
                <a:schemeClr val="dk1"/>
              </a:buClr>
              <a:buSzPts val="1540"/>
              <a:buFont typeface="Arial"/>
              <a:buChar char="•"/>
            </a:pPr>
            <a:r>
              <a:rPr lang="pt-BR" sz="1540" b="1" i="0" u="none" strike="noStrike">
                <a:latin typeface="Ubuntu Light"/>
                <a:ea typeface="Ubuntu Light"/>
                <a:cs typeface="Ubuntu Light"/>
                <a:sym typeface="Ubuntu Light"/>
              </a:rPr>
              <a:t>Módulos criados em JavaScript podem ser publicados no NPM para serem utilizados nos mais diversos projetos pelo mundo.</a:t>
            </a:r>
            <a:endParaRPr/>
          </a:p>
          <a:p>
            <a:pPr marL="685800" lvl="1" indent="-228600" algn="l" rtl="0">
              <a:lnSpc>
                <a:spcPct val="150000"/>
              </a:lnSpc>
              <a:spcBef>
                <a:spcPts val="500"/>
              </a:spcBef>
              <a:spcAft>
                <a:spcPts val="0"/>
              </a:spcAft>
              <a:buClr>
                <a:schemeClr val="dk1"/>
              </a:buClr>
              <a:buSzPts val="1540"/>
              <a:buFont typeface="Arial"/>
              <a:buChar char="•"/>
            </a:pPr>
            <a:r>
              <a:rPr lang="pt-BR" sz="1540" b="1" i="0" u="none" strike="noStrike">
                <a:latin typeface="Ubuntu Light"/>
                <a:ea typeface="Ubuntu Light"/>
                <a:cs typeface="Ubuntu Light"/>
                <a:sym typeface="Ubuntu Light"/>
              </a:rPr>
              <a:t>Vamos criar uma conta no npm e publicar nossos módulos para utilizar em projetos.</a:t>
            </a:r>
            <a:endParaRPr/>
          </a:p>
          <a:p>
            <a:pPr marL="685800" lvl="1" indent="-152400" algn="l" rtl="0">
              <a:lnSpc>
                <a:spcPct val="150000"/>
              </a:lnSpc>
              <a:spcBef>
                <a:spcPts val="500"/>
              </a:spcBef>
              <a:spcAft>
                <a:spcPts val="0"/>
              </a:spcAft>
              <a:buClr>
                <a:schemeClr val="dk1"/>
              </a:buClr>
              <a:buSzPts val="1200"/>
              <a:buFont typeface="Arial"/>
              <a:buNone/>
            </a:pPr>
            <a:endParaRPr sz="1200" b="0" i="0">
              <a:latin typeface="Ubuntu Light"/>
              <a:ea typeface="Ubuntu Light"/>
              <a:cs typeface="Ubuntu Light"/>
              <a:sym typeface="Ubuntu Light"/>
            </a:endParaRPr>
          </a:p>
          <a:p>
            <a:pPr marL="685800" lvl="1" indent="-228600" algn="l" rtl="0">
              <a:lnSpc>
                <a:spcPct val="150000"/>
              </a:lnSpc>
              <a:spcBef>
                <a:spcPts val="500"/>
              </a:spcBef>
              <a:spcAft>
                <a:spcPts val="0"/>
              </a:spcAft>
              <a:buClr>
                <a:schemeClr val="dk1"/>
              </a:buClr>
              <a:buSzPts val="1200"/>
              <a:buFont typeface="Arial"/>
              <a:buChar char="•"/>
            </a:pPr>
            <a:r>
              <a:rPr lang="pt-BR" sz="1200" b="0" i="0">
                <a:latin typeface="Ubuntu Light"/>
                <a:ea typeface="Ubuntu Light"/>
                <a:cs typeface="Ubuntu Light"/>
                <a:sym typeface="Ubuntu Light"/>
              </a:rPr>
              <a:t>https://www.npmjs.com/</a:t>
            </a:r>
            <a:endParaRPr/>
          </a:p>
        </p:txBody>
      </p:sp>
      <p:pic>
        <p:nvPicPr>
          <p:cNvPr id="318" name="Google Shape;318;p16"/>
          <p:cNvPicPr preferRelativeResize="0"/>
          <p:nvPr/>
        </p:nvPicPr>
        <p:blipFill rotWithShape="1">
          <a:blip r:embed="rId4">
            <a:alphaModFix/>
          </a:blip>
          <a:srcRect/>
          <a:stretch/>
        </p:blipFill>
        <p:spPr>
          <a:xfrm>
            <a:off x="6020435" y="1835785"/>
            <a:ext cx="5599430" cy="31857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17"/>
          <p:cNvSpPr/>
          <p:nvPr/>
        </p:nvSpPr>
        <p:spPr>
          <a:xfrm>
            <a:off x="87630" y="3175"/>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17"/>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325" name="Google Shape;325;p17"/>
          <p:cNvGrpSpPr/>
          <p:nvPr/>
        </p:nvGrpSpPr>
        <p:grpSpPr>
          <a:xfrm>
            <a:off x="0" y="1083484"/>
            <a:ext cx="355196" cy="673460"/>
            <a:chOff x="0" y="823811"/>
            <a:chExt cx="355196" cy="673460"/>
          </a:xfrm>
        </p:grpSpPr>
        <p:sp>
          <p:nvSpPr>
            <p:cNvPr id="326" name="Google Shape;326;p17"/>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17"/>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28" name="Google Shape;328;p17"/>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17"/>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17"/>
          <p:cNvSpPr/>
          <p:nvPr/>
        </p:nvSpPr>
        <p:spPr>
          <a:xfrm>
            <a:off x="5685810" y="51512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1" name="Google Shape;331;p17"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332" name="Google Shape;332;p17"/>
          <p:cNvSpPr txBox="1">
            <a:spLocks noGrp="1"/>
          </p:cNvSpPr>
          <p:nvPr>
            <p:ph type="body" idx="1"/>
          </p:nvPr>
        </p:nvSpPr>
        <p:spPr>
          <a:xfrm>
            <a:off x="371475" y="2233295"/>
            <a:ext cx="4559300" cy="4018915"/>
          </a:xfrm>
          <a:prstGeom prst="rect">
            <a:avLst/>
          </a:prstGeom>
          <a:noFill/>
          <a:ln>
            <a:noFill/>
          </a:ln>
        </p:spPr>
        <p:txBody>
          <a:bodyPr spcFirstLastPara="1" wrap="square" lIns="91425" tIns="45700" rIns="91425" bIns="45700" anchor="ctr" anchorCtr="0">
            <a:normAutofit lnSpcReduction="20000"/>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Vamos utilizar nosso módulo do clientes para publicar no npm. Copie todo o código do arquivo utils.js e vamos criar um novo projeto. Iremos criar um projeto em node js com os comandos: npm init e responder ao que é pedido. </a:t>
            </a:r>
            <a:endParaRPr/>
          </a:p>
          <a:p>
            <a:pPr marL="228600" lvl="0" indent="-228600" algn="l" rtl="0">
              <a:lnSpc>
                <a:spcPct val="150000"/>
              </a:lnSpc>
              <a:spcBef>
                <a:spcPts val="1000"/>
              </a:spcBef>
              <a:spcAft>
                <a:spcPts val="0"/>
              </a:spcAft>
              <a:buClr>
                <a:schemeClr val="dk1"/>
              </a:buClr>
              <a:buSzPts val="1800"/>
              <a:buFont typeface="Arial"/>
              <a:buChar char="•"/>
            </a:pPr>
            <a:r>
              <a:rPr lang="pt-BR" sz="1800" b="1" i="0">
                <a:latin typeface="Ubuntu Light"/>
                <a:ea typeface="Ubuntu Light"/>
                <a:cs typeface="Ubuntu Light"/>
                <a:sym typeface="Ubuntu Light"/>
              </a:rPr>
              <a:t>Agora, vamos criar um arquivo chamado index.js e vamos colar o conteúdo do arquivo utils.js.</a:t>
            </a:r>
            <a:endParaRPr/>
          </a:p>
          <a:p>
            <a:pPr marL="228600" lvl="0" indent="-114300" algn="l" rtl="0">
              <a:lnSpc>
                <a:spcPct val="150000"/>
              </a:lnSpc>
              <a:spcBef>
                <a:spcPts val="1000"/>
              </a:spcBef>
              <a:spcAft>
                <a:spcPts val="0"/>
              </a:spcAft>
              <a:buClr>
                <a:schemeClr val="dk1"/>
              </a:buClr>
              <a:buSzPts val="1800"/>
              <a:buFont typeface="Arial"/>
              <a:buNone/>
            </a:pPr>
            <a:endParaRPr sz="1800" b="1" i="0">
              <a:latin typeface="Ubuntu Light"/>
              <a:ea typeface="Ubuntu Light"/>
              <a:cs typeface="Ubuntu Light"/>
              <a:sym typeface="Ubuntu Light"/>
            </a:endParaRPr>
          </a:p>
        </p:txBody>
      </p:sp>
      <p:sp>
        <p:nvSpPr>
          <p:cNvPr id="333" name="Google Shape;333;p17"/>
          <p:cNvSpPr txBox="1"/>
          <p:nvPr/>
        </p:nvSpPr>
        <p:spPr>
          <a:xfrm>
            <a:off x="6397625" y="2090420"/>
            <a:ext cx="4906010" cy="506730"/>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Arial"/>
              <a:buChar char="•"/>
            </a:pPr>
            <a:r>
              <a:rPr lang="pt-BR" sz="1800" b="1">
                <a:solidFill>
                  <a:schemeClr val="dk1"/>
                </a:solidFill>
                <a:latin typeface="Ubuntu Light"/>
                <a:ea typeface="Ubuntu Light"/>
                <a:cs typeface="Ubuntu Light"/>
                <a:sym typeface="Ubuntu Light"/>
              </a:rPr>
              <a:t>Veja como ficou nosso código no próximo slide</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18"/>
          <p:cNvSpPr/>
          <p:nvPr/>
        </p:nvSpPr>
        <p:spPr>
          <a:xfrm>
            <a:off x="87630" y="3175"/>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18"/>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340" name="Google Shape;340;p18"/>
          <p:cNvGrpSpPr/>
          <p:nvPr/>
        </p:nvGrpSpPr>
        <p:grpSpPr>
          <a:xfrm>
            <a:off x="0" y="1083484"/>
            <a:ext cx="355196" cy="673460"/>
            <a:chOff x="0" y="823811"/>
            <a:chExt cx="355196" cy="673460"/>
          </a:xfrm>
        </p:grpSpPr>
        <p:sp>
          <p:nvSpPr>
            <p:cNvPr id="341" name="Google Shape;341;p18"/>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18"/>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3" name="Google Shape;343;p18"/>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18"/>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18"/>
          <p:cNvSpPr/>
          <p:nvPr/>
        </p:nvSpPr>
        <p:spPr>
          <a:xfrm>
            <a:off x="5685810" y="514488"/>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6" name="Google Shape;346;p18"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pic>
        <p:nvPicPr>
          <p:cNvPr id="347" name="Google Shape;347;p18"/>
          <p:cNvPicPr preferRelativeResize="0"/>
          <p:nvPr/>
        </p:nvPicPr>
        <p:blipFill rotWithShape="1">
          <a:blip r:embed="rId4">
            <a:alphaModFix/>
          </a:blip>
          <a:srcRect r="545" b="52682"/>
          <a:stretch/>
        </p:blipFill>
        <p:spPr>
          <a:xfrm>
            <a:off x="159385" y="2334260"/>
            <a:ext cx="5664835" cy="4295140"/>
          </a:xfrm>
          <a:prstGeom prst="rect">
            <a:avLst/>
          </a:prstGeom>
          <a:noFill/>
          <a:ln>
            <a:noFill/>
          </a:ln>
        </p:spPr>
      </p:pic>
      <p:pic>
        <p:nvPicPr>
          <p:cNvPr id="348" name="Google Shape;348;p18"/>
          <p:cNvPicPr preferRelativeResize="0"/>
          <p:nvPr/>
        </p:nvPicPr>
        <p:blipFill rotWithShape="1">
          <a:blip r:embed="rId4">
            <a:alphaModFix/>
          </a:blip>
          <a:srcRect l="847" t="47611" r="-301" b="252"/>
          <a:stretch/>
        </p:blipFill>
        <p:spPr>
          <a:xfrm>
            <a:off x="6030595" y="1266825"/>
            <a:ext cx="5664835" cy="47326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19"/>
          <p:cNvSpPr/>
          <p:nvPr/>
        </p:nvSpPr>
        <p:spPr>
          <a:xfrm>
            <a:off x="87630" y="3175"/>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19"/>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355" name="Google Shape;355;p19"/>
          <p:cNvGrpSpPr/>
          <p:nvPr/>
        </p:nvGrpSpPr>
        <p:grpSpPr>
          <a:xfrm>
            <a:off x="0" y="1083484"/>
            <a:ext cx="355196" cy="673460"/>
            <a:chOff x="0" y="823811"/>
            <a:chExt cx="355196" cy="673460"/>
          </a:xfrm>
        </p:grpSpPr>
        <p:sp>
          <p:nvSpPr>
            <p:cNvPr id="356" name="Google Shape;356;p1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1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8" name="Google Shape;358;p19"/>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1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19"/>
          <p:cNvSpPr/>
          <p:nvPr/>
        </p:nvSpPr>
        <p:spPr>
          <a:xfrm>
            <a:off x="5685810" y="51512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1" name="Google Shape;361;p19"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362" name="Google Shape;362;p19"/>
          <p:cNvSpPr txBox="1">
            <a:spLocks noGrp="1"/>
          </p:cNvSpPr>
          <p:nvPr>
            <p:ph type="body" idx="1"/>
          </p:nvPr>
        </p:nvSpPr>
        <p:spPr>
          <a:xfrm>
            <a:off x="371475" y="2233295"/>
            <a:ext cx="4559300" cy="401891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Para utilizar os módulos criados e publicados o npm é necessário criar um no novo projeto no node js.</a:t>
            </a:r>
            <a:endParaRPr/>
          </a:p>
          <a:p>
            <a:pPr marL="228600" lvl="0" indent="-147637" algn="l" rtl="0">
              <a:lnSpc>
                <a:spcPct val="150000"/>
              </a:lnSpc>
              <a:spcBef>
                <a:spcPts val="1000"/>
              </a:spcBef>
              <a:spcAft>
                <a:spcPts val="0"/>
              </a:spcAft>
              <a:buClr>
                <a:schemeClr val="dk1"/>
              </a:buClr>
              <a:buSzPts val="1275"/>
              <a:buFont typeface="Arial"/>
              <a:buNone/>
            </a:pPr>
            <a:endParaRPr sz="1275" b="1" i="0">
              <a:latin typeface="Ubuntu Light"/>
              <a:ea typeface="Ubuntu Light"/>
              <a:cs typeface="Ubuntu Light"/>
              <a:sym typeface="Ubuntu Light"/>
            </a:endParaRPr>
          </a:p>
        </p:txBody>
      </p:sp>
      <p:sp>
        <p:nvSpPr>
          <p:cNvPr id="363" name="Google Shape;363;p19"/>
          <p:cNvSpPr txBox="1"/>
          <p:nvPr/>
        </p:nvSpPr>
        <p:spPr>
          <a:xfrm>
            <a:off x="6397625" y="2090420"/>
            <a:ext cx="5107940" cy="1337945"/>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Arial"/>
              <a:buChar char="•"/>
            </a:pPr>
            <a:r>
              <a:rPr lang="pt-BR" sz="1800" b="1">
                <a:solidFill>
                  <a:schemeClr val="dk1"/>
                </a:solidFill>
                <a:latin typeface="Ubuntu Light"/>
                <a:ea typeface="Ubuntu Light"/>
                <a:cs typeface="Ubuntu Light"/>
                <a:sym typeface="Ubuntu Light"/>
              </a:rPr>
              <a:t>Iremos contiunar a estudar node js criando uma primeira aplicação de servidor.</a:t>
            </a:r>
            <a:endParaRPr/>
          </a:p>
          <a:p>
            <a:pPr marL="0" marR="0" lvl="0" indent="-114300" algn="l" rtl="0">
              <a:lnSpc>
                <a:spcPct val="150000"/>
              </a:lnSpc>
              <a:spcBef>
                <a:spcPts val="0"/>
              </a:spcBef>
              <a:spcAft>
                <a:spcPts val="0"/>
              </a:spcAft>
              <a:buClr>
                <a:schemeClr val="dk1"/>
              </a:buClr>
              <a:buSzPts val="1800"/>
              <a:buFont typeface="Arial"/>
              <a:buChar char="•"/>
            </a:pPr>
            <a:r>
              <a:rPr lang="pt-BR" sz="1800" b="1">
                <a:solidFill>
                  <a:schemeClr val="dk1"/>
                </a:solidFill>
                <a:latin typeface="Ubuntu Light"/>
                <a:ea typeface="Ubuntu Light"/>
                <a:cs typeface="Ubuntu Light"/>
                <a:sym typeface="Ubuntu Light"/>
              </a:rPr>
              <a:t>Veja como ficou nosso código no próximo slide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2"/>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2"/>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91" name="Google Shape;91;p2"/>
          <p:cNvGrpSpPr/>
          <p:nvPr/>
        </p:nvGrpSpPr>
        <p:grpSpPr>
          <a:xfrm>
            <a:off x="0" y="1083484"/>
            <a:ext cx="355196" cy="673460"/>
            <a:chOff x="0" y="823811"/>
            <a:chExt cx="355196" cy="673460"/>
          </a:xfrm>
        </p:grpSpPr>
        <p:sp>
          <p:nvSpPr>
            <p:cNvPr id="92" name="Google Shape;92;p2"/>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4" name="Google Shape;94;p2"/>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2"/>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2"/>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7" name="Google Shape;97;p2"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98" name="Google Shape;98;p2"/>
          <p:cNvSpPr txBox="1">
            <a:spLocks noGrp="1"/>
          </p:cNvSpPr>
          <p:nvPr>
            <p:ph type="body" idx="1"/>
          </p:nvPr>
        </p:nvSpPr>
        <p:spPr>
          <a:xfrm>
            <a:off x="371791" y="222432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Introdução</a:t>
            </a:r>
            <a:endParaRPr sz="1800" b="1" i="0" u="none" strike="noStrike">
              <a:latin typeface="Ubuntu Light"/>
              <a:ea typeface="Ubuntu Light"/>
              <a:cs typeface="Ubuntu Light"/>
              <a:sym typeface="Ubuntu Light"/>
            </a:endParaRPr>
          </a:p>
          <a:p>
            <a:pPr marL="0" lvl="0" indent="0" algn="just" rtl="0">
              <a:lnSpc>
                <a:spcPct val="150000"/>
              </a:lnSpc>
              <a:spcBef>
                <a:spcPts val="1000"/>
              </a:spcBef>
              <a:spcAft>
                <a:spcPts val="0"/>
              </a:spcAft>
              <a:buClr>
                <a:srgbClr val="000000"/>
              </a:buClr>
              <a:buSzPts val="1600"/>
              <a:buNone/>
            </a:pPr>
            <a:r>
              <a:rPr lang="pt-BR" sz="1600" b="0" i="0">
                <a:solidFill>
                  <a:srgbClr val="000000"/>
                </a:solidFill>
                <a:latin typeface="Ubuntu Light"/>
                <a:ea typeface="Ubuntu Light"/>
                <a:cs typeface="Ubuntu Light"/>
                <a:sym typeface="Ubuntu Light"/>
              </a:rPr>
              <a:t>Node.js é uma plataforma baseada em JavaScript muito poderosa construída no JavaScript V8 Engine do Google Chrome. É usado para desenvolver aplicativos da web com E / S intensiva, como sites de streaming de vídeo, aplicativos de página única e outros aplicativos da web. O Node.js é um software livre, totalmente gratuito e usado por milhares de desenvolvedores em todo o mundo.</a:t>
            </a:r>
            <a:endParaRPr sz="1600" b="0" i="0">
              <a:latin typeface="Ubuntu Light"/>
              <a:ea typeface="Ubuntu Light"/>
              <a:cs typeface="Ubuntu Light"/>
              <a:sym typeface="Ubuntu Light"/>
            </a:endParaRPr>
          </a:p>
        </p:txBody>
      </p:sp>
      <p:sp>
        <p:nvSpPr>
          <p:cNvPr id="99" name="Google Shape;99;p2"/>
          <p:cNvSpPr txBox="1"/>
          <p:nvPr/>
        </p:nvSpPr>
        <p:spPr>
          <a:xfrm>
            <a:off x="6041006" y="856180"/>
            <a:ext cx="4559425" cy="3979585"/>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90000"/>
              </a:lnSpc>
              <a:spcBef>
                <a:spcPts val="0"/>
              </a:spcBef>
              <a:spcAft>
                <a:spcPts val="0"/>
              </a:spcAft>
              <a:buClr>
                <a:schemeClr val="dk1"/>
              </a:buClr>
              <a:buSzPts val="1800"/>
              <a:buFont typeface="Arial"/>
              <a:buChar char="•"/>
            </a:pPr>
            <a:r>
              <a:rPr lang="pt-BR" sz="1800" b="1" i="0" u="none" strike="noStrike" cap="none">
                <a:solidFill>
                  <a:schemeClr val="dk1"/>
                </a:solidFill>
                <a:latin typeface="Ubuntu Light"/>
                <a:ea typeface="Ubuntu Light"/>
                <a:cs typeface="Ubuntu Light"/>
                <a:sym typeface="Ubuntu Light"/>
              </a:rPr>
              <a:t>O que devo saber antes de começar?</a:t>
            </a:r>
            <a:endParaRPr/>
          </a:p>
          <a:p>
            <a:pPr marL="0" marR="0" lvl="0" indent="0" algn="just" rtl="0">
              <a:lnSpc>
                <a:spcPct val="150000"/>
              </a:lnSpc>
              <a:spcBef>
                <a:spcPts val="1000"/>
              </a:spcBef>
              <a:spcAft>
                <a:spcPts val="0"/>
              </a:spcAft>
              <a:buClr>
                <a:srgbClr val="000000"/>
              </a:buClr>
              <a:buSzPts val="1600"/>
              <a:buFont typeface="Arial"/>
              <a:buNone/>
            </a:pPr>
            <a:r>
              <a:rPr lang="pt-BR" sz="1600" b="0" i="0" u="none" strike="noStrike" cap="none">
                <a:solidFill>
                  <a:srgbClr val="000000"/>
                </a:solidFill>
                <a:latin typeface="Ubuntu Light"/>
                <a:ea typeface="Ubuntu Light"/>
                <a:cs typeface="Ubuntu Light"/>
                <a:sym typeface="Ubuntu Light"/>
              </a:rPr>
              <a:t>Antes de prosseguir, você deve ter um conhecimento básico de JavaScript. Como vamos desenvolver aplicativos baseados na web usando Node.js, será bom se você tiver algum conhecimento de outras tecnologias da web, como HTML, CSS, AJAX, etc.</a:t>
            </a:r>
            <a:endParaRPr sz="1600" b="0" i="0" u="none" strike="noStrike" cap="none">
              <a:solidFill>
                <a:schemeClr val="dk1"/>
              </a:solidFill>
              <a:latin typeface="Ubuntu Light"/>
              <a:ea typeface="Ubuntu Light"/>
              <a:cs typeface="Ubuntu Light"/>
              <a:sym typeface="Ubuntu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20"/>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20"/>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370" name="Google Shape;370;p20"/>
          <p:cNvGrpSpPr/>
          <p:nvPr/>
        </p:nvGrpSpPr>
        <p:grpSpPr>
          <a:xfrm>
            <a:off x="0" y="1083484"/>
            <a:ext cx="355196" cy="673460"/>
            <a:chOff x="0" y="823811"/>
            <a:chExt cx="355196" cy="673460"/>
          </a:xfrm>
        </p:grpSpPr>
        <p:sp>
          <p:nvSpPr>
            <p:cNvPr id="371" name="Google Shape;371;p20"/>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20"/>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73" name="Google Shape;373;p20"/>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20"/>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5" name="Google Shape;375;p20"/>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6" name="Google Shape;376;p20"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377" name="Google Shape;377;p20"/>
          <p:cNvSpPr txBox="1">
            <a:spLocks noGrp="1"/>
          </p:cNvSpPr>
          <p:nvPr>
            <p:ph type="body" idx="1"/>
          </p:nvPr>
        </p:nvSpPr>
        <p:spPr>
          <a:xfrm>
            <a:off x="371791" y="222432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2100"/>
              <a:buChar char="•"/>
            </a:pPr>
            <a:r>
              <a:rPr lang="pt-BR" sz="2100" b="1" i="0" u="none" strike="noStrike">
                <a:latin typeface="Ubuntu Light"/>
                <a:ea typeface="Ubuntu Light"/>
                <a:cs typeface="Ubuntu Light"/>
                <a:sym typeface="Ubuntu Light"/>
              </a:rPr>
              <a:t> Primeira Aplicação:</a:t>
            </a:r>
            <a:endParaRPr/>
          </a:p>
          <a:p>
            <a:pPr marL="0" lvl="0" indent="0" algn="l" rtl="0">
              <a:lnSpc>
                <a:spcPct val="150000"/>
              </a:lnSpc>
              <a:spcBef>
                <a:spcPts val="1000"/>
              </a:spcBef>
              <a:spcAft>
                <a:spcPts val="0"/>
              </a:spcAft>
              <a:buClr>
                <a:srgbClr val="000000"/>
              </a:buClr>
              <a:buSzPts val="1800"/>
              <a:buNone/>
            </a:pPr>
            <a:r>
              <a:rPr lang="pt-BR" sz="1800" b="0" i="0">
                <a:solidFill>
                  <a:srgbClr val="000000"/>
                </a:solidFill>
                <a:latin typeface="Ubuntu Light"/>
                <a:ea typeface="Ubuntu Light"/>
                <a:cs typeface="Ubuntu Light"/>
                <a:sym typeface="Ubuntu Light"/>
              </a:rPr>
              <a:t>Antes de criar nosso primeiro exemplo de aplicativo usando Node.js, vamos ver os componentes de um aplicativo Node.js. Um aplicativo Node.js consiste nos três componentes importantes a seguir :</a:t>
            </a:r>
            <a:endParaRPr sz="1800" b="0" i="0">
              <a:latin typeface="Ubuntu Light"/>
              <a:ea typeface="Ubuntu Light"/>
              <a:cs typeface="Ubuntu Light"/>
              <a:sym typeface="Ubuntu Light"/>
            </a:endParaRPr>
          </a:p>
        </p:txBody>
      </p:sp>
      <p:sp>
        <p:nvSpPr>
          <p:cNvPr id="378" name="Google Shape;378;p20"/>
          <p:cNvSpPr txBox="1"/>
          <p:nvPr/>
        </p:nvSpPr>
        <p:spPr>
          <a:xfrm>
            <a:off x="6041006" y="768096"/>
            <a:ext cx="5485909" cy="5435811"/>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150000"/>
              </a:lnSpc>
              <a:spcBef>
                <a:spcPts val="0"/>
              </a:spcBef>
              <a:spcAft>
                <a:spcPts val="0"/>
              </a:spcAft>
              <a:buClr>
                <a:srgbClr val="000000"/>
              </a:buClr>
              <a:buSzPts val="2000"/>
              <a:buFont typeface="Arial"/>
              <a:buChar char="•"/>
            </a:pPr>
            <a:r>
              <a:rPr lang="pt-BR" sz="2000" b="1" i="0">
                <a:solidFill>
                  <a:srgbClr val="000000"/>
                </a:solidFill>
                <a:latin typeface="Ubuntu Light"/>
                <a:ea typeface="Ubuntu Light"/>
                <a:cs typeface="Ubuntu Light"/>
                <a:sym typeface="Ubuntu Light"/>
              </a:rPr>
              <a:t>Importar módulos necessários</a:t>
            </a:r>
            <a:r>
              <a:rPr lang="pt-BR" sz="2000" b="0" i="0">
                <a:solidFill>
                  <a:srgbClr val="000000"/>
                </a:solidFill>
                <a:latin typeface="Ubuntu Light"/>
                <a:ea typeface="Ubuntu Light"/>
                <a:cs typeface="Ubuntu Light"/>
                <a:sym typeface="Ubuntu Light"/>
              </a:rPr>
              <a:t> - usamos a diretiva </a:t>
            </a:r>
            <a:r>
              <a:rPr lang="pt-BR" sz="2000" b="1" i="0">
                <a:solidFill>
                  <a:srgbClr val="000000"/>
                </a:solidFill>
                <a:latin typeface="Ubuntu Light"/>
                <a:ea typeface="Ubuntu Light"/>
                <a:cs typeface="Ubuntu Light"/>
                <a:sym typeface="Ubuntu Light"/>
              </a:rPr>
              <a:t>require</a:t>
            </a:r>
            <a:r>
              <a:rPr lang="pt-BR" sz="2000" b="0" i="0">
                <a:solidFill>
                  <a:srgbClr val="000000"/>
                </a:solidFill>
                <a:latin typeface="Ubuntu Light"/>
                <a:ea typeface="Ubuntu Light"/>
                <a:cs typeface="Ubuntu Light"/>
                <a:sym typeface="Ubuntu Light"/>
              </a:rPr>
              <a:t> para carregar módulos Node.js.</a:t>
            </a:r>
            <a:endParaRPr/>
          </a:p>
          <a:p>
            <a:pPr marL="228600" marR="0" lvl="0" indent="-228600" algn="just" rtl="0">
              <a:lnSpc>
                <a:spcPct val="150000"/>
              </a:lnSpc>
              <a:spcBef>
                <a:spcPts val="1000"/>
              </a:spcBef>
              <a:spcAft>
                <a:spcPts val="0"/>
              </a:spcAft>
              <a:buClr>
                <a:srgbClr val="000000"/>
              </a:buClr>
              <a:buSzPts val="2000"/>
              <a:buFont typeface="Arial"/>
              <a:buChar char="•"/>
            </a:pPr>
            <a:r>
              <a:rPr lang="pt-BR" sz="2000" b="1" i="0">
                <a:solidFill>
                  <a:srgbClr val="000000"/>
                </a:solidFill>
                <a:latin typeface="Ubuntu Light"/>
                <a:ea typeface="Ubuntu Light"/>
                <a:cs typeface="Ubuntu Light"/>
                <a:sym typeface="Ubuntu Light"/>
              </a:rPr>
              <a:t>Criar servidor</a:t>
            </a:r>
            <a:r>
              <a:rPr lang="pt-BR" sz="2000" b="0" i="0">
                <a:solidFill>
                  <a:srgbClr val="000000"/>
                </a:solidFill>
                <a:latin typeface="Ubuntu Light"/>
                <a:ea typeface="Ubuntu Light"/>
                <a:cs typeface="Ubuntu Light"/>
                <a:sym typeface="Ubuntu Light"/>
              </a:rPr>
              <a:t> - um servidor que ouvirá as solicitações do cliente, semelhante ao servidor HTTP Apache.</a:t>
            </a:r>
            <a:endParaRPr/>
          </a:p>
          <a:p>
            <a:pPr marL="228600" marR="0" lvl="0" indent="-228600" algn="just" rtl="0">
              <a:lnSpc>
                <a:spcPct val="150000"/>
              </a:lnSpc>
              <a:spcBef>
                <a:spcPts val="1000"/>
              </a:spcBef>
              <a:spcAft>
                <a:spcPts val="0"/>
              </a:spcAft>
              <a:buClr>
                <a:srgbClr val="000000"/>
              </a:buClr>
              <a:buSzPts val="2000"/>
              <a:buFont typeface="Arial"/>
              <a:buChar char="•"/>
            </a:pPr>
            <a:r>
              <a:rPr lang="pt-BR" sz="2000" b="1" i="0">
                <a:solidFill>
                  <a:srgbClr val="000000"/>
                </a:solidFill>
                <a:latin typeface="Ubuntu Light"/>
                <a:ea typeface="Ubuntu Light"/>
                <a:cs typeface="Ubuntu Light"/>
                <a:sym typeface="Ubuntu Light"/>
              </a:rPr>
              <a:t>Solicitação de leitura e resposta de retorno</a:t>
            </a:r>
            <a:r>
              <a:rPr lang="pt-BR" sz="2000" b="0" i="0">
                <a:solidFill>
                  <a:srgbClr val="000000"/>
                </a:solidFill>
                <a:latin typeface="Ubuntu Light"/>
                <a:ea typeface="Ubuntu Light"/>
                <a:cs typeface="Ubuntu Light"/>
                <a:sym typeface="Ubuntu Light"/>
              </a:rPr>
              <a:t> - O servidor criado em uma etapa anterior lerá a solicitação HTTP feita pelo cliente, que pode ser um navegador ou um console, e retornará a resposta.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21"/>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21"/>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385" name="Google Shape;385;p21"/>
          <p:cNvGrpSpPr/>
          <p:nvPr/>
        </p:nvGrpSpPr>
        <p:grpSpPr>
          <a:xfrm>
            <a:off x="0" y="1083484"/>
            <a:ext cx="355196" cy="673460"/>
            <a:chOff x="0" y="823811"/>
            <a:chExt cx="355196" cy="673460"/>
          </a:xfrm>
        </p:grpSpPr>
        <p:sp>
          <p:nvSpPr>
            <p:cNvPr id="386" name="Google Shape;386;p21"/>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21"/>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88" name="Google Shape;388;p21"/>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1"/>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21"/>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91" name="Google Shape;391;p21"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392" name="Google Shape;392;p21"/>
          <p:cNvSpPr txBox="1">
            <a:spLocks noGrp="1"/>
          </p:cNvSpPr>
          <p:nvPr>
            <p:ph type="body" idx="1"/>
          </p:nvPr>
        </p:nvSpPr>
        <p:spPr>
          <a:xfrm>
            <a:off x="371791" y="222432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Char char="•"/>
            </a:pPr>
            <a:r>
              <a:rPr lang="pt-BR" sz="1800" b="1" i="0" u="none" strike="noStrike">
                <a:latin typeface="Ubuntu Light"/>
                <a:ea typeface="Ubuntu Light"/>
                <a:cs typeface="Ubuntu Light"/>
                <a:sym typeface="Ubuntu Light"/>
              </a:rPr>
              <a:t> </a:t>
            </a:r>
            <a:r>
              <a:rPr lang="pt-BR" sz="1800" b="1" i="0">
                <a:latin typeface="Ubuntu Light"/>
                <a:ea typeface="Ubuntu Light"/>
                <a:cs typeface="Ubuntu Light"/>
                <a:sym typeface="Ubuntu Light"/>
              </a:rPr>
              <a:t>Criação de aplicativo Node.js</a:t>
            </a:r>
            <a:endParaRPr sz="1800" b="1" i="0" u="none" strike="noStrike">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Etapa 1 - Importar Módulo Requerido</a:t>
            </a:r>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Usamos a diretiva </a:t>
            </a:r>
            <a:r>
              <a:rPr lang="pt-BR" sz="1600" b="1" i="0">
                <a:solidFill>
                  <a:srgbClr val="000000"/>
                </a:solidFill>
                <a:latin typeface="Ubuntu Light"/>
                <a:ea typeface="Ubuntu Light"/>
                <a:cs typeface="Ubuntu Light"/>
                <a:sym typeface="Ubuntu Light"/>
              </a:rPr>
              <a:t>require</a:t>
            </a:r>
            <a:r>
              <a:rPr lang="pt-BR" sz="1600" b="0" i="0">
                <a:solidFill>
                  <a:srgbClr val="000000"/>
                </a:solidFill>
                <a:latin typeface="Ubuntu Light"/>
                <a:ea typeface="Ubuntu Light"/>
                <a:cs typeface="Ubuntu Light"/>
                <a:sym typeface="Ubuntu Light"/>
              </a:rPr>
              <a:t> para carregar o módulo http e armazenar a instância HTTP retornada em uma variável http da seguinte maneira:</a:t>
            </a:r>
            <a:endParaRPr/>
          </a:p>
          <a:p>
            <a:pPr marL="228600" lvl="0" indent="-228600" algn="just" rtl="0">
              <a:lnSpc>
                <a:spcPct val="150000"/>
              </a:lnSpc>
              <a:spcBef>
                <a:spcPts val="1000"/>
              </a:spcBef>
              <a:spcAft>
                <a:spcPts val="0"/>
              </a:spcAft>
              <a:buClr>
                <a:srgbClr val="000000"/>
              </a:buClr>
              <a:buSzPts val="1600"/>
              <a:buChar char="•"/>
            </a:pPr>
            <a:r>
              <a:rPr lang="pt-BR" sz="1600">
                <a:solidFill>
                  <a:srgbClr val="000000"/>
                </a:solidFill>
                <a:latin typeface="Ubuntu Light"/>
                <a:ea typeface="Ubuntu Light"/>
                <a:cs typeface="Ubuntu Light"/>
                <a:sym typeface="Ubuntu Light"/>
              </a:rPr>
              <a:t>var http = require(“http”)</a:t>
            </a:r>
            <a:endParaRPr sz="1600" b="0" i="0">
              <a:solidFill>
                <a:srgbClr val="000000"/>
              </a:solidFill>
              <a:latin typeface="Ubuntu Light"/>
              <a:ea typeface="Ubuntu Light"/>
              <a:cs typeface="Ubuntu Light"/>
              <a:sym typeface="Ubuntu Light"/>
            </a:endParaRPr>
          </a:p>
        </p:txBody>
      </p:sp>
      <p:sp>
        <p:nvSpPr>
          <p:cNvPr id="393" name="Google Shape;393;p21"/>
          <p:cNvSpPr txBox="1"/>
          <p:nvPr/>
        </p:nvSpPr>
        <p:spPr>
          <a:xfrm>
            <a:off x="6041006" y="768096"/>
            <a:ext cx="5485909" cy="5435811"/>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150000"/>
              </a:lnSpc>
              <a:spcBef>
                <a:spcPts val="0"/>
              </a:spcBef>
              <a:spcAft>
                <a:spcPts val="0"/>
              </a:spcAft>
              <a:buClr>
                <a:schemeClr val="dk1"/>
              </a:buClr>
              <a:buSzPts val="1600"/>
              <a:buFont typeface="Arial"/>
              <a:buChar char="•"/>
            </a:pPr>
            <a:r>
              <a:rPr lang="pt-BR" sz="1600" b="1" i="0">
                <a:solidFill>
                  <a:schemeClr val="dk1"/>
                </a:solidFill>
                <a:latin typeface="Ubuntu Light"/>
                <a:ea typeface="Ubuntu Light"/>
                <a:cs typeface="Ubuntu Light"/>
                <a:sym typeface="Ubuntu Light"/>
              </a:rPr>
              <a:t>Etapa 2 - Criar Servidor</a:t>
            </a:r>
            <a:endParaRPr/>
          </a:p>
          <a:p>
            <a:pPr marL="228600" marR="0" lvl="0" indent="-228600" algn="just" rtl="0">
              <a:lnSpc>
                <a:spcPct val="150000"/>
              </a:lnSpc>
              <a:spcBef>
                <a:spcPts val="1000"/>
              </a:spcBef>
              <a:spcAft>
                <a:spcPts val="0"/>
              </a:spcAft>
              <a:buClr>
                <a:srgbClr val="000000"/>
              </a:buClr>
              <a:buSzPts val="1600"/>
              <a:buFont typeface="Arial"/>
              <a:buChar char="•"/>
            </a:pPr>
            <a:r>
              <a:rPr lang="pt-BR" sz="1600" b="0" i="0">
                <a:solidFill>
                  <a:srgbClr val="000000"/>
                </a:solidFill>
                <a:latin typeface="Ubuntu Light"/>
                <a:ea typeface="Ubuntu Light"/>
                <a:cs typeface="Ubuntu Light"/>
                <a:sym typeface="Ubuntu Light"/>
              </a:rPr>
              <a:t>Usamos a instância http criada e chamamos o método </a:t>
            </a:r>
            <a:r>
              <a:rPr lang="pt-BR" sz="1600" b="1" i="0">
                <a:solidFill>
                  <a:srgbClr val="000000"/>
                </a:solidFill>
                <a:latin typeface="Ubuntu Light"/>
                <a:ea typeface="Ubuntu Light"/>
                <a:cs typeface="Ubuntu Light"/>
                <a:sym typeface="Ubuntu Light"/>
              </a:rPr>
              <a:t>http.createServer ()</a:t>
            </a:r>
            <a:r>
              <a:rPr lang="pt-BR" sz="1600" b="0" i="0">
                <a:solidFill>
                  <a:srgbClr val="000000"/>
                </a:solidFill>
                <a:latin typeface="Ubuntu Light"/>
                <a:ea typeface="Ubuntu Light"/>
                <a:cs typeface="Ubuntu Light"/>
                <a:sym typeface="Ubuntu Light"/>
              </a:rPr>
              <a:t> para criar uma instância do servidor e, em seguida, vinculamos na porta 8081 usando o método </a:t>
            </a:r>
            <a:r>
              <a:rPr lang="pt-BR" sz="1600" b="1" i="0">
                <a:solidFill>
                  <a:srgbClr val="000000"/>
                </a:solidFill>
                <a:latin typeface="Ubuntu Light"/>
                <a:ea typeface="Ubuntu Light"/>
                <a:cs typeface="Ubuntu Light"/>
                <a:sym typeface="Ubuntu Light"/>
              </a:rPr>
              <a:t>listen</a:t>
            </a:r>
            <a:r>
              <a:rPr lang="pt-BR" sz="1600" b="0" i="0">
                <a:solidFill>
                  <a:srgbClr val="000000"/>
                </a:solidFill>
                <a:latin typeface="Ubuntu Light"/>
                <a:ea typeface="Ubuntu Light"/>
                <a:cs typeface="Ubuntu Light"/>
                <a:sym typeface="Ubuntu Light"/>
              </a:rPr>
              <a:t> associado à instância do servidor. Passe uma função com os parâmetros de solicitação e resposta. Escreva a implementação de amostra para sempre retornar “Meu Primeiro App em Node JS".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p22"/>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9" name="Google Shape;399;p22"/>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00" name="Google Shape;400;p22"/>
          <p:cNvGrpSpPr/>
          <p:nvPr/>
        </p:nvGrpSpPr>
        <p:grpSpPr>
          <a:xfrm>
            <a:off x="0" y="1083484"/>
            <a:ext cx="355196" cy="673460"/>
            <a:chOff x="0" y="823811"/>
            <a:chExt cx="355196" cy="673460"/>
          </a:xfrm>
        </p:grpSpPr>
        <p:sp>
          <p:nvSpPr>
            <p:cNvPr id="401" name="Google Shape;401;p22"/>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22"/>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03" name="Google Shape;403;p22"/>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22"/>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22"/>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06" name="Google Shape;406;p22"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407" name="Google Shape;407;p22"/>
          <p:cNvSpPr txBox="1">
            <a:spLocks noGrp="1"/>
          </p:cNvSpPr>
          <p:nvPr>
            <p:ph type="body" idx="1"/>
          </p:nvPr>
        </p:nvSpPr>
        <p:spPr>
          <a:xfrm>
            <a:off x="87363" y="2304603"/>
            <a:ext cx="3445764" cy="4329948"/>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Char char="•"/>
            </a:pPr>
            <a:r>
              <a:rPr lang="pt-BR" sz="1800" b="1" i="0" u="none" strike="noStrike">
                <a:latin typeface="Ubuntu Light"/>
                <a:ea typeface="Ubuntu Light"/>
                <a:cs typeface="Ubuntu Light"/>
                <a:sym typeface="Ubuntu Light"/>
              </a:rPr>
              <a:t> </a:t>
            </a:r>
            <a:r>
              <a:rPr lang="pt-BR" sz="1800" b="1" i="0">
                <a:latin typeface="Ubuntu Light"/>
                <a:ea typeface="Ubuntu Light"/>
                <a:cs typeface="Ubuntu Light"/>
                <a:sym typeface="Ubuntu Light"/>
              </a:rPr>
              <a:t>Criação de aplicativo Node.js</a:t>
            </a:r>
            <a:endParaRPr sz="1800" b="1" i="0" u="none" strike="noStrike">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Veja a estrutura de todo o código:</a:t>
            </a:r>
            <a:endParaRPr sz="1600">
              <a:latin typeface="Ubuntu Light"/>
              <a:ea typeface="Ubuntu Light"/>
              <a:cs typeface="Ubuntu Light"/>
              <a:sym typeface="Ubuntu Light"/>
            </a:endParaRPr>
          </a:p>
          <a:p>
            <a:pPr marL="0" lvl="0" indent="0" algn="l" rtl="0">
              <a:lnSpc>
                <a:spcPct val="150000"/>
              </a:lnSpc>
              <a:spcBef>
                <a:spcPts val="1000"/>
              </a:spcBef>
              <a:spcAft>
                <a:spcPts val="0"/>
              </a:spcAft>
              <a:buClr>
                <a:schemeClr val="dk1"/>
              </a:buClr>
              <a:buSzPts val="1600"/>
              <a:buNone/>
            </a:pPr>
            <a:endParaRPr sz="1600" b="0" i="0">
              <a:latin typeface="Ubuntu Light"/>
              <a:ea typeface="Ubuntu Light"/>
              <a:cs typeface="Ubuntu Light"/>
              <a:sym typeface="Ubuntu Light"/>
            </a:endParaRPr>
          </a:p>
        </p:txBody>
      </p:sp>
      <p:pic>
        <p:nvPicPr>
          <p:cNvPr id="408" name="Google Shape;408;p22"/>
          <p:cNvPicPr preferRelativeResize="0"/>
          <p:nvPr/>
        </p:nvPicPr>
        <p:blipFill rotWithShape="1">
          <a:blip r:embed="rId4">
            <a:alphaModFix/>
          </a:blip>
          <a:srcRect/>
          <a:stretch/>
        </p:blipFill>
        <p:spPr>
          <a:xfrm>
            <a:off x="3418449" y="113721"/>
            <a:ext cx="8837178" cy="6230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sp>
        <p:nvSpPr>
          <p:cNvPr id="413" name="Google Shape;413;p23"/>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4" name="Google Shape;414;p23"/>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15" name="Google Shape;415;p23"/>
          <p:cNvGrpSpPr/>
          <p:nvPr/>
        </p:nvGrpSpPr>
        <p:grpSpPr>
          <a:xfrm>
            <a:off x="0" y="1083484"/>
            <a:ext cx="355196" cy="673460"/>
            <a:chOff x="0" y="823811"/>
            <a:chExt cx="355196" cy="673460"/>
          </a:xfrm>
        </p:grpSpPr>
        <p:sp>
          <p:nvSpPr>
            <p:cNvPr id="416" name="Google Shape;416;p23"/>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7" name="Google Shape;417;p23"/>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18" name="Google Shape;418;p23"/>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23"/>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23"/>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21" name="Google Shape;421;p23"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422" name="Google Shape;422;p23"/>
          <p:cNvSpPr txBox="1">
            <a:spLocks noGrp="1"/>
          </p:cNvSpPr>
          <p:nvPr>
            <p:ph type="body" idx="1"/>
          </p:nvPr>
        </p:nvSpPr>
        <p:spPr>
          <a:xfrm>
            <a:off x="87363" y="2323018"/>
            <a:ext cx="3445764" cy="4329948"/>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Char char="•"/>
            </a:pPr>
            <a:r>
              <a:rPr lang="pt-BR" sz="1800" b="1" i="0" u="none" strike="noStrike">
                <a:latin typeface="Ubuntu Light"/>
                <a:ea typeface="Ubuntu Light"/>
                <a:cs typeface="Ubuntu Light"/>
                <a:sym typeface="Ubuntu Light"/>
              </a:rPr>
              <a:t> </a:t>
            </a:r>
            <a:r>
              <a:rPr lang="pt-BR" sz="1800" b="1" i="0">
                <a:latin typeface="Ubuntu Light"/>
                <a:ea typeface="Ubuntu Light"/>
                <a:cs typeface="Ubuntu Light"/>
                <a:sym typeface="Ubuntu Light"/>
              </a:rPr>
              <a:t>Criação de aplicativo Node.js</a:t>
            </a:r>
            <a:endParaRPr sz="1800" b="1" i="0" u="none" strike="noStrike">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Testar a aplicação</a:t>
            </a:r>
            <a:endParaRPr sz="1600">
              <a:latin typeface="Ubuntu Light"/>
              <a:ea typeface="Ubuntu Light"/>
              <a:cs typeface="Ubuntu Light"/>
              <a:sym typeface="Ubuntu Light"/>
            </a:endParaRPr>
          </a:p>
          <a:p>
            <a:pPr marL="0" lvl="0" indent="0" algn="l" rtl="0">
              <a:lnSpc>
                <a:spcPct val="150000"/>
              </a:lnSpc>
              <a:spcBef>
                <a:spcPts val="1000"/>
              </a:spcBef>
              <a:spcAft>
                <a:spcPts val="0"/>
              </a:spcAft>
              <a:buClr>
                <a:schemeClr val="dk1"/>
              </a:buClr>
              <a:buSzPts val="1600"/>
              <a:buNone/>
            </a:pPr>
            <a:endParaRPr sz="1600" b="0" i="0">
              <a:latin typeface="Ubuntu Light"/>
              <a:ea typeface="Ubuntu Light"/>
              <a:cs typeface="Ubuntu Light"/>
              <a:sym typeface="Ubuntu Light"/>
            </a:endParaRPr>
          </a:p>
        </p:txBody>
      </p:sp>
      <p:sp>
        <p:nvSpPr>
          <p:cNvPr id="423" name="Google Shape;423;p23"/>
          <p:cNvSpPr txBox="1"/>
          <p:nvPr/>
        </p:nvSpPr>
        <p:spPr>
          <a:xfrm>
            <a:off x="5873189" y="126391"/>
            <a:ext cx="4824480" cy="4329948"/>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t-BR" sz="1800">
                <a:solidFill>
                  <a:schemeClr val="dk1"/>
                </a:solidFill>
                <a:latin typeface="Ubuntu Light"/>
                <a:ea typeface="Ubuntu Light"/>
                <a:cs typeface="Ubuntu Light"/>
                <a:sym typeface="Ubuntu Light"/>
              </a:rPr>
              <a:t>Para testar a aplicação você deve ir ao terminal e fazer o seguinte procedimento:</a:t>
            </a:r>
            <a:endParaRPr/>
          </a:p>
          <a:p>
            <a:pPr marL="0" marR="0" lvl="0" indent="0" algn="l" rtl="0">
              <a:lnSpc>
                <a:spcPct val="150000"/>
              </a:lnSpc>
              <a:spcBef>
                <a:spcPts val="1000"/>
              </a:spcBef>
              <a:spcAft>
                <a:spcPts val="0"/>
              </a:spcAft>
              <a:buClr>
                <a:schemeClr val="dk1"/>
              </a:buClr>
              <a:buSzPts val="1800"/>
              <a:buFont typeface="Arial"/>
              <a:buNone/>
            </a:pPr>
            <a:endParaRPr sz="1800">
              <a:solidFill>
                <a:schemeClr val="dk1"/>
              </a:solidFill>
              <a:latin typeface="Ubuntu Light"/>
              <a:ea typeface="Ubuntu Light"/>
              <a:cs typeface="Ubuntu Light"/>
              <a:sym typeface="Ubuntu Light"/>
            </a:endParaRPr>
          </a:p>
          <a:p>
            <a:pPr marL="0" marR="0" lvl="0" indent="0" algn="l" rtl="0">
              <a:lnSpc>
                <a:spcPct val="150000"/>
              </a:lnSpc>
              <a:spcBef>
                <a:spcPts val="1000"/>
              </a:spcBef>
              <a:spcAft>
                <a:spcPts val="0"/>
              </a:spcAft>
              <a:buClr>
                <a:schemeClr val="dk1"/>
              </a:buClr>
              <a:buSzPts val="1800"/>
              <a:buFont typeface="Arial"/>
              <a:buNone/>
            </a:pPr>
            <a:r>
              <a:rPr lang="pt-BR" sz="1800">
                <a:solidFill>
                  <a:schemeClr val="dk1"/>
                </a:solidFill>
                <a:latin typeface="Ubuntu Light"/>
                <a:ea typeface="Ubuntu Light"/>
                <a:cs typeface="Ubuntu Light"/>
                <a:sym typeface="Ubuntu Light"/>
              </a:rPr>
              <a:t>node </a:t>
            </a:r>
            <a:r>
              <a:rPr lang="pt-BR" sz="1800">
                <a:solidFill>
                  <a:srgbClr val="C00000"/>
                </a:solidFill>
                <a:latin typeface="Ubuntu Light"/>
                <a:ea typeface="Ubuntu Light"/>
                <a:cs typeface="Ubuntu Light"/>
                <a:sym typeface="Ubuntu Light"/>
              </a:rPr>
              <a:t>nomedoarquivo.js</a:t>
            </a:r>
            <a:r>
              <a:rPr lang="pt-BR" sz="1800">
                <a:solidFill>
                  <a:schemeClr val="dk1"/>
                </a:solidFill>
                <a:latin typeface="Ubuntu Light"/>
                <a:ea typeface="Ubuntu Light"/>
                <a:cs typeface="Ubuntu Light"/>
                <a:sym typeface="Ubuntu Light"/>
              </a:rPr>
              <a:t> e apertar o Enter</a:t>
            </a:r>
            <a:endParaRPr sz="1800">
              <a:solidFill>
                <a:schemeClr val="dk1"/>
              </a:solidFill>
              <a:latin typeface="Ubuntu Light"/>
              <a:ea typeface="Ubuntu Light"/>
              <a:cs typeface="Ubuntu Light"/>
              <a:sym typeface="Ubuntu Light"/>
            </a:endParaRPr>
          </a:p>
          <a:p>
            <a:pPr marL="0" marR="0" lvl="0" indent="0" algn="l" rtl="0">
              <a:lnSpc>
                <a:spcPct val="150000"/>
              </a:lnSpc>
              <a:spcBef>
                <a:spcPts val="1000"/>
              </a:spcBef>
              <a:spcAft>
                <a:spcPts val="0"/>
              </a:spcAft>
              <a:buClr>
                <a:schemeClr val="dk1"/>
              </a:buClr>
              <a:buSzPts val="1800"/>
              <a:buFont typeface="Arial"/>
              <a:buNone/>
            </a:pPr>
            <a:r>
              <a:rPr lang="pt-BR" sz="1800">
                <a:solidFill>
                  <a:schemeClr val="dk1"/>
                </a:solidFill>
                <a:latin typeface="Ubuntu Light"/>
                <a:ea typeface="Ubuntu Light"/>
                <a:cs typeface="Ubuntu Light"/>
                <a:sym typeface="Ubuntu Light"/>
              </a:rPr>
              <a:t>Depois vá ao navegador e digite:</a:t>
            </a:r>
            <a:endParaRPr/>
          </a:p>
          <a:p>
            <a:pPr marL="0" marR="0" lvl="0" indent="0" algn="l" rtl="0">
              <a:lnSpc>
                <a:spcPct val="150000"/>
              </a:lnSpc>
              <a:spcBef>
                <a:spcPts val="1000"/>
              </a:spcBef>
              <a:spcAft>
                <a:spcPts val="0"/>
              </a:spcAft>
              <a:buClr>
                <a:schemeClr val="dk1"/>
              </a:buClr>
              <a:buSzPts val="1800"/>
              <a:buFont typeface="Arial"/>
              <a:buNone/>
            </a:pPr>
            <a:r>
              <a:rPr lang="pt-BR" sz="1800" u="sng">
                <a:solidFill>
                  <a:schemeClr val="dk1"/>
                </a:solidFill>
                <a:latin typeface="Ubuntu Light"/>
                <a:ea typeface="Ubuntu Light"/>
                <a:cs typeface="Ubuntu Light"/>
                <a:sym typeface="Ubuntu Light"/>
                <a:hlinkClick r:id="rId4">
                  <a:extLst>
                    <a:ext uri="{A12FA001-AC4F-418D-AE19-62706E023703}">
                      <ahyp:hlinkClr xmlns:ahyp="http://schemas.microsoft.com/office/drawing/2018/hyperlinkcolor" val="tx"/>
                    </a:ext>
                  </a:extLst>
                </a:hlinkClick>
              </a:rPr>
              <a:t>http://localhost:8081</a:t>
            </a:r>
            <a:r>
              <a:rPr lang="pt-BR" sz="1800">
                <a:solidFill>
                  <a:schemeClr val="dk1"/>
                </a:solidFill>
                <a:latin typeface="Ubuntu Light"/>
                <a:ea typeface="Ubuntu Light"/>
                <a:cs typeface="Ubuntu Light"/>
                <a:sym typeface="Ubuntu Light"/>
              </a:rPr>
              <a:t> e aperte o enter. Veja a resposta:</a:t>
            </a:r>
            <a:endParaRPr sz="1600">
              <a:solidFill>
                <a:schemeClr val="dk1"/>
              </a:solidFill>
              <a:latin typeface="Ubuntu Light"/>
              <a:ea typeface="Ubuntu Light"/>
              <a:cs typeface="Ubuntu Light"/>
              <a:sym typeface="Ubuntu Light"/>
            </a:endParaRPr>
          </a:p>
          <a:p>
            <a:pPr marL="0" marR="0" lvl="0" indent="0" algn="l" rtl="0">
              <a:lnSpc>
                <a:spcPct val="150000"/>
              </a:lnSpc>
              <a:spcBef>
                <a:spcPts val="100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p:txBody>
      </p:sp>
      <p:pic>
        <p:nvPicPr>
          <p:cNvPr id="424" name="Google Shape;424;p23"/>
          <p:cNvPicPr preferRelativeResize="0"/>
          <p:nvPr/>
        </p:nvPicPr>
        <p:blipFill rotWithShape="1">
          <a:blip r:embed="rId5">
            <a:alphaModFix/>
          </a:blip>
          <a:srcRect b="50673"/>
          <a:stretch/>
        </p:blipFill>
        <p:spPr>
          <a:xfrm>
            <a:off x="5868494" y="3991500"/>
            <a:ext cx="5396567" cy="18586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24"/>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24"/>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31" name="Google Shape;431;p24"/>
          <p:cNvGrpSpPr/>
          <p:nvPr/>
        </p:nvGrpSpPr>
        <p:grpSpPr>
          <a:xfrm>
            <a:off x="0" y="1083484"/>
            <a:ext cx="355196" cy="673460"/>
            <a:chOff x="0" y="823811"/>
            <a:chExt cx="355196" cy="673460"/>
          </a:xfrm>
        </p:grpSpPr>
        <p:sp>
          <p:nvSpPr>
            <p:cNvPr id="432" name="Google Shape;432;p2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3" name="Google Shape;433;p2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4" name="Google Shape;434;p2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2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24"/>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7" name="Google Shape;437;p24"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438" name="Google Shape;438;p24"/>
          <p:cNvSpPr txBox="1">
            <a:spLocks noGrp="1"/>
          </p:cNvSpPr>
          <p:nvPr>
            <p:ph type="body" idx="1"/>
          </p:nvPr>
        </p:nvSpPr>
        <p:spPr>
          <a:xfrm>
            <a:off x="371791" y="222432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Char char="•"/>
            </a:pPr>
            <a:r>
              <a:rPr lang="pt-BR" sz="1800" b="1" i="0" u="none" strike="noStrike">
                <a:latin typeface="Ubuntu Light"/>
                <a:ea typeface="Ubuntu Light"/>
                <a:cs typeface="Ubuntu Light"/>
                <a:sym typeface="Ubuntu Light"/>
              </a:rPr>
              <a:t>REPL Terminal</a:t>
            </a:r>
            <a:endParaRPr sz="1600" b="1" i="0" u="none" strike="noStrike">
              <a:latin typeface="Ubuntu Light"/>
              <a:ea typeface="Ubuntu Light"/>
              <a:cs typeface="Ubuntu Light"/>
              <a:sym typeface="Ubuntu Light"/>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REPL significa Read Eval Print Loop e representa um ambiente de computador como um console do Windows ou shell Unix / Linux onde um comando é inserido e o sistema responde com uma saída em um modo interativo. Node.js ou </a:t>
            </a:r>
            <a:r>
              <a:rPr lang="pt-BR" sz="1600" b="1" i="0">
                <a:solidFill>
                  <a:srgbClr val="000000"/>
                </a:solidFill>
                <a:latin typeface="Ubuntu Light"/>
                <a:ea typeface="Ubuntu Light"/>
                <a:cs typeface="Ubuntu Light"/>
                <a:sym typeface="Ubuntu Light"/>
              </a:rPr>
              <a:t>Node</a:t>
            </a:r>
            <a:r>
              <a:rPr lang="pt-BR" sz="1600" b="0" i="0">
                <a:solidFill>
                  <a:srgbClr val="000000"/>
                </a:solidFill>
                <a:latin typeface="Ubuntu Light"/>
                <a:ea typeface="Ubuntu Light"/>
                <a:cs typeface="Ubuntu Light"/>
                <a:sym typeface="Ubuntu Light"/>
              </a:rPr>
              <a:t> vem empacotado com um ambiente REPL. Ele executa as seguintes tarefas</a:t>
            </a:r>
            <a:endParaRPr sz="1600">
              <a:solidFill>
                <a:srgbClr val="000000"/>
              </a:solidFill>
              <a:latin typeface="Ubuntu Light"/>
              <a:ea typeface="Ubuntu Light"/>
              <a:cs typeface="Ubuntu Light"/>
              <a:sym typeface="Ubuntu Light"/>
            </a:endParaRPr>
          </a:p>
        </p:txBody>
      </p:sp>
      <p:sp>
        <p:nvSpPr>
          <p:cNvPr id="439" name="Google Shape;439;p24"/>
          <p:cNvSpPr txBox="1"/>
          <p:nvPr/>
        </p:nvSpPr>
        <p:spPr>
          <a:xfrm>
            <a:off x="6041006" y="856180"/>
            <a:ext cx="5561434" cy="5103945"/>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150000"/>
              </a:lnSpc>
              <a:spcBef>
                <a:spcPts val="0"/>
              </a:spcBef>
              <a:spcAft>
                <a:spcPts val="0"/>
              </a:spcAft>
              <a:buClr>
                <a:srgbClr val="000000"/>
              </a:buClr>
              <a:buSzPts val="1600"/>
              <a:buFont typeface="Arial"/>
              <a:buChar char="•"/>
            </a:pPr>
            <a:r>
              <a:rPr lang="pt-BR" sz="1600" b="1" i="0">
                <a:solidFill>
                  <a:srgbClr val="000000"/>
                </a:solidFill>
                <a:latin typeface="Ubuntu Light"/>
                <a:ea typeface="Ubuntu Light"/>
                <a:cs typeface="Ubuntu Light"/>
                <a:sym typeface="Ubuntu Light"/>
              </a:rPr>
              <a:t>Ler</a:t>
            </a:r>
            <a:r>
              <a:rPr lang="pt-BR" sz="1600" b="0" i="0">
                <a:solidFill>
                  <a:srgbClr val="000000"/>
                </a:solidFill>
                <a:latin typeface="Ubuntu Light"/>
                <a:ea typeface="Ubuntu Light"/>
                <a:cs typeface="Ubuntu Light"/>
                <a:sym typeface="Ubuntu Light"/>
              </a:rPr>
              <a:t> - Lê a entrada do usuário, analisa a entrada na estrutura de dados JavaScript e armazena na memória.</a:t>
            </a:r>
            <a:endParaRPr/>
          </a:p>
          <a:p>
            <a:pPr marL="228600" marR="0" lvl="0" indent="-228600" algn="just" rtl="0">
              <a:lnSpc>
                <a:spcPct val="150000"/>
              </a:lnSpc>
              <a:spcBef>
                <a:spcPts val="1000"/>
              </a:spcBef>
              <a:spcAft>
                <a:spcPts val="0"/>
              </a:spcAft>
              <a:buClr>
                <a:srgbClr val="000000"/>
              </a:buClr>
              <a:buSzPts val="1600"/>
              <a:buFont typeface="Arial"/>
              <a:buChar char="•"/>
            </a:pPr>
            <a:r>
              <a:rPr lang="pt-BR" sz="1600" b="1" i="0">
                <a:solidFill>
                  <a:srgbClr val="000000"/>
                </a:solidFill>
                <a:latin typeface="Ubuntu Light"/>
                <a:ea typeface="Ubuntu Light"/>
                <a:cs typeface="Ubuntu Light"/>
                <a:sym typeface="Ubuntu Light"/>
              </a:rPr>
              <a:t>Eval</a:t>
            </a:r>
            <a:r>
              <a:rPr lang="pt-BR" sz="1600" b="0" i="0">
                <a:solidFill>
                  <a:srgbClr val="000000"/>
                </a:solidFill>
                <a:latin typeface="Ubuntu Light"/>
                <a:ea typeface="Ubuntu Light"/>
                <a:cs typeface="Ubuntu Light"/>
                <a:sym typeface="Ubuntu Light"/>
              </a:rPr>
              <a:t> - pega e avalia a estrutura de dados.</a:t>
            </a:r>
            <a:endParaRPr/>
          </a:p>
          <a:p>
            <a:pPr marL="228600" marR="0" lvl="0" indent="-228600" algn="just" rtl="0">
              <a:lnSpc>
                <a:spcPct val="150000"/>
              </a:lnSpc>
              <a:spcBef>
                <a:spcPts val="1000"/>
              </a:spcBef>
              <a:spcAft>
                <a:spcPts val="0"/>
              </a:spcAft>
              <a:buClr>
                <a:srgbClr val="000000"/>
              </a:buClr>
              <a:buSzPts val="1600"/>
              <a:buFont typeface="Arial"/>
              <a:buChar char="•"/>
            </a:pPr>
            <a:r>
              <a:rPr lang="pt-BR" sz="1600" b="1" i="0">
                <a:solidFill>
                  <a:srgbClr val="000000"/>
                </a:solidFill>
                <a:latin typeface="Ubuntu Light"/>
                <a:ea typeface="Ubuntu Light"/>
                <a:cs typeface="Ubuntu Light"/>
                <a:sym typeface="Ubuntu Light"/>
              </a:rPr>
              <a:t>Imprimir</a:t>
            </a:r>
            <a:r>
              <a:rPr lang="pt-BR" sz="1600" b="0" i="0">
                <a:solidFill>
                  <a:srgbClr val="000000"/>
                </a:solidFill>
                <a:latin typeface="Ubuntu Light"/>
                <a:ea typeface="Ubuntu Light"/>
                <a:cs typeface="Ubuntu Light"/>
                <a:sym typeface="Ubuntu Light"/>
              </a:rPr>
              <a:t> - Imprime o resultado.</a:t>
            </a:r>
            <a:endParaRPr/>
          </a:p>
          <a:p>
            <a:pPr marL="228600" marR="0" lvl="0" indent="-228600" algn="just" rtl="0">
              <a:lnSpc>
                <a:spcPct val="150000"/>
              </a:lnSpc>
              <a:spcBef>
                <a:spcPts val="1000"/>
              </a:spcBef>
              <a:spcAft>
                <a:spcPts val="0"/>
              </a:spcAft>
              <a:buClr>
                <a:srgbClr val="000000"/>
              </a:buClr>
              <a:buSzPts val="1600"/>
              <a:buFont typeface="Arial"/>
              <a:buChar char="•"/>
            </a:pPr>
            <a:r>
              <a:rPr lang="pt-BR" sz="1600" b="1" i="0">
                <a:solidFill>
                  <a:srgbClr val="000000"/>
                </a:solidFill>
                <a:latin typeface="Ubuntu Light"/>
                <a:ea typeface="Ubuntu Light"/>
                <a:cs typeface="Ubuntu Light"/>
                <a:sym typeface="Ubuntu Light"/>
              </a:rPr>
              <a:t>Loop</a:t>
            </a:r>
            <a:r>
              <a:rPr lang="pt-BR" sz="1600" b="0" i="0">
                <a:solidFill>
                  <a:srgbClr val="000000"/>
                </a:solidFill>
                <a:latin typeface="Ubuntu Light"/>
                <a:ea typeface="Ubuntu Light"/>
                <a:cs typeface="Ubuntu Light"/>
                <a:sym typeface="Ubuntu Light"/>
              </a:rPr>
              <a:t> - Repete o comando acima até que o usuário pressione </a:t>
            </a:r>
            <a:r>
              <a:rPr lang="pt-BR" sz="1600" b="1" i="0">
                <a:solidFill>
                  <a:srgbClr val="000000"/>
                </a:solidFill>
                <a:latin typeface="Ubuntu Light"/>
                <a:ea typeface="Ubuntu Light"/>
                <a:cs typeface="Ubuntu Light"/>
                <a:sym typeface="Ubuntu Light"/>
              </a:rPr>
              <a:t>ctrl-c</a:t>
            </a:r>
            <a:r>
              <a:rPr lang="pt-BR" sz="1600" b="0" i="0">
                <a:solidFill>
                  <a:srgbClr val="000000"/>
                </a:solidFill>
                <a:latin typeface="Ubuntu Light"/>
                <a:ea typeface="Ubuntu Light"/>
                <a:cs typeface="Ubuntu Light"/>
                <a:sym typeface="Ubuntu Light"/>
              </a:rPr>
              <a:t> duas vezes.</a:t>
            </a:r>
            <a:endParaRPr/>
          </a:p>
          <a:p>
            <a:pPr marL="228600" marR="0" lvl="0" indent="-228600" algn="just" rtl="0">
              <a:lnSpc>
                <a:spcPct val="150000"/>
              </a:lnSpc>
              <a:spcBef>
                <a:spcPts val="1000"/>
              </a:spcBef>
              <a:spcAft>
                <a:spcPts val="0"/>
              </a:spcAft>
              <a:buClr>
                <a:srgbClr val="000000"/>
              </a:buClr>
              <a:buSzPts val="1600"/>
              <a:buFont typeface="Arial"/>
              <a:buChar char="•"/>
            </a:pPr>
            <a:r>
              <a:rPr lang="pt-BR" sz="1600" b="0" i="0">
                <a:solidFill>
                  <a:srgbClr val="000000"/>
                </a:solidFill>
                <a:latin typeface="Ubuntu Light"/>
                <a:ea typeface="Ubuntu Light"/>
                <a:cs typeface="Ubuntu Light"/>
                <a:sym typeface="Ubuntu Light"/>
              </a:rPr>
              <a:t>O recurso REPL do Node é muito útil para experimentar códigos Node.js e depurar códigos JavaScript.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3"/>
        <p:cNvGrpSpPr/>
        <p:nvPr/>
      </p:nvGrpSpPr>
      <p:grpSpPr>
        <a:xfrm>
          <a:off x="0" y="0"/>
          <a:ext cx="0" cy="0"/>
          <a:chOff x="0" y="0"/>
          <a:chExt cx="0" cy="0"/>
        </a:xfrm>
      </p:grpSpPr>
      <p:sp>
        <p:nvSpPr>
          <p:cNvPr id="444" name="Google Shape;444;p2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25"/>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46" name="Google Shape;446;p25"/>
          <p:cNvGrpSpPr/>
          <p:nvPr/>
        </p:nvGrpSpPr>
        <p:grpSpPr>
          <a:xfrm>
            <a:off x="0" y="1083484"/>
            <a:ext cx="355196" cy="673460"/>
            <a:chOff x="0" y="823811"/>
            <a:chExt cx="355196" cy="673460"/>
          </a:xfrm>
        </p:grpSpPr>
        <p:sp>
          <p:nvSpPr>
            <p:cNvPr id="447" name="Google Shape;447;p25"/>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8" name="Google Shape;448;p25"/>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49" name="Google Shape;449;p25"/>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2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25"/>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52" name="Google Shape;452;p25"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453" name="Google Shape;453;p25"/>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Char char="•"/>
            </a:pPr>
            <a:r>
              <a:rPr lang="pt-BR" sz="1800" b="1" i="0" u="none" strike="noStrike">
                <a:latin typeface="Ubuntu Light"/>
                <a:ea typeface="Ubuntu Light"/>
                <a:cs typeface="Ubuntu Light"/>
                <a:sym typeface="Ubuntu Light"/>
              </a:rPr>
              <a:t>REPL Terminal</a:t>
            </a:r>
            <a:endParaRPr sz="1600" b="1" i="0" u="none" strike="noStrike">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Iniciando REPL</a:t>
            </a:r>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O REPL pode ser iniciado simplesmente executando o </a:t>
            </a:r>
            <a:r>
              <a:rPr lang="pt-BR" sz="1600" b="1">
                <a:solidFill>
                  <a:srgbClr val="000000"/>
                </a:solidFill>
                <a:latin typeface="Ubuntu Light"/>
                <a:ea typeface="Ubuntu Light"/>
                <a:cs typeface="Ubuntu Light"/>
                <a:sym typeface="Ubuntu Light"/>
              </a:rPr>
              <a:t>node</a:t>
            </a:r>
            <a:r>
              <a:rPr lang="pt-BR" sz="1600" b="0" i="0">
                <a:solidFill>
                  <a:srgbClr val="000000"/>
                </a:solidFill>
                <a:latin typeface="Ubuntu Light"/>
                <a:ea typeface="Ubuntu Light"/>
                <a:cs typeface="Ubuntu Light"/>
                <a:sym typeface="Ubuntu Light"/>
              </a:rPr>
              <a:t> no shell / console sem nenhum argumento, como segue.</a:t>
            </a:r>
            <a:endParaRPr/>
          </a:p>
          <a:p>
            <a:pPr marL="228600" lvl="0" indent="-127000" algn="just" rtl="0">
              <a:lnSpc>
                <a:spcPct val="150000"/>
              </a:lnSpc>
              <a:spcBef>
                <a:spcPts val="1000"/>
              </a:spcBef>
              <a:spcAft>
                <a:spcPts val="0"/>
              </a:spcAft>
              <a:buClr>
                <a:schemeClr val="dk1"/>
              </a:buClr>
              <a:buSzPts val="1600"/>
              <a:buNone/>
            </a:pPr>
            <a:endParaRPr sz="1600">
              <a:solidFill>
                <a:srgbClr val="000000"/>
              </a:solidFill>
              <a:latin typeface="Ubuntu Light"/>
              <a:ea typeface="Ubuntu Light"/>
              <a:cs typeface="Ubuntu Light"/>
              <a:sym typeface="Ubuntu Light"/>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Obs.: Para sair do terminal basta teclar CTRL+C 2x</a:t>
            </a:r>
            <a:endParaRPr/>
          </a:p>
        </p:txBody>
      </p:sp>
      <p:sp>
        <p:nvSpPr>
          <p:cNvPr id="454" name="Google Shape;454;p25"/>
          <p:cNvSpPr txBox="1"/>
          <p:nvPr/>
        </p:nvSpPr>
        <p:spPr>
          <a:xfrm>
            <a:off x="6041006" y="856180"/>
            <a:ext cx="5561434" cy="5103945"/>
          </a:xfrm>
          <a:prstGeom prst="rect">
            <a:avLst/>
          </a:prstGeom>
          <a:noFill/>
          <a:ln>
            <a:noFill/>
          </a:ln>
        </p:spPr>
        <p:txBody>
          <a:bodyPr spcFirstLastPara="1" wrap="square" lIns="91425" tIns="45700" rIns="91425" bIns="45700" anchor="ctr" anchorCtr="0">
            <a:normAutofit/>
          </a:bodyPr>
          <a:lstStyle/>
          <a:p>
            <a:pPr marL="228600" marR="0" lvl="0" indent="-127000" algn="just" rtl="0">
              <a:lnSpc>
                <a:spcPct val="150000"/>
              </a:lnSpc>
              <a:spcBef>
                <a:spcPts val="0"/>
              </a:spcBef>
              <a:spcAft>
                <a:spcPts val="0"/>
              </a:spcAft>
              <a:buClr>
                <a:schemeClr val="dk1"/>
              </a:buClr>
              <a:buSzPts val="1600"/>
              <a:buFont typeface="Arial"/>
              <a:buNone/>
            </a:pPr>
            <a:endParaRPr sz="1600" b="0" i="0">
              <a:solidFill>
                <a:srgbClr val="000000"/>
              </a:solidFill>
              <a:latin typeface="Arial"/>
              <a:ea typeface="Arial"/>
              <a:cs typeface="Arial"/>
              <a:sym typeface="Arial"/>
            </a:endParaRPr>
          </a:p>
        </p:txBody>
      </p:sp>
      <p:pic>
        <p:nvPicPr>
          <p:cNvPr id="455" name="Google Shape;455;p25"/>
          <p:cNvPicPr preferRelativeResize="0"/>
          <p:nvPr/>
        </p:nvPicPr>
        <p:blipFill rotWithShape="1">
          <a:blip r:embed="rId4">
            <a:alphaModFix/>
          </a:blip>
          <a:srcRect/>
          <a:stretch/>
        </p:blipFill>
        <p:spPr>
          <a:xfrm>
            <a:off x="5798078" y="509571"/>
            <a:ext cx="4176547" cy="1805424"/>
          </a:xfrm>
          <a:prstGeom prst="rect">
            <a:avLst/>
          </a:prstGeom>
          <a:noFill/>
          <a:ln>
            <a:noFill/>
          </a:ln>
        </p:spPr>
      </p:pic>
      <p:sp>
        <p:nvSpPr>
          <p:cNvPr id="456" name="Google Shape;456;p25"/>
          <p:cNvSpPr txBox="1"/>
          <p:nvPr/>
        </p:nvSpPr>
        <p:spPr>
          <a:xfrm>
            <a:off x="5798078" y="2323885"/>
            <a:ext cx="6166618" cy="1119603"/>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150000"/>
              </a:lnSpc>
              <a:spcBef>
                <a:spcPts val="0"/>
              </a:spcBef>
              <a:spcAft>
                <a:spcPts val="0"/>
              </a:spcAft>
              <a:buClr>
                <a:schemeClr val="dk1"/>
              </a:buClr>
              <a:buSzPts val="1600"/>
              <a:buFont typeface="Arial"/>
              <a:buChar char="•"/>
            </a:pPr>
            <a:r>
              <a:rPr lang="pt-BR" sz="1600">
                <a:solidFill>
                  <a:schemeClr val="dk1"/>
                </a:solidFill>
                <a:latin typeface="Ubuntu Light"/>
                <a:ea typeface="Ubuntu Light"/>
                <a:cs typeface="Ubuntu Light"/>
                <a:sym typeface="Ubuntu Light"/>
              </a:rPr>
              <a:t>Neste terminal você pode executar comandos em javascript diretamente sem a necessidade de um navegador.</a:t>
            </a:r>
            <a:endParaRPr/>
          </a:p>
          <a:p>
            <a:pPr marL="228600" marR="0" lvl="0" indent="-228600" algn="l" rtl="0">
              <a:lnSpc>
                <a:spcPct val="150000"/>
              </a:lnSpc>
              <a:spcBef>
                <a:spcPts val="1000"/>
              </a:spcBef>
              <a:spcAft>
                <a:spcPts val="0"/>
              </a:spcAft>
              <a:buClr>
                <a:srgbClr val="000000"/>
              </a:buClr>
              <a:buSzPts val="1600"/>
              <a:buFont typeface="Arial"/>
              <a:buChar char="•"/>
            </a:pPr>
            <a:r>
              <a:rPr lang="pt-BR" sz="1600">
                <a:solidFill>
                  <a:srgbClr val="000000"/>
                </a:solidFill>
                <a:latin typeface="Ubuntu Light"/>
                <a:ea typeface="Ubuntu Light"/>
                <a:cs typeface="Ubuntu Light"/>
                <a:sym typeface="Ubuntu Light"/>
              </a:rPr>
              <a:t>Basta inserir o código e pressionar Enter para executar</a:t>
            </a:r>
            <a:endParaRPr/>
          </a:p>
        </p:txBody>
      </p:sp>
      <p:pic>
        <p:nvPicPr>
          <p:cNvPr id="457" name="Google Shape;457;p25"/>
          <p:cNvPicPr preferRelativeResize="0"/>
          <p:nvPr/>
        </p:nvPicPr>
        <p:blipFill rotWithShape="1">
          <a:blip r:embed="rId5">
            <a:alphaModFix/>
          </a:blip>
          <a:srcRect/>
          <a:stretch/>
        </p:blipFill>
        <p:spPr>
          <a:xfrm>
            <a:off x="5771486" y="3559124"/>
            <a:ext cx="4468146" cy="31316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1"/>
        <p:cNvGrpSpPr/>
        <p:nvPr/>
      </p:nvGrpSpPr>
      <p:grpSpPr>
        <a:xfrm>
          <a:off x="0" y="0"/>
          <a:ext cx="0" cy="0"/>
          <a:chOff x="0" y="0"/>
          <a:chExt cx="0" cy="0"/>
        </a:xfrm>
      </p:grpSpPr>
      <p:sp>
        <p:nvSpPr>
          <p:cNvPr id="462" name="Google Shape;462;p2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2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64" name="Google Shape;464;p26"/>
          <p:cNvGrpSpPr/>
          <p:nvPr/>
        </p:nvGrpSpPr>
        <p:grpSpPr>
          <a:xfrm>
            <a:off x="0" y="1083484"/>
            <a:ext cx="355196" cy="673460"/>
            <a:chOff x="0" y="823811"/>
            <a:chExt cx="355196" cy="673460"/>
          </a:xfrm>
        </p:grpSpPr>
        <p:sp>
          <p:nvSpPr>
            <p:cNvPr id="465" name="Google Shape;465;p2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2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7" name="Google Shape;467;p2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8" name="Google Shape;468;p2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9" name="Google Shape;469;p26"/>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70" name="Google Shape;470;p26"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471" name="Google Shape;471;p26"/>
          <p:cNvSpPr txBox="1">
            <a:spLocks noGrp="1"/>
          </p:cNvSpPr>
          <p:nvPr>
            <p:ph type="body" idx="1"/>
          </p:nvPr>
        </p:nvSpPr>
        <p:spPr>
          <a:xfrm>
            <a:off x="371791" y="2224322"/>
            <a:ext cx="508671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Package Manager (NPM)</a:t>
            </a:r>
            <a:endParaRPr sz="1800" b="1" i="0">
              <a:latin typeface="Ubuntu Light"/>
              <a:ea typeface="Ubuntu Light"/>
              <a:cs typeface="Ubuntu Light"/>
              <a:sym typeface="Ubuntu Light"/>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O Node Package Manager (NPM) fornece duas funcionalidades principais -</a:t>
            </a:r>
            <a:endParaRPr/>
          </a:p>
          <a:p>
            <a:pPr marL="228600" lvl="0" indent="-228600" algn="just" rtl="0">
              <a:lnSpc>
                <a:spcPct val="150000"/>
              </a:lnSpc>
              <a:spcBef>
                <a:spcPts val="1000"/>
              </a:spcBef>
              <a:spcAft>
                <a:spcPts val="0"/>
              </a:spcAft>
              <a:buClr>
                <a:srgbClr val="000000"/>
              </a:buClr>
              <a:buSzPts val="1600"/>
              <a:buFont typeface="Arial"/>
              <a:buChar char="•"/>
            </a:pPr>
            <a:r>
              <a:rPr lang="pt-BR" sz="1600" b="0" i="0">
                <a:solidFill>
                  <a:srgbClr val="000000"/>
                </a:solidFill>
                <a:latin typeface="Ubuntu Light"/>
                <a:ea typeface="Ubuntu Light"/>
                <a:cs typeface="Ubuntu Light"/>
                <a:sym typeface="Ubuntu Light"/>
              </a:rPr>
              <a:t>Repositórios online para pacotes / módulos node.js que podem ser pesquisados ​​em: https://www.npmjs.com/</a:t>
            </a:r>
            <a:endParaRPr/>
          </a:p>
          <a:p>
            <a:pPr marL="228600" lvl="0" indent="-228600" algn="just" rtl="0">
              <a:lnSpc>
                <a:spcPct val="150000"/>
              </a:lnSpc>
              <a:spcBef>
                <a:spcPts val="1000"/>
              </a:spcBef>
              <a:spcAft>
                <a:spcPts val="0"/>
              </a:spcAft>
              <a:buClr>
                <a:srgbClr val="000000"/>
              </a:buClr>
              <a:buSzPts val="1600"/>
              <a:buFont typeface="Arial"/>
              <a:buChar char="•"/>
            </a:pPr>
            <a:r>
              <a:rPr lang="pt-BR" sz="1600" b="0" i="0">
                <a:solidFill>
                  <a:srgbClr val="000000"/>
                </a:solidFill>
                <a:latin typeface="Ubuntu Light"/>
                <a:ea typeface="Ubuntu Light"/>
                <a:cs typeface="Ubuntu Light"/>
                <a:sym typeface="Ubuntu Light"/>
              </a:rPr>
              <a:t>Utilitário de linha de comando para instalar pacotes Node.js, fazer gerenciamento de versões e gerenciamento de dependências de pacotes Node.js.</a:t>
            </a:r>
            <a:endParaRPr/>
          </a:p>
        </p:txBody>
      </p:sp>
      <p:sp>
        <p:nvSpPr>
          <p:cNvPr id="472" name="Google Shape;472;p26"/>
          <p:cNvSpPr txBox="1"/>
          <p:nvPr/>
        </p:nvSpPr>
        <p:spPr>
          <a:xfrm>
            <a:off x="5909776" y="746167"/>
            <a:ext cx="5561434" cy="5103945"/>
          </a:xfrm>
          <a:prstGeom prst="rect">
            <a:avLst/>
          </a:prstGeom>
          <a:noFill/>
          <a:ln>
            <a:noFill/>
          </a:ln>
        </p:spPr>
        <p:txBody>
          <a:bodyPr spcFirstLastPara="1" wrap="square" lIns="91425" tIns="45700" rIns="91425" bIns="45700" anchor="ctr" anchorCtr="0">
            <a:normAutofit fontScale="92500" lnSpcReduction="10000"/>
          </a:bodyPr>
          <a:lstStyle/>
          <a:p>
            <a:pPr marL="228600" marR="0" lvl="0" indent="-228600" algn="l" rtl="0">
              <a:lnSpc>
                <a:spcPct val="90000"/>
              </a:lnSpc>
              <a:spcBef>
                <a:spcPts val="0"/>
              </a:spcBef>
              <a:spcAft>
                <a:spcPts val="0"/>
              </a:spcAft>
              <a:buClr>
                <a:schemeClr val="dk1"/>
              </a:buClr>
              <a:buSzPct val="100000"/>
              <a:buFont typeface="Arial"/>
              <a:buChar char="•"/>
            </a:pPr>
            <a:r>
              <a:rPr lang="pt-BR" sz="1600" b="1" i="0">
                <a:solidFill>
                  <a:schemeClr val="dk1"/>
                </a:solidFill>
                <a:latin typeface="Ubuntu Light"/>
                <a:ea typeface="Ubuntu Light"/>
                <a:cs typeface="Ubuntu Light"/>
                <a:sym typeface="Ubuntu Light"/>
              </a:rPr>
              <a:t>Instalando Módulos usando NPM</a:t>
            </a:r>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b="0" i="0">
                <a:solidFill>
                  <a:srgbClr val="000000"/>
                </a:solidFill>
                <a:latin typeface="Ubuntu Light"/>
                <a:ea typeface="Ubuntu Light"/>
                <a:cs typeface="Ubuntu Light"/>
                <a:sym typeface="Ubuntu Light"/>
              </a:rPr>
              <a:t>Existe uma sintaxe simples para instalar qualquer módulo Node.js –</a:t>
            </a:r>
            <a:endParaRPr/>
          </a:p>
          <a:p>
            <a:pPr marL="228600" marR="0" lvl="0" indent="-134620" algn="just" rtl="0">
              <a:lnSpc>
                <a:spcPct val="90000"/>
              </a:lnSpc>
              <a:spcBef>
                <a:spcPts val="1000"/>
              </a:spcBef>
              <a:spcAft>
                <a:spcPts val="0"/>
              </a:spcAft>
              <a:buClr>
                <a:schemeClr val="dk1"/>
              </a:buClr>
              <a:buSzPct val="100000"/>
              <a:buFont typeface="Arial"/>
              <a:buNone/>
            </a:pPr>
            <a:endParaRPr sz="1600">
              <a:solidFill>
                <a:srgbClr val="000000"/>
              </a:solidFill>
              <a:latin typeface="Ubuntu Light"/>
              <a:ea typeface="Ubuntu Light"/>
              <a:cs typeface="Ubuntu Light"/>
              <a:sym typeface="Ubuntu Light"/>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b="1" i="0">
                <a:solidFill>
                  <a:srgbClr val="000000"/>
                </a:solidFill>
                <a:latin typeface="Ubuntu Light"/>
                <a:ea typeface="Ubuntu Light"/>
                <a:cs typeface="Ubuntu Light"/>
                <a:sym typeface="Ubuntu Light"/>
              </a:rPr>
              <a:t>npm install &lt;Nome do Módulo&gt;</a:t>
            </a:r>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a:solidFill>
                  <a:srgbClr val="000000"/>
                </a:solidFill>
                <a:latin typeface="Ubuntu Light"/>
                <a:ea typeface="Ubuntu Light"/>
                <a:cs typeface="Ubuntu Light"/>
                <a:sym typeface="Ubuntu Light"/>
              </a:rPr>
              <a:t>Esse comando instala o módulo de forma local, ou seja, apenas no projeto em que está trabalhando.</a:t>
            </a:r>
            <a:endParaRPr/>
          </a:p>
          <a:p>
            <a:pPr marL="228600" marR="0" lvl="0" indent="-134620" algn="just" rtl="0">
              <a:lnSpc>
                <a:spcPct val="90000"/>
              </a:lnSpc>
              <a:spcBef>
                <a:spcPts val="1000"/>
              </a:spcBef>
              <a:spcAft>
                <a:spcPts val="0"/>
              </a:spcAft>
              <a:buClr>
                <a:schemeClr val="dk1"/>
              </a:buClr>
              <a:buSzPct val="100000"/>
              <a:buFont typeface="Arial"/>
              <a:buNone/>
            </a:pPr>
            <a:endParaRPr sz="1600">
              <a:solidFill>
                <a:srgbClr val="000000"/>
              </a:solidFill>
              <a:latin typeface="Ubuntu Light"/>
              <a:ea typeface="Ubuntu Light"/>
              <a:cs typeface="Ubuntu Light"/>
              <a:sym typeface="Ubuntu Light"/>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b="0" i="0">
                <a:solidFill>
                  <a:srgbClr val="000000"/>
                </a:solidFill>
                <a:latin typeface="Ubuntu Light"/>
                <a:ea typeface="Ubuntu Light"/>
                <a:cs typeface="Ubuntu Light"/>
                <a:sym typeface="Ubuntu Light"/>
              </a:rPr>
              <a:t>Por exemplo, a seguir está o comando para instalar um famoso módulo de estrutura da web Node.js chamado express –</a:t>
            </a:r>
            <a:endParaRPr/>
          </a:p>
          <a:p>
            <a:pPr marL="228600" marR="0" lvl="0" indent="-134620" algn="just" rtl="0">
              <a:lnSpc>
                <a:spcPct val="90000"/>
              </a:lnSpc>
              <a:spcBef>
                <a:spcPts val="1000"/>
              </a:spcBef>
              <a:spcAft>
                <a:spcPts val="0"/>
              </a:spcAft>
              <a:buClr>
                <a:schemeClr val="dk1"/>
              </a:buClr>
              <a:buSzPct val="100000"/>
              <a:buFont typeface="Arial"/>
              <a:buNone/>
            </a:pPr>
            <a:endParaRPr sz="1600">
              <a:solidFill>
                <a:srgbClr val="000000"/>
              </a:solidFill>
              <a:latin typeface="Ubuntu Light"/>
              <a:ea typeface="Ubuntu Light"/>
              <a:cs typeface="Ubuntu Light"/>
              <a:sym typeface="Ubuntu Light"/>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b="1">
                <a:solidFill>
                  <a:srgbClr val="000000"/>
                </a:solidFill>
                <a:latin typeface="Ubuntu Light"/>
                <a:ea typeface="Ubuntu Light"/>
                <a:cs typeface="Ubuntu Light"/>
                <a:sym typeface="Ubuntu Light"/>
              </a:rPr>
              <a:t>npm install express</a:t>
            </a:r>
            <a:endParaRPr sz="1600" b="1">
              <a:solidFill>
                <a:srgbClr val="000000"/>
              </a:solidFill>
              <a:latin typeface="Ubuntu Light"/>
              <a:ea typeface="Ubuntu Light"/>
              <a:cs typeface="Ubuntu Light"/>
              <a:sym typeface="Ubuntu Light"/>
            </a:endParaRPr>
          </a:p>
          <a:p>
            <a:pPr marL="228600" marR="0" lvl="0" indent="-134620" algn="just" rtl="0">
              <a:lnSpc>
                <a:spcPct val="90000"/>
              </a:lnSpc>
              <a:spcBef>
                <a:spcPts val="1000"/>
              </a:spcBef>
              <a:spcAft>
                <a:spcPts val="0"/>
              </a:spcAft>
              <a:buClr>
                <a:schemeClr val="dk1"/>
              </a:buClr>
              <a:buSzPct val="100000"/>
              <a:buFont typeface="Arial"/>
              <a:buNone/>
            </a:pPr>
            <a:endParaRPr sz="1600" b="1">
              <a:solidFill>
                <a:srgbClr val="000000"/>
              </a:solidFill>
              <a:latin typeface="Ubuntu Light"/>
              <a:ea typeface="Ubuntu Light"/>
              <a:cs typeface="Ubuntu Light"/>
              <a:sym typeface="Ubuntu Light"/>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b="0" i="0">
                <a:solidFill>
                  <a:srgbClr val="000000"/>
                </a:solidFill>
                <a:latin typeface="Ubuntu Light"/>
                <a:ea typeface="Ubuntu Light"/>
                <a:cs typeface="Ubuntu Light"/>
                <a:sym typeface="Ubuntu Light"/>
              </a:rPr>
              <a:t>Agora você pode usar este módulo em seu arquivo js da seguinte forma –</a:t>
            </a:r>
            <a:endParaRPr sz="1600" b="1" i="0">
              <a:solidFill>
                <a:srgbClr val="000000"/>
              </a:solidFill>
              <a:latin typeface="Ubuntu Light"/>
              <a:ea typeface="Ubuntu Light"/>
              <a:cs typeface="Ubuntu Light"/>
              <a:sym typeface="Ubuntu Light"/>
            </a:endParaRPr>
          </a:p>
          <a:p>
            <a:pPr marL="228600" marR="0" lvl="0" indent="-134620" algn="just" rtl="0">
              <a:lnSpc>
                <a:spcPct val="90000"/>
              </a:lnSpc>
              <a:spcBef>
                <a:spcPts val="1000"/>
              </a:spcBef>
              <a:spcAft>
                <a:spcPts val="0"/>
              </a:spcAft>
              <a:buClr>
                <a:schemeClr val="dk1"/>
              </a:buClr>
              <a:buSzPct val="100000"/>
              <a:buFont typeface="Arial"/>
              <a:buNone/>
            </a:pPr>
            <a:endParaRPr sz="1600" b="1">
              <a:solidFill>
                <a:srgbClr val="000000"/>
              </a:solidFill>
              <a:latin typeface="Ubuntu Light"/>
              <a:ea typeface="Ubuntu Light"/>
              <a:cs typeface="Ubuntu Light"/>
              <a:sym typeface="Ubuntu Light"/>
            </a:endParaRPr>
          </a:p>
          <a:p>
            <a:pPr marL="228600" marR="0" lvl="0" indent="-228600" algn="just" rtl="0">
              <a:lnSpc>
                <a:spcPct val="90000"/>
              </a:lnSpc>
              <a:spcBef>
                <a:spcPts val="1000"/>
              </a:spcBef>
              <a:spcAft>
                <a:spcPts val="0"/>
              </a:spcAft>
              <a:buClr>
                <a:srgbClr val="000000"/>
              </a:buClr>
              <a:buSzPct val="100000"/>
              <a:buFont typeface="Arial"/>
              <a:buChar char="•"/>
            </a:pPr>
            <a:r>
              <a:rPr lang="pt-BR" sz="1600" b="1">
                <a:solidFill>
                  <a:srgbClr val="000000"/>
                </a:solidFill>
                <a:latin typeface="Ubuntu Light"/>
                <a:ea typeface="Ubuntu Light"/>
                <a:cs typeface="Ubuntu Light"/>
                <a:sym typeface="Ubuntu Light"/>
              </a:rPr>
              <a:t>var express = require(“express”);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6"/>
        <p:cNvGrpSpPr/>
        <p:nvPr/>
      </p:nvGrpSpPr>
      <p:grpSpPr>
        <a:xfrm>
          <a:off x="0" y="0"/>
          <a:ext cx="0" cy="0"/>
          <a:chOff x="0" y="0"/>
          <a:chExt cx="0" cy="0"/>
        </a:xfrm>
      </p:grpSpPr>
      <p:sp>
        <p:nvSpPr>
          <p:cNvPr id="477" name="Google Shape;477;p27"/>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27"/>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79" name="Google Shape;479;p27"/>
          <p:cNvGrpSpPr/>
          <p:nvPr/>
        </p:nvGrpSpPr>
        <p:grpSpPr>
          <a:xfrm>
            <a:off x="0" y="1083484"/>
            <a:ext cx="355196" cy="673460"/>
            <a:chOff x="0" y="823811"/>
            <a:chExt cx="355196" cy="673460"/>
          </a:xfrm>
        </p:grpSpPr>
        <p:sp>
          <p:nvSpPr>
            <p:cNvPr id="480" name="Google Shape;480;p27"/>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27"/>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82" name="Google Shape;482;p27"/>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3" name="Google Shape;483;p27"/>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4" name="Google Shape;484;p27"/>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85" name="Google Shape;485;p27"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486" name="Google Shape;486;p27"/>
          <p:cNvSpPr txBox="1">
            <a:spLocks noGrp="1"/>
          </p:cNvSpPr>
          <p:nvPr>
            <p:ph type="body" idx="1"/>
          </p:nvPr>
        </p:nvSpPr>
        <p:spPr>
          <a:xfrm>
            <a:off x="371791" y="2224322"/>
            <a:ext cx="5086715" cy="3979585"/>
          </a:xfrm>
          <a:prstGeom prst="rect">
            <a:avLst/>
          </a:prstGeom>
          <a:noFill/>
          <a:ln>
            <a:noFill/>
          </a:ln>
        </p:spPr>
        <p:txBody>
          <a:bodyPr spcFirstLastPara="1" wrap="square" lIns="91425" tIns="45700" rIns="91425" bIns="45700" anchor="ctr" anchorCtr="0">
            <a:normAutofit lnSpcReduction="20000"/>
          </a:bodyPr>
          <a:lstStyle/>
          <a:p>
            <a:pPr marL="228600" lvl="0" indent="-228600" algn="l" rtl="0">
              <a:lnSpc>
                <a:spcPct val="9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Package Manager (NPM)</a:t>
            </a:r>
            <a:endParaRPr sz="1800" b="1" i="0">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Instalação global x local</a:t>
            </a:r>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Por padrão, o NPM instala qualquer dependência no modo local. Aqui, o modo local se refere à instalação do pacote no diretório </a:t>
            </a:r>
            <a:r>
              <a:rPr lang="pt-BR" sz="1600" b="1" i="0">
                <a:solidFill>
                  <a:srgbClr val="000000"/>
                </a:solidFill>
                <a:latin typeface="Ubuntu Light"/>
                <a:ea typeface="Ubuntu Light"/>
                <a:cs typeface="Ubuntu Light"/>
                <a:sym typeface="Ubuntu Light"/>
              </a:rPr>
              <a:t>node_modules </a:t>
            </a:r>
            <a:r>
              <a:rPr lang="pt-BR" sz="1600" b="0" i="0">
                <a:solidFill>
                  <a:srgbClr val="000000"/>
                </a:solidFill>
                <a:latin typeface="Ubuntu Light"/>
                <a:ea typeface="Ubuntu Light"/>
                <a:cs typeface="Ubuntu Light"/>
                <a:sym typeface="Ubuntu Light"/>
              </a:rPr>
              <a:t>localizado na pasta onde o aplicativo Node está presente. Os pacotes implantados localmente são acessíveis por meio do método </a:t>
            </a:r>
            <a:r>
              <a:rPr lang="pt-BR" sz="1600" b="1" i="0">
                <a:solidFill>
                  <a:srgbClr val="000000"/>
                </a:solidFill>
                <a:latin typeface="Ubuntu Light"/>
                <a:ea typeface="Ubuntu Light"/>
                <a:cs typeface="Ubuntu Light"/>
                <a:sym typeface="Ubuntu Light"/>
              </a:rPr>
              <a:t>require (). </a:t>
            </a:r>
            <a:r>
              <a:rPr lang="pt-BR" sz="1600" b="0" i="0">
                <a:solidFill>
                  <a:srgbClr val="000000"/>
                </a:solidFill>
                <a:latin typeface="Ubuntu Light"/>
                <a:ea typeface="Ubuntu Light"/>
                <a:cs typeface="Ubuntu Light"/>
                <a:sym typeface="Ubuntu Light"/>
              </a:rPr>
              <a:t>Por exemplo, quando instalamos o módulo </a:t>
            </a:r>
            <a:r>
              <a:rPr lang="pt-BR" sz="1600" b="1" i="0">
                <a:solidFill>
                  <a:srgbClr val="000000"/>
                </a:solidFill>
                <a:latin typeface="Ubuntu Light"/>
                <a:ea typeface="Ubuntu Light"/>
                <a:cs typeface="Ubuntu Light"/>
                <a:sym typeface="Ubuntu Light"/>
              </a:rPr>
              <a:t>express</a:t>
            </a:r>
            <a:r>
              <a:rPr lang="pt-BR" sz="1600" b="0" i="0">
                <a:solidFill>
                  <a:srgbClr val="000000"/>
                </a:solidFill>
                <a:latin typeface="Ubuntu Light"/>
                <a:ea typeface="Ubuntu Light"/>
                <a:cs typeface="Ubuntu Light"/>
                <a:sym typeface="Ubuntu Light"/>
              </a:rPr>
              <a:t>, ele criou o diretório </a:t>
            </a:r>
            <a:r>
              <a:rPr lang="pt-BR" sz="1600" b="1" i="0">
                <a:solidFill>
                  <a:srgbClr val="000000"/>
                </a:solidFill>
                <a:latin typeface="Ubuntu Light"/>
                <a:ea typeface="Ubuntu Light"/>
                <a:cs typeface="Ubuntu Light"/>
                <a:sym typeface="Ubuntu Light"/>
              </a:rPr>
              <a:t>node_modules </a:t>
            </a:r>
            <a:r>
              <a:rPr lang="pt-BR" sz="1600" b="0" i="0">
                <a:solidFill>
                  <a:srgbClr val="000000"/>
                </a:solidFill>
                <a:latin typeface="Ubuntu Light"/>
                <a:ea typeface="Ubuntu Light"/>
                <a:cs typeface="Ubuntu Light"/>
                <a:sym typeface="Ubuntu Light"/>
              </a:rPr>
              <a:t>no diretório atual onde instalou o módulo express</a:t>
            </a:r>
            <a:endParaRPr sz="1600" b="0" i="0">
              <a:solidFill>
                <a:srgbClr val="000000"/>
              </a:solidFill>
              <a:latin typeface="Ubuntu Light"/>
              <a:ea typeface="Ubuntu Light"/>
              <a:cs typeface="Ubuntu Light"/>
              <a:sym typeface="Ubuntu Light"/>
            </a:endParaRPr>
          </a:p>
        </p:txBody>
      </p:sp>
      <p:pic>
        <p:nvPicPr>
          <p:cNvPr id="487" name="Google Shape;487;p27"/>
          <p:cNvPicPr preferRelativeResize="0"/>
          <p:nvPr/>
        </p:nvPicPr>
        <p:blipFill rotWithShape="1">
          <a:blip r:embed="rId4">
            <a:alphaModFix/>
          </a:blip>
          <a:srcRect/>
          <a:stretch/>
        </p:blipFill>
        <p:spPr>
          <a:xfrm>
            <a:off x="5830297" y="639595"/>
            <a:ext cx="3341838" cy="5627705"/>
          </a:xfrm>
          <a:prstGeom prst="rect">
            <a:avLst/>
          </a:prstGeom>
          <a:noFill/>
          <a:ln>
            <a:noFill/>
          </a:ln>
        </p:spPr>
      </p:pic>
      <p:sp>
        <p:nvSpPr>
          <p:cNvPr id="488" name="Google Shape;488;p27"/>
          <p:cNvSpPr/>
          <p:nvPr/>
        </p:nvSpPr>
        <p:spPr>
          <a:xfrm>
            <a:off x="6521986" y="5809957"/>
            <a:ext cx="1861850" cy="664215"/>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p28"/>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28"/>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495" name="Google Shape;495;p28"/>
          <p:cNvGrpSpPr/>
          <p:nvPr/>
        </p:nvGrpSpPr>
        <p:grpSpPr>
          <a:xfrm>
            <a:off x="0" y="1083484"/>
            <a:ext cx="355196" cy="673460"/>
            <a:chOff x="0" y="823811"/>
            <a:chExt cx="355196" cy="673460"/>
          </a:xfrm>
        </p:grpSpPr>
        <p:sp>
          <p:nvSpPr>
            <p:cNvPr id="496" name="Google Shape;496;p28"/>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28"/>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98" name="Google Shape;498;p28"/>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28"/>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0" name="Google Shape;500;p28"/>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1" name="Google Shape;501;p28"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502" name="Google Shape;502;p28"/>
          <p:cNvSpPr txBox="1">
            <a:spLocks noGrp="1"/>
          </p:cNvSpPr>
          <p:nvPr>
            <p:ph type="body" idx="1"/>
          </p:nvPr>
        </p:nvSpPr>
        <p:spPr>
          <a:xfrm>
            <a:off x="371791" y="2224322"/>
            <a:ext cx="508671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Package Manager (NPM)</a:t>
            </a:r>
            <a:endParaRPr sz="1800" b="1" i="0">
              <a:latin typeface="Ubuntu Light"/>
              <a:ea typeface="Ubuntu Light"/>
              <a:cs typeface="Ubuntu Light"/>
              <a:sym typeface="Ubuntu Light"/>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Os pacotes / dependências instalados globalmente são armazenados no diretório do sistema. Essas dependências podem ser usadas na função CLI (Command Line Interface) de qualquer node.js, mas não podem ser importadas usando require () no aplicativo Node diretamente. Agora vamos tentar instalar o módulo expresso usando a instalação global.</a:t>
            </a:r>
            <a:endParaRPr/>
          </a:p>
          <a:p>
            <a:pPr marL="228600" lvl="0" indent="-228600" algn="just" rtl="0">
              <a:lnSpc>
                <a:spcPct val="150000"/>
              </a:lnSpc>
              <a:spcBef>
                <a:spcPts val="1000"/>
              </a:spcBef>
              <a:spcAft>
                <a:spcPts val="0"/>
              </a:spcAft>
              <a:buClr>
                <a:srgbClr val="000000"/>
              </a:buClr>
              <a:buSzPts val="1600"/>
              <a:buChar char="•"/>
            </a:pPr>
            <a:r>
              <a:rPr lang="pt-BR" sz="1600" b="1">
                <a:solidFill>
                  <a:srgbClr val="000000"/>
                </a:solidFill>
                <a:latin typeface="Ubuntu Light"/>
                <a:ea typeface="Ubuntu Light"/>
                <a:cs typeface="Ubuntu Light"/>
                <a:sym typeface="Ubuntu Light"/>
              </a:rPr>
              <a:t>npm install express -g</a:t>
            </a:r>
            <a:endParaRPr sz="1600" b="1" i="0">
              <a:solidFill>
                <a:srgbClr val="000000"/>
              </a:solidFill>
              <a:latin typeface="Ubuntu Light"/>
              <a:ea typeface="Ubuntu Light"/>
              <a:cs typeface="Ubuntu Light"/>
              <a:sym typeface="Ubuntu Light"/>
            </a:endParaRPr>
          </a:p>
        </p:txBody>
      </p:sp>
      <p:sp>
        <p:nvSpPr>
          <p:cNvPr id="503" name="Google Shape;503;p28"/>
          <p:cNvSpPr txBox="1"/>
          <p:nvPr/>
        </p:nvSpPr>
        <p:spPr>
          <a:xfrm>
            <a:off x="5960703" y="1673125"/>
            <a:ext cx="5086715" cy="3979585"/>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90000"/>
              </a:lnSpc>
              <a:spcBef>
                <a:spcPts val="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Para ver os pacotes instalados localmente você pode usar o comando </a:t>
            </a:r>
            <a:endParaRPr/>
          </a:p>
          <a:p>
            <a:pPr marL="228600" marR="0" lvl="0" indent="-228600" algn="l" rtl="0">
              <a:lnSpc>
                <a:spcPct val="90000"/>
              </a:lnSpc>
              <a:spcBef>
                <a:spcPts val="100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npm ls –l </a:t>
            </a:r>
            <a:endParaRPr/>
          </a:p>
          <a:p>
            <a:pPr marL="228600" marR="0" lvl="0" indent="-228600" algn="l" rtl="0">
              <a:lnSpc>
                <a:spcPct val="90000"/>
              </a:lnSpc>
              <a:spcBef>
                <a:spcPts val="100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ls -&gt; list</a:t>
            </a:r>
            <a:endParaRPr sz="1600" b="1">
              <a:solidFill>
                <a:srgbClr val="000000"/>
              </a:solidFill>
              <a:latin typeface="Ubuntu Light"/>
              <a:ea typeface="Ubuntu Light"/>
              <a:cs typeface="Ubuntu Light"/>
              <a:sym typeface="Ubuntu Light"/>
            </a:endParaRPr>
          </a:p>
          <a:p>
            <a:pPr marL="228600" marR="0" lvl="0" indent="-228600" algn="l" rtl="0">
              <a:lnSpc>
                <a:spcPct val="90000"/>
              </a:lnSpc>
              <a:spcBef>
                <a:spcPts val="100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l -&gt; local</a:t>
            </a:r>
            <a:endParaRPr/>
          </a:p>
          <a:p>
            <a:pPr marL="228600" marR="0" lvl="0" indent="-127000" algn="l" rtl="0">
              <a:lnSpc>
                <a:spcPct val="90000"/>
              </a:lnSpc>
              <a:spcBef>
                <a:spcPts val="1000"/>
              </a:spcBef>
              <a:spcAft>
                <a:spcPts val="0"/>
              </a:spcAft>
              <a:buClr>
                <a:schemeClr val="dk1"/>
              </a:buClr>
              <a:buSzPts val="1600"/>
              <a:buFont typeface="Arial"/>
              <a:buNone/>
            </a:pPr>
            <a:endParaRPr sz="1600" b="1">
              <a:solidFill>
                <a:srgbClr val="000000"/>
              </a:solidFill>
              <a:latin typeface="Ubuntu Light"/>
              <a:ea typeface="Ubuntu Light"/>
              <a:cs typeface="Ubuntu Light"/>
              <a:sym typeface="Ubuntu Light"/>
            </a:endParaRPr>
          </a:p>
          <a:p>
            <a:pPr marL="228600" marR="0" lvl="0" indent="-228600" algn="l" rtl="0">
              <a:lnSpc>
                <a:spcPct val="90000"/>
              </a:lnSpc>
              <a:spcBef>
                <a:spcPts val="100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Para listar os pacotes instalados de forma global você deve usar o comando:</a:t>
            </a:r>
            <a:endParaRPr/>
          </a:p>
          <a:p>
            <a:pPr marL="228600" marR="0" lvl="0" indent="-228600" algn="l" rtl="0">
              <a:lnSpc>
                <a:spcPct val="90000"/>
              </a:lnSpc>
              <a:spcBef>
                <a:spcPts val="100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npm ls –g</a:t>
            </a:r>
            <a:endParaRPr/>
          </a:p>
          <a:p>
            <a:pPr marL="228600" marR="0" lvl="0" indent="-228600" algn="l" rtl="0">
              <a:lnSpc>
                <a:spcPct val="90000"/>
              </a:lnSpc>
              <a:spcBef>
                <a:spcPts val="1000"/>
              </a:spcBef>
              <a:spcAft>
                <a:spcPts val="0"/>
              </a:spcAft>
              <a:buClr>
                <a:srgbClr val="000000"/>
              </a:buClr>
              <a:buSzPts val="1600"/>
              <a:buFont typeface="Arial"/>
              <a:buChar char="•"/>
            </a:pPr>
            <a:r>
              <a:rPr lang="pt-BR" sz="1600" b="1">
                <a:solidFill>
                  <a:srgbClr val="000000"/>
                </a:solidFill>
                <a:latin typeface="Ubuntu Light"/>
                <a:ea typeface="Ubuntu Light"/>
                <a:cs typeface="Ubuntu Light"/>
                <a:sym typeface="Ubuntu Light"/>
              </a:rPr>
              <a:t>g-&gt; global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7"/>
        <p:cNvGrpSpPr/>
        <p:nvPr/>
      </p:nvGrpSpPr>
      <p:grpSpPr>
        <a:xfrm>
          <a:off x="0" y="0"/>
          <a:ext cx="0" cy="0"/>
          <a:chOff x="0" y="0"/>
          <a:chExt cx="0" cy="0"/>
        </a:xfrm>
      </p:grpSpPr>
      <p:sp>
        <p:nvSpPr>
          <p:cNvPr id="508" name="Google Shape;508;p29"/>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9" name="Google Shape;509;p29"/>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510" name="Google Shape;510;p29"/>
          <p:cNvGrpSpPr/>
          <p:nvPr/>
        </p:nvGrpSpPr>
        <p:grpSpPr>
          <a:xfrm>
            <a:off x="0" y="1083484"/>
            <a:ext cx="355196" cy="673460"/>
            <a:chOff x="0" y="823811"/>
            <a:chExt cx="355196" cy="673460"/>
          </a:xfrm>
        </p:grpSpPr>
        <p:sp>
          <p:nvSpPr>
            <p:cNvPr id="511" name="Google Shape;511;p2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2" name="Google Shape;512;p2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13" name="Google Shape;513;p29"/>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4" name="Google Shape;514;p2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5" name="Google Shape;515;p29"/>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6" name="Google Shape;516;p29"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517" name="Google Shape;517;p29"/>
          <p:cNvSpPr txBox="1">
            <a:spLocks noGrp="1"/>
          </p:cNvSpPr>
          <p:nvPr>
            <p:ph type="body" idx="1"/>
          </p:nvPr>
        </p:nvSpPr>
        <p:spPr>
          <a:xfrm>
            <a:off x="371791" y="2224322"/>
            <a:ext cx="508671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Package Manager (NPM)</a:t>
            </a:r>
            <a:endParaRPr sz="1800" b="1" i="0">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Usando package.json</a:t>
            </a:r>
            <a:endParaRPr sz="1600" b="0" i="0">
              <a:latin typeface="Ubuntu Light"/>
              <a:ea typeface="Ubuntu Light"/>
              <a:cs typeface="Ubuntu Light"/>
              <a:sym typeface="Ubuntu Light"/>
            </a:endParaRPr>
          </a:p>
          <a:p>
            <a:pPr marL="228600" lvl="0" indent="-228600" algn="just" rtl="0">
              <a:lnSpc>
                <a:spcPct val="15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package.json está presente no diretório raiz de qualquer aplicativo / módulo do Node e é usado para definir as propriedades de um pacote. Vamos abrir o package.json do nosso projeto:</a:t>
            </a:r>
            <a:endParaRPr/>
          </a:p>
        </p:txBody>
      </p:sp>
      <p:pic>
        <p:nvPicPr>
          <p:cNvPr id="518" name="Google Shape;518;p29"/>
          <p:cNvPicPr preferRelativeResize="0"/>
          <p:nvPr/>
        </p:nvPicPr>
        <p:blipFill rotWithShape="1">
          <a:blip r:embed="rId4">
            <a:alphaModFix/>
          </a:blip>
          <a:srcRect/>
          <a:stretch/>
        </p:blipFill>
        <p:spPr>
          <a:xfrm>
            <a:off x="5873189" y="856180"/>
            <a:ext cx="4015210" cy="313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3"/>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3"/>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06" name="Google Shape;106;p3"/>
          <p:cNvGrpSpPr/>
          <p:nvPr/>
        </p:nvGrpSpPr>
        <p:grpSpPr>
          <a:xfrm>
            <a:off x="0" y="1083484"/>
            <a:ext cx="355196" cy="673460"/>
            <a:chOff x="0" y="823811"/>
            <a:chExt cx="355196" cy="673460"/>
          </a:xfrm>
        </p:grpSpPr>
        <p:sp>
          <p:nvSpPr>
            <p:cNvPr id="107" name="Google Shape;107;p3"/>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3"/>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9" name="Google Shape;109;p3"/>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2" name="Google Shape;112;p3"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113" name="Google Shape;113;p3"/>
          <p:cNvSpPr txBox="1">
            <a:spLocks noGrp="1"/>
          </p:cNvSpPr>
          <p:nvPr>
            <p:ph type="body" idx="1"/>
          </p:nvPr>
        </p:nvSpPr>
        <p:spPr>
          <a:xfrm>
            <a:off x="371791" y="222432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Introdução</a:t>
            </a:r>
            <a:endParaRPr sz="1800" b="1" i="0" u="none" strike="noStrike">
              <a:latin typeface="Ubuntu Light"/>
              <a:ea typeface="Ubuntu Light"/>
              <a:cs typeface="Ubuntu Light"/>
              <a:sym typeface="Ubuntu Light"/>
            </a:endParaRPr>
          </a:p>
          <a:p>
            <a:pPr marL="228600" lvl="0" indent="-228600" algn="just" rtl="0">
              <a:lnSpc>
                <a:spcPct val="150000"/>
              </a:lnSpc>
              <a:spcBef>
                <a:spcPts val="1000"/>
              </a:spcBef>
              <a:spcAft>
                <a:spcPts val="0"/>
              </a:spcAft>
              <a:buClr>
                <a:srgbClr val="000000"/>
              </a:buClr>
              <a:buSzPts val="1600"/>
              <a:buChar char="•"/>
            </a:pPr>
            <a:r>
              <a:rPr lang="pt-BR" sz="1600">
                <a:solidFill>
                  <a:srgbClr val="000000"/>
                </a:solidFill>
                <a:latin typeface="Ubuntu Light"/>
                <a:ea typeface="Ubuntu Light"/>
                <a:cs typeface="Ubuntu Light"/>
                <a:sym typeface="Ubuntu Light"/>
              </a:rPr>
              <a:t>Node.js é um ambiente de tempo de execução de plataforma cruzada de código aberto para o desenvolvimento de aplicativos do lado do servidor e de rede. Os aplicativos Node.js são escritos em JavaScript e podem ser executados no tempo de execução do Node.js no OS X, Microsoft Windows e Linux.</a:t>
            </a:r>
            <a:endParaRPr/>
          </a:p>
        </p:txBody>
      </p:sp>
      <p:sp>
        <p:nvSpPr>
          <p:cNvPr id="114" name="Google Shape;114;p3"/>
          <p:cNvSpPr txBox="1"/>
          <p:nvPr/>
        </p:nvSpPr>
        <p:spPr>
          <a:xfrm>
            <a:off x="6041006" y="856180"/>
            <a:ext cx="4559425" cy="3979585"/>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150000"/>
              </a:lnSpc>
              <a:spcBef>
                <a:spcPts val="0"/>
              </a:spcBef>
              <a:spcAft>
                <a:spcPts val="0"/>
              </a:spcAft>
              <a:buClr>
                <a:srgbClr val="000000"/>
              </a:buClr>
              <a:buSzPts val="1800"/>
              <a:buFont typeface="Arial"/>
              <a:buChar char="•"/>
            </a:pPr>
            <a:r>
              <a:rPr lang="pt-BR" sz="1800" b="0" i="0" u="none" strike="noStrike" cap="none">
                <a:solidFill>
                  <a:srgbClr val="000000"/>
                </a:solidFill>
                <a:latin typeface="Ubuntu Light"/>
                <a:ea typeface="Ubuntu Light"/>
                <a:cs typeface="Ubuntu Light"/>
                <a:sym typeface="Ubuntu Light"/>
              </a:rPr>
              <a:t>Node.js também fornece uma rica biblioteca de vários módulos JavaScript que simplifica o desenvolvimento de aplicativos da web usando Node.js em grande medida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2"/>
        <p:cNvGrpSpPr/>
        <p:nvPr/>
      </p:nvGrpSpPr>
      <p:grpSpPr>
        <a:xfrm>
          <a:off x="0" y="0"/>
          <a:ext cx="0" cy="0"/>
          <a:chOff x="0" y="0"/>
          <a:chExt cx="0" cy="0"/>
        </a:xfrm>
      </p:grpSpPr>
      <p:sp>
        <p:nvSpPr>
          <p:cNvPr id="523" name="Google Shape;523;p30"/>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4" name="Google Shape;524;p30"/>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525" name="Google Shape;525;p30"/>
          <p:cNvGrpSpPr/>
          <p:nvPr/>
        </p:nvGrpSpPr>
        <p:grpSpPr>
          <a:xfrm>
            <a:off x="0" y="1083484"/>
            <a:ext cx="355196" cy="673460"/>
            <a:chOff x="0" y="823811"/>
            <a:chExt cx="355196" cy="673460"/>
          </a:xfrm>
        </p:grpSpPr>
        <p:sp>
          <p:nvSpPr>
            <p:cNvPr id="526" name="Google Shape;526;p30"/>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30"/>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28" name="Google Shape;528;p30"/>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9" name="Google Shape;529;p30"/>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0" name="Google Shape;530;p30"/>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31" name="Google Shape;531;p30"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532" name="Google Shape;532;p30"/>
          <p:cNvSpPr txBox="1">
            <a:spLocks noGrp="1"/>
          </p:cNvSpPr>
          <p:nvPr>
            <p:ph type="body" idx="1"/>
          </p:nvPr>
        </p:nvSpPr>
        <p:spPr>
          <a:xfrm>
            <a:off x="371791" y="2224322"/>
            <a:ext cx="508671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Package Manager (NPM)</a:t>
            </a:r>
            <a:endParaRPr sz="1800" b="1" i="0">
              <a:latin typeface="Ubuntu Light"/>
              <a:ea typeface="Ubuntu Light"/>
              <a:cs typeface="Ubuntu Light"/>
              <a:sym typeface="Ubuntu Light"/>
            </a:endParaRPr>
          </a:p>
          <a:p>
            <a:pPr marL="228600" lvl="0" indent="-228600" algn="l" rtl="0">
              <a:lnSpc>
                <a:spcPct val="90000"/>
              </a:lnSpc>
              <a:spcBef>
                <a:spcPts val="1000"/>
              </a:spcBef>
              <a:spcAft>
                <a:spcPts val="0"/>
              </a:spcAft>
              <a:buClr>
                <a:schemeClr val="dk1"/>
              </a:buClr>
              <a:buSzPts val="1600"/>
              <a:buChar char="•"/>
            </a:pPr>
            <a:r>
              <a:rPr lang="pt-BR" sz="1600" b="0" i="0">
                <a:latin typeface="Ubuntu Light"/>
                <a:ea typeface="Ubuntu Light"/>
                <a:cs typeface="Ubuntu Light"/>
                <a:sym typeface="Ubuntu Light"/>
              </a:rPr>
              <a:t>Desinstalando um Módulo</a:t>
            </a:r>
            <a:endParaRPr/>
          </a:p>
          <a:p>
            <a:pPr marL="228600" lvl="0" indent="-228600" algn="just" rtl="0">
              <a:lnSpc>
                <a:spcPct val="9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Use o seguinte comando para desinstalar um módulo Node.js.</a:t>
            </a:r>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Ubuntu Light"/>
              <a:ea typeface="Ubuntu Light"/>
              <a:cs typeface="Ubuntu Light"/>
              <a:sym typeface="Ubuntu Light"/>
            </a:endParaRPr>
          </a:p>
          <a:p>
            <a:pPr marL="228600" lvl="0" indent="-228600" algn="just" rtl="0">
              <a:lnSpc>
                <a:spcPct val="90000"/>
              </a:lnSpc>
              <a:spcBef>
                <a:spcPts val="1000"/>
              </a:spcBef>
              <a:spcAft>
                <a:spcPts val="0"/>
              </a:spcAft>
              <a:buClr>
                <a:srgbClr val="000000"/>
              </a:buClr>
              <a:buSzPts val="1600"/>
              <a:buChar char="•"/>
            </a:pPr>
            <a:r>
              <a:rPr lang="pt-BR" sz="1600" b="0" i="0">
                <a:solidFill>
                  <a:srgbClr val="000000"/>
                </a:solidFill>
                <a:latin typeface="Ubuntu Light"/>
                <a:ea typeface="Ubuntu Light"/>
                <a:cs typeface="Ubuntu Light"/>
                <a:sym typeface="Ubuntu Light"/>
              </a:rPr>
              <a:t>npm uninstall express</a:t>
            </a:r>
            <a:endParaRPr sz="1600" b="0" i="0">
              <a:solidFill>
                <a:srgbClr val="000000"/>
              </a:solidFill>
              <a:latin typeface="Ubuntu Light"/>
              <a:ea typeface="Ubuntu Light"/>
              <a:cs typeface="Ubuntu Light"/>
              <a:sym typeface="Ubuntu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6"/>
        <p:cNvGrpSpPr/>
        <p:nvPr/>
      </p:nvGrpSpPr>
      <p:grpSpPr>
        <a:xfrm>
          <a:off x="0" y="0"/>
          <a:ext cx="0" cy="0"/>
          <a:chOff x="0" y="0"/>
          <a:chExt cx="0" cy="0"/>
        </a:xfrm>
      </p:grpSpPr>
      <p:sp>
        <p:nvSpPr>
          <p:cNvPr id="537" name="Google Shape;537;p3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31"/>
          <p:cNvSpPr txBox="1">
            <a:spLocks noGrp="1"/>
          </p:cNvSpPr>
          <p:nvPr>
            <p:ph type="title"/>
          </p:nvPr>
        </p:nvSpPr>
        <p:spPr>
          <a:xfrm>
            <a:off x="1382597" y="3424348"/>
            <a:ext cx="9426806" cy="142441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B1B1B"/>
              </a:buClr>
              <a:buSzPts val="5400"/>
              <a:buFont typeface="Calibri"/>
              <a:buNone/>
            </a:pPr>
            <a:r>
              <a:rPr lang="pt-BR" sz="5400">
                <a:solidFill>
                  <a:srgbClr val="1B1B1B"/>
                </a:solidFill>
              </a:rPr>
              <a:t>Vamos criar um projeto em node</a:t>
            </a:r>
            <a:endParaRPr/>
          </a:p>
        </p:txBody>
      </p:sp>
      <p:sp>
        <p:nvSpPr>
          <p:cNvPr id="539" name="Google Shape;539;p31"/>
          <p:cNvSpPr/>
          <p:nvPr/>
        </p:nvSpPr>
        <p:spPr>
          <a:xfrm>
            <a:off x="4908526" y="933319"/>
            <a:ext cx="2463430" cy="24860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31"/>
          <p:cNvSpPr/>
          <p:nvPr/>
        </p:nvSpPr>
        <p:spPr>
          <a:xfrm>
            <a:off x="5117592" y="1268361"/>
            <a:ext cx="1956816" cy="1953058"/>
          </a:xfrm>
          <a:prstGeom prst="ellipse">
            <a:avLst/>
          </a:prstGeom>
          <a:solidFill>
            <a:srgbClr val="FFFFFF"/>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41" name="Google Shape;541;p31"/>
          <p:cNvPicPr preferRelativeResize="0"/>
          <p:nvPr/>
        </p:nvPicPr>
        <p:blipFill rotWithShape="1">
          <a:blip r:embed="rId3">
            <a:alphaModFix/>
          </a:blip>
          <a:srcRect l="33525" t="5243" r="33525" b="36179"/>
          <a:stretch/>
        </p:blipFill>
        <p:spPr>
          <a:xfrm>
            <a:off x="4860081" y="896194"/>
            <a:ext cx="2560320" cy="2560320"/>
          </a:xfrm>
          <a:custGeom>
            <a:avLst/>
            <a:gdLst/>
            <a:ahLst/>
            <a:cxnLst/>
            <a:rect l="l" t="t" r="r" b="b"/>
            <a:pathLst>
              <a:path w="4017196" h="4017196" extrusionOk="0">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a:noFill/>
          <a:ln>
            <a:noFill/>
          </a:ln>
        </p:spPr>
      </p:pic>
      <p:pic>
        <p:nvPicPr>
          <p:cNvPr id="542" name="Google Shape;542;p31" descr="TheKenyanDev: How to Restart a Node.js App Programmatically."/>
          <p:cNvPicPr preferRelativeResize="0">
            <a:picLocks noGrp="1"/>
          </p:cNvPicPr>
          <p:nvPr>
            <p:ph type="body" idx="1"/>
          </p:nvPr>
        </p:nvPicPr>
        <p:blipFill rotWithShape="1">
          <a:blip r:embed="rId4">
            <a:alphaModFix/>
          </a:blip>
          <a:srcRect/>
          <a:stretch/>
        </p:blipFill>
        <p:spPr>
          <a:xfrm>
            <a:off x="5181600" y="1330490"/>
            <a:ext cx="1828800" cy="1828800"/>
          </a:xfrm>
          <a:prstGeom prst="rect">
            <a:avLst/>
          </a:prstGeom>
          <a:noFill/>
          <a:ln>
            <a:noFill/>
          </a:ln>
        </p:spPr>
      </p:pic>
      <p:cxnSp>
        <p:nvCxnSpPr>
          <p:cNvPr id="543" name="Google Shape;543;p31"/>
          <p:cNvCxnSpPr/>
          <p:nvPr/>
        </p:nvCxnSpPr>
        <p:spPr>
          <a:xfrm>
            <a:off x="5775960" y="4971278"/>
            <a:ext cx="640080" cy="0"/>
          </a:xfrm>
          <a:prstGeom prst="straightConnector1">
            <a:avLst/>
          </a:prstGeom>
          <a:noFill/>
          <a:ln w="28575" cap="flat" cmpd="sng">
            <a:solidFill>
              <a:srgbClr val="3EA942"/>
            </a:solidFill>
            <a:prstDash val="solid"/>
            <a:miter lim="800000"/>
            <a:headEnd type="none" w="sm" len="sm"/>
            <a:tailEnd type="none" w="sm" len="sm"/>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7"/>
        <p:cNvGrpSpPr/>
        <p:nvPr/>
      </p:nvGrpSpPr>
      <p:grpSpPr>
        <a:xfrm>
          <a:off x="0" y="0"/>
          <a:ext cx="0" cy="0"/>
          <a:chOff x="0" y="0"/>
          <a:chExt cx="0" cy="0"/>
        </a:xfrm>
      </p:grpSpPr>
      <p:sp>
        <p:nvSpPr>
          <p:cNvPr id="548" name="Google Shape;548;p3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9" name="Google Shape;549;p32"/>
          <p:cNvSpPr txBox="1">
            <a:spLocks noGrp="1"/>
          </p:cNvSpPr>
          <p:nvPr>
            <p:ph type="title"/>
          </p:nvPr>
        </p:nvSpPr>
        <p:spPr>
          <a:xfrm>
            <a:off x="1382597" y="3424348"/>
            <a:ext cx="9426806" cy="142441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B1B1B"/>
              </a:buClr>
              <a:buSzPts val="5400"/>
              <a:buFont typeface="Calibri"/>
              <a:buNone/>
            </a:pPr>
            <a:r>
              <a:rPr lang="pt-BR" sz="5400">
                <a:solidFill>
                  <a:srgbClr val="1B1B1B"/>
                </a:solidFill>
              </a:rPr>
              <a:t>Vamos criar um projeto em node</a:t>
            </a:r>
            <a:endParaRPr/>
          </a:p>
        </p:txBody>
      </p:sp>
      <p:sp>
        <p:nvSpPr>
          <p:cNvPr id="550" name="Google Shape;550;p32"/>
          <p:cNvSpPr/>
          <p:nvPr/>
        </p:nvSpPr>
        <p:spPr>
          <a:xfrm>
            <a:off x="4908526" y="933319"/>
            <a:ext cx="2463430" cy="24860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32"/>
          <p:cNvSpPr/>
          <p:nvPr/>
        </p:nvSpPr>
        <p:spPr>
          <a:xfrm>
            <a:off x="5117592" y="1268361"/>
            <a:ext cx="1956816" cy="1953058"/>
          </a:xfrm>
          <a:prstGeom prst="ellipse">
            <a:avLst/>
          </a:prstGeom>
          <a:solidFill>
            <a:srgbClr val="FFFFFF"/>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52" name="Google Shape;552;p32"/>
          <p:cNvPicPr preferRelativeResize="0"/>
          <p:nvPr/>
        </p:nvPicPr>
        <p:blipFill rotWithShape="1">
          <a:blip r:embed="rId3">
            <a:alphaModFix/>
          </a:blip>
          <a:srcRect l="33525" t="5243" r="33525" b="36179"/>
          <a:stretch/>
        </p:blipFill>
        <p:spPr>
          <a:xfrm>
            <a:off x="4860081" y="896194"/>
            <a:ext cx="2560320" cy="2560320"/>
          </a:xfrm>
          <a:custGeom>
            <a:avLst/>
            <a:gdLst/>
            <a:ahLst/>
            <a:cxnLst/>
            <a:rect l="l" t="t" r="r" b="b"/>
            <a:pathLst>
              <a:path w="4017196" h="4017196" extrusionOk="0">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a:noFill/>
          <a:ln>
            <a:noFill/>
          </a:ln>
        </p:spPr>
      </p:pic>
      <p:pic>
        <p:nvPicPr>
          <p:cNvPr id="553" name="Google Shape;553;p32" descr="TheKenyanDev: How to Restart a Node.js App Programmatically."/>
          <p:cNvPicPr preferRelativeResize="0">
            <a:picLocks noGrp="1"/>
          </p:cNvPicPr>
          <p:nvPr>
            <p:ph type="body" idx="1"/>
          </p:nvPr>
        </p:nvPicPr>
        <p:blipFill rotWithShape="1">
          <a:blip r:embed="rId4">
            <a:alphaModFix/>
          </a:blip>
          <a:srcRect/>
          <a:stretch/>
        </p:blipFill>
        <p:spPr>
          <a:xfrm>
            <a:off x="5181600" y="1330490"/>
            <a:ext cx="1828800" cy="1828800"/>
          </a:xfrm>
          <a:prstGeom prst="rect">
            <a:avLst/>
          </a:prstGeom>
          <a:noFill/>
          <a:ln>
            <a:noFill/>
          </a:ln>
        </p:spPr>
      </p:pic>
      <p:cxnSp>
        <p:nvCxnSpPr>
          <p:cNvPr id="554" name="Google Shape;554;p32"/>
          <p:cNvCxnSpPr/>
          <p:nvPr/>
        </p:nvCxnSpPr>
        <p:spPr>
          <a:xfrm>
            <a:off x="5775960" y="4971278"/>
            <a:ext cx="640080" cy="0"/>
          </a:xfrm>
          <a:prstGeom prst="straightConnector1">
            <a:avLst/>
          </a:prstGeom>
          <a:noFill/>
          <a:ln w="28575" cap="flat" cmpd="sng">
            <a:solidFill>
              <a:srgbClr val="3EA942"/>
            </a:solidFill>
            <a:prstDash val="solid"/>
            <a:miter lim="800000"/>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8"/>
        <p:cNvGrpSpPr/>
        <p:nvPr/>
      </p:nvGrpSpPr>
      <p:grpSpPr>
        <a:xfrm>
          <a:off x="0" y="0"/>
          <a:ext cx="0" cy="0"/>
          <a:chOff x="0" y="0"/>
          <a:chExt cx="0" cy="0"/>
        </a:xfrm>
      </p:grpSpPr>
      <p:sp>
        <p:nvSpPr>
          <p:cNvPr id="559" name="Google Shape;559;p33"/>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33"/>
          <p:cNvSpPr txBox="1">
            <a:spLocks noGrp="1"/>
          </p:cNvSpPr>
          <p:nvPr>
            <p:ph type="title"/>
          </p:nvPr>
        </p:nvSpPr>
        <p:spPr>
          <a:xfrm>
            <a:off x="582500" y="89952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561" name="Google Shape;561;p33"/>
          <p:cNvGrpSpPr/>
          <p:nvPr/>
        </p:nvGrpSpPr>
        <p:grpSpPr>
          <a:xfrm>
            <a:off x="0" y="1083484"/>
            <a:ext cx="355196" cy="673460"/>
            <a:chOff x="0" y="823811"/>
            <a:chExt cx="355196" cy="673460"/>
          </a:xfrm>
        </p:grpSpPr>
        <p:sp>
          <p:nvSpPr>
            <p:cNvPr id="562" name="Google Shape;562;p33"/>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33"/>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64" name="Google Shape;564;p33"/>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5" name="Google Shape;565;p33"/>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6" name="Google Shape;566;p33"/>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67" name="Google Shape;567;p33"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568" name="Google Shape;568;p33"/>
          <p:cNvSpPr txBox="1">
            <a:spLocks noGrp="1"/>
          </p:cNvSpPr>
          <p:nvPr>
            <p:ph type="body" idx="1"/>
          </p:nvPr>
        </p:nvSpPr>
        <p:spPr>
          <a:xfrm>
            <a:off x="371791" y="2224322"/>
            <a:ext cx="5086715" cy="4696024"/>
          </a:xfrm>
          <a:prstGeom prst="rect">
            <a:avLst/>
          </a:prstGeom>
          <a:noFill/>
          <a:ln>
            <a:noFill/>
          </a:ln>
        </p:spPr>
        <p:txBody>
          <a:bodyPr spcFirstLastPara="1" wrap="square" lIns="91425" tIns="45700" rIns="91425" bIns="45700" anchor="ctr" anchorCtr="0">
            <a:normAutofit fontScale="92500"/>
          </a:bodyPr>
          <a:lstStyle/>
          <a:p>
            <a:pPr marL="228600" lvl="0" indent="-228600" algn="just" rtl="0">
              <a:lnSpc>
                <a:spcPct val="150000"/>
              </a:lnSpc>
              <a:spcBef>
                <a:spcPts val="0"/>
              </a:spcBef>
              <a:spcAft>
                <a:spcPts val="0"/>
              </a:spcAft>
              <a:buClr>
                <a:schemeClr val="dk1"/>
              </a:buClr>
              <a:buSzPct val="100000"/>
              <a:buFont typeface="Arial"/>
              <a:buChar char="•"/>
            </a:pPr>
            <a:r>
              <a:rPr lang="pt-BR" sz="1600" i="0" u="none" strike="noStrike">
                <a:latin typeface="Ubuntu Light"/>
                <a:ea typeface="Ubuntu Light"/>
                <a:cs typeface="Ubuntu Light"/>
                <a:sym typeface="Ubuntu Light"/>
              </a:rPr>
              <a:t>Acesse o vscode e crie a seguinte arvore de diretórios:</a:t>
            </a:r>
            <a:endParaRPr/>
          </a:p>
          <a:p>
            <a:pPr marL="228600" lvl="0" indent="-134620" algn="just" rtl="0">
              <a:lnSpc>
                <a:spcPct val="150000"/>
              </a:lnSpc>
              <a:spcBef>
                <a:spcPts val="1000"/>
              </a:spcBef>
              <a:spcAft>
                <a:spcPts val="0"/>
              </a:spcAft>
              <a:buClr>
                <a:schemeClr val="dk1"/>
              </a:buClr>
              <a:buSzPct val="100000"/>
              <a:buFont typeface="Arial"/>
              <a:buNone/>
            </a:pPr>
            <a:endParaRPr sz="1600">
              <a:latin typeface="Ubuntu Light"/>
              <a:ea typeface="Ubuntu Light"/>
              <a:cs typeface="Ubuntu Light"/>
              <a:sym typeface="Ubuntu Light"/>
            </a:endParaRPr>
          </a:p>
          <a:p>
            <a:pPr marL="228600" lvl="0" indent="-134620" algn="just" rtl="0">
              <a:lnSpc>
                <a:spcPct val="150000"/>
              </a:lnSpc>
              <a:spcBef>
                <a:spcPts val="1000"/>
              </a:spcBef>
              <a:spcAft>
                <a:spcPts val="0"/>
              </a:spcAft>
              <a:buClr>
                <a:schemeClr val="dk1"/>
              </a:buClr>
              <a:buSzPct val="100000"/>
              <a:buFont typeface="Arial"/>
              <a:buNone/>
            </a:pPr>
            <a:endParaRPr sz="1600" i="0" u="none" strike="noStrike">
              <a:latin typeface="Ubuntu Light"/>
              <a:ea typeface="Ubuntu Light"/>
              <a:cs typeface="Ubuntu Light"/>
              <a:sym typeface="Ubuntu Light"/>
            </a:endParaRPr>
          </a:p>
          <a:p>
            <a:pPr marL="228600" lvl="0" indent="-134620" algn="just" rtl="0">
              <a:lnSpc>
                <a:spcPct val="150000"/>
              </a:lnSpc>
              <a:spcBef>
                <a:spcPts val="1000"/>
              </a:spcBef>
              <a:spcAft>
                <a:spcPts val="0"/>
              </a:spcAft>
              <a:buClr>
                <a:schemeClr val="dk1"/>
              </a:buClr>
              <a:buSzPct val="100000"/>
              <a:buFont typeface="Arial"/>
              <a:buNone/>
            </a:pPr>
            <a:endParaRPr sz="1600" i="0" u="none" strike="noStrike">
              <a:latin typeface="Ubuntu Light"/>
              <a:ea typeface="Ubuntu Light"/>
              <a:cs typeface="Ubuntu Light"/>
              <a:sym typeface="Ubuntu Light"/>
            </a:endParaRPr>
          </a:p>
          <a:p>
            <a:pPr marL="0" lvl="0" indent="0" algn="just" rtl="0">
              <a:lnSpc>
                <a:spcPct val="150000"/>
              </a:lnSpc>
              <a:spcBef>
                <a:spcPts val="1000"/>
              </a:spcBef>
              <a:spcAft>
                <a:spcPts val="0"/>
              </a:spcAft>
              <a:buClr>
                <a:schemeClr val="dk1"/>
              </a:buClr>
              <a:buSzPct val="100000"/>
              <a:buNone/>
            </a:pPr>
            <a:r>
              <a:rPr lang="pt-BR" sz="1600">
                <a:latin typeface="Ubuntu Light"/>
                <a:ea typeface="Ubuntu Light"/>
                <a:cs typeface="Ubuntu Light"/>
                <a:sym typeface="Ubuntu Light"/>
              </a:rPr>
              <a:t>Dentro do diretório </a:t>
            </a:r>
            <a:r>
              <a:rPr lang="pt-BR" sz="1600" b="1">
                <a:latin typeface="Ubuntu Light"/>
                <a:ea typeface="Ubuntu Light"/>
                <a:cs typeface="Ubuntu Light"/>
                <a:sym typeface="Ubuntu Light"/>
              </a:rPr>
              <a:t>primeiro</a:t>
            </a:r>
            <a:r>
              <a:rPr lang="pt-BR" sz="1600">
                <a:latin typeface="Ubuntu Light"/>
                <a:ea typeface="Ubuntu Light"/>
                <a:cs typeface="Ubuntu Light"/>
                <a:sym typeface="Ubuntu Light"/>
              </a:rPr>
              <a:t> iremos criar nosso arquivo de descrição do projeto : packge.json. Isso é feito executando no terminal o seguinte comando: </a:t>
            </a:r>
            <a:endParaRPr/>
          </a:p>
          <a:p>
            <a:pPr marL="0" lvl="0" indent="0" algn="just" rtl="0">
              <a:lnSpc>
                <a:spcPct val="150000"/>
              </a:lnSpc>
              <a:spcBef>
                <a:spcPts val="1000"/>
              </a:spcBef>
              <a:spcAft>
                <a:spcPts val="0"/>
              </a:spcAft>
              <a:buClr>
                <a:schemeClr val="dk1"/>
              </a:buClr>
              <a:buSzPct val="100000"/>
              <a:buNone/>
            </a:pPr>
            <a:r>
              <a:rPr lang="pt-BR" sz="1600" i="0" u="none" strike="noStrike">
                <a:latin typeface="Ubuntu Light"/>
                <a:ea typeface="Ubuntu Light"/>
                <a:cs typeface="Ubuntu Light"/>
                <a:sym typeface="Ubuntu Light"/>
              </a:rPr>
              <a:t>npm init</a:t>
            </a:r>
            <a:endParaRPr sz="1600" i="0" u="none" strike="noStrike">
              <a:latin typeface="Ubuntu Light"/>
              <a:ea typeface="Ubuntu Light"/>
              <a:cs typeface="Ubuntu Light"/>
              <a:sym typeface="Ubuntu Light"/>
            </a:endParaRPr>
          </a:p>
          <a:p>
            <a:pPr marL="0" lvl="0" indent="0" algn="just" rtl="0">
              <a:lnSpc>
                <a:spcPct val="150000"/>
              </a:lnSpc>
              <a:spcBef>
                <a:spcPts val="1000"/>
              </a:spcBef>
              <a:spcAft>
                <a:spcPts val="0"/>
              </a:spcAft>
              <a:buClr>
                <a:schemeClr val="dk1"/>
              </a:buClr>
              <a:buSzPct val="100000"/>
              <a:buNone/>
            </a:pPr>
            <a:r>
              <a:rPr lang="pt-BR" sz="1600">
                <a:latin typeface="Ubuntu Light"/>
                <a:ea typeface="Ubuntu Light"/>
                <a:cs typeface="Ubuntu Light"/>
                <a:sym typeface="Ubuntu Light"/>
              </a:rPr>
              <a:t>Quando você der um Enter o node irá lhe fazer uma série de perguntas. Responda como ao lado e vá dando Enter</a:t>
            </a:r>
            <a:endParaRPr sz="1600" i="0" u="none" strike="noStrike">
              <a:latin typeface="Ubuntu Light"/>
              <a:ea typeface="Ubuntu Light"/>
              <a:cs typeface="Ubuntu Light"/>
              <a:sym typeface="Ubuntu Light"/>
            </a:endParaRPr>
          </a:p>
          <a:p>
            <a:pPr marL="0" lvl="0" indent="0" algn="l" rtl="0">
              <a:lnSpc>
                <a:spcPct val="90000"/>
              </a:lnSpc>
              <a:spcBef>
                <a:spcPts val="1000"/>
              </a:spcBef>
              <a:spcAft>
                <a:spcPts val="0"/>
              </a:spcAft>
              <a:buClr>
                <a:schemeClr val="dk1"/>
              </a:buClr>
              <a:buSzPct val="100000"/>
              <a:buNone/>
            </a:pPr>
            <a:endParaRPr sz="1400" b="1" i="0" u="none" strike="noStrike">
              <a:latin typeface="Ubuntu Light"/>
              <a:ea typeface="Ubuntu Light"/>
              <a:cs typeface="Ubuntu Light"/>
              <a:sym typeface="Ubuntu Light"/>
            </a:endParaRPr>
          </a:p>
          <a:p>
            <a:pPr marL="1143000" lvl="2" indent="-181610" algn="l" rtl="0">
              <a:lnSpc>
                <a:spcPct val="90000"/>
              </a:lnSpc>
              <a:spcBef>
                <a:spcPts val="500"/>
              </a:spcBef>
              <a:spcAft>
                <a:spcPts val="0"/>
              </a:spcAft>
              <a:buClr>
                <a:schemeClr val="dk1"/>
              </a:buClr>
              <a:buSzPct val="100000"/>
              <a:buNone/>
            </a:pPr>
            <a:endParaRPr sz="800">
              <a:solidFill>
                <a:srgbClr val="000000"/>
              </a:solidFill>
              <a:latin typeface="Ubuntu Light"/>
              <a:ea typeface="Ubuntu Light"/>
              <a:cs typeface="Ubuntu Light"/>
              <a:sym typeface="Ubuntu Light"/>
            </a:endParaRPr>
          </a:p>
        </p:txBody>
      </p:sp>
      <p:grpSp>
        <p:nvGrpSpPr>
          <p:cNvPr id="569" name="Google Shape;569;p33"/>
          <p:cNvGrpSpPr/>
          <p:nvPr/>
        </p:nvGrpSpPr>
        <p:grpSpPr>
          <a:xfrm>
            <a:off x="2001375" y="2753698"/>
            <a:ext cx="2558415" cy="1348740"/>
            <a:chOff x="553374" y="4516104"/>
            <a:chExt cx="2558415" cy="1348740"/>
          </a:xfrm>
        </p:grpSpPr>
        <p:sp>
          <p:nvSpPr>
            <p:cNvPr id="570" name="Google Shape;570;p33"/>
            <p:cNvSpPr txBox="1"/>
            <p:nvPr/>
          </p:nvSpPr>
          <p:spPr>
            <a:xfrm>
              <a:off x="553374" y="4516104"/>
              <a:ext cx="859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Calibri"/>
                  <a:ea typeface="Calibri"/>
                  <a:cs typeface="Calibri"/>
                  <a:sym typeface="Calibri"/>
                </a:rPr>
                <a:t>Node</a:t>
              </a:r>
              <a:endParaRPr/>
            </a:p>
          </p:txBody>
        </p:sp>
        <p:sp>
          <p:nvSpPr>
            <p:cNvPr id="571" name="Google Shape;571;p33"/>
            <p:cNvSpPr txBox="1"/>
            <p:nvPr/>
          </p:nvSpPr>
          <p:spPr>
            <a:xfrm>
              <a:off x="1245524" y="4887579"/>
              <a:ext cx="118173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Calibri"/>
                  <a:ea typeface="Calibri"/>
                  <a:cs typeface="Calibri"/>
                  <a:sym typeface="Calibri"/>
                </a:rPr>
                <a:t>Projetos</a:t>
              </a:r>
              <a:endParaRPr/>
            </a:p>
          </p:txBody>
        </p:sp>
        <p:sp>
          <p:nvSpPr>
            <p:cNvPr id="572" name="Google Shape;572;p33"/>
            <p:cNvSpPr txBox="1"/>
            <p:nvPr/>
          </p:nvSpPr>
          <p:spPr>
            <a:xfrm>
              <a:off x="1938944" y="5496544"/>
              <a:ext cx="117284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Calibri"/>
                  <a:ea typeface="Calibri"/>
                  <a:cs typeface="Calibri"/>
                  <a:sym typeface="Calibri"/>
                </a:rPr>
                <a:t>Primeiro</a:t>
              </a:r>
              <a:endParaRPr/>
            </a:p>
          </p:txBody>
        </p:sp>
        <p:cxnSp>
          <p:nvCxnSpPr>
            <p:cNvPr id="573" name="Google Shape;573;p33"/>
            <p:cNvCxnSpPr>
              <a:stCxn id="570" idx="2"/>
              <a:endCxn id="571" idx="1"/>
            </p:cNvCxnSpPr>
            <p:nvPr/>
          </p:nvCxnSpPr>
          <p:spPr>
            <a:xfrm rot="-5400000" flipH="1">
              <a:off x="1021242" y="4847336"/>
              <a:ext cx="186300" cy="262500"/>
            </a:xfrm>
            <a:prstGeom prst="bentConnector2">
              <a:avLst/>
            </a:prstGeom>
            <a:noFill/>
            <a:ln w="9525" cap="flat" cmpd="sng">
              <a:solidFill>
                <a:schemeClr val="accent1"/>
              </a:solidFill>
              <a:prstDash val="solid"/>
              <a:miter lim="800000"/>
              <a:headEnd type="none" w="sm" len="sm"/>
              <a:tailEnd type="triangle" w="med" len="med"/>
            </a:ln>
          </p:spPr>
        </p:cxnSp>
        <p:cxnSp>
          <p:nvCxnSpPr>
            <p:cNvPr id="574" name="Google Shape;574;p33"/>
            <p:cNvCxnSpPr>
              <a:stCxn id="571" idx="2"/>
              <a:endCxn id="572" idx="1"/>
            </p:cNvCxnSpPr>
            <p:nvPr/>
          </p:nvCxnSpPr>
          <p:spPr>
            <a:xfrm rot="-5400000" flipH="1">
              <a:off x="1675292" y="5416979"/>
              <a:ext cx="424800" cy="102600"/>
            </a:xfrm>
            <a:prstGeom prst="bentConnector2">
              <a:avLst/>
            </a:prstGeom>
            <a:noFill/>
            <a:ln w="9525" cap="flat" cmpd="sng">
              <a:solidFill>
                <a:schemeClr val="accent1"/>
              </a:solidFill>
              <a:prstDash val="solid"/>
              <a:miter lim="800000"/>
              <a:headEnd type="none" w="sm" len="sm"/>
              <a:tailEnd type="triangle" w="med" len="med"/>
            </a:ln>
          </p:spPr>
        </p:cxnSp>
      </p:grpSp>
      <p:pic>
        <p:nvPicPr>
          <p:cNvPr id="575" name="Google Shape;575;p33"/>
          <p:cNvPicPr preferRelativeResize="0"/>
          <p:nvPr/>
        </p:nvPicPr>
        <p:blipFill rotWithShape="1">
          <a:blip r:embed="rId4">
            <a:alphaModFix/>
          </a:blip>
          <a:srcRect/>
          <a:stretch/>
        </p:blipFill>
        <p:spPr>
          <a:xfrm>
            <a:off x="5829860" y="714029"/>
            <a:ext cx="4067175" cy="5191125"/>
          </a:xfrm>
          <a:prstGeom prst="rect">
            <a:avLst/>
          </a:prstGeom>
          <a:noFill/>
          <a:ln>
            <a:noFill/>
          </a:ln>
        </p:spPr>
      </p:pic>
      <p:sp>
        <p:nvSpPr>
          <p:cNvPr id="576" name="Google Shape;576;p33"/>
          <p:cNvSpPr txBox="1"/>
          <p:nvPr/>
        </p:nvSpPr>
        <p:spPr>
          <a:xfrm>
            <a:off x="10245020" y="1291662"/>
            <a:ext cx="19077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rgbClr val="C00000"/>
                </a:solidFill>
                <a:latin typeface="Calibri"/>
                <a:ea typeface="Calibri"/>
                <a:cs typeface="Calibri"/>
                <a:sym typeface="Calibri"/>
              </a:rPr>
              <a:t>Não escreva nada. </a:t>
            </a:r>
            <a:endParaRPr/>
          </a:p>
          <a:p>
            <a:pPr marL="0" marR="0" lvl="0" indent="0" algn="l" rtl="0">
              <a:spcBef>
                <a:spcPts val="0"/>
              </a:spcBef>
              <a:spcAft>
                <a:spcPts val="0"/>
              </a:spcAft>
              <a:buNone/>
            </a:pPr>
            <a:r>
              <a:rPr lang="pt-BR" sz="1800">
                <a:solidFill>
                  <a:srgbClr val="C00000"/>
                </a:solidFill>
                <a:latin typeface="Calibri"/>
                <a:ea typeface="Calibri"/>
                <a:cs typeface="Calibri"/>
                <a:sym typeface="Calibri"/>
              </a:rPr>
              <a:t>Tecle Enter</a:t>
            </a:r>
            <a:endParaRPr sz="1800">
              <a:solidFill>
                <a:srgbClr val="C00000"/>
              </a:solidFill>
              <a:latin typeface="Calibri"/>
              <a:ea typeface="Calibri"/>
              <a:cs typeface="Calibri"/>
              <a:sym typeface="Calibri"/>
            </a:endParaRPr>
          </a:p>
        </p:txBody>
      </p:sp>
      <p:cxnSp>
        <p:nvCxnSpPr>
          <p:cNvPr id="577" name="Google Shape;577;p33"/>
          <p:cNvCxnSpPr>
            <a:endCxn id="576" idx="1"/>
          </p:cNvCxnSpPr>
          <p:nvPr/>
        </p:nvCxnSpPr>
        <p:spPr>
          <a:xfrm>
            <a:off x="6848720" y="1420128"/>
            <a:ext cx="3396300" cy="194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78" name="Google Shape;578;p33"/>
          <p:cNvCxnSpPr>
            <a:endCxn id="576" idx="1"/>
          </p:cNvCxnSpPr>
          <p:nvPr/>
        </p:nvCxnSpPr>
        <p:spPr>
          <a:xfrm>
            <a:off x="7001120" y="1572528"/>
            <a:ext cx="3243900" cy="423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2"/>
        <p:cNvGrpSpPr/>
        <p:nvPr/>
      </p:nvGrpSpPr>
      <p:grpSpPr>
        <a:xfrm>
          <a:off x="0" y="0"/>
          <a:ext cx="0" cy="0"/>
          <a:chOff x="0" y="0"/>
          <a:chExt cx="0" cy="0"/>
        </a:xfrm>
      </p:grpSpPr>
      <p:sp>
        <p:nvSpPr>
          <p:cNvPr id="583" name="Google Shape;583;p34"/>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4" name="Google Shape;584;p34"/>
          <p:cNvSpPr txBox="1">
            <a:spLocks noGrp="1"/>
          </p:cNvSpPr>
          <p:nvPr>
            <p:ph type="title"/>
          </p:nvPr>
        </p:nvSpPr>
        <p:spPr>
          <a:xfrm>
            <a:off x="582500" y="89952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585" name="Google Shape;585;p34"/>
          <p:cNvGrpSpPr/>
          <p:nvPr/>
        </p:nvGrpSpPr>
        <p:grpSpPr>
          <a:xfrm>
            <a:off x="0" y="1083484"/>
            <a:ext cx="355196" cy="673460"/>
            <a:chOff x="0" y="823811"/>
            <a:chExt cx="355196" cy="673460"/>
          </a:xfrm>
        </p:grpSpPr>
        <p:sp>
          <p:nvSpPr>
            <p:cNvPr id="586" name="Google Shape;586;p3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7" name="Google Shape;587;p3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88" name="Google Shape;588;p3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9" name="Google Shape;589;p3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Google Shape;590;p34"/>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91" name="Google Shape;591;p34"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592" name="Google Shape;592;p34"/>
          <p:cNvSpPr txBox="1">
            <a:spLocks noGrp="1"/>
          </p:cNvSpPr>
          <p:nvPr>
            <p:ph type="body" idx="1"/>
          </p:nvPr>
        </p:nvSpPr>
        <p:spPr>
          <a:xfrm>
            <a:off x="371791" y="2224322"/>
            <a:ext cx="5086715" cy="4696024"/>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50000"/>
              </a:lnSpc>
              <a:spcBef>
                <a:spcPts val="0"/>
              </a:spcBef>
              <a:spcAft>
                <a:spcPts val="0"/>
              </a:spcAft>
              <a:buClr>
                <a:schemeClr val="dk1"/>
              </a:buClr>
              <a:buSzPts val="1600"/>
              <a:buFont typeface="Arial"/>
              <a:buChar char="•"/>
            </a:pPr>
            <a:r>
              <a:rPr lang="pt-BR" sz="1600" i="0" u="none" strike="noStrike">
                <a:latin typeface="Ubuntu Light"/>
                <a:ea typeface="Ubuntu Light"/>
                <a:cs typeface="Ubuntu Light"/>
                <a:sym typeface="Ubuntu Light"/>
              </a:rPr>
              <a:t>Veja agora temos um arquivo de pacote no seu projeto:</a:t>
            </a:r>
            <a:endParaRPr/>
          </a:p>
          <a:p>
            <a:pPr marL="228600" lvl="0" indent="-127000" algn="just" rtl="0">
              <a:lnSpc>
                <a:spcPct val="150000"/>
              </a:lnSpc>
              <a:spcBef>
                <a:spcPts val="1000"/>
              </a:spcBef>
              <a:spcAft>
                <a:spcPts val="0"/>
              </a:spcAft>
              <a:buClr>
                <a:schemeClr val="dk1"/>
              </a:buClr>
              <a:buSzPts val="1600"/>
              <a:buFont typeface="Arial"/>
              <a:buNone/>
            </a:pPr>
            <a:endParaRPr sz="1600">
              <a:latin typeface="Ubuntu Light"/>
              <a:ea typeface="Ubuntu Light"/>
              <a:cs typeface="Ubuntu Light"/>
              <a:sym typeface="Ubuntu Light"/>
            </a:endParaRPr>
          </a:p>
          <a:p>
            <a:pPr marL="228600" lvl="0" indent="-127000" algn="just" rtl="0">
              <a:lnSpc>
                <a:spcPct val="150000"/>
              </a:lnSpc>
              <a:spcBef>
                <a:spcPts val="1000"/>
              </a:spcBef>
              <a:spcAft>
                <a:spcPts val="0"/>
              </a:spcAft>
              <a:buClr>
                <a:schemeClr val="dk1"/>
              </a:buClr>
              <a:buSzPts val="1600"/>
              <a:buFont typeface="Arial"/>
              <a:buNone/>
            </a:pPr>
            <a:endParaRPr sz="1600" i="0" u="none" strike="noStrike">
              <a:latin typeface="Ubuntu Light"/>
              <a:ea typeface="Ubuntu Light"/>
              <a:cs typeface="Ubuntu Light"/>
              <a:sym typeface="Ubuntu Light"/>
            </a:endParaRPr>
          </a:p>
          <a:p>
            <a:pPr marL="228600" lvl="0" indent="-127000" algn="just" rtl="0">
              <a:lnSpc>
                <a:spcPct val="150000"/>
              </a:lnSpc>
              <a:spcBef>
                <a:spcPts val="1000"/>
              </a:spcBef>
              <a:spcAft>
                <a:spcPts val="0"/>
              </a:spcAft>
              <a:buClr>
                <a:schemeClr val="dk1"/>
              </a:buClr>
              <a:buSzPts val="1600"/>
              <a:buFont typeface="Arial"/>
              <a:buNone/>
            </a:pPr>
            <a:endParaRPr sz="1600" i="0" u="none" strike="noStrike">
              <a:latin typeface="Ubuntu Light"/>
              <a:ea typeface="Ubuntu Light"/>
              <a:cs typeface="Ubuntu Light"/>
              <a:sym typeface="Ubuntu Light"/>
            </a:endParaRPr>
          </a:p>
          <a:p>
            <a:pPr marL="0" lvl="0" indent="0" algn="just" rtl="0">
              <a:lnSpc>
                <a:spcPct val="150000"/>
              </a:lnSpc>
              <a:spcBef>
                <a:spcPts val="1000"/>
              </a:spcBef>
              <a:spcAft>
                <a:spcPts val="0"/>
              </a:spcAft>
              <a:buClr>
                <a:schemeClr val="dk1"/>
              </a:buClr>
              <a:buSzPts val="1600"/>
              <a:buNone/>
            </a:pPr>
            <a:r>
              <a:rPr lang="pt-BR" sz="1600">
                <a:latin typeface="Ubuntu Light"/>
                <a:ea typeface="Ubuntu Light"/>
                <a:cs typeface="Ubuntu Light"/>
                <a:sym typeface="Ubuntu Light"/>
              </a:rPr>
              <a:t>Você pode abrir o arquivo package.json e ver seu conteúdo. Também pode alterá-lo se quiser.</a:t>
            </a:r>
            <a:endParaRPr sz="1600" i="0" u="none" strike="noStrike">
              <a:latin typeface="Ubuntu Light"/>
              <a:ea typeface="Ubuntu Light"/>
              <a:cs typeface="Ubuntu Light"/>
              <a:sym typeface="Ubuntu Light"/>
            </a:endParaRPr>
          </a:p>
          <a:p>
            <a:pPr marL="0" lvl="0" indent="0" algn="l" rtl="0">
              <a:lnSpc>
                <a:spcPct val="90000"/>
              </a:lnSpc>
              <a:spcBef>
                <a:spcPts val="1000"/>
              </a:spcBef>
              <a:spcAft>
                <a:spcPts val="0"/>
              </a:spcAft>
              <a:buClr>
                <a:schemeClr val="dk1"/>
              </a:buClr>
              <a:buSzPts val="1400"/>
              <a:buNone/>
            </a:pPr>
            <a:endParaRPr sz="1400" b="1" i="0" u="none" strike="noStrike">
              <a:latin typeface="Ubuntu Light"/>
              <a:ea typeface="Ubuntu Light"/>
              <a:cs typeface="Ubuntu Light"/>
              <a:sym typeface="Ubuntu Light"/>
            </a:endParaRPr>
          </a:p>
          <a:p>
            <a:pPr marL="1143000" lvl="2" indent="-177800" algn="l" rtl="0">
              <a:lnSpc>
                <a:spcPct val="90000"/>
              </a:lnSpc>
              <a:spcBef>
                <a:spcPts val="500"/>
              </a:spcBef>
              <a:spcAft>
                <a:spcPts val="0"/>
              </a:spcAft>
              <a:buClr>
                <a:schemeClr val="dk1"/>
              </a:buClr>
              <a:buSzPts val="800"/>
              <a:buNone/>
            </a:pPr>
            <a:endParaRPr sz="800">
              <a:solidFill>
                <a:srgbClr val="000000"/>
              </a:solidFill>
              <a:latin typeface="Ubuntu Light"/>
              <a:ea typeface="Ubuntu Light"/>
              <a:cs typeface="Ubuntu Light"/>
              <a:sym typeface="Ubuntu Light"/>
            </a:endParaRPr>
          </a:p>
        </p:txBody>
      </p:sp>
      <p:pic>
        <p:nvPicPr>
          <p:cNvPr id="593" name="Google Shape;593;p34"/>
          <p:cNvPicPr preferRelativeResize="0"/>
          <p:nvPr/>
        </p:nvPicPr>
        <p:blipFill rotWithShape="1">
          <a:blip r:embed="rId4">
            <a:alphaModFix/>
          </a:blip>
          <a:srcRect/>
          <a:stretch/>
        </p:blipFill>
        <p:spPr>
          <a:xfrm>
            <a:off x="5829860" y="714029"/>
            <a:ext cx="4067175" cy="5191125"/>
          </a:xfrm>
          <a:prstGeom prst="rect">
            <a:avLst/>
          </a:prstGeom>
          <a:noFill/>
          <a:ln>
            <a:noFill/>
          </a:ln>
        </p:spPr>
      </p:pic>
      <p:sp>
        <p:nvSpPr>
          <p:cNvPr id="594" name="Google Shape;594;p34"/>
          <p:cNvSpPr txBox="1"/>
          <p:nvPr/>
        </p:nvSpPr>
        <p:spPr>
          <a:xfrm>
            <a:off x="10245020" y="1291662"/>
            <a:ext cx="19077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rgbClr val="C00000"/>
                </a:solidFill>
                <a:latin typeface="Calibri"/>
                <a:ea typeface="Calibri"/>
                <a:cs typeface="Calibri"/>
                <a:sym typeface="Calibri"/>
              </a:rPr>
              <a:t>Não escreva nada. </a:t>
            </a:r>
            <a:endParaRPr/>
          </a:p>
          <a:p>
            <a:pPr marL="0" marR="0" lvl="0" indent="0" algn="l" rtl="0">
              <a:spcBef>
                <a:spcPts val="0"/>
              </a:spcBef>
              <a:spcAft>
                <a:spcPts val="0"/>
              </a:spcAft>
              <a:buNone/>
            </a:pPr>
            <a:r>
              <a:rPr lang="pt-BR" sz="1800">
                <a:solidFill>
                  <a:srgbClr val="C00000"/>
                </a:solidFill>
                <a:latin typeface="Calibri"/>
                <a:ea typeface="Calibri"/>
                <a:cs typeface="Calibri"/>
                <a:sym typeface="Calibri"/>
              </a:rPr>
              <a:t>Tecle Enter</a:t>
            </a:r>
            <a:endParaRPr sz="1800">
              <a:solidFill>
                <a:srgbClr val="C00000"/>
              </a:solidFill>
              <a:latin typeface="Calibri"/>
              <a:ea typeface="Calibri"/>
              <a:cs typeface="Calibri"/>
              <a:sym typeface="Calibri"/>
            </a:endParaRPr>
          </a:p>
        </p:txBody>
      </p:sp>
      <p:cxnSp>
        <p:nvCxnSpPr>
          <p:cNvPr id="595" name="Google Shape;595;p34"/>
          <p:cNvCxnSpPr>
            <a:endCxn id="594" idx="1"/>
          </p:cNvCxnSpPr>
          <p:nvPr/>
        </p:nvCxnSpPr>
        <p:spPr>
          <a:xfrm>
            <a:off x="6848720" y="1420128"/>
            <a:ext cx="3396300" cy="194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96" name="Google Shape;596;p34"/>
          <p:cNvCxnSpPr>
            <a:endCxn id="594" idx="1"/>
          </p:cNvCxnSpPr>
          <p:nvPr/>
        </p:nvCxnSpPr>
        <p:spPr>
          <a:xfrm>
            <a:off x="7001120" y="1572528"/>
            <a:ext cx="3243900" cy="42300"/>
          </a:xfrm>
          <a:prstGeom prst="straightConnector1">
            <a:avLst/>
          </a:prstGeom>
          <a:noFill/>
          <a:ln w="9525" cap="flat" cmpd="sng">
            <a:solidFill>
              <a:schemeClr val="accent1"/>
            </a:solidFill>
            <a:prstDash val="solid"/>
            <a:miter lim="800000"/>
            <a:headEnd type="none" w="sm" len="sm"/>
            <a:tailEnd type="triangle" w="med" len="med"/>
          </a:ln>
        </p:spPr>
      </p:cxnSp>
      <p:pic>
        <p:nvPicPr>
          <p:cNvPr id="597" name="Google Shape;597;p34"/>
          <p:cNvPicPr preferRelativeResize="0"/>
          <p:nvPr/>
        </p:nvPicPr>
        <p:blipFill rotWithShape="1">
          <a:blip r:embed="rId5">
            <a:alphaModFix/>
          </a:blip>
          <a:srcRect/>
          <a:stretch/>
        </p:blipFill>
        <p:spPr>
          <a:xfrm>
            <a:off x="665085" y="3704148"/>
            <a:ext cx="2066925" cy="1276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1"/>
        <p:cNvGrpSpPr/>
        <p:nvPr/>
      </p:nvGrpSpPr>
      <p:grpSpPr>
        <a:xfrm>
          <a:off x="0" y="0"/>
          <a:ext cx="0" cy="0"/>
          <a:chOff x="0" y="0"/>
          <a:chExt cx="0" cy="0"/>
        </a:xfrm>
      </p:grpSpPr>
      <p:sp>
        <p:nvSpPr>
          <p:cNvPr id="602" name="Google Shape;602;p3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3" name="Google Shape;603;p35"/>
          <p:cNvSpPr txBox="1">
            <a:spLocks noGrp="1"/>
          </p:cNvSpPr>
          <p:nvPr>
            <p:ph type="title"/>
          </p:nvPr>
        </p:nvSpPr>
        <p:spPr>
          <a:xfrm>
            <a:off x="582500" y="89952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604" name="Google Shape;604;p35"/>
          <p:cNvGrpSpPr/>
          <p:nvPr/>
        </p:nvGrpSpPr>
        <p:grpSpPr>
          <a:xfrm>
            <a:off x="0" y="1083484"/>
            <a:ext cx="355196" cy="673460"/>
            <a:chOff x="0" y="823811"/>
            <a:chExt cx="355196" cy="673460"/>
          </a:xfrm>
        </p:grpSpPr>
        <p:sp>
          <p:nvSpPr>
            <p:cNvPr id="605" name="Google Shape;605;p35"/>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6" name="Google Shape;606;p35"/>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07" name="Google Shape;607;p35"/>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3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35"/>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10" name="Google Shape;610;p35"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611" name="Google Shape;611;p35"/>
          <p:cNvSpPr txBox="1">
            <a:spLocks noGrp="1"/>
          </p:cNvSpPr>
          <p:nvPr>
            <p:ph type="body" idx="1"/>
          </p:nvPr>
        </p:nvSpPr>
        <p:spPr>
          <a:xfrm>
            <a:off x="371791" y="2233847"/>
            <a:ext cx="5086715" cy="4696024"/>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50000"/>
              </a:lnSpc>
              <a:spcBef>
                <a:spcPts val="0"/>
              </a:spcBef>
              <a:spcAft>
                <a:spcPts val="0"/>
              </a:spcAft>
              <a:buClr>
                <a:schemeClr val="dk1"/>
              </a:buClr>
              <a:buSzPts val="1600"/>
              <a:buFont typeface="Arial"/>
              <a:buChar char="•"/>
            </a:pPr>
            <a:r>
              <a:rPr lang="pt-BR" sz="1600" i="0" u="none" strike="noStrike">
                <a:latin typeface="Ubuntu Light"/>
                <a:ea typeface="Ubuntu Light"/>
                <a:cs typeface="Ubuntu Light"/>
                <a:sym typeface="Ubuntu Light"/>
              </a:rPr>
              <a:t>Agora vamos criar um arquivo para testar nossa aplicação em NODEJS</a:t>
            </a:r>
            <a:endParaRPr/>
          </a:p>
          <a:p>
            <a:pPr marL="228600" lvl="0" indent="-228600" algn="just" rtl="0">
              <a:lnSpc>
                <a:spcPct val="150000"/>
              </a:lnSpc>
              <a:spcBef>
                <a:spcPts val="1000"/>
              </a:spcBef>
              <a:spcAft>
                <a:spcPts val="0"/>
              </a:spcAft>
              <a:buClr>
                <a:schemeClr val="dk1"/>
              </a:buClr>
              <a:buSzPts val="1600"/>
              <a:buFont typeface="Arial"/>
              <a:buChar char="•"/>
            </a:pPr>
            <a:r>
              <a:rPr lang="pt-BR" sz="1600" i="0" u="none" strike="noStrike">
                <a:latin typeface="Ubuntu Light"/>
                <a:ea typeface="Ubuntu Light"/>
                <a:cs typeface="Ubuntu Light"/>
                <a:sym typeface="Ubuntu Light"/>
              </a:rPr>
              <a:t>Crie um arquivo chamado exemplo1.js na pasta Primeiro.</a:t>
            </a:r>
            <a:endParaRPr/>
          </a:p>
          <a:p>
            <a:pPr marL="228600" lvl="0" indent="-228600" algn="just" rtl="0">
              <a:lnSpc>
                <a:spcPct val="150000"/>
              </a:lnSpc>
              <a:spcBef>
                <a:spcPts val="1000"/>
              </a:spcBef>
              <a:spcAft>
                <a:spcPts val="0"/>
              </a:spcAft>
              <a:buClr>
                <a:schemeClr val="dk1"/>
              </a:buClr>
              <a:buSzPts val="1600"/>
              <a:buFont typeface="Arial"/>
              <a:buChar char="•"/>
            </a:pPr>
            <a:r>
              <a:rPr lang="pt-BR" sz="1600">
                <a:latin typeface="Ubuntu Light"/>
                <a:ea typeface="Ubuntu Light"/>
                <a:cs typeface="Ubuntu Light"/>
                <a:sym typeface="Ubuntu Light"/>
              </a:rPr>
              <a:t>Agora vamos criar a estrutura do arquivo como vista nos slides anteriores. Acompanhe ao lado</a:t>
            </a:r>
            <a:endParaRPr sz="1600" i="0" u="none" strike="noStrike">
              <a:latin typeface="Ubuntu Light"/>
              <a:ea typeface="Ubuntu Light"/>
              <a:cs typeface="Ubuntu Light"/>
              <a:sym typeface="Ubuntu Light"/>
            </a:endParaRPr>
          </a:p>
          <a:p>
            <a:pPr marL="0" lvl="0" indent="0" algn="l" rtl="0">
              <a:lnSpc>
                <a:spcPct val="90000"/>
              </a:lnSpc>
              <a:spcBef>
                <a:spcPts val="1000"/>
              </a:spcBef>
              <a:spcAft>
                <a:spcPts val="0"/>
              </a:spcAft>
              <a:buClr>
                <a:schemeClr val="dk1"/>
              </a:buClr>
              <a:buSzPts val="1400"/>
              <a:buNone/>
            </a:pPr>
            <a:endParaRPr sz="1400" b="1" i="0" u="none" strike="noStrike">
              <a:latin typeface="Ubuntu Light"/>
              <a:ea typeface="Ubuntu Light"/>
              <a:cs typeface="Ubuntu Light"/>
              <a:sym typeface="Ubuntu Light"/>
            </a:endParaRPr>
          </a:p>
          <a:p>
            <a:pPr marL="1143000" lvl="2" indent="-177800" algn="l" rtl="0">
              <a:lnSpc>
                <a:spcPct val="90000"/>
              </a:lnSpc>
              <a:spcBef>
                <a:spcPts val="500"/>
              </a:spcBef>
              <a:spcAft>
                <a:spcPts val="0"/>
              </a:spcAft>
              <a:buClr>
                <a:schemeClr val="dk1"/>
              </a:buClr>
              <a:buSzPts val="800"/>
              <a:buNone/>
            </a:pPr>
            <a:endParaRPr sz="800">
              <a:solidFill>
                <a:srgbClr val="000000"/>
              </a:solidFill>
              <a:latin typeface="Ubuntu Light"/>
              <a:ea typeface="Ubuntu Light"/>
              <a:cs typeface="Ubuntu Light"/>
              <a:sym typeface="Ubuntu Light"/>
            </a:endParaRPr>
          </a:p>
        </p:txBody>
      </p:sp>
      <p:cxnSp>
        <p:nvCxnSpPr>
          <p:cNvPr id="612" name="Google Shape;612;p35"/>
          <p:cNvCxnSpPr/>
          <p:nvPr/>
        </p:nvCxnSpPr>
        <p:spPr>
          <a:xfrm>
            <a:off x="6848856" y="1420214"/>
            <a:ext cx="3396164" cy="194614"/>
          </a:xfrm>
          <a:prstGeom prst="straightConnector1">
            <a:avLst/>
          </a:prstGeom>
          <a:noFill/>
          <a:ln w="9525" cap="flat" cmpd="sng">
            <a:solidFill>
              <a:schemeClr val="accent1"/>
            </a:solidFill>
            <a:prstDash val="solid"/>
            <a:miter lim="800000"/>
            <a:headEnd type="none" w="sm" len="sm"/>
            <a:tailEnd type="triangle" w="med" len="med"/>
          </a:ln>
        </p:spPr>
      </p:cxnSp>
      <p:cxnSp>
        <p:nvCxnSpPr>
          <p:cNvPr id="613" name="Google Shape;613;p35"/>
          <p:cNvCxnSpPr/>
          <p:nvPr/>
        </p:nvCxnSpPr>
        <p:spPr>
          <a:xfrm>
            <a:off x="7001256" y="1572614"/>
            <a:ext cx="3243764" cy="42214"/>
          </a:xfrm>
          <a:prstGeom prst="straightConnector1">
            <a:avLst/>
          </a:prstGeom>
          <a:noFill/>
          <a:ln w="9525" cap="flat" cmpd="sng">
            <a:solidFill>
              <a:schemeClr val="accent1"/>
            </a:solidFill>
            <a:prstDash val="solid"/>
            <a:miter lim="800000"/>
            <a:headEnd type="none" w="sm" len="sm"/>
            <a:tailEnd type="triangle" w="med" len="med"/>
          </a:ln>
        </p:spPr>
      </p:cxnSp>
      <p:pic>
        <p:nvPicPr>
          <p:cNvPr id="614" name="Google Shape;614;p35"/>
          <p:cNvPicPr preferRelativeResize="0"/>
          <p:nvPr/>
        </p:nvPicPr>
        <p:blipFill rotWithShape="1">
          <a:blip r:embed="rId4">
            <a:alphaModFix/>
          </a:blip>
          <a:srcRect/>
          <a:stretch/>
        </p:blipFill>
        <p:spPr>
          <a:xfrm>
            <a:off x="5725584" y="548526"/>
            <a:ext cx="5969592" cy="1743376"/>
          </a:xfrm>
          <a:prstGeom prst="rect">
            <a:avLst/>
          </a:prstGeom>
          <a:noFill/>
          <a:ln>
            <a:noFill/>
          </a:ln>
        </p:spPr>
      </p:pic>
      <p:sp>
        <p:nvSpPr>
          <p:cNvPr id="615" name="Google Shape;615;p35"/>
          <p:cNvSpPr txBox="1"/>
          <p:nvPr/>
        </p:nvSpPr>
        <p:spPr>
          <a:xfrm>
            <a:off x="5808169" y="1570792"/>
            <a:ext cx="5086715" cy="469602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400"/>
              <a:buFont typeface="Arial"/>
              <a:buNone/>
            </a:pPr>
            <a:r>
              <a:rPr lang="pt-BR" sz="1400">
                <a:solidFill>
                  <a:schemeClr val="dk1"/>
                </a:solidFill>
                <a:latin typeface="Ubuntu Light"/>
                <a:ea typeface="Ubuntu Light"/>
                <a:cs typeface="Ubuntu Light"/>
                <a:sym typeface="Ubuntu Light"/>
              </a:rPr>
              <a:t>Para testar nosso projeto acesse o terminal e digite o seguinte comando:</a:t>
            </a:r>
            <a:endParaRPr/>
          </a:p>
          <a:p>
            <a:pPr marL="0" marR="0" lvl="0" indent="0" algn="l" rtl="0">
              <a:lnSpc>
                <a:spcPct val="90000"/>
              </a:lnSpc>
              <a:spcBef>
                <a:spcPts val="1000"/>
              </a:spcBef>
              <a:spcAft>
                <a:spcPts val="0"/>
              </a:spcAft>
              <a:buClr>
                <a:schemeClr val="dk1"/>
              </a:buClr>
              <a:buSzPts val="1400"/>
              <a:buFont typeface="Arial"/>
              <a:buNone/>
            </a:pPr>
            <a:r>
              <a:rPr lang="pt-BR" sz="1400">
                <a:solidFill>
                  <a:schemeClr val="dk1"/>
                </a:solidFill>
                <a:latin typeface="Ubuntu Light"/>
                <a:ea typeface="Ubuntu Light"/>
                <a:cs typeface="Ubuntu Light"/>
                <a:sym typeface="Ubuntu Light"/>
              </a:rPr>
              <a:t>node exemplo1.js e tecle Enter. Você não verá nenhuma resposta.</a:t>
            </a:r>
            <a:endParaRPr/>
          </a:p>
          <a:p>
            <a:pPr marL="0" marR="0" lvl="0" indent="0" algn="l" rtl="0">
              <a:lnSpc>
                <a:spcPct val="90000"/>
              </a:lnSpc>
              <a:spcBef>
                <a:spcPts val="1000"/>
              </a:spcBef>
              <a:spcAft>
                <a:spcPts val="0"/>
              </a:spcAft>
              <a:buClr>
                <a:schemeClr val="dk1"/>
              </a:buClr>
              <a:buSzPts val="1400"/>
              <a:buFont typeface="Arial"/>
              <a:buNone/>
            </a:pPr>
            <a:endParaRPr sz="1400">
              <a:solidFill>
                <a:schemeClr val="dk1"/>
              </a:solidFill>
              <a:latin typeface="Ubuntu Light"/>
              <a:ea typeface="Ubuntu Light"/>
              <a:cs typeface="Ubuntu Light"/>
              <a:sym typeface="Ubuntu Light"/>
            </a:endParaRPr>
          </a:p>
          <a:p>
            <a:pPr marL="0" marR="0" lvl="0" indent="0" algn="l" rtl="0">
              <a:lnSpc>
                <a:spcPct val="90000"/>
              </a:lnSpc>
              <a:spcBef>
                <a:spcPts val="1000"/>
              </a:spcBef>
              <a:spcAft>
                <a:spcPts val="0"/>
              </a:spcAft>
              <a:buClr>
                <a:schemeClr val="dk1"/>
              </a:buClr>
              <a:buSzPts val="1400"/>
              <a:buFont typeface="Arial"/>
              <a:buNone/>
            </a:pPr>
            <a:r>
              <a:rPr lang="pt-BR" sz="1400">
                <a:solidFill>
                  <a:schemeClr val="dk1"/>
                </a:solidFill>
                <a:latin typeface="Ubuntu Light"/>
                <a:ea typeface="Ubuntu Light"/>
                <a:cs typeface="Ubuntu Light"/>
                <a:sym typeface="Ubuntu Light"/>
              </a:rPr>
              <a:t>Agora vá até o navegado e digite na url:</a:t>
            </a:r>
            <a:endParaRPr/>
          </a:p>
          <a:p>
            <a:pPr marL="0" marR="0" lvl="0" indent="0" algn="l" rtl="0">
              <a:lnSpc>
                <a:spcPct val="90000"/>
              </a:lnSpc>
              <a:spcBef>
                <a:spcPts val="1000"/>
              </a:spcBef>
              <a:spcAft>
                <a:spcPts val="0"/>
              </a:spcAft>
              <a:buClr>
                <a:schemeClr val="dk1"/>
              </a:buClr>
              <a:buSzPts val="1400"/>
              <a:buFont typeface="Arial"/>
              <a:buNone/>
            </a:pPr>
            <a:r>
              <a:rPr lang="pt-BR" sz="1400" u="sng">
                <a:solidFill>
                  <a:schemeClr val="dk1"/>
                </a:solidFill>
                <a:latin typeface="Ubuntu Light"/>
                <a:ea typeface="Ubuntu Light"/>
                <a:cs typeface="Ubuntu Light"/>
                <a:sym typeface="Ubuntu Light"/>
                <a:hlinkClick r:id="rId5">
                  <a:extLst>
                    <a:ext uri="{A12FA001-AC4F-418D-AE19-62706E023703}">
                      <ahyp:hlinkClr xmlns:ahyp="http://schemas.microsoft.com/office/drawing/2018/hyperlinkcolor" val="tx"/>
                    </a:ext>
                  </a:extLst>
                </a:hlinkClick>
              </a:rPr>
              <a:t>http://localhost:3000</a:t>
            </a:r>
            <a:endParaRPr sz="1400">
              <a:solidFill>
                <a:schemeClr val="dk1"/>
              </a:solidFill>
              <a:latin typeface="Ubuntu Light"/>
              <a:ea typeface="Ubuntu Light"/>
              <a:cs typeface="Ubuntu Light"/>
              <a:sym typeface="Ubuntu Light"/>
            </a:endParaRPr>
          </a:p>
          <a:p>
            <a:pPr marL="0" marR="0" lvl="0" indent="0" algn="l" rtl="0">
              <a:lnSpc>
                <a:spcPct val="90000"/>
              </a:lnSpc>
              <a:spcBef>
                <a:spcPts val="1000"/>
              </a:spcBef>
              <a:spcAft>
                <a:spcPts val="0"/>
              </a:spcAft>
              <a:buClr>
                <a:schemeClr val="dk1"/>
              </a:buClr>
              <a:buSzPts val="1400"/>
              <a:buFont typeface="Arial"/>
              <a:buNone/>
            </a:pPr>
            <a:r>
              <a:rPr lang="pt-BR" sz="1400">
                <a:solidFill>
                  <a:schemeClr val="dk1"/>
                </a:solidFill>
                <a:latin typeface="Ubuntu Light"/>
                <a:ea typeface="Ubuntu Light"/>
                <a:cs typeface="Ubuntu Light"/>
                <a:sym typeface="Ubuntu Light"/>
              </a:rPr>
              <a:t>Devemos ter essa resposta</a:t>
            </a:r>
            <a:endParaRPr/>
          </a:p>
          <a:p>
            <a:pPr marL="1143000" marR="0" lvl="2" indent="-177800" algn="l" rtl="0">
              <a:lnSpc>
                <a:spcPct val="90000"/>
              </a:lnSpc>
              <a:spcBef>
                <a:spcPts val="500"/>
              </a:spcBef>
              <a:spcAft>
                <a:spcPts val="0"/>
              </a:spcAft>
              <a:buClr>
                <a:schemeClr val="dk1"/>
              </a:buClr>
              <a:buSzPts val="800"/>
              <a:buFont typeface="Arial"/>
              <a:buNone/>
            </a:pPr>
            <a:endParaRPr sz="800" b="0" i="0" u="none" strike="noStrike" cap="none">
              <a:solidFill>
                <a:srgbClr val="000000"/>
              </a:solidFill>
              <a:latin typeface="Ubuntu Light"/>
              <a:ea typeface="Ubuntu Light"/>
              <a:cs typeface="Ubuntu Light"/>
              <a:sym typeface="Ubuntu Light"/>
            </a:endParaRPr>
          </a:p>
        </p:txBody>
      </p:sp>
      <p:pic>
        <p:nvPicPr>
          <p:cNvPr id="616" name="Google Shape;616;p35"/>
          <p:cNvPicPr preferRelativeResize="0"/>
          <p:nvPr/>
        </p:nvPicPr>
        <p:blipFill rotWithShape="1">
          <a:blip r:embed="rId6">
            <a:alphaModFix/>
          </a:blip>
          <a:srcRect/>
          <a:stretch/>
        </p:blipFill>
        <p:spPr>
          <a:xfrm>
            <a:off x="6032338" y="5054433"/>
            <a:ext cx="3011078" cy="116337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sp>
        <p:nvSpPr>
          <p:cNvPr id="621" name="Google Shape;621;p3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2" name="Google Shape;622;p3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623" name="Google Shape;623;p36"/>
          <p:cNvGrpSpPr/>
          <p:nvPr/>
        </p:nvGrpSpPr>
        <p:grpSpPr>
          <a:xfrm>
            <a:off x="0" y="1083484"/>
            <a:ext cx="355196" cy="673460"/>
            <a:chOff x="0" y="823811"/>
            <a:chExt cx="355196" cy="673460"/>
          </a:xfrm>
        </p:grpSpPr>
        <p:sp>
          <p:nvSpPr>
            <p:cNvPr id="624" name="Google Shape;624;p3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5" name="Google Shape;625;p3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26" name="Google Shape;626;p3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7" name="Google Shape;627;p3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8" name="Google Shape;628;p36"/>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29" name="Google Shape;629;p36"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630" name="Google Shape;630;p36"/>
          <p:cNvSpPr txBox="1">
            <a:spLocks noGrp="1"/>
          </p:cNvSpPr>
          <p:nvPr>
            <p:ph type="body" idx="1"/>
          </p:nvPr>
        </p:nvSpPr>
        <p:spPr>
          <a:xfrm>
            <a:off x="371791" y="2233212"/>
            <a:ext cx="508671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pt-BR" sz="1800" b="1">
                <a:latin typeface="Ubuntu Light"/>
                <a:ea typeface="Ubuntu Light"/>
                <a:cs typeface="Ubuntu Light"/>
                <a:sym typeface="Ubuntu Light"/>
              </a:rPr>
              <a:t>Conceito de callbacks</a:t>
            </a:r>
            <a:endParaRPr sz="1800" b="1">
              <a:latin typeface="Ubuntu Light"/>
              <a:ea typeface="Ubuntu Light"/>
              <a:cs typeface="Ubuntu Light"/>
              <a:sym typeface="Ubuntu Light"/>
            </a:endParaRPr>
          </a:p>
          <a:p>
            <a:pPr marL="228600" lvl="0" indent="-114300" algn="l" rtl="0">
              <a:lnSpc>
                <a:spcPct val="90000"/>
              </a:lnSpc>
              <a:spcBef>
                <a:spcPts val="1000"/>
              </a:spcBef>
              <a:spcAft>
                <a:spcPts val="0"/>
              </a:spcAft>
              <a:buClr>
                <a:schemeClr val="dk1"/>
              </a:buClr>
              <a:buSzPts val="1800"/>
              <a:buFont typeface="Arial"/>
              <a:buNone/>
            </a:pPr>
            <a:endParaRPr sz="1800" b="1" i="0">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a:latin typeface="Ubuntu Light"/>
                <a:ea typeface="Ubuntu Light"/>
                <a:cs typeface="Ubuntu Light"/>
                <a:sym typeface="Ubuntu Light"/>
              </a:rPr>
              <a:t>O que é Callback?</a:t>
            </a:r>
            <a:endParaRPr/>
          </a:p>
          <a:p>
            <a:pPr marL="228600" lvl="0" indent="-228600" algn="just" rtl="0">
              <a:lnSpc>
                <a:spcPct val="150000"/>
              </a:lnSpc>
              <a:spcBef>
                <a:spcPts val="1000"/>
              </a:spcBef>
              <a:spcAft>
                <a:spcPts val="0"/>
              </a:spcAft>
              <a:buClr>
                <a:schemeClr val="dk1"/>
              </a:buClr>
              <a:buSzPts val="1600"/>
              <a:buChar char="•"/>
            </a:pPr>
            <a:r>
              <a:rPr lang="pt-BR" sz="1600">
                <a:latin typeface="Ubuntu Light"/>
                <a:ea typeface="Ubuntu Light"/>
                <a:cs typeface="Ubuntu Light"/>
                <a:sym typeface="Ubuntu Light"/>
              </a:rPr>
              <a:t>O Callback é um equivalente assíncrono para uma função. Uma função de callback é chamada na conclusão de uma determinada tarefa. O Node faz uso intenso de retornos de chamada. Todas as APIs do Node são escritas de forma que suportem callbacks.</a:t>
            </a:r>
            <a:endParaRPr/>
          </a:p>
        </p:txBody>
      </p:sp>
      <p:sp>
        <p:nvSpPr>
          <p:cNvPr id="631" name="Google Shape;631;p36"/>
          <p:cNvSpPr txBox="1"/>
          <p:nvPr/>
        </p:nvSpPr>
        <p:spPr>
          <a:xfrm>
            <a:off x="5815229" y="712260"/>
            <a:ext cx="5086715" cy="3979585"/>
          </a:xfrm>
          <a:prstGeom prst="rect">
            <a:avLst/>
          </a:prstGeom>
          <a:noFill/>
          <a:ln>
            <a:noFill/>
          </a:ln>
        </p:spPr>
        <p:txBody>
          <a:bodyPr spcFirstLastPara="1" wrap="square" lIns="91425" tIns="45700" rIns="91425" bIns="45700" anchor="ctr" anchorCtr="0">
            <a:normAutofit fontScale="92500" lnSpcReduction="10000"/>
          </a:bodyPr>
          <a:lstStyle/>
          <a:p>
            <a:pPr marL="228600" marR="0" lvl="0" indent="-228600" algn="just" rtl="0">
              <a:lnSpc>
                <a:spcPct val="150000"/>
              </a:lnSpc>
              <a:spcBef>
                <a:spcPts val="0"/>
              </a:spcBef>
              <a:spcAft>
                <a:spcPts val="0"/>
              </a:spcAft>
              <a:buClr>
                <a:schemeClr val="dk1"/>
              </a:buClr>
              <a:buSzPct val="100000"/>
              <a:buFont typeface="Arial"/>
              <a:buChar char="•"/>
            </a:pPr>
            <a:r>
              <a:rPr lang="pt-BR" sz="1600">
                <a:solidFill>
                  <a:schemeClr val="dk1"/>
                </a:solidFill>
                <a:latin typeface="Ubuntu Light"/>
                <a:ea typeface="Ubuntu Light"/>
                <a:cs typeface="Ubuntu Light"/>
                <a:sym typeface="Ubuntu Light"/>
              </a:rPr>
              <a:t>Por exemplo, uma função para ler um arquivo pode iniciar a leitura do arquivo e retornar o controle para o ambiente de execução imediatamente para que a próxima instrução possa ser executada. Assim que a E / S do arquivo estiver concluída, ele chamará a função de retorno de chamada enquanto passa a função de retorno de chamada, o conteúdo do arquivo como um parâmetro. Portanto, não há bloqueio ou espera pela E / S do arquivo. Isso torna o Node.js altamente escalonável, pois pode processar um grande número de solicitações sem esperar que nenhuma função retorne os resultados.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5"/>
        <p:cNvGrpSpPr/>
        <p:nvPr/>
      </p:nvGrpSpPr>
      <p:grpSpPr>
        <a:xfrm>
          <a:off x="0" y="0"/>
          <a:ext cx="0" cy="0"/>
          <a:chOff x="0" y="0"/>
          <a:chExt cx="0" cy="0"/>
        </a:xfrm>
      </p:grpSpPr>
      <p:sp>
        <p:nvSpPr>
          <p:cNvPr id="636" name="Google Shape;636;p37"/>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7" name="Google Shape;637;p37"/>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638" name="Google Shape;638;p37"/>
          <p:cNvGrpSpPr/>
          <p:nvPr/>
        </p:nvGrpSpPr>
        <p:grpSpPr>
          <a:xfrm>
            <a:off x="0" y="1083484"/>
            <a:ext cx="355196" cy="673460"/>
            <a:chOff x="0" y="823811"/>
            <a:chExt cx="355196" cy="673460"/>
          </a:xfrm>
        </p:grpSpPr>
        <p:sp>
          <p:nvSpPr>
            <p:cNvPr id="639" name="Google Shape;639;p37"/>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37"/>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41" name="Google Shape;641;p37"/>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2" name="Google Shape;642;p37"/>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3" name="Google Shape;643;p37"/>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44" name="Google Shape;644;p37"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645" name="Google Shape;645;p37"/>
          <p:cNvSpPr txBox="1">
            <a:spLocks noGrp="1"/>
          </p:cNvSpPr>
          <p:nvPr>
            <p:ph type="body" idx="1"/>
          </p:nvPr>
        </p:nvSpPr>
        <p:spPr>
          <a:xfrm>
            <a:off x="371791" y="2233212"/>
            <a:ext cx="508671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pt-BR" sz="1800" b="1">
                <a:latin typeface="Ubuntu Light"/>
                <a:ea typeface="Ubuntu Light"/>
                <a:cs typeface="Ubuntu Light"/>
                <a:sym typeface="Ubuntu Light"/>
              </a:rPr>
              <a:t>Exemplo de código de bloqueio</a:t>
            </a:r>
            <a:endParaRPr sz="1800" b="1" i="0">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600"/>
              <a:buChar char="•"/>
            </a:pPr>
            <a:r>
              <a:rPr lang="pt-BR" sz="1600">
                <a:latin typeface="Ubuntu Light"/>
                <a:ea typeface="Ubuntu Light"/>
                <a:cs typeface="Ubuntu Light"/>
                <a:sym typeface="Ubuntu Light"/>
              </a:rPr>
              <a:t>Crie um arquivo de texto denominado input.txt com o seguinte conteúdo</a:t>
            </a:r>
            <a:endParaRPr/>
          </a:p>
          <a:p>
            <a:pPr marL="457200" lvl="1" indent="0" algn="l" rtl="0">
              <a:lnSpc>
                <a:spcPct val="150000"/>
              </a:lnSpc>
              <a:spcBef>
                <a:spcPts val="500"/>
              </a:spcBef>
              <a:spcAft>
                <a:spcPts val="0"/>
              </a:spcAft>
              <a:buClr>
                <a:schemeClr val="dk1"/>
              </a:buClr>
              <a:buSzPts val="1200"/>
              <a:buNone/>
            </a:pPr>
            <a:r>
              <a:rPr lang="pt-BR" sz="1200">
                <a:latin typeface="Ubuntu Light"/>
                <a:ea typeface="Ubuntu Light"/>
                <a:cs typeface="Ubuntu Light"/>
                <a:sym typeface="Ubuntu Light"/>
              </a:rPr>
              <a:t>Minhas informações são muito importantes para a visualização do conteúdo</a:t>
            </a:r>
            <a:endParaRPr/>
          </a:p>
          <a:p>
            <a:pPr marL="457200" lvl="1" indent="0" algn="l" rtl="0">
              <a:lnSpc>
                <a:spcPct val="150000"/>
              </a:lnSpc>
              <a:spcBef>
                <a:spcPts val="500"/>
              </a:spcBef>
              <a:spcAft>
                <a:spcPts val="0"/>
              </a:spcAft>
              <a:buClr>
                <a:schemeClr val="dk1"/>
              </a:buClr>
              <a:buSzPts val="1200"/>
              <a:buNone/>
            </a:pPr>
            <a:r>
              <a:rPr lang="pt-BR" sz="1200">
                <a:latin typeface="Ubuntu Light"/>
                <a:ea typeface="Ubuntu Light"/>
                <a:cs typeface="Ubuntu Light"/>
                <a:sym typeface="Ubuntu Light"/>
              </a:rPr>
              <a:t>mais dados para que você possa achar o resultado da nossa aplicação</a:t>
            </a:r>
            <a:endParaRPr/>
          </a:p>
        </p:txBody>
      </p:sp>
      <p:sp>
        <p:nvSpPr>
          <p:cNvPr id="646" name="Google Shape;646;p37"/>
          <p:cNvSpPr txBox="1"/>
          <p:nvPr/>
        </p:nvSpPr>
        <p:spPr>
          <a:xfrm>
            <a:off x="5873189" y="518460"/>
            <a:ext cx="5086715" cy="5640777"/>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150000"/>
              </a:lnSpc>
              <a:spcBef>
                <a:spcPts val="0"/>
              </a:spcBef>
              <a:spcAft>
                <a:spcPts val="0"/>
              </a:spcAft>
              <a:buClr>
                <a:schemeClr val="dk1"/>
              </a:buClr>
              <a:buSzPts val="1600"/>
              <a:buFont typeface="Arial"/>
              <a:buChar char="•"/>
            </a:pPr>
            <a:r>
              <a:rPr lang="pt-BR" sz="1600">
                <a:solidFill>
                  <a:schemeClr val="dk1"/>
                </a:solidFill>
                <a:latin typeface="Ubuntu Light"/>
                <a:ea typeface="Ubuntu Light"/>
                <a:cs typeface="Ubuntu Light"/>
                <a:sym typeface="Ubuntu Light"/>
              </a:rPr>
              <a:t>Crie um arquivo js chamado main.js com o seguinte código:</a:t>
            </a:r>
            <a:endParaRPr/>
          </a:p>
          <a:p>
            <a:pPr marL="228600" marR="0" lvl="0" indent="-127000" algn="just" rtl="0">
              <a:lnSpc>
                <a:spcPct val="150000"/>
              </a:lnSpc>
              <a:spcBef>
                <a:spcPts val="100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a:p>
            <a:pPr marL="228600" marR="0" lvl="0" indent="-127000" algn="just" rtl="0">
              <a:lnSpc>
                <a:spcPct val="150000"/>
              </a:lnSpc>
              <a:spcBef>
                <a:spcPts val="100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a:p>
            <a:pPr marL="228600" marR="0" lvl="0" indent="-228600" algn="just" rtl="0">
              <a:lnSpc>
                <a:spcPct val="150000"/>
              </a:lnSpc>
              <a:spcBef>
                <a:spcPts val="1000"/>
              </a:spcBef>
              <a:spcAft>
                <a:spcPts val="0"/>
              </a:spcAft>
              <a:buClr>
                <a:schemeClr val="dk1"/>
              </a:buClr>
              <a:buSzPts val="1600"/>
              <a:buFont typeface="Arial"/>
              <a:buChar char="•"/>
            </a:pPr>
            <a:r>
              <a:rPr lang="pt-BR" sz="1600">
                <a:solidFill>
                  <a:schemeClr val="dk1"/>
                </a:solidFill>
                <a:latin typeface="Ubuntu Light"/>
                <a:ea typeface="Ubuntu Light"/>
                <a:cs typeface="Ubuntu Light"/>
                <a:sym typeface="Ubuntu Light"/>
              </a:rPr>
              <a:t>Vamos executar a aplicação criada. </a:t>
            </a:r>
            <a:endParaRPr/>
          </a:p>
          <a:p>
            <a:pPr marL="228600" marR="0" lvl="0" indent="-228600" algn="just" rtl="0">
              <a:lnSpc>
                <a:spcPct val="150000"/>
              </a:lnSpc>
              <a:spcBef>
                <a:spcPts val="1000"/>
              </a:spcBef>
              <a:spcAft>
                <a:spcPts val="0"/>
              </a:spcAft>
              <a:buClr>
                <a:schemeClr val="dk1"/>
              </a:buClr>
              <a:buSzPts val="1600"/>
              <a:buFont typeface="Arial"/>
              <a:buChar char="•"/>
            </a:pPr>
            <a:r>
              <a:rPr lang="pt-BR" sz="1600">
                <a:solidFill>
                  <a:schemeClr val="dk1"/>
                </a:solidFill>
                <a:latin typeface="Ubuntu Light"/>
                <a:ea typeface="Ubuntu Light"/>
                <a:cs typeface="Ubuntu Light"/>
                <a:sym typeface="Ubuntu Light"/>
              </a:rPr>
              <a:t>Execute o seguinte comando no terminal</a:t>
            </a:r>
            <a:endParaRPr/>
          </a:p>
          <a:p>
            <a:pPr marL="457200" marR="0" lvl="1" indent="0" algn="just" rtl="0">
              <a:lnSpc>
                <a:spcPct val="150000"/>
              </a:lnSpc>
              <a:spcBef>
                <a:spcPts val="500"/>
              </a:spcBef>
              <a:spcAft>
                <a:spcPts val="0"/>
              </a:spcAft>
              <a:buClr>
                <a:schemeClr val="dk1"/>
              </a:buClr>
              <a:buSzPts val="1200"/>
              <a:buFont typeface="Arial"/>
              <a:buNone/>
            </a:pPr>
            <a:r>
              <a:rPr lang="pt-BR" sz="1200" b="0" i="0" u="none" strike="noStrike" cap="none">
                <a:solidFill>
                  <a:schemeClr val="dk1"/>
                </a:solidFill>
                <a:latin typeface="Ubuntu Light"/>
                <a:ea typeface="Ubuntu Light"/>
                <a:cs typeface="Ubuntu Light"/>
                <a:sym typeface="Ubuntu Light"/>
              </a:rPr>
              <a:t>Node main.js</a:t>
            </a:r>
            <a:endParaRPr/>
          </a:p>
          <a:p>
            <a:pPr marL="457200" marR="0" lvl="1" indent="0" algn="just" rtl="0">
              <a:lnSpc>
                <a:spcPct val="150000"/>
              </a:lnSpc>
              <a:spcBef>
                <a:spcPts val="500"/>
              </a:spcBef>
              <a:spcAft>
                <a:spcPts val="0"/>
              </a:spcAft>
              <a:buClr>
                <a:schemeClr val="dk1"/>
              </a:buClr>
              <a:buSzPts val="1200"/>
              <a:buFont typeface="Arial"/>
              <a:buNone/>
            </a:pPr>
            <a:r>
              <a:rPr lang="pt-BR" sz="1200" b="0" i="0" u="none" strike="noStrike" cap="none">
                <a:solidFill>
                  <a:schemeClr val="dk1"/>
                </a:solidFill>
                <a:latin typeface="Ubuntu Light"/>
                <a:ea typeface="Ubuntu Light"/>
                <a:cs typeface="Ubuntu Light"/>
                <a:sym typeface="Ubuntu Light"/>
              </a:rPr>
              <a:t>Você verá no seguinte resultado</a:t>
            </a:r>
            <a:endParaRPr/>
          </a:p>
          <a:p>
            <a:pPr marL="685800" marR="0" lvl="1" indent="-152400" algn="just" rtl="0">
              <a:lnSpc>
                <a:spcPct val="150000"/>
              </a:lnSpc>
              <a:spcBef>
                <a:spcPts val="500"/>
              </a:spcBef>
              <a:spcAft>
                <a:spcPts val="0"/>
              </a:spcAft>
              <a:buClr>
                <a:schemeClr val="dk1"/>
              </a:buClr>
              <a:buSzPts val="1200"/>
              <a:buFont typeface="Arial"/>
              <a:buNone/>
            </a:pPr>
            <a:endParaRPr sz="1200" b="0" i="0" u="none" strike="noStrike" cap="none">
              <a:solidFill>
                <a:schemeClr val="dk1"/>
              </a:solidFill>
              <a:latin typeface="Ubuntu Light"/>
              <a:ea typeface="Ubuntu Light"/>
              <a:cs typeface="Ubuntu Light"/>
              <a:sym typeface="Ubuntu Light"/>
            </a:endParaRPr>
          </a:p>
          <a:p>
            <a:pPr marL="228600" marR="0" lvl="0" indent="-127000" algn="just" rtl="0">
              <a:lnSpc>
                <a:spcPct val="150000"/>
              </a:lnSpc>
              <a:spcBef>
                <a:spcPts val="100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p:txBody>
      </p:sp>
      <p:pic>
        <p:nvPicPr>
          <p:cNvPr id="647" name="Google Shape;647;p37"/>
          <p:cNvPicPr preferRelativeResize="0"/>
          <p:nvPr/>
        </p:nvPicPr>
        <p:blipFill rotWithShape="1">
          <a:blip r:embed="rId4">
            <a:alphaModFix/>
          </a:blip>
          <a:srcRect/>
          <a:stretch/>
        </p:blipFill>
        <p:spPr>
          <a:xfrm>
            <a:off x="5942062" y="1593569"/>
            <a:ext cx="4947697" cy="2020525"/>
          </a:xfrm>
          <a:prstGeom prst="rect">
            <a:avLst/>
          </a:prstGeom>
          <a:noFill/>
          <a:ln>
            <a:noFill/>
          </a:ln>
        </p:spPr>
      </p:pic>
      <p:pic>
        <p:nvPicPr>
          <p:cNvPr id="648" name="Google Shape;648;p37"/>
          <p:cNvPicPr preferRelativeResize="0"/>
          <p:nvPr/>
        </p:nvPicPr>
        <p:blipFill rotWithShape="1">
          <a:blip r:embed="rId5">
            <a:alphaModFix/>
          </a:blip>
          <a:srcRect/>
          <a:stretch/>
        </p:blipFill>
        <p:spPr>
          <a:xfrm>
            <a:off x="5970197" y="5325463"/>
            <a:ext cx="5010150" cy="923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2"/>
        <p:cNvGrpSpPr/>
        <p:nvPr/>
      </p:nvGrpSpPr>
      <p:grpSpPr>
        <a:xfrm>
          <a:off x="0" y="0"/>
          <a:ext cx="0" cy="0"/>
          <a:chOff x="0" y="0"/>
          <a:chExt cx="0" cy="0"/>
        </a:xfrm>
      </p:grpSpPr>
      <p:sp>
        <p:nvSpPr>
          <p:cNvPr id="653" name="Google Shape;653;p38"/>
          <p:cNvSpPr/>
          <p:nvPr/>
        </p:nvSpPr>
        <p:spPr>
          <a:xfrm>
            <a:off x="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38"/>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655" name="Google Shape;655;p38"/>
          <p:cNvGrpSpPr/>
          <p:nvPr/>
        </p:nvGrpSpPr>
        <p:grpSpPr>
          <a:xfrm>
            <a:off x="0" y="1083484"/>
            <a:ext cx="355196" cy="673460"/>
            <a:chOff x="0" y="823811"/>
            <a:chExt cx="355196" cy="673460"/>
          </a:xfrm>
        </p:grpSpPr>
        <p:sp>
          <p:nvSpPr>
            <p:cNvPr id="656" name="Google Shape;656;p38"/>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7" name="Google Shape;657;p38"/>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58" name="Google Shape;658;p38"/>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9" name="Google Shape;659;p38"/>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0" name="Google Shape;660;p38"/>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61" name="Google Shape;661;p38"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662" name="Google Shape;662;p38"/>
          <p:cNvSpPr txBox="1">
            <a:spLocks noGrp="1"/>
          </p:cNvSpPr>
          <p:nvPr>
            <p:ph type="body" idx="1"/>
          </p:nvPr>
        </p:nvSpPr>
        <p:spPr>
          <a:xfrm>
            <a:off x="371791" y="2233212"/>
            <a:ext cx="5086715" cy="39795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500"/>
              <a:buNone/>
            </a:pPr>
            <a:r>
              <a:rPr lang="pt-BR" sz="1500" b="1">
                <a:latin typeface="Ubuntu Light"/>
                <a:ea typeface="Ubuntu Light"/>
                <a:cs typeface="Ubuntu Light"/>
                <a:sym typeface="Ubuntu Light"/>
              </a:rPr>
              <a:t>Exemplo de código sem bloqueio</a:t>
            </a:r>
            <a:endParaRPr/>
          </a:p>
          <a:p>
            <a:pPr marL="0" lvl="0" indent="0" algn="just" rtl="0">
              <a:lnSpc>
                <a:spcPct val="90000"/>
              </a:lnSpc>
              <a:spcBef>
                <a:spcPts val="1000"/>
              </a:spcBef>
              <a:spcAft>
                <a:spcPts val="0"/>
              </a:spcAft>
              <a:buClr>
                <a:srgbClr val="000000"/>
              </a:buClr>
              <a:buSzPts val="1500"/>
              <a:buNone/>
            </a:pPr>
            <a:r>
              <a:rPr lang="pt-BR" sz="1500" b="0" i="0">
                <a:solidFill>
                  <a:srgbClr val="000000"/>
                </a:solidFill>
                <a:latin typeface="Ubuntu Light"/>
                <a:ea typeface="Ubuntu Light"/>
                <a:cs typeface="Ubuntu Light"/>
                <a:sym typeface="Ubuntu Light"/>
              </a:rPr>
              <a:t>Vamos continuar com o mesmo texto(input.txt)</a:t>
            </a:r>
            <a:endParaRPr/>
          </a:p>
          <a:p>
            <a:pPr marL="0" lvl="0" indent="0" algn="just" rtl="0">
              <a:lnSpc>
                <a:spcPct val="90000"/>
              </a:lnSpc>
              <a:spcBef>
                <a:spcPts val="1000"/>
              </a:spcBef>
              <a:spcAft>
                <a:spcPts val="0"/>
              </a:spcAft>
              <a:buClr>
                <a:srgbClr val="000000"/>
              </a:buClr>
              <a:buSzPts val="1500"/>
              <a:buNone/>
            </a:pPr>
            <a:r>
              <a:rPr lang="pt-BR" sz="1500" b="0" i="0">
                <a:solidFill>
                  <a:srgbClr val="000000"/>
                </a:solidFill>
                <a:latin typeface="Ubuntu Light"/>
                <a:ea typeface="Ubuntu Light"/>
                <a:cs typeface="Ubuntu Light"/>
                <a:sym typeface="Ubuntu Light"/>
              </a:rPr>
              <a:t>Agora</a:t>
            </a:r>
            <a:r>
              <a:rPr lang="pt-BR" sz="1500">
                <a:solidFill>
                  <a:srgbClr val="000000"/>
                </a:solidFill>
                <a:latin typeface="Ubuntu Light"/>
                <a:ea typeface="Ubuntu Light"/>
                <a:cs typeface="Ubuntu Light"/>
                <a:sym typeface="Ubuntu Light"/>
              </a:rPr>
              <a:t>, altere o conteúdo do arquivo main.js</a:t>
            </a:r>
            <a:endParaRPr/>
          </a:p>
          <a:p>
            <a:pPr marL="0" lvl="0" indent="0" algn="just" rtl="0">
              <a:lnSpc>
                <a:spcPct val="90000"/>
              </a:lnSpc>
              <a:spcBef>
                <a:spcPts val="1000"/>
              </a:spcBef>
              <a:spcAft>
                <a:spcPts val="0"/>
              </a:spcAft>
              <a:buClr>
                <a:schemeClr val="dk1"/>
              </a:buClr>
              <a:buSzPts val="1500"/>
              <a:buNone/>
            </a:pPr>
            <a:endParaRPr sz="1500" b="0" i="0">
              <a:solidFill>
                <a:srgbClr val="000000"/>
              </a:solidFill>
              <a:latin typeface="Ubuntu Light"/>
              <a:ea typeface="Ubuntu Light"/>
              <a:cs typeface="Ubuntu Light"/>
              <a:sym typeface="Ubuntu Light"/>
            </a:endParaRPr>
          </a:p>
        </p:txBody>
      </p:sp>
      <p:sp>
        <p:nvSpPr>
          <p:cNvPr id="663" name="Google Shape;663;p38"/>
          <p:cNvSpPr txBox="1"/>
          <p:nvPr/>
        </p:nvSpPr>
        <p:spPr>
          <a:xfrm>
            <a:off x="5873189" y="518460"/>
            <a:ext cx="5086715" cy="5640777"/>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chemeClr val="dk1"/>
              </a:buClr>
              <a:buSzPts val="1500"/>
              <a:buFont typeface="Arial"/>
              <a:buNone/>
            </a:pPr>
            <a:r>
              <a:rPr lang="pt-BR" sz="1500">
                <a:solidFill>
                  <a:schemeClr val="dk1"/>
                </a:solidFill>
                <a:latin typeface="Ubuntu Light"/>
                <a:ea typeface="Ubuntu Light"/>
                <a:cs typeface="Ubuntu Light"/>
                <a:sym typeface="Ubuntu Light"/>
              </a:rPr>
              <a:t>Ao executar a aplicação com o comando node main.js no terminal, teremos a seguinte saída:</a:t>
            </a:r>
            <a:endParaRPr/>
          </a:p>
          <a:p>
            <a:pPr marL="0" marR="0" lvl="0" indent="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228600" marR="0" lvl="0" indent="-13335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228600" marR="0" lvl="0" indent="-13335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228600" marR="0" lvl="0" indent="-13335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p:txBody>
      </p:sp>
      <p:pic>
        <p:nvPicPr>
          <p:cNvPr id="664" name="Google Shape;664;p38"/>
          <p:cNvPicPr preferRelativeResize="0"/>
          <p:nvPr/>
        </p:nvPicPr>
        <p:blipFill rotWithShape="1">
          <a:blip r:embed="rId4">
            <a:alphaModFix/>
          </a:blip>
          <a:srcRect/>
          <a:stretch/>
        </p:blipFill>
        <p:spPr>
          <a:xfrm>
            <a:off x="169472" y="4814803"/>
            <a:ext cx="4968446" cy="1495425"/>
          </a:xfrm>
          <a:prstGeom prst="rect">
            <a:avLst/>
          </a:prstGeom>
          <a:noFill/>
          <a:ln>
            <a:noFill/>
          </a:ln>
        </p:spPr>
      </p:pic>
      <p:pic>
        <p:nvPicPr>
          <p:cNvPr id="665" name="Google Shape;665;p38"/>
          <p:cNvPicPr preferRelativeResize="0"/>
          <p:nvPr/>
        </p:nvPicPr>
        <p:blipFill rotWithShape="1">
          <a:blip r:embed="rId5">
            <a:alphaModFix/>
          </a:blip>
          <a:srcRect/>
          <a:stretch/>
        </p:blipFill>
        <p:spPr>
          <a:xfrm>
            <a:off x="6006398" y="2543443"/>
            <a:ext cx="5029200" cy="1076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9"/>
        <p:cNvGrpSpPr/>
        <p:nvPr/>
      </p:nvGrpSpPr>
      <p:grpSpPr>
        <a:xfrm>
          <a:off x="0" y="0"/>
          <a:ext cx="0" cy="0"/>
          <a:chOff x="0" y="0"/>
          <a:chExt cx="0" cy="0"/>
        </a:xfrm>
      </p:grpSpPr>
      <p:sp>
        <p:nvSpPr>
          <p:cNvPr id="670" name="Google Shape;670;p39"/>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1" name="Google Shape;671;p39"/>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672" name="Google Shape;672;p39"/>
          <p:cNvGrpSpPr/>
          <p:nvPr/>
        </p:nvGrpSpPr>
        <p:grpSpPr>
          <a:xfrm>
            <a:off x="0" y="1083484"/>
            <a:ext cx="355196" cy="673460"/>
            <a:chOff x="0" y="823811"/>
            <a:chExt cx="355196" cy="673460"/>
          </a:xfrm>
        </p:grpSpPr>
        <p:sp>
          <p:nvSpPr>
            <p:cNvPr id="673" name="Google Shape;673;p3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4" name="Google Shape;674;p3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75" name="Google Shape;675;p39"/>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3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7" name="Google Shape;677;p39"/>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78" name="Google Shape;678;p39"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679" name="Google Shape;679;p39"/>
          <p:cNvSpPr txBox="1">
            <a:spLocks noGrp="1"/>
          </p:cNvSpPr>
          <p:nvPr>
            <p:ph type="body" idx="1"/>
          </p:nvPr>
        </p:nvSpPr>
        <p:spPr>
          <a:xfrm>
            <a:off x="371791" y="2233212"/>
            <a:ext cx="5086715" cy="39795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500"/>
              <a:buNone/>
            </a:pPr>
            <a:r>
              <a:rPr lang="pt-BR" sz="1500" b="1">
                <a:latin typeface="Ubuntu Light"/>
                <a:ea typeface="Ubuntu Light"/>
                <a:cs typeface="Ubuntu Light"/>
                <a:sym typeface="Ubuntu Light"/>
              </a:rPr>
              <a:t>Esses dois exemplos explicam o conceito de chamadas bloqueadoras e não bloqueadoras.</a:t>
            </a:r>
            <a:endParaRPr/>
          </a:p>
          <a:p>
            <a:pPr marL="228600" lvl="0" indent="-228600" algn="just" rtl="0">
              <a:lnSpc>
                <a:spcPct val="90000"/>
              </a:lnSpc>
              <a:spcBef>
                <a:spcPts val="1000"/>
              </a:spcBef>
              <a:spcAft>
                <a:spcPts val="0"/>
              </a:spcAft>
              <a:buClr>
                <a:srgbClr val="000000"/>
              </a:buClr>
              <a:buSzPts val="1500"/>
              <a:buFont typeface="Arial"/>
              <a:buChar char="•"/>
            </a:pPr>
            <a:r>
              <a:rPr lang="pt-BR" sz="1500" b="0" i="0">
                <a:solidFill>
                  <a:srgbClr val="000000"/>
                </a:solidFill>
                <a:latin typeface="Ubuntu Light"/>
                <a:ea typeface="Ubuntu Light"/>
                <a:cs typeface="Ubuntu Light"/>
                <a:sym typeface="Ubuntu Light"/>
              </a:rPr>
              <a:t>O primeiro exemplo mostra que o programa bloqueia até ler o arquivo e só então prossegue para encerrar o programa.</a:t>
            </a:r>
            <a:endParaRPr/>
          </a:p>
          <a:p>
            <a:pPr marL="228600" lvl="0" indent="-228600" algn="just" rtl="0">
              <a:lnSpc>
                <a:spcPct val="90000"/>
              </a:lnSpc>
              <a:spcBef>
                <a:spcPts val="1000"/>
              </a:spcBef>
              <a:spcAft>
                <a:spcPts val="0"/>
              </a:spcAft>
              <a:buClr>
                <a:srgbClr val="000000"/>
              </a:buClr>
              <a:buSzPts val="1500"/>
              <a:buFont typeface="Arial"/>
              <a:buChar char="•"/>
            </a:pPr>
            <a:r>
              <a:rPr lang="pt-BR" sz="1500" b="0" i="0">
                <a:solidFill>
                  <a:srgbClr val="000000"/>
                </a:solidFill>
                <a:latin typeface="Ubuntu Light"/>
                <a:ea typeface="Ubuntu Light"/>
                <a:cs typeface="Ubuntu Light"/>
                <a:sym typeface="Ubuntu Light"/>
              </a:rPr>
              <a:t>O segundo exemplo mostra que o programa não espera a leitura do arquivo e passa a imprimir "Programa finalizado" e ao mesmo tempo, o programa sem bloqueio continua lendo o arquivo</a:t>
            </a:r>
            <a:endParaRPr/>
          </a:p>
          <a:p>
            <a:pPr marL="228600" lvl="0" indent="-133350" algn="just" rtl="0">
              <a:lnSpc>
                <a:spcPct val="90000"/>
              </a:lnSpc>
              <a:spcBef>
                <a:spcPts val="1000"/>
              </a:spcBef>
              <a:spcAft>
                <a:spcPts val="0"/>
              </a:spcAft>
              <a:buClr>
                <a:schemeClr val="dk1"/>
              </a:buClr>
              <a:buSzPts val="1500"/>
              <a:buFont typeface="Arial"/>
              <a:buNone/>
            </a:pPr>
            <a:endParaRPr sz="1500">
              <a:solidFill>
                <a:srgbClr val="000000"/>
              </a:solidFill>
              <a:latin typeface="Ubuntu Light"/>
              <a:ea typeface="Ubuntu Light"/>
              <a:cs typeface="Ubuntu Light"/>
              <a:sym typeface="Ubuntu Light"/>
            </a:endParaRPr>
          </a:p>
          <a:p>
            <a:pPr marL="228600" lvl="0" indent="-133350" algn="just" rtl="0">
              <a:lnSpc>
                <a:spcPct val="90000"/>
              </a:lnSpc>
              <a:spcBef>
                <a:spcPts val="1000"/>
              </a:spcBef>
              <a:spcAft>
                <a:spcPts val="0"/>
              </a:spcAft>
              <a:buClr>
                <a:schemeClr val="dk1"/>
              </a:buClr>
              <a:buSzPts val="1500"/>
              <a:buFont typeface="Arial"/>
              <a:buNone/>
            </a:pPr>
            <a:endParaRPr sz="1500" b="0" i="0">
              <a:solidFill>
                <a:srgbClr val="000000"/>
              </a:solidFill>
              <a:latin typeface="Ubuntu Light"/>
              <a:ea typeface="Ubuntu Light"/>
              <a:cs typeface="Ubuntu Light"/>
              <a:sym typeface="Ubuntu Light"/>
            </a:endParaRPr>
          </a:p>
          <a:p>
            <a:pPr marL="228600" lvl="0" indent="-133350" algn="just" rtl="0">
              <a:lnSpc>
                <a:spcPct val="90000"/>
              </a:lnSpc>
              <a:spcBef>
                <a:spcPts val="1000"/>
              </a:spcBef>
              <a:spcAft>
                <a:spcPts val="0"/>
              </a:spcAft>
              <a:buClr>
                <a:schemeClr val="dk1"/>
              </a:buClr>
              <a:buSzPts val="1500"/>
              <a:buFont typeface="Arial"/>
              <a:buNone/>
            </a:pPr>
            <a:endParaRPr sz="1500">
              <a:solidFill>
                <a:srgbClr val="000000"/>
              </a:solidFill>
              <a:latin typeface="Ubuntu Light"/>
              <a:ea typeface="Ubuntu Light"/>
              <a:cs typeface="Ubuntu Light"/>
              <a:sym typeface="Ubuntu Light"/>
            </a:endParaRPr>
          </a:p>
          <a:p>
            <a:pPr marL="228600" lvl="0" indent="-133350" algn="just" rtl="0">
              <a:lnSpc>
                <a:spcPct val="90000"/>
              </a:lnSpc>
              <a:spcBef>
                <a:spcPts val="1000"/>
              </a:spcBef>
              <a:spcAft>
                <a:spcPts val="0"/>
              </a:spcAft>
              <a:buClr>
                <a:schemeClr val="dk1"/>
              </a:buClr>
              <a:buSzPts val="1500"/>
              <a:buFont typeface="Arial"/>
              <a:buNone/>
            </a:pPr>
            <a:endParaRPr sz="1500" b="0" i="0">
              <a:solidFill>
                <a:srgbClr val="000000"/>
              </a:solidFill>
              <a:latin typeface="Ubuntu Light"/>
              <a:ea typeface="Ubuntu Light"/>
              <a:cs typeface="Ubuntu Light"/>
              <a:sym typeface="Ubuntu Light"/>
            </a:endParaRPr>
          </a:p>
          <a:p>
            <a:pPr marL="228600" lvl="0" indent="-133350" algn="just" rtl="0">
              <a:lnSpc>
                <a:spcPct val="90000"/>
              </a:lnSpc>
              <a:spcBef>
                <a:spcPts val="1000"/>
              </a:spcBef>
              <a:spcAft>
                <a:spcPts val="0"/>
              </a:spcAft>
              <a:buClr>
                <a:schemeClr val="dk1"/>
              </a:buClr>
              <a:buSzPts val="1500"/>
              <a:buFont typeface="Arial"/>
              <a:buNone/>
            </a:pPr>
            <a:endParaRPr sz="1500" b="0" i="0">
              <a:solidFill>
                <a:srgbClr val="000000"/>
              </a:solidFill>
              <a:latin typeface="Ubuntu Light"/>
              <a:ea typeface="Ubuntu Light"/>
              <a:cs typeface="Ubuntu Light"/>
              <a:sym typeface="Ubuntu Light"/>
            </a:endParaRPr>
          </a:p>
          <a:p>
            <a:pPr marL="0" lvl="0" indent="0" algn="l" rtl="0">
              <a:lnSpc>
                <a:spcPct val="90000"/>
              </a:lnSpc>
              <a:spcBef>
                <a:spcPts val="1000"/>
              </a:spcBef>
              <a:spcAft>
                <a:spcPts val="0"/>
              </a:spcAft>
              <a:buClr>
                <a:schemeClr val="dk1"/>
              </a:buClr>
              <a:buSzPts val="1500"/>
              <a:buNone/>
            </a:pPr>
            <a:endParaRPr sz="1500" b="1">
              <a:latin typeface="Ubuntu Light"/>
              <a:ea typeface="Ubuntu Light"/>
              <a:cs typeface="Ubuntu Light"/>
              <a:sym typeface="Ubuntu Light"/>
            </a:endParaRPr>
          </a:p>
        </p:txBody>
      </p:sp>
      <p:sp>
        <p:nvSpPr>
          <p:cNvPr id="680" name="Google Shape;680;p39"/>
          <p:cNvSpPr txBox="1"/>
          <p:nvPr/>
        </p:nvSpPr>
        <p:spPr>
          <a:xfrm>
            <a:off x="5873189" y="518460"/>
            <a:ext cx="5086715" cy="5640777"/>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rgbClr val="000000"/>
              </a:buClr>
              <a:buSzPts val="1500"/>
              <a:buFont typeface="Arial"/>
              <a:buNone/>
            </a:pPr>
            <a:r>
              <a:rPr lang="pt-BR" sz="1500" b="0" i="0">
                <a:solidFill>
                  <a:srgbClr val="000000"/>
                </a:solidFill>
                <a:latin typeface="Ubuntu Light"/>
                <a:ea typeface="Ubuntu Light"/>
                <a:cs typeface="Ubuntu Light"/>
                <a:sym typeface="Ubuntu Light"/>
              </a:rPr>
              <a:t>Assim, um programa de bloqueio executa muito em sequência. Do ponto de vista da programação, é mais fácil implementar a lógica, mas os programas sem bloqueio não são executados em sequência. Caso um programa necessite utilizar algum dado para ser processado, ele deve ser mantido dentro do mesmo bloco para sua execução sequencial.</a:t>
            </a:r>
            <a:endParaRPr sz="1500">
              <a:solidFill>
                <a:schemeClr val="dk1"/>
              </a:solidFill>
              <a:latin typeface="Ubuntu Light"/>
              <a:ea typeface="Ubuntu Light"/>
              <a:cs typeface="Ubuntu Light"/>
              <a:sym typeface="Ubuntu Light"/>
            </a:endParaRPr>
          </a:p>
          <a:p>
            <a:pPr marL="228600" marR="0" lvl="0" indent="-13335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a:p>
            <a:pPr marL="228600" marR="0" lvl="0" indent="-13335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p:txBody>
      </p:sp>
      <p:pic>
        <p:nvPicPr>
          <p:cNvPr id="681" name="Google Shape;681;p39"/>
          <p:cNvPicPr preferRelativeResize="0"/>
          <p:nvPr/>
        </p:nvPicPr>
        <p:blipFill rotWithShape="1">
          <a:blip r:embed="rId4">
            <a:alphaModFix/>
          </a:blip>
          <a:srcRect/>
          <a:stretch/>
        </p:blipFill>
        <p:spPr>
          <a:xfrm>
            <a:off x="2266502" y="5665345"/>
            <a:ext cx="5029200" cy="1076325"/>
          </a:xfrm>
          <a:prstGeom prst="rect">
            <a:avLst/>
          </a:prstGeom>
          <a:noFill/>
          <a:ln>
            <a:noFill/>
          </a:ln>
        </p:spPr>
      </p:pic>
      <p:pic>
        <p:nvPicPr>
          <p:cNvPr id="682" name="Google Shape;682;p39"/>
          <p:cNvPicPr preferRelativeResize="0"/>
          <p:nvPr/>
        </p:nvPicPr>
        <p:blipFill rotWithShape="1">
          <a:blip r:embed="rId5">
            <a:alphaModFix/>
          </a:blip>
          <a:srcRect/>
          <a:stretch/>
        </p:blipFill>
        <p:spPr>
          <a:xfrm>
            <a:off x="144487" y="4501346"/>
            <a:ext cx="5010150" cy="923925"/>
          </a:xfrm>
          <a:prstGeom prst="rect">
            <a:avLst/>
          </a:prstGeom>
          <a:noFill/>
          <a:ln>
            <a:noFill/>
          </a:ln>
        </p:spPr>
      </p:pic>
      <p:sp>
        <p:nvSpPr>
          <p:cNvPr id="683" name="Google Shape;683;p39"/>
          <p:cNvSpPr/>
          <p:nvPr/>
        </p:nvSpPr>
        <p:spPr>
          <a:xfrm>
            <a:off x="-125032" y="4861932"/>
            <a:ext cx="1909227" cy="563339"/>
          </a:xfrm>
          <a:prstGeom prst="ellipse">
            <a:avLst/>
          </a:prstGeom>
          <a:noFill/>
          <a:ln w="28575"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4" name="Google Shape;684;p39"/>
          <p:cNvSpPr/>
          <p:nvPr/>
        </p:nvSpPr>
        <p:spPr>
          <a:xfrm>
            <a:off x="2318956" y="5698415"/>
            <a:ext cx="1909227" cy="563339"/>
          </a:xfrm>
          <a:prstGeom prst="ellipse">
            <a:avLst/>
          </a:prstGeom>
          <a:noFill/>
          <a:ln w="28575"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4"/>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4"/>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21" name="Google Shape;121;p4"/>
          <p:cNvGrpSpPr/>
          <p:nvPr/>
        </p:nvGrpSpPr>
        <p:grpSpPr>
          <a:xfrm>
            <a:off x="0" y="1083484"/>
            <a:ext cx="355196" cy="673460"/>
            <a:chOff x="0" y="823811"/>
            <a:chExt cx="355196" cy="673460"/>
          </a:xfrm>
        </p:grpSpPr>
        <p:sp>
          <p:nvSpPr>
            <p:cNvPr id="122" name="Google Shape;122;p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24" name="Google Shape;124;p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4"/>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7" name="Google Shape;127;p4"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128" name="Google Shape;128;p4"/>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fontScale="85000"/>
          </a:bodyPr>
          <a:lstStyle/>
          <a:p>
            <a:pPr marL="228600" lvl="0" indent="-228600" algn="l" rtl="0">
              <a:lnSpc>
                <a:spcPct val="150000"/>
              </a:lnSpc>
              <a:spcBef>
                <a:spcPts val="0"/>
              </a:spcBef>
              <a:spcAft>
                <a:spcPts val="0"/>
              </a:spcAft>
              <a:buClr>
                <a:schemeClr val="dk1"/>
              </a:buClr>
              <a:buSzPct val="100000"/>
              <a:buFont typeface="Arial"/>
              <a:buChar char="•"/>
            </a:pPr>
            <a:r>
              <a:rPr lang="pt-BR" sz="1800" b="1" i="0" u="none" strike="noStrike">
                <a:latin typeface="Ubuntu Light"/>
                <a:ea typeface="Ubuntu Light"/>
                <a:cs typeface="Ubuntu Light"/>
                <a:sym typeface="Ubuntu Light"/>
              </a:rPr>
              <a:t> Introdução</a:t>
            </a:r>
            <a:endParaRPr sz="1800" b="1" i="0" u="none" strike="noStrike">
              <a:latin typeface="Ubuntu Light"/>
              <a:ea typeface="Ubuntu Light"/>
              <a:cs typeface="Ubuntu Light"/>
              <a:sym typeface="Ubuntu Light"/>
            </a:endParaRPr>
          </a:p>
          <a:p>
            <a:pPr marL="228600" lvl="0" indent="-228600" algn="l" rtl="0">
              <a:lnSpc>
                <a:spcPct val="90000"/>
              </a:lnSpc>
              <a:spcBef>
                <a:spcPts val="1000"/>
              </a:spcBef>
              <a:spcAft>
                <a:spcPts val="0"/>
              </a:spcAft>
              <a:buClr>
                <a:schemeClr val="dk1"/>
              </a:buClr>
              <a:buSzPct val="100000"/>
              <a:buChar char="•"/>
            </a:pPr>
            <a:r>
              <a:rPr lang="pt-BR" sz="1800" b="0" i="0">
                <a:latin typeface="Ubuntu Light"/>
                <a:ea typeface="Ubuntu Light"/>
                <a:cs typeface="Ubuntu Light"/>
                <a:sym typeface="Ubuntu Light"/>
              </a:rPr>
              <a:t>Recursos do Node.js:</a:t>
            </a:r>
            <a:endParaRPr/>
          </a:p>
          <a:p>
            <a:pPr marL="228600" lvl="0" indent="-228600" algn="just" rtl="0">
              <a:lnSpc>
                <a:spcPct val="150000"/>
              </a:lnSpc>
              <a:spcBef>
                <a:spcPts val="1000"/>
              </a:spcBef>
              <a:spcAft>
                <a:spcPts val="0"/>
              </a:spcAft>
              <a:buClr>
                <a:srgbClr val="000000"/>
              </a:buClr>
              <a:buSzPct val="100000"/>
              <a:buFont typeface="Arial"/>
              <a:buChar char="•"/>
            </a:pPr>
            <a:r>
              <a:rPr lang="pt-BR" sz="1800" b="1" i="0">
                <a:solidFill>
                  <a:srgbClr val="000000"/>
                </a:solidFill>
                <a:latin typeface="Ubuntu Light"/>
                <a:ea typeface="Ubuntu Light"/>
                <a:cs typeface="Ubuntu Light"/>
                <a:sym typeface="Ubuntu Light"/>
              </a:rPr>
              <a:t>Assíncrono e orientado a eventos</a:t>
            </a:r>
            <a:r>
              <a:rPr lang="pt-BR" sz="1800" b="0" i="0">
                <a:solidFill>
                  <a:srgbClr val="000000"/>
                </a:solidFill>
                <a:latin typeface="Ubuntu Light"/>
                <a:ea typeface="Ubuntu Light"/>
                <a:cs typeface="Ubuntu Light"/>
                <a:sym typeface="Ubuntu Light"/>
              </a:rPr>
              <a:t> - Todas as APIs da biblioteca Node.js são assíncronas, ou seja, sem bloqueio. Basicamente, isso significa que um servidor baseado em Node.js nunca espera que uma API retorne dados. O servidor passa para a próxima API após chamá-la e um mecanismo de notificação de Eventos de Node.js ajuda o servidor a obter uma resposta da chamada de API anterior.</a:t>
            </a:r>
            <a:endParaRPr/>
          </a:p>
          <a:p>
            <a:pPr marL="685800" lvl="1" indent="-153034" algn="l" rtl="0">
              <a:lnSpc>
                <a:spcPct val="90000"/>
              </a:lnSpc>
              <a:spcBef>
                <a:spcPts val="500"/>
              </a:spcBef>
              <a:spcAft>
                <a:spcPts val="0"/>
              </a:spcAft>
              <a:buClr>
                <a:schemeClr val="dk1"/>
              </a:buClr>
              <a:buSzPct val="100000"/>
              <a:buNone/>
            </a:pPr>
            <a:endParaRPr sz="1400" b="0" i="0">
              <a:latin typeface="Ubuntu Light"/>
              <a:ea typeface="Ubuntu Light"/>
              <a:cs typeface="Ubuntu Light"/>
              <a:sym typeface="Ubuntu Light"/>
            </a:endParaRPr>
          </a:p>
        </p:txBody>
      </p:sp>
      <p:sp>
        <p:nvSpPr>
          <p:cNvPr id="129" name="Google Shape;129;p4"/>
          <p:cNvSpPr txBox="1"/>
          <p:nvPr/>
        </p:nvSpPr>
        <p:spPr>
          <a:xfrm>
            <a:off x="6041006" y="776986"/>
            <a:ext cx="5485909" cy="5435811"/>
          </a:xfrm>
          <a:prstGeom prst="rect">
            <a:avLst/>
          </a:prstGeom>
          <a:noFill/>
          <a:ln>
            <a:noFill/>
          </a:ln>
        </p:spPr>
        <p:txBody>
          <a:bodyPr spcFirstLastPara="1" wrap="square" lIns="91425" tIns="45700" rIns="91425" bIns="45700" anchor="ctr" anchorCtr="0">
            <a:normAutofit fontScale="92500" lnSpcReduction="10000"/>
          </a:bodyPr>
          <a:lstStyle/>
          <a:p>
            <a:pPr marL="228600" marR="0" lvl="0" indent="-228631" algn="just" rtl="0">
              <a:lnSpc>
                <a:spcPct val="150000"/>
              </a:lnSpc>
              <a:spcBef>
                <a:spcPts val="0"/>
              </a:spcBef>
              <a:spcAft>
                <a:spcPts val="0"/>
              </a:spcAft>
              <a:buClr>
                <a:srgbClr val="000000"/>
              </a:buClr>
              <a:buSzPct val="100000"/>
              <a:buFont typeface="Arial"/>
              <a:buChar char="•"/>
            </a:pPr>
            <a:r>
              <a:rPr lang="pt-BR" sz="1500" b="1" i="0" u="none" strike="noStrike" cap="none">
                <a:solidFill>
                  <a:srgbClr val="000000"/>
                </a:solidFill>
                <a:latin typeface="Ubuntu Light"/>
                <a:ea typeface="Ubuntu Light"/>
                <a:cs typeface="Ubuntu Light"/>
                <a:sym typeface="Ubuntu Light"/>
              </a:rPr>
              <a:t>Muito rápido </a:t>
            </a:r>
            <a:r>
              <a:rPr lang="pt-BR" sz="1500" b="0" i="0" u="none" strike="noStrike" cap="none">
                <a:solidFill>
                  <a:srgbClr val="000000"/>
                </a:solidFill>
                <a:latin typeface="Ubuntu Light"/>
                <a:ea typeface="Ubuntu Light"/>
                <a:cs typeface="Ubuntu Light"/>
                <a:sym typeface="Ubuntu Light"/>
              </a:rPr>
              <a:t>- Sendo construído no motor V8 JavaScript do Google Chrome, a biblioteca Node.js é muito rápida na execução de código.</a:t>
            </a:r>
            <a:endParaRPr/>
          </a:p>
          <a:p>
            <a:pPr marL="228600" marR="0" lvl="0" indent="-228631" algn="just" rtl="0">
              <a:lnSpc>
                <a:spcPct val="150000"/>
              </a:lnSpc>
              <a:spcBef>
                <a:spcPts val="1000"/>
              </a:spcBef>
              <a:spcAft>
                <a:spcPts val="0"/>
              </a:spcAft>
              <a:buClr>
                <a:srgbClr val="000000"/>
              </a:buClr>
              <a:buSzPct val="100000"/>
              <a:buFont typeface="Arial"/>
              <a:buChar char="•"/>
            </a:pPr>
            <a:r>
              <a:rPr lang="pt-BR" sz="1500" b="1" i="0" u="none" strike="noStrike" cap="none">
                <a:solidFill>
                  <a:srgbClr val="000000"/>
                </a:solidFill>
                <a:latin typeface="Ubuntu Light"/>
                <a:ea typeface="Ubuntu Light"/>
                <a:cs typeface="Ubuntu Light"/>
                <a:sym typeface="Ubuntu Light"/>
              </a:rPr>
              <a:t>Single Threaded</a:t>
            </a:r>
            <a:r>
              <a:rPr lang="pt-BR" sz="1500" b="0" i="0" u="none" strike="noStrike" cap="none">
                <a:solidFill>
                  <a:srgbClr val="000000"/>
                </a:solidFill>
                <a:latin typeface="Ubuntu Light"/>
                <a:ea typeface="Ubuntu Light"/>
                <a:cs typeface="Ubuntu Light"/>
                <a:sym typeface="Ubuntu Light"/>
              </a:rPr>
              <a:t>, mas altamente escalonável - Node.js usa um modelo de thread único com loop de eventos. O mecanismo de eventos ajuda o servidor a responder de forma não bloqueadora e torna o servidor altamente escalonável, ao contrário dos servidores tradicionais que criam threads limitados para lidar com as solicitações. O Node.js usa um único programa encadeado e o mesmo programa pode fornecer serviço a um número muito maior de solicitações do que servidores tradicionais como o Apache HTTP Server.</a:t>
            </a:r>
            <a:endParaRPr/>
          </a:p>
          <a:p>
            <a:pPr marL="228600" marR="0" lvl="0" indent="-228631" algn="just" rtl="0">
              <a:lnSpc>
                <a:spcPct val="150000"/>
              </a:lnSpc>
              <a:spcBef>
                <a:spcPts val="1000"/>
              </a:spcBef>
              <a:spcAft>
                <a:spcPts val="0"/>
              </a:spcAft>
              <a:buClr>
                <a:srgbClr val="000000"/>
              </a:buClr>
              <a:buSzPct val="100000"/>
              <a:buFont typeface="Arial"/>
              <a:buChar char="•"/>
            </a:pPr>
            <a:r>
              <a:rPr lang="pt-BR" sz="1500" b="1" i="0" u="none" strike="noStrike" cap="none">
                <a:solidFill>
                  <a:srgbClr val="000000"/>
                </a:solidFill>
                <a:latin typeface="Ubuntu Light"/>
                <a:ea typeface="Ubuntu Light"/>
                <a:cs typeface="Ubuntu Light"/>
                <a:sym typeface="Ubuntu Light"/>
              </a:rPr>
              <a:t>Sem buffer</a:t>
            </a:r>
            <a:r>
              <a:rPr lang="pt-BR" sz="1500" b="0" i="0" u="none" strike="noStrike" cap="none">
                <a:solidFill>
                  <a:srgbClr val="000000"/>
                </a:solidFill>
                <a:latin typeface="Ubuntu Light"/>
                <a:ea typeface="Ubuntu Light"/>
                <a:cs typeface="Ubuntu Light"/>
                <a:sym typeface="Ubuntu Light"/>
              </a:rPr>
              <a:t> - os aplicativos Node.js nunca armazenam nenhum dado em buffer. Esses aplicativos simplesmente geram os dados em blocos.</a:t>
            </a:r>
            <a:endParaRPr/>
          </a:p>
          <a:p>
            <a:pPr marL="228600" marR="0" lvl="0" indent="-228631" algn="just" rtl="0">
              <a:lnSpc>
                <a:spcPct val="150000"/>
              </a:lnSpc>
              <a:spcBef>
                <a:spcPts val="1000"/>
              </a:spcBef>
              <a:spcAft>
                <a:spcPts val="0"/>
              </a:spcAft>
              <a:buClr>
                <a:srgbClr val="000000"/>
              </a:buClr>
              <a:buSzPct val="100000"/>
              <a:buFont typeface="Arial"/>
              <a:buChar char="•"/>
            </a:pPr>
            <a:r>
              <a:rPr lang="pt-BR" sz="1500" b="1" i="0" u="none" strike="noStrike" cap="none">
                <a:solidFill>
                  <a:srgbClr val="000000"/>
                </a:solidFill>
                <a:latin typeface="Ubuntu Light"/>
                <a:ea typeface="Ubuntu Light"/>
                <a:cs typeface="Ubuntu Light"/>
                <a:sym typeface="Ubuntu Light"/>
              </a:rPr>
              <a:t>Licença</a:t>
            </a:r>
            <a:r>
              <a:rPr lang="pt-BR" sz="1500" b="0" i="0" u="none" strike="noStrike" cap="none">
                <a:solidFill>
                  <a:srgbClr val="000000"/>
                </a:solidFill>
                <a:latin typeface="Ubuntu Light"/>
                <a:ea typeface="Ubuntu Light"/>
                <a:cs typeface="Ubuntu Light"/>
                <a:sym typeface="Ubuntu Light"/>
              </a:rPr>
              <a:t> - Node.js é lançado sob a </a:t>
            </a:r>
            <a:r>
              <a:rPr lang="pt-BR" sz="1500" b="0" i="0" u="sng" strike="noStrike" cap="none">
                <a:solidFill>
                  <a:srgbClr val="000000"/>
                </a:solidFill>
                <a:latin typeface="Ubuntu Light"/>
                <a:ea typeface="Ubuntu Light"/>
                <a:cs typeface="Ubuntu Light"/>
                <a:sym typeface="Ubuntu Light"/>
                <a:hlinkClick r:id="rId4">
                  <a:extLst>
                    <a:ext uri="{A12FA001-AC4F-418D-AE19-62706E023703}">
                      <ahyp:hlinkClr xmlns:ahyp="http://schemas.microsoft.com/office/drawing/2018/hyperlinkcolor" val="tx"/>
                    </a:ext>
                  </a:extLst>
                </a:hlinkClick>
              </a:rPr>
              <a:t>licença MIT</a:t>
            </a:r>
            <a:r>
              <a:rPr lang="pt-BR" sz="1500" b="0" i="0" u="none" strike="noStrike" cap="none">
                <a:solidFill>
                  <a:srgbClr val="000000"/>
                </a:solidFill>
                <a:latin typeface="Ubuntu Light"/>
                <a:ea typeface="Ubuntu Light"/>
                <a:cs typeface="Ubuntu Light"/>
                <a:sym typeface="Ubuntu Light"/>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8"/>
        <p:cNvGrpSpPr/>
        <p:nvPr/>
      </p:nvGrpSpPr>
      <p:grpSpPr>
        <a:xfrm>
          <a:off x="0" y="0"/>
          <a:ext cx="0" cy="0"/>
          <a:chOff x="0" y="0"/>
          <a:chExt cx="0" cy="0"/>
        </a:xfrm>
      </p:grpSpPr>
      <p:sp>
        <p:nvSpPr>
          <p:cNvPr id="689" name="Google Shape;689;p40"/>
          <p:cNvSpPr/>
          <p:nvPr/>
        </p:nvSpPr>
        <p:spPr>
          <a:xfrm>
            <a:off x="0" y="889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lt1"/>
              </a:solidFill>
              <a:latin typeface="Ubuntu Light"/>
              <a:ea typeface="Ubuntu Light"/>
              <a:cs typeface="Ubuntu Light"/>
              <a:sym typeface="Ubuntu Light"/>
            </a:endParaRPr>
          </a:p>
        </p:txBody>
      </p:sp>
      <p:sp>
        <p:nvSpPr>
          <p:cNvPr id="690" name="Google Shape;690;p40"/>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691" name="Google Shape;691;p40"/>
          <p:cNvGrpSpPr/>
          <p:nvPr/>
        </p:nvGrpSpPr>
        <p:grpSpPr>
          <a:xfrm>
            <a:off x="0" y="1083484"/>
            <a:ext cx="355196" cy="673460"/>
            <a:chOff x="0" y="823811"/>
            <a:chExt cx="355196" cy="673460"/>
          </a:xfrm>
        </p:grpSpPr>
        <p:sp>
          <p:nvSpPr>
            <p:cNvPr id="692" name="Google Shape;692;p40"/>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3" name="Google Shape;693;p40"/>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94" name="Google Shape;694;p40"/>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5" name="Google Shape;695;p40"/>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6" name="Google Shape;696;p40"/>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7" name="Google Shape;697;p40"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698" name="Google Shape;698;p40"/>
          <p:cNvSpPr txBox="1">
            <a:spLocks noGrp="1"/>
          </p:cNvSpPr>
          <p:nvPr>
            <p:ph type="body" idx="1"/>
          </p:nvPr>
        </p:nvSpPr>
        <p:spPr>
          <a:xfrm>
            <a:off x="87363" y="3142865"/>
            <a:ext cx="5371143" cy="2876735"/>
          </a:xfrm>
          <a:prstGeom prst="rect">
            <a:avLst/>
          </a:prstGeom>
          <a:noFill/>
          <a:ln>
            <a:noFill/>
          </a:ln>
        </p:spPr>
        <p:txBody>
          <a:bodyPr spcFirstLastPara="1" wrap="square" lIns="91425" tIns="45700" rIns="91425" bIns="45700" anchor="ctr" anchorCtr="0">
            <a:normAutofit fontScale="90000" lnSpcReduction="10000"/>
          </a:bodyPr>
          <a:lstStyle/>
          <a:p>
            <a:pPr marL="0" lvl="0" indent="0" algn="l" rtl="0">
              <a:lnSpc>
                <a:spcPct val="90000"/>
              </a:lnSpc>
              <a:spcBef>
                <a:spcPts val="0"/>
              </a:spcBef>
              <a:spcAft>
                <a:spcPts val="0"/>
              </a:spcAft>
              <a:buClr>
                <a:schemeClr val="dk1"/>
              </a:buClr>
              <a:buSzPct val="100000"/>
              <a:buNone/>
            </a:pPr>
            <a:r>
              <a:rPr lang="pt-BR" sz="1500" b="1">
                <a:latin typeface="Ubuntu Light"/>
                <a:ea typeface="Ubuntu Light"/>
                <a:cs typeface="Ubuntu Light"/>
                <a:sym typeface="Ubuntu Light"/>
              </a:rPr>
              <a:t>Loop de Eventos</a:t>
            </a:r>
            <a:endParaRPr/>
          </a:p>
          <a:p>
            <a:pPr marL="228600" lvl="0" indent="-228600" algn="just" rtl="0">
              <a:lnSpc>
                <a:spcPct val="150000"/>
              </a:lnSpc>
              <a:spcBef>
                <a:spcPts val="1000"/>
              </a:spcBef>
              <a:spcAft>
                <a:spcPts val="0"/>
              </a:spcAft>
              <a:buClr>
                <a:srgbClr val="000000"/>
              </a:buClr>
              <a:buSzPct val="100000"/>
              <a:buFont typeface="Arial"/>
              <a:buChar char="•"/>
            </a:pPr>
            <a:r>
              <a:rPr lang="pt-BR" sz="1500">
                <a:solidFill>
                  <a:srgbClr val="000000"/>
                </a:solidFill>
                <a:latin typeface="Ubuntu Light"/>
                <a:ea typeface="Ubuntu Light"/>
                <a:cs typeface="Ubuntu Light"/>
                <a:sym typeface="Ubuntu Light"/>
              </a:rPr>
              <a:t>O Node.js é um aplicativo de thread único, mas pode oferecer suporte à simultaneidade por meio do conceito de evento e callbacks . Cada API do Node.js é assíncrona e de thread único, eles usam chamadas de função assíncrona para manter a simultaneidade. Node usa padrão de observador. A thread do node mantém um loop de eventos e sempre que uma tarefa é concluída, ela dispara o evento correspondente que sinaliza a execução da função de ouvinte de eventos.</a:t>
            </a:r>
            <a:endParaRPr/>
          </a:p>
          <a:p>
            <a:pPr marL="228600" lvl="0" indent="-142875" algn="just" rtl="0">
              <a:lnSpc>
                <a:spcPct val="90000"/>
              </a:lnSpc>
              <a:spcBef>
                <a:spcPts val="1000"/>
              </a:spcBef>
              <a:spcAft>
                <a:spcPts val="0"/>
              </a:spcAft>
              <a:buClr>
                <a:schemeClr val="dk1"/>
              </a:buClr>
              <a:buSzPct val="100000"/>
              <a:buFont typeface="Arial"/>
              <a:buNone/>
            </a:pPr>
            <a:endParaRPr sz="1500">
              <a:solidFill>
                <a:srgbClr val="000000"/>
              </a:solidFill>
              <a:latin typeface="Ubuntu Light"/>
              <a:ea typeface="Ubuntu Light"/>
              <a:cs typeface="Ubuntu Light"/>
              <a:sym typeface="Ubuntu Light"/>
            </a:endParaRPr>
          </a:p>
          <a:p>
            <a:pPr marL="228600" lvl="0" indent="-142875" algn="just" rtl="0">
              <a:lnSpc>
                <a:spcPct val="90000"/>
              </a:lnSpc>
              <a:spcBef>
                <a:spcPts val="1000"/>
              </a:spcBef>
              <a:spcAft>
                <a:spcPts val="0"/>
              </a:spcAft>
              <a:buClr>
                <a:schemeClr val="dk1"/>
              </a:buClr>
              <a:buSzPct val="100000"/>
              <a:buFont typeface="Arial"/>
              <a:buNone/>
            </a:pPr>
            <a:endParaRPr sz="1500" b="0" i="0">
              <a:solidFill>
                <a:srgbClr val="000000"/>
              </a:solidFill>
              <a:latin typeface="Ubuntu Light"/>
              <a:ea typeface="Ubuntu Light"/>
              <a:cs typeface="Ubuntu Light"/>
              <a:sym typeface="Ubuntu Light"/>
            </a:endParaRPr>
          </a:p>
          <a:p>
            <a:pPr marL="228600" lvl="0" indent="-142875" algn="just" rtl="0">
              <a:lnSpc>
                <a:spcPct val="90000"/>
              </a:lnSpc>
              <a:spcBef>
                <a:spcPts val="1000"/>
              </a:spcBef>
              <a:spcAft>
                <a:spcPts val="0"/>
              </a:spcAft>
              <a:buClr>
                <a:schemeClr val="dk1"/>
              </a:buClr>
              <a:buSzPct val="100000"/>
              <a:buFont typeface="Arial"/>
              <a:buNone/>
            </a:pPr>
            <a:endParaRPr sz="1500" b="0" i="0">
              <a:solidFill>
                <a:srgbClr val="000000"/>
              </a:solidFill>
              <a:latin typeface="Ubuntu Light"/>
              <a:ea typeface="Ubuntu Light"/>
              <a:cs typeface="Ubuntu Light"/>
              <a:sym typeface="Ubuntu Light"/>
            </a:endParaRPr>
          </a:p>
          <a:p>
            <a:pPr marL="0" lvl="0" indent="0" algn="l" rtl="0">
              <a:lnSpc>
                <a:spcPct val="90000"/>
              </a:lnSpc>
              <a:spcBef>
                <a:spcPts val="1000"/>
              </a:spcBef>
              <a:spcAft>
                <a:spcPts val="0"/>
              </a:spcAft>
              <a:buClr>
                <a:schemeClr val="dk1"/>
              </a:buClr>
              <a:buSzPct val="100000"/>
              <a:buNone/>
            </a:pPr>
            <a:endParaRPr sz="1500" b="1">
              <a:latin typeface="Ubuntu Light"/>
              <a:ea typeface="Ubuntu Light"/>
              <a:cs typeface="Ubuntu Light"/>
              <a:sym typeface="Ubuntu Light"/>
            </a:endParaRPr>
          </a:p>
        </p:txBody>
      </p:sp>
      <p:sp>
        <p:nvSpPr>
          <p:cNvPr id="699" name="Google Shape;699;p40"/>
          <p:cNvSpPr txBox="1"/>
          <p:nvPr/>
        </p:nvSpPr>
        <p:spPr>
          <a:xfrm>
            <a:off x="5873189" y="527350"/>
            <a:ext cx="5086715" cy="5640777"/>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90000"/>
              </a:lnSpc>
              <a:spcBef>
                <a:spcPts val="0"/>
              </a:spcBef>
              <a:spcAft>
                <a:spcPts val="0"/>
              </a:spcAft>
              <a:buClr>
                <a:schemeClr val="dk1"/>
              </a:buClr>
              <a:buSzPts val="1500"/>
              <a:buFont typeface="Arial"/>
              <a:buChar char="•"/>
            </a:pPr>
            <a:r>
              <a:rPr lang="pt-BR" sz="1500" b="1">
                <a:solidFill>
                  <a:schemeClr val="dk1"/>
                </a:solidFill>
                <a:latin typeface="Ubuntu Light"/>
                <a:ea typeface="Ubuntu Light"/>
                <a:cs typeface="Ubuntu Light"/>
                <a:sym typeface="Ubuntu Light"/>
              </a:rPr>
              <a:t>Programação Orientada a Eventos</a:t>
            </a:r>
            <a:endParaRPr/>
          </a:p>
          <a:p>
            <a:pPr marL="228600" marR="0" lvl="0" indent="-228600" algn="just" rtl="0">
              <a:lnSpc>
                <a:spcPct val="150000"/>
              </a:lnSpc>
              <a:spcBef>
                <a:spcPts val="1000"/>
              </a:spcBef>
              <a:spcAft>
                <a:spcPts val="0"/>
              </a:spcAft>
              <a:buClr>
                <a:srgbClr val="000000"/>
              </a:buClr>
              <a:buSzPts val="1500"/>
              <a:buFont typeface="Arial"/>
              <a:buChar char="•"/>
            </a:pPr>
            <a:r>
              <a:rPr lang="pt-BR" sz="1500">
                <a:solidFill>
                  <a:srgbClr val="000000"/>
                </a:solidFill>
                <a:latin typeface="Ubuntu Light"/>
                <a:ea typeface="Ubuntu Light"/>
                <a:cs typeface="Ubuntu Light"/>
                <a:sym typeface="Ubuntu Light"/>
              </a:rPr>
              <a:t>Node.js usa eventos intensamente e também é uma das razões pelas quais o Node.js é muito rápido em comparação com outras tecnologias semelhantes. Assim que o Node inicia seu servidor, ele simplesmente inicia suas variáveis, declara funções e então simplesmente espera o evento ocorrer.</a:t>
            </a:r>
            <a:endParaRPr/>
          </a:p>
          <a:p>
            <a:pPr marL="228600" marR="0" lvl="0" indent="-228600" algn="just" rtl="0">
              <a:lnSpc>
                <a:spcPct val="150000"/>
              </a:lnSpc>
              <a:spcBef>
                <a:spcPts val="1000"/>
              </a:spcBef>
              <a:spcAft>
                <a:spcPts val="0"/>
              </a:spcAft>
              <a:buClr>
                <a:srgbClr val="000000"/>
              </a:buClr>
              <a:buSzPts val="1500"/>
              <a:buFont typeface="Arial"/>
              <a:buChar char="•"/>
            </a:pPr>
            <a:r>
              <a:rPr lang="pt-BR" sz="1500">
                <a:solidFill>
                  <a:srgbClr val="000000"/>
                </a:solidFill>
                <a:latin typeface="Ubuntu Light"/>
                <a:ea typeface="Ubuntu Light"/>
                <a:cs typeface="Ubuntu Light"/>
                <a:sym typeface="Ubuntu Light"/>
              </a:rPr>
              <a:t>Em um aplicativo orientado a eventos, geralmente há um loop principal que escuta os eventos e aciona uma função de retorno de chamada quando um desses eventos é detectado.</a:t>
            </a:r>
            <a:endParaRPr/>
          </a:p>
          <a:p>
            <a:pPr marL="228600" marR="0" lvl="0" indent="-133350" algn="just" rtl="0">
              <a:lnSpc>
                <a:spcPct val="150000"/>
              </a:lnSpc>
              <a:spcBef>
                <a:spcPts val="1000"/>
              </a:spcBef>
              <a:spcAft>
                <a:spcPts val="0"/>
              </a:spcAft>
              <a:buClr>
                <a:schemeClr val="dk1"/>
              </a:buClr>
              <a:buSzPts val="1500"/>
              <a:buFont typeface="Arial"/>
              <a:buNone/>
            </a:pPr>
            <a:endParaRPr sz="1500">
              <a:solidFill>
                <a:schemeClr val="dk1"/>
              </a:solidFill>
              <a:latin typeface="Ubuntu Light"/>
              <a:ea typeface="Ubuntu Light"/>
              <a:cs typeface="Ubuntu Light"/>
              <a:sym typeface="Ubuntu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3"/>
        <p:cNvGrpSpPr/>
        <p:nvPr/>
      </p:nvGrpSpPr>
      <p:grpSpPr>
        <a:xfrm>
          <a:off x="0" y="0"/>
          <a:ext cx="0" cy="0"/>
          <a:chOff x="0" y="0"/>
          <a:chExt cx="0" cy="0"/>
        </a:xfrm>
      </p:grpSpPr>
      <p:sp>
        <p:nvSpPr>
          <p:cNvPr id="704" name="Google Shape;704;p41"/>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5" name="Google Shape;705;p41"/>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706" name="Google Shape;706;p41"/>
          <p:cNvGrpSpPr/>
          <p:nvPr/>
        </p:nvGrpSpPr>
        <p:grpSpPr>
          <a:xfrm>
            <a:off x="0" y="1083484"/>
            <a:ext cx="355196" cy="673460"/>
            <a:chOff x="0" y="823811"/>
            <a:chExt cx="355196" cy="673460"/>
          </a:xfrm>
        </p:grpSpPr>
        <p:sp>
          <p:nvSpPr>
            <p:cNvPr id="707" name="Google Shape;707;p41"/>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8" name="Google Shape;708;p41"/>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09" name="Google Shape;709;p41"/>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0" name="Google Shape;710;p41"/>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41"/>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2" name="Google Shape;712;p41"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pic>
        <p:nvPicPr>
          <p:cNvPr id="713" name="Google Shape;713;p41" descr="Loop de eventos"/>
          <p:cNvPicPr preferRelativeResize="0"/>
          <p:nvPr/>
        </p:nvPicPr>
        <p:blipFill rotWithShape="1">
          <a:blip r:embed="rId4">
            <a:alphaModFix/>
          </a:blip>
          <a:srcRect/>
          <a:stretch/>
        </p:blipFill>
        <p:spPr>
          <a:xfrm>
            <a:off x="812442" y="2279186"/>
            <a:ext cx="9885227" cy="3990610"/>
          </a:xfrm>
          <a:prstGeom prst="rect">
            <a:avLst/>
          </a:prstGeom>
          <a:noFill/>
          <a:ln>
            <a:noFill/>
          </a:ln>
        </p:spPr>
      </p:pic>
      <p:sp>
        <p:nvSpPr>
          <p:cNvPr id="714" name="Google Shape;714;p41"/>
          <p:cNvSpPr txBox="1">
            <a:spLocks noGrp="1"/>
          </p:cNvSpPr>
          <p:nvPr>
            <p:ph type="body" idx="1"/>
          </p:nvPr>
        </p:nvSpPr>
        <p:spPr>
          <a:xfrm>
            <a:off x="87363" y="2377441"/>
            <a:ext cx="5371143" cy="9143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t-BR" sz="1800" b="1">
                <a:latin typeface="Ubuntu Light"/>
                <a:ea typeface="Ubuntu Light"/>
                <a:cs typeface="Ubuntu Light"/>
                <a:sym typeface="Ubuntu Light"/>
              </a:rPr>
              <a:t>Loop de Eventos</a:t>
            </a:r>
            <a:endParaRPr/>
          </a:p>
          <a:p>
            <a:pPr marL="0" lvl="0" indent="0" algn="l" rtl="0">
              <a:lnSpc>
                <a:spcPct val="90000"/>
              </a:lnSpc>
              <a:spcBef>
                <a:spcPts val="1000"/>
              </a:spcBef>
              <a:spcAft>
                <a:spcPts val="0"/>
              </a:spcAft>
              <a:buClr>
                <a:schemeClr val="dk1"/>
              </a:buClr>
              <a:buSzPts val="1800"/>
              <a:buNone/>
            </a:pPr>
            <a:endParaRPr sz="1800" b="1">
              <a:latin typeface="Ubuntu Light"/>
              <a:ea typeface="Ubuntu Light"/>
              <a:cs typeface="Ubuntu Light"/>
              <a:sym typeface="Ubuntu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42"/>
          <p:cNvSpPr txBox="1">
            <a:spLocks noGrp="1"/>
          </p:cNvSpPr>
          <p:nvPr>
            <p:ph type="title"/>
          </p:nvPr>
        </p:nvSpPr>
        <p:spPr>
          <a:xfrm>
            <a:off x="1382597" y="3424348"/>
            <a:ext cx="9426806" cy="142441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1B1B1B"/>
              </a:buClr>
              <a:buSzPct val="100000"/>
              <a:buFont typeface="Calibri"/>
              <a:buNone/>
            </a:pPr>
            <a:r>
              <a:rPr lang="pt-BR" sz="5400">
                <a:solidFill>
                  <a:srgbClr val="1B1B1B"/>
                </a:solidFill>
              </a:rPr>
              <a:t>Usando módulos Express e outros</a:t>
            </a:r>
            <a:endParaRPr/>
          </a:p>
        </p:txBody>
      </p:sp>
      <p:sp>
        <p:nvSpPr>
          <p:cNvPr id="721" name="Google Shape;721;p42"/>
          <p:cNvSpPr/>
          <p:nvPr/>
        </p:nvSpPr>
        <p:spPr>
          <a:xfrm>
            <a:off x="4908526" y="933319"/>
            <a:ext cx="2463430" cy="24860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2" name="Google Shape;722;p42"/>
          <p:cNvSpPr/>
          <p:nvPr/>
        </p:nvSpPr>
        <p:spPr>
          <a:xfrm>
            <a:off x="5117592" y="1268361"/>
            <a:ext cx="1956816" cy="1953058"/>
          </a:xfrm>
          <a:prstGeom prst="ellipse">
            <a:avLst/>
          </a:prstGeom>
          <a:solidFill>
            <a:srgbClr val="FFFFFF"/>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3" name="Google Shape;723;p42"/>
          <p:cNvPicPr preferRelativeResize="0"/>
          <p:nvPr/>
        </p:nvPicPr>
        <p:blipFill rotWithShape="1">
          <a:blip r:embed="rId3">
            <a:alphaModFix/>
          </a:blip>
          <a:srcRect l="33525" t="5243" r="33525" b="36179"/>
          <a:stretch/>
        </p:blipFill>
        <p:spPr>
          <a:xfrm>
            <a:off x="4860081" y="896194"/>
            <a:ext cx="2560320" cy="2560320"/>
          </a:xfrm>
          <a:custGeom>
            <a:avLst/>
            <a:gdLst/>
            <a:ahLst/>
            <a:cxnLst/>
            <a:rect l="l" t="t" r="r" b="b"/>
            <a:pathLst>
              <a:path w="4017196" h="4017196" extrusionOk="0">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a:noFill/>
          <a:ln>
            <a:noFill/>
          </a:ln>
        </p:spPr>
      </p:pic>
      <p:pic>
        <p:nvPicPr>
          <p:cNvPr id="724" name="Google Shape;724;p42" descr="TheKenyanDev: How to Restart a Node.js App Programmatically."/>
          <p:cNvPicPr preferRelativeResize="0">
            <a:picLocks noGrp="1"/>
          </p:cNvPicPr>
          <p:nvPr>
            <p:ph type="body" idx="1"/>
          </p:nvPr>
        </p:nvPicPr>
        <p:blipFill rotWithShape="1">
          <a:blip r:embed="rId4">
            <a:alphaModFix/>
          </a:blip>
          <a:srcRect/>
          <a:stretch/>
        </p:blipFill>
        <p:spPr>
          <a:xfrm>
            <a:off x="5181600" y="1330490"/>
            <a:ext cx="1828800" cy="1828800"/>
          </a:xfrm>
          <a:prstGeom prst="rect">
            <a:avLst/>
          </a:prstGeom>
          <a:noFill/>
          <a:ln>
            <a:noFill/>
          </a:ln>
        </p:spPr>
      </p:pic>
      <p:cxnSp>
        <p:nvCxnSpPr>
          <p:cNvPr id="725" name="Google Shape;725;p42"/>
          <p:cNvCxnSpPr/>
          <p:nvPr/>
        </p:nvCxnSpPr>
        <p:spPr>
          <a:xfrm>
            <a:off x="5775960" y="4971278"/>
            <a:ext cx="640080" cy="0"/>
          </a:xfrm>
          <a:prstGeom prst="straightConnector1">
            <a:avLst/>
          </a:prstGeom>
          <a:noFill/>
          <a:ln w="28575" cap="flat" cmpd="sng">
            <a:solidFill>
              <a:srgbClr val="3EA942"/>
            </a:solidFill>
            <a:prstDash val="solid"/>
            <a:miter lim="800000"/>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43"/>
          <p:cNvSpPr txBox="1">
            <a:spLocks noGrp="1"/>
          </p:cNvSpPr>
          <p:nvPr>
            <p:ph type="title"/>
          </p:nvPr>
        </p:nvSpPr>
        <p:spPr>
          <a:xfrm>
            <a:off x="1382597" y="3424348"/>
            <a:ext cx="9426806" cy="142441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1B1B1B"/>
              </a:buClr>
              <a:buSzPct val="100000"/>
              <a:buFont typeface="Calibri"/>
              <a:buNone/>
            </a:pPr>
            <a:r>
              <a:rPr lang="pt-BR" sz="5400">
                <a:solidFill>
                  <a:srgbClr val="1B1B1B"/>
                </a:solidFill>
              </a:rPr>
              <a:t>Usando módulos Express e outros</a:t>
            </a:r>
            <a:endParaRPr/>
          </a:p>
        </p:txBody>
      </p:sp>
      <p:sp>
        <p:nvSpPr>
          <p:cNvPr id="732" name="Google Shape;732;p43"/>
          <p:cNvSpPr/>
          <p:nvPr/>
        </p:nvSpPr>
        <p:spPr>
          <a:xfrm>
            <a:off x="4908526" y="933319"/>
            <a:ext cx="2463430" cy="24860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43"/>
          <p:cNvSpPr/>
          <p:nvPr/>
        </p:nvSpPr>
        <p:spPr>
          <a:xfrm>
            <a:off x="5117592" y="1268361"/>
            <a:ext cx="1956816" cy="1953058"/>
          </a:xfrm>
          <a:prstGeom prst="ellipse">
            <a:avLst/>
          </a:prstGeom>
          <a:solidFill>
            <a:srgbClr val="FFFFFF"/>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34" name="Google Shape;734;p43"/>
          <p:cNvPicPr preferRelativeResize="0"/>
          <p:nvPr/>
        </p:nvPicPr>
        <p:blipFill rotWithShape="1">
          <a:blip r:embed="rId3">
            <a:alphaModFix/>
          </a:blip>
          <a:srcRect l="33525" t="5243" r="33525" b="36179"/>
          <a:stretch/>
        </p:blipFill>
        <p:spPr>
          <a:xfrm>
            <a:off x="4860081" y="896194"/>
            <a:ext cx="2560320" cy="2560320"/>
          </a:xfrm>
          <a:custGeom>
            <a:avLst/>
            <a:gdLst/>
            <a:ahLst/>
            <a:cxnLst/>
            <a:rect l="l" t="t" r="r" b="b"/>
            <a:pathLst>
              <a:path w="4017196" h="4017196" extrusionOk="0">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a:noFill/>
          <a:ln>
            <a:noFill/>
          </a:ln>
        </p:spPr>
      </p:pic>
      <p:pic>
        <p:nvPicPr>
          <p:cNvPr id="735" name="Google Shape;735;p43" descr="TheKenyanDev: How to Restart a Node.js App Programmatically."/>
          <p:cNvPicPr preferRelativeResize="0">
            <a:picLocks noGrp="1"/>
          </p:cNvPicPr>
          <p:nvPr>
            <p:ph type="body" idx="1"/>
          </p:nvPr>
        </p:nvPicPr>
        <p:blipFill rotWithShape="1">
          <a:blip r:embed="rId4">
            <a:alphaModFix/>
          </a:blip>
          <a:srcRect/>
          <a:stretch/>
        </p:blipFill>
        <p:spPr>
          <a:xfrm>
            <a:off x="5181600" y="1330490"/>
            <a:ext cx="1828800" cy="1828800"/>
          </a:xfrm>
          <a:prstGeom prst="rect">
            <a:avLst/>
          </a:prstGeom>
          <a:noFill/>
          <a:ln>
            <a:noFill/>
          </a:ln>
        </p:spPr>
      </p:pic>
      <p:cxnSp>
        <p:nvCxnSpPr>
          <p:cNvPr id="736" name="Google Shape;736;p43"/>
          <p:cNvCxnSpPr/>
          <p:nvPr/>
        </p:nvCxnSpPr>
        <p:spPr>
          <a:xfrm>
            <a:off x="5775960" y="4971278"/>
            <a:ext cx="640080" cy="0"/>
          </a:xfrm>
          <a:prstGeom prst="straightConnector1">
            <a:avLst/>
          </a:prstGeom>
          <a:noFill/>
          <a:ln w="28575" cap="flat" cmpd="sng">
            <a:solidFill>
              <a:srgbClr val="3EA942"/>
            </a:solidFill>
            <a:prstDash val="solid"/>
            <a:miter lim="800000"/>
            <a:headEnd type="none" w="sm" len="sm"/>
            <a:tailEnd type="none" w="sm" len="sm"/>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0"/>
        <p:cNvGrpSpPr/>
        <p:nvPr/>
      </p:nvGrpSpPr>
      <p:grpSpPr>
        <a:xfrm>
          <a:off x="0" y="0"/>
          <a:ext cx="0" cy="0"/>
          <a:chOff x="0" y="0"/>
          <a:chExt cx="0" cy="0"/>
        </a:xfrm>
      </p:grpSpPr>
      <p:sp>
        <p:nvSpPr>
          <p:cNvPr id="741" name="Google Shape;741;p44"/>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2" name="Google Shape;742;p44"/>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743" name="Google Shape;743;p44"/>
          <p:cNvGrpSpPr/>
          <p:nvPr/>
        </p:nvGrpSpPr>
        <p:grpSpPr>
          <a:xfrm>
            <a:off x="0" y="1083484"/>
            <a:ext cx="355196" cy="673460"/>
            <a:chOff x="0" y="823811"/>
            <a:chExt cx="355196" cy="673460"/>
          </a:xfrm>
        </p:grpSpPr>
        <p:sp>
          <p:nvSpPr>
            <p:cNvPr id="744" name="Google Shape;744;p4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5" name="Google Shape;745;p4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46" name="Google Shape;746;p4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7" name="Google Shape;747;p4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8" name="Google Shape;748;p44"/>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49" name="Google Shape;749;p44"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750" name="Google Shape;750;p44"/>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Vamos criar um novo projeto chamado UsoModulos e vamos iniciar no node assim com instalar os módulos do Express e o Módulo criado por nós.</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Obs.: crie um arquivo de entry point chamado index.js</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Veja como ficou nosso package.json</a:t>
            </a:r>
            <a:endParaRPr/>
          </a:p>
          <a:p>
            <a:pPr marL="0" lvl="0" indent="0" algn="l" rtl="0">
              <a:lnSpc>
                <a:spcPct val="90000"/>
              </a:lnSpc>
              <a:spcBef>
                <a:spcPts val="1000"/>
              </a:spcBef>
              <a:spcAft>
                <a:spcPts val="0"/>
              </a:spcAft>
              <a:buClr>
                <a:schemeClr val="dk1"/>
              </a:buClr>
              <a:buSzPts val="1600"/>
              <a:buNone/>
            </a:pPr>
            <a:endParaRPr sz="1600">
              <a:solidFill>
                <a:srgbClr val="000000"/>
              </a:solidFill>
              <a:latin typeface="Ubuntu Light"/>
              <a:ea typeface="Ubuntu Light"/>
              <a:cs typeface="Ubuntu Light"/>
              <a:sym typeface="Ubuntu Light"/>
            </a:endParaRPr>
          </a:p>
        </p:txBody>
      </p:sp>
      <p:sp>
        <p:nvSpPr>
          <p:cNvPr id="751" name="Google Shape;751;p44"/>
          <p:cNvSpPr txBox="1"/>
          <p:nvPr/>
        </p:nvSpPr>
        <p:spPr>
          <a:xfrm>
            <a:off x="5873189" y="509570"/>
            <a:ext cx="5086715" cy="5640777"/>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p:txBody>
      </p:sp>
      <p:pic>
        <p:nvPicPr>
          <p:cNvPr id="752" name="Google Shape;752;p44"/>
          <p:cNvPicPr preferRelativeResize="0"/>
          <p:nvPr/>
        </p:nvPicPr>
        <p:blipFill rotWithShape="1">
          <a:blip r:embed="rId4">
            <a:alphaModFix/>
          </a:blip>
          <a:srcRect/>
          <a:stretch/>
        </p:blipFill>
        <p:spPr>
          <a:xfrm>
            <a:off x="5561330" y="855980"/>
            <a:ext cx="6134100" cy="4422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6"/>
        <p:cNvGrpSpPr/>
        <p:nvPr/>
      </p:nvGrpSpPr>
      <p:grpSpPr>
        <a:xfrm>
          <a:off x="0" y="0"/>
          <a:ext cx="0" cy="0"/>
          <a:chOff x="0" y="0"/>
          <a:chExt cx="0" cy="0"/>
        </a:xfrm>
      </p:grpSpPr>
      <p:sp>
        <p:nvSpPr>
          <p:cNvPr id="757" name="Google Shape;757;p4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8" name="Google Shape;758;p45"/>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759" name="Google Shape;759;p45"/>
          <p:cNvGrpSpPr/>
          <p:nvPr/>
        </p:nvGrpSpPr>
        <p:grpSpPr>
          <a:xfrm>
            <a:off x="0" y="1083484"/>
            <a:ext cx="355196" cy="673460"/>
            <a:chOff x="0" y="823811"/>
            <a:chExt cx="355196" cy="673460"/>
          </a:xfrm>
        </p:grpSpPr>
        <p:sp>
          <p:nvSpPr>
            <p:cNvPr id="760" name="Google Shape;760;p45"/>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1" name="Google Shape;761;p45"/>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62" name="Google Shape;762;p45"/>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3" name="Google Shape;763;p4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4" name="Google Shape;764;p45"/>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65" name="Google Shape;765;p45"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766" name="Google Shape;766;p45"/>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vamos abrir o arquivo index.js e códificá-lo como ao lado.</a:t>
            </a:r>
            <a:endParaRPr/>
          </a:p>
          <a:p>
            <a:pPr marL="0" lvl="0" indent="0" algn="l" rtl="0">
              <a:lnSpc>
                <a:spcPct val="90000"/>
              </a:lnSpc>
              <a:spcBef>
                <a:spcPts val="1000"/>
              </a:spcBef>
              <a:spcAft>
                <a:spcPts val="0"/>
              </a:spcAft>
              <a:buClr>
                <a:schemeClr val="dk1"/>
              </a:buClr>
              <a:buSzPts val="1600"/>
              <a:buNone/>
            </a:pPr>
            <a:endParaRPr sz="1600">
              <a:solidFill>
                <a:srgbClr val="000000"/>
              </a:solidFill>
              <a:latin typeface="Ubuntu Light"/>
              <a:ea typeface="Ubuntu Light"/>
              <a:cs typeface="Ubuntu Light"/>
              <a:sym typeface="Ubuntu Light"/>
            </a:endParaRPr>
          </a:p>
        </p:txBody>
      </p:sp>
      <p:sp>
        <p:nvSpPr>
          <p:cNvPr id="767" name="Google Shape;767;p45"/>
          <p:cNvSpPr txBox="1"/>
          <p:nvPr/>
        </p:nvSpPr>
        <p:spPr>
          <a:xfrm>
            <a:off x="5873189" y="509570"/>
            <a:ext cx="5086715" cy="5640777"/>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p:txBody>
      </p:sp>
      <p:pic>
        <p:nvPicPr>
          <p:cNvPr id="768" name="Google Shape;768;p45"/>
          <p:cNvPicPr preferRelativeResize="0"/>
          <p:nvPr/>
        </p:nvPicPr>
        <p:blipFill rotWithShape="1">
          <a:blip r:embed="rId4">
            <a:alphaModFix/>
          </a:blip>
          <a:srcRect/>
          <a:stretch/>
        </p:blipFill>
        <p:spPr>
          <a:xfrm>
            <a:off x="5873115" y="655955"/>
            <a:ext cx="5810250" cy="43789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2"/>
        <p:cNvGrpSpPr/>
        <p:nvPr/>
      </p:nvGrpSpPr>
      <p:grpSpPr>
        <a:xfrm>
          <a:off x="0" y="0"/>
          <a:ext cx="0" cy="0"/>
          <a:chOff x="0" y="0"/>
          <a:chExt cx="0" cy="0"/>
        </a:xfrm>
      </p:grpSpPr>
      <p:sp>
        <p:nvSpPr>
          <p:cNvPr id="773" name="Google Shape;773;p4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4" name="Google Shape;774;p4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775" name="Google Shape;775;p46"/>
          <p:cNvGrpSpPr/>
          <p:nvPr/>
        </p:nvGrpSpPr>
        <p:grpSpPr>
          <a:xfrm>
            <a:off x="0" y="1083484"/>
            <a:ext cx="355196" cy="673460"/>
            <a:chOff x="0" y="823811"/>
            <a:chExt cx="355196" cy="673460"/>
          </a:xfrm>
        </p:grpSpPr>
        <p:sp>
          <p:nvSpPr>
            <p:cNvPr id="776" name="Google Shape;776;p4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7" name="Google Shape;777;p4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78" name="Google Shape;778;p4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9" name="Google Shape;779;p4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0" name="Google Shape;780;p46"/>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81" name="Google Shape;781;p46"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782" name="Google Shape;782;p46"/>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Vamos testar nosso código e ver como ficou.</a:t>
            </a:r>
            <a:endParaRPr/>
          </a:p>
          <a:p>
            <a:pPr marL="0" lvl="0" indent="0" algn="l" rtl="0">
              <a:lnSpc>
                <a:spcPct val="90000"/>
              </a:lnSpc>
              <a:spcBef>
                <a:spcPts val="1000"/>
              </a:spcBef>
              <a:spcAft>
                <a:spcPts val="0"/>
              </a:spcAft>
              <a:buClr>
                <a:schemeClr val="dk1"/>
              </a:buClr>
              <a:buSzPts val="1600"/>
              <a:buNone/>
            </a:pPr>
            <a:endParaRPr sz="1600">
              <a:solidFill>
                <a:srgbClr val="000000"/>
              </a:solidFill>
              <a:latin typeface="Ubuntu Light"/>
              <a:ea typeface="Ubuntu Light"/>
              <a:cs typeface="Ubuntu Light"/>
              <a:sym typeface="Ubuntu Light"/>
            </a:endParaRPr>
          </a:p>
        </p:txBody>
      </p:sp>
      <p:sp>
        <p:nvSpPr>
          <p:cNvPr id="783" name="Google Shape;783;p46"/>
          <p:cNvSpPr txBox="1"/>
          <p:nvPr/>
        </p:nvSpPr>
        <p:spPr>
          <a:xfrm>
            <a:off x="5873189" y="509570"/>
            <a:ext cx="5086715" cy="5640777"/>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chemeClr val="dk1"/>
              </a:buClr>
              <a:buSzPts val="1600"/>
              <a:buFont typeface="Arial"/>
              <a:buNone/>
            </a:pPr>
            <a:endParaRPr sz="1600">
              <a:solidFill>
                <a:schemeClr val="dk1"/>
              </a:solidFill>
              <a:latin typeface="Ubuntu Light"/>
              <a:ea typeface="Ubuntu Light"/>
              <a:cs typeface="Ubuntu Light"/>
              <a:sym typeface="Ubuntu Light"/>
            </a:endParaRPr>
          </a:p>
        </p:txBody>
      </p:sp>
      <p:pic>
        <p:nvPicPr>
          <p:cNvPr id="784" name="Google Shape;784;p46"/>
          <p:cNvPicPr preferRelativeResize="0"/>
          <p:nvPr/>
        </p:nvPicPr>
        <p:blipFill rotWithShape="1">
          <a:blip r:embed="rId4">
            <a:alphaModFix/>
          </a:blip>
          <a:srcRect/>
          <a:stretch/>
        </p:blipFill>
        <p:spPr>
          <a:xfrm>
            <a:off x="5608955" y="1139190"/>
            <a:ext cx="6086475" cy="4381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0" name="Google Shape;790;p47"/>
          <p:cNvSpPr txBox="1">
            <a:spLocks noGrp="1"/>
          </p:cNvSpPr>
          <p:nvPr>
            <p:ph type="title"/>
          </p:nvPr>
        </p:nvSpPr>
        <p:spPr>
          <a:xfrm>
            <a:off x="1382597" y="3424348"/>
            <a:ext cx="9426806" cy="142441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B1B1B"/>
              </a:buClr>
              <a:buSzPts val="5400"/>
              <a:buFont typeface="Calibri"/>
              <a:buNone/>
            </a:pPr>
            <a:r>
              <a:rPr lang="pt-BR" sz="5400">
                <a:solidFill>
                  <a:srgbClr val="1B1B1B"/>
                </a:solidFill>
              </a:rPr>
              <a:t>Middlewares</a:t>
            </a:r>
            <a:endParaRPr/>
          </a:p>
        </p:txBody>
      </p:sp>
      <p:sp>
        <p:nvSpPr>
          <p:cNvPr id="791" name="Google Shape;791;p47"/>
          <p:cNvSpPr/>
          <p:nvPr/>
        </p:nvSpPr>
        <p:spPr>
          <a:xfrm>
            <a:off x="4908526" y="933319"/>
            <a:ext cx="2463430" cy="24860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2" name="Google Shape;792;p47"/>
          <p:cNvSpPr/>
          <p:nvPr/>
        </p:nvSpPr>
        <p:spPr>
          <a:xfrm>
            <a:off x="5117592" y="1268361"/>
            <a:ext cx="1956816" cy="1953058"/>
          </a:xfrm>
          <a:prstGeom prst="ellipse">
            <a:avLst/>
          </a:prstGeom>
          <a:solidFill>
            <a:srgbClr val="FFFFFF"/>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93" name="Google Shape;793;p47"/>
          <p:cNvPicPr preferRelativeResize="0"/>
          <p:nvPr/>
        </p:nvPicPr>
        <p:blipFill rotWithShape="1">
          <a:blip r:embed="rId3">
            <a:alphaModFix/>
          </a:blip>
          <a:srcRect l="33525" t="5243" r="33525" b="36179"/>
          <a:stretch/>
        </p:blipFill>
        <p:spPr>
          <a:xfrm>
            <a:off x="4860081" y="896194"/>
            <a:ext cx="2560320" cy="2560320"/>
          </a:xfrm>
          <a:custGeom>
            <a:avLst/>
            <a:gdLst/>
            <a:ahLst/>
            <a:cxnLst/>
            <a:rect l="l" t="t" r="r" b="b"/>
            <a:pathLst>
              <a:path w="4017196" h="4017196" extrusionOk="0">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a:noFill/>
          <a:ln>
            <a:noFill/>
          </a:ln>
        </p:spPr>
      </p:pic>
      <p:pic>
        <p:nvPicPr>
          <p:cNvPr id="794" name="Google Shape;794;p47" descr="TheKenyanDev: How to Restart a Node.js App Programmatically."/>
          <p:cNvPicPr preferRelativeResize="0">
            <a:picLocks noGrp="1"/>
          </p:cNvPicPr>
          <p:nvPr>
            <p:ph type="body" idx="1"/>
          </p:nvPr>
        </p:nvPicPr>
        <p:blipFill rotWithShape="1">
          <a:blip r:embed="rId4">
            <a:alphaModFix/>
          </a:blip>
          <a:srcRect/>
          <a:stretch/>
        </p:blipFill>
        <p:spPr>
          <a:xfrm>
            <a:off x="5181600" y="1330490"/>
            <a:ext cx="1828800" cy="1828800"/>
          </a:xfrm>
          <a:prstGeom prst="rect">
            <a:avLst/>
          </a:prstGeom>
          <a:noFill/>
          <a:ln>
            <a:noFill/>
          </a:ln>
        </p:spPr>
      </p:pic>
      <p:cxnSp>
        <p:nvCxnSpPr>
          <p:cNvPr id="795" name="Google Shape;795;p47"/>
          <p:cNvCxnSpPr/>
          <p:nvPr/>
        </p:nvCxnSpPr>
        <p:spPr>
          <a:xfrm>
            <a:off x="5775960" y="4971278"/>
            <a:ext cx="640080" cy="0"/>
          </a:xfrm>
          <a:prstGeom prst="straightConnector1">
            <a:avLst/>
          </a:prstGeom>
          <a:noFill/>
          <a:ln w="28575" cap="flat" cmpd="sng">
            <a:solidFill>
              <a:srgbClr val="3EA942"/>
            </a:solidFill>
            <a:prstDash val="solid"/>
            <a:miter lim="800000"/>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9"/>
        <p:cNvGrpSpPr/>
        <p:nvPr/>
      </p:nvGrpSpPr>
      <p:grpSpPr>
        <a:xfrm>
          <a:off x="0" y="0"/>
          <a:ext cx="0" cy="0"/>
          <a:chOff x="0" y="0"/>
          <a:chExt cx="0" cy="0"/>
        </a:xfrm>
      </p:grpSpPr>
      <p:sp>
        <p:nvSpPr>
          <p:cNvPr id="800" name="Google Shape;800;p48"/>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1" name="Google Shape;801;p48"/>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02" name="Google Shape;802;p48"/>
          <p:cNvGrpSpPr/>
          <p:nvPr/>
        </p:nvGrpSpPr>
        <p:grpSpPr>
          <a:xfrm>
            <a:off x="0" y="1083484"/>
            <a:ext cx="355196" cy="673460"/>
            <a:chOff x="0" y="823811"/>
            <a:chExt cx="355196" cy="673460"/>
          </a:xfrm>
        </p:grpSpPr>
        <p:sp>
          <p:nvSpPr>
            <p:cNvPr id="803" name="Google Shape;803;p48"/>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4" name="Google Shape;804;p48"/>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05" name="Google Shape;805;p48"/>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6" name="Google Shape;806;p48"/>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7" name="Google Shape;807;p48"/>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08" name="Google Shape;808;p48"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809" name="Google Shape;809;p48"/>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As funções de middleware são funções que têm acesso ao objeto de solicitação (req), ao objeto de resposta (res) e à próxima função de middleware no ciclo de solicitação-resposta do aplicativo. Essas funções são usadas para modificar objetos req e res para tarefas como análise de corpos de solicitação, adição de cabeçalhos de resposta, verificações de estados  e outros</a:t>
            </a:r>
            <a:endParaRPr/>
          </a:p>
        </p:txBody>
      </p:sp>
      <p:sp>
        <p:nvSpPr>
          <p:cNvPr id="810" name="Google Shape;810;p48"/>
          <p:cNvSpPr txBox="1"/>
          <p:nvPr/>
        </p:nvSpPr>
        <p:spPr>
          <a:xfrm>
            <a:off x="5838264" y="514015"/>
            <a:ext cx="5086715" cy="5640777"/>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chemeClr val="dk1"/>
              </a:buClr>
              <a:buSzPts val="1800"/>
              <a:buFont typeface="Arial"/>
              <a:buNone/>
            </a:pPr>
            <a:r>
              <a:rPr lang="pt-BR" sz="1800" b="1">
                <a:solidFill>
                  <a:schemeClr val="dk1"/>
                </a:solidFill>
                <a:latin typeface="Ubuntu Light"/>
                <a:ea typeface="Ubuntu Light"/>
                <a:cs typeface="Ubuntu Light"/>
                <a:sym typeface="Ubuntu Light"/>
              </a:rPr>
              <a:t>Um middleware é chamado a cada solicitação da sua aplicação.</a:t>
            </a:r>
            <a:endParaRPr/>
          </a:p>
          <a:p>
            <a:pPr marL="0" marR="0" lvl="0" indent="0" algn="just" rtl="0">
              <a:lnSpc>
                <a:spcPct val="150000"/>
              </a:lnSpc>
              <a:spcBef>
                <a:spcPts val="1000"/>
              </a:spcBef>
              <a:spcAft>
                <a:spcPts val="0"/>
              </a:spcAft>
              <a:buClr>
                <a:schemeClr val="dk1"/>
              </a:buClr>
              <a:buSzPts val="1800"/>
              <a:buFont typeface="Arial"/>
              <a:buNone/>
            </a:pPr>
            <a:r>
              <a:rPr lang="pt-BR" sz="1800" b="1">
                <a:solidFill>
                  <a:schemeClr val="dk1"/>
                </a:solidFill>
                <a:latin typeface="Ubuntu Light"/>
                <a:ea typeface="Ubuntu Light"/>
                <a:cs typeface="Ubuntu Light"/>
                <a:sym typeface="Ubuntu Light"/>
              </a:rPr>
              <a:t>Portato você terá uma checagem todas as vezes que uma rota for solicitada.</a:t>
            </a:r>
            <a:endParaRPr/>
          </a:p>
          <a:p>
            <a:pPr marL="0" marR="0" lvl="0" indent="0" algn="just" rtl="0">
              <a:lnSpc>
                <a:spcPct val="150000"/>
              </a:lnSpc>
              <a:spcBef>
                <a:spcPts val="1000"/>
              </a:spcBef>
              <a:spcAft>
                <a:spcPts val="0"/>
              </a:spcAft>
              <a:buClr>
                <a:schemeClr val="dk1"/>
              </a:buClr>
              <a:buSzPts val="1800"/>
              <a:buFont typeface="Arial"/>
              <a:buNone/>
            </a:pPr>
            <a:endParaRPr sz="1800" b="1">
              <a:solidFill>
                <a:schemeClr val="dk1"/>
              </a:solidFill>
              <a:latin typeface="Ubuntu Light"/>
              <a:ea typeface="Ubuntu Light"/>
              <a:cs typeface="Ubuntu Light"/>
              <a:sym typeface="Ubuntu Light"/>
            </a:endParaRPr>
          </a:p>
          <a:p>
            <a:pPr marL="0" marR="0" lvl="0" indent="0" algn="just" rtl="0">
              <a:lnSpc>
                <a:spcPct val="150000"/>
              </a:lnSpc>
              <a:spcBef>
                <a:spcPts val="1000"/>
              </a:spcBef>
              <a:spcAft>
                <a:spcPts val="0"/>
              </a:spcAft>
              <a:buClr>
                <a:schemeClr val="dk1"/>
              </a:buClr>
              <a:buSzPts val="1800"/>
              <a:buFont typeface="Arial"/>
              <a:buNone/>
            </a:pPr>
            <a:r>
              <a:rPr lang="pt-BR" sz="1800" b="1">
                <a:solidFill>
                  <a:schemeClr val="dk1"/>
                </a:solidFill>
                <a:latin typeface="Ubuntu Light"/>
                <a:ea typeface="Ubuntu Light"/>
                <a:cs typeface="Ubuntu Light"/>
                <a:sym typeface="Ubuntu Light"/>
              </a:rPr>
              <a:t>Vejamos um exemplo em nosso projeto.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4"/>
        <p:cNvGrpSpPr/>
        <p:nvPr/>
      </p:nvGrpSpPr>
      <p:grpSpPr>
        <a:xfrm>
          <a:off x="0" y="0"/>
          <a:ext cx="0" cy="0"/>
          <a:chOff x="0" y="0"/>
          <a:chExt cx="0" cy="0"/>
        </a:xfrm>
      </p:grpSpPr>
      <p:sp>
        <p:nvSpPr>
          <p:cNvPr id="815" name="Google Shape;815;p49"/>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6" name="Google Shape;816;p49"/>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17" name="Google Shape;817;p49"/>
          <p:cNvGrpSpPr/>
          <p:nvPr/>
        </p:nvGrpSpPr>
        <p:grpSpPr>
          <a:xfrm>
            <a:off x="0" y="1083484"/>
            <a:ext cx="355196" cy="673460"/>
            <a:chOff x="0" y="823811"/>
            <a:chExt cx="355196" cy="673460"/>
          </a:xfrm>
        </p:grpSpPr>
        <p:sp>
          <p:nvSpPr>
            <p:cNvPr id="818" name="Google Shape;818;p4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9" name="Google Shape;819;p4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20" name="Google Shape;820;p49"/>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1" name="Google Shape;821;p4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2" name="Google Shape;822;p49"/>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23" name="Google Shape;823;p49"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824" name="Google Shape;824;p49"/>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Você pode aplicar um middleware de forma global ou fazendo uma aplicação diretamente na rota que deseja.</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Vamos inserir um middleware global em nossa aplicação e criar mais algumas rotas.</a:t>
            </a:r>
            <a:endParaRPr/>
          </a:p>
          <a:p>
            <a:pPr marL="0" lvl="0" indent="0" algn="l" rtl="0">
              <a:lnSpc>
                <a:spcPct val="150000"/>
              </a:lnSpc>
              <a:spcBef>
                <a:spcPts val="1000"/>
              </a:spcBef>
              <a:spcAft>
                <a:spcPts val="0"/>
              </a:spcAft>
              <a:buClr>
                <a:schemeClr val="dk1"/>
              </a:buClr>
              <a:buSzPts val="1800"/>
              <a:buNone/>
            </a:pPr>
            <a:endParaRPr sz="1800" b="1">
              <a:latin typeface="Ubuntu Light"/>
              <a:ea typeface="Ubuntu Light"/>
              <a:cs typeface="Ubuntu Light"/>
              <a:sym typeface="Ubuntu Light"/>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Veja o resultado</a:t>
            </a:r>
            <a:endParaRPr/>
          </a:p>
        </p:txBody>
      </p:sp>
      <p:pic>
        <p:nvPicPr>
          <p:cNvPr id="825" name="Google Shape;825;p49"/>
          <p:cNvPicPr preferRelativeResize="0"/>
          <p:nvPr/>
        </p:nvPicPr>
        <p:blipFill rotWithShape="1">
          <a:blip r:embed="rId4">
            <a:alphaModFix/>
          </a:blip>
          <a:srcRect/>
          <a:stretch/>
        </p:blipFill>
        <p:spPr>
          <a:xfrm>
            <a:off x="5720080" y="772795"/>
            <a:ext cx="5963285" cy="519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5"/>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36" name="Google Shape;136;p5"/>
          <p:cNvGrpSpPr/>
          <p:nvPr/>
        </p:nvGrpSpPr>
        <p:grpSpPr>
          <a:xfrm>
            <a:off x="0" y="1083484"/>
            <a:ext cx="355196" cy="673460"/>
            <a:chOff x="0" y="823811"/>
            <a:chExt cx="355196" cy="673460"/>
          </a:xfrm>
        </p:grpSpPr>
        <p:sp>
          <p:nvSpPr>
            <p:cNvPr id="137" name="Google Shape;137;p5"/>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5"/>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9" name="Google Shape;139;p5"/>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5"/>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2" name="Google Shape;142;p5"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143" name="Google Shape;143;p5"/>
          <p:cNvSpPr txBox="1">
            <a:spLocks noGrp="1"/>
          </p:cNvSpPr>
          <p:nvPr>
            <p:ph type="body" idx="1"/>
          </p:nvPr>
        </p:nvSpPr>
        <p:spPr>
          <a:xfrm>
            <a:off x="371791" y="2224322"/>
            <a:ext cx="4559425" cy="3979585"/>
          </a:xfrm>
          <a:prstGeom prst="rect">
            <a:avLst/>
          </a:prstGeom>
          <a:noFill/>
          <a:ln>
            <a:noFill/>
          </a:ln>
        </p:spPr>
        <p:txBody>
          <a:bodyPr spcFirstLastPara="1" wrap="square" lIns="91425" tIns="45700" rIns="91425" bIns="45700" anchor="ctr" anchorCtr="0">
            <a:normAutofit fontScale="85000" lnSpcReduction="10000"/>
          </a:bodyPr>
          <a:lstStyle/>
          <a:p>
            <a:pPr marL="228600" lvl="0" indent="-228600" algn="l" rtl="0">
              <a:lnSpc>
                <a:spcPct val="150000"/>
              </a:lnSpc>
              <a:spcBef>
                <a:spcPts val="0"/>
              </a:spcBef>
              <a:spcAft>
                <a:spcPts val="0"/>
              </a:spcAft>
              <a:buClr>
                <a:schemeClr val="dk1"/>
              </a:buClr>
              <a:buSzPct val="100000"/>
              <a:buFont typeface="Arial"/>
              <a:buChar char="•"/>
            </a:pPr>
            <a:r>
              <a:rPr lang="pt-BR" sz="1800" b="1" i="0" u="none" strike="noStrike">
                <a:latin typeface="Ubuntu Light"/>
                <a:ea typeface="Ubuntu Light"/>
                <a:cs typeface="Ubuntu Light"/>
                <a:sym typeface="Ubuntu Light"/>
              </a:rPr>
              <a:t> </a:t>
            </a:r>
            <a:r>
              <a:rPr lang="pt-BR" sz="2100" b="1" i="0" u="none" strike="noStrike">
                <a:latin typeface="Ubuntu Light"/>
                <a:ea typeface="Ubuntu Light"/>
                <a:cs typeface="Ubuntu Light"/>
                <a:sym typeface="Ubuntu Light"/>
              </a:rPr>
              <a:t>Environment Setup(Configuração de ambiente)</a:t>
            </a:r>
            <a:endParaRPr/>
          </a:p>
          <a:p>
            <a:pPr marL="228600" lvl="0" indent="-228600" algn="just" rtl="0">
              <a:lnSpc>
                <a:spcPct val="150000"/>
              </a:lnSpc>
              <a:spcBef>
                <a:spcPts val="1000"/>
              </a:spcBef>
              <a:spcAft>
                <a:spcPts val="0"/>
              </a:spcAft>
              <a:buClr>
                <a:schemeClr val="dk1"/>
              </a:buClr>
              <a:buSzPct val="100000"/>
              <a:buFont typeface="Arial"/>
              <a:buChar char="•"/>
            </a:pPr>
            <a:r>
              <a:rPr lang="pt-BR" sz="2100">
                <a:latin typeface="Ubuntu Light"/>
                <a:ea typeface="Ubuntu Light"/>
                <a:cs typeface="Ubuntu Light"/>
                <a:sym typeface="Ubuntu Light"/>
              </a:rPr>
              <a:t>Para trabalhar com o nodejs basta instalar o Node e NPM(este é instalado automaticamente, quando feito em Windows). </a:t>
            </a:r>
            <a:endParaRPr/>
          </a:p>
          <a:p>
            <a:pPr marL="228600" lvl="0" indent="-228600" algn="just" rtl="0">
              <a:lnSpc>
                <a:spcPct val="150000"/>
              </a:lnSpc>
              <a:spcBef>
                <a:spcPts val="1000"/>
              </a:spcBef>
              <a:spcAft>
                <a:spcPts val="0"/>
              </a:spcAft>
              <a:buClr>
                <a:schemeClr val="dk1"/>
              </a:buClr>
              <a:buSzPct val="100000"/>
              <a:buFont typeface="Arial"/>
              <a:buChar char="•"/>
            </a:pPr>
            <a:r>
              <a:rPr lang="pt-BR" sz="2100" i="0">
                <a:latin typeface="Ubuntu Light"/>
                <a:ea typeface="Ubuntu Light"/>
                <a:cs typeface="Ubuntu Light"/>
                <a:sym typeface="Ubuntu Light"/>
              </a:rPr>
              <a:t>Para escrever seus códigos basta instalar o Microsoft Visual Studio Code.</a:t>
            </a:r>
            <a:endParaRPr/>
          </a:p>
          <a:p>
            <a:pPr marL="228600" lvl="0" indent="-228600" algn="just" rtl="0">
              <a:lnSpc>
                <a:spcPct val="150000"/>
              </a:lnSpc>
              <a:spcBef>
                <a:spcPts val="1000"/>
              </a:spcBef>
              <a:spcAft>
                <a:spcPts val="0"/>
              </a:spcAft>
              <a:buClr>
                <a:schemeClr val="dk1"/>
              </a:buClr>
              <a:buSzPct val="100000"/>
              <a:buFont typeface="Arial"/>
              <a:buChar char="•"/>
            </a:pPr>
            <a:r>
              <a:rPr lang="pt-BR" sz="2100" i="0">
                <a:latin typeface="Ubuntu Light"/>
                <a:ea typeface="Ubuntu Light"/>
                <a:cs typeface="Ubuntu Light"/>
                <a:sym typeface="Ubuntu Light"/>
              </a:rPr>
              <a:t>Agora é só escrever o código e testar.</a:t>
            </a:r>
            <a:endParaRPr/>
          </a:p>
        </p:txBody>
      </p:sp>
      <p:pic>
        <p:nvPicPr>
          <p:cNvPr id="144" name="Google Shape;144;p5"/>
          <p:cNvPicPr preferRelativeResize="0"/>
          <p:nvPr/>
        </p:nvPicPr>
        <p:blipFill rotWithShape="1">
          <a:blip r:embed="rId4">
            <a:alphaModFix/>
          </a:blip>
          <a:srcRect/>
          <a:stretch/>
        </p:blipFill>
        <p:spPr>
          <a:xfrm>
            <a:off x="5815229" y="686200"/>
            <a:ext cx="5236638" cy="3941556"/>
          </a:xfrm>
          <a:prstGeom prst="rect">
            <a:avLst/>
          </a:prstGeom>
          <a:noFill/>
          <a:ln>
            <a:noFill/>
          </a:ln>
        </p:spPr>
      </p:pic>
      <p:pic>
        <p:nvPicPr>
          <p:cNvPr id="145" name="Google Shape;145;p5" descr="Update icon · Issue #6607 · microsoft/vscode · GitHub"/>
          <p:cNvPicPr preferRelativeResize="0"/>
          <p:nvPr/>
        </p:nvPicPr>
        <p:blipFill rotWithShape="1">
          <a:blip r:embed="rId5">
            <a:alphaModFix/>
          </a:blip>
          <a:srcRect/>
          <a:stretch/>
        </p:blipFill>
        <p:spPr>
          <a:xfrm>
            <a:off x="9200715" y="4001977"/>
            <a:ext cx="2244120" cy="2279263"/>
          </a:xfrm>
          <a:prstGeom prst="rect">
            <a:avLst/>
          </a:prstGeom>
          <a:noFill/>
          <a:ln>
            <a:noFill/>
          </a:ln>
        </p:spPr>
      </p:pic>
      <p:sp>
        <p:nvSpPr>
          <p:cNvPr id="146" name="Google Shape;146;p5"/>
          <p:cNvSpPr txBox="1"/>
          <p:nvPr/>
        </p:nvSpPr>
        <p:spPr>
          <a:xfrm>
            <a:off x="5735796" y="4697557"/>
            <a:ext cx="60941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0" i="0" u="none" strike="noStrike" cap="none">
                <a:solidFill>
                  <a:schemeClr val="dk1"/>
                </a:solidFill>
                <a:latin typeface="Calibri"/>
                <a:ea typeface="Calibri"/>
                <a:cs typeface="Calibri"/>
                <a:sym typeface="Calibri"/>
              </a:rPr>
              <a:t>https://nodejs.org/en/download/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9"/>
        <p:cNvGrpSpPr/>
        <p:nvPr/>
      </p:nvGrpSpPr>
      <p:grpSpPr>
        <a:xfrm>
          <a:off x="0" y="0"/>
          <a:ext cx="0" cy="0"/>
          <a:chOff x="0" y="0"/>
          <a:chExt cx="0" cy="0"/>
        </a:xfrm>
      </p:grpSpPr>
      <p:sp>
        <p:nvSpPr>
          <p:cNvPr id="830" name="Google Shape;830;p50"/>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1" name="Google Shape;831;p50"/>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32" name="Google Shape;832;p50"/>
          <p:cNvGrpSpPr/>
          <p:nvPr/>
        </p:nvGrpSpPr>
        <p:grpSpPr>
          <a:xfrm>
            <a:off x="0" y="1083484"/>
            <a:ext cx="355196" cy="673460"/>
            <a:chOff x="0" y="823811"/>
            <a:chExt cx="355196" cy="673460"/>
          </a:xfrm>
        </p:grpSpPr>
        <p:sp>
          <p:nvSpPr>
            <p:cNvPr id="833" name="Google Shape;833;p50"/>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4" name="Google Shape;834;p50"/>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35" name="Google Shape;835;p50"/>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6" name="Google Shape;836;p50"/>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7" name="Google Shape;837;p50"/>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38" name="Google Shape;838;p50"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839" name="Google Shape;839;p50"/>
          <p:cNvSpPr txBox="1">
            <a:spLocks noGrp="1"/>
          </p:cNvSpPr>
          <p:nvPr>
            <p:ph type="body" idx="1"/>
          </p:nvPr>
        </p:nvSpPr>
        <p:spPr>
          <a:xfrm>
            <a:off x="427990" y="2224405"/>
            <a:ext cx="2736215"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Vamos testar e veja o resultado</a:t>
            </a:r>
            <a:endParaRPr/>
          </a:p>
        </p:txBody>
      </p:sp>
      <p:pic>
        <p:nvPicPr>
          <p:cNvPr id="840" name="Google Shape;840;p50"/>
          <p:cNvPicPr preferRelativeResize="0"/>
          <p:nvPr/>
        </p:nvPicPr>
        <p:blipFill rotWithShape="1">
          <a:blip r:embed="rId4">
            <a:alphaModFix/>
          </a:blip>
          <a:srcRect/>
          <a:stretch/>
        </p:blipFill>
        <p:spPr>
          <a:xfrm>
            <a:off x="0" y="-81915"/>
            <a:ext cx="12192000" cy="693991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4"/>
        <p:cNvGrpSpPr/>
        <p:nvPr/>
      </p:nvGrpSpPr>
      <p:grpSpPr>
        <a:xfrm>
          <a:off x="0" y="0"/>
          <a:ext cx="0" cy="0"/>
          <a:chOff x="0" y="0"/>
          <a:chExt cx="0" cy="0"/>
        </a:xfrm>
      </p:grpSpPr>
      <p:sp>
        <p:nvSpPr>
          <p:cNvPr id="845" name="Google Shape;845;p51"/>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6" name="Google Shape;846;p51"/>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47" name="Google Shape;847;p51"/>
          <p:cNvGrpSpPr/>
          <p:nvPr/>
        </p:nvGrpSpPr>
        <p:grpSpPr>
          <a:xfrm>
            <a:off x="0" y="1083484"/>
            <a:ext cx="355196" cy="673460"/>
            <a:chOff x="0" y="823811"/>
            <a:chExt cx="355196" cy="673460"/>
          </a:xfrm>
        </p:grpSpPr>
        <p:sp>
          <p:nvSpPr>
            <p:cNvPr id="848" name="Google Shape;848;p51"/>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51"/>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50" name="Google Shape;850;p51"/>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1" name="Google Shape;851;p51"/>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2" name="Google Shape;852;p51"/>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53" name="Google Shape;853;p51"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854" name="Google Shape;854;p51"/>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Vamos trabalhar com o middleware de forma direcionada, ou seja, aplicada a uma rota especifica. </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Criaremos uma função e vamos chamar essa função dentro de nossa rota para que ela atue nesse código.</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veja</a:t>
            </a:r>
            <a:endParaRPr/>
          </a:p>
        </p:txBody>
      </p:sp>
      <p:pic>
        <p:nvPicPr>
          <p:cNvPr id="855" name="Google Shape;855;p51"/>
          <p:cNvPicPr preferRelativeResize="0"/>
          <p:nvPr/>
        </p:nvPicPr>
        <p:blipFill rotWithShape="1">
          <a:blip r:embed="rId4">
            <a:alphaModFix/>
          </a:blip>
          <a:srcRect/>
          <a:stretch/>
        </p:blipFill>
        <p:spPr>
          <a:xfrm>
            <a:off x="5951220" y="1426845"/>
            <a:ext cx="5478145" cy="366839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9"/>
        <p:cNvGrpSpPr/>
        <p:nvPr/>
      </p:nvGrpSpPr>
      <p:grpSpPr>
        <a:xfrm>
          <a:off x="0" y="0"/>
          <a:ext cx="0" cy="0"/>
          <a:chOff x="0" y="0"/>
          <a:chExt cx="0" cy="0"/>
        </a:xfrm>
      </p:grpSpPr>
      <p:sp>
        <p:nvSpPr>
          <p:cNvPr id="860" name="Google Shape;860;p52"/>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1" name="Google Shape;861;p52"/>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62" name="Google Shape;862;p52"/>
          <p:cNvGrpSpPr/>
          <p:nvPr/>
        </p:nvGrpSpPr>
        <p:grpSpPr>
          <a:xfrm>
            <a:off x="0" y="1083484"/>
            <a:ext cx="355196" cy="673460"/>
            <a:chOff x="0" y="823811"/>
            <a:chExt cx="355196" cy="673460"/>
          </a:xfrm>
        </p:grpSpPr>
        <p:sp>
          <p:nvSpPr>
            <p:cNvPr id="863" name="Google Shape;863;p52"/>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4" name="Google Shape;864;p52"/>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65" name="Google Shape;865;p52"/>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6" name="Google Shape;866;p52"/>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7" name="Google Shape;867;p52"/>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8" name="Google Shape;868;p52"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869" name="Google Shape;869;p52"/>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Você pode passar dados de um middleware para outro middleware usando elementos de paramentros como req e res. </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Veja o exemplo</a:t>
            </a:r>
            <a:endParaRPr/>
          </a:p>
        </p:txBody>
      </p:sp>
      <p:pic>
        <p:nvPicPr>
          <p:cNvPr id="870" name="Google Shape;870;p52"/>
          <p:cNvPicPr preferRelativeResize="0"/>
          <p:nvPr/>
        </p:nvPicPr>
        <p:blipFill rotWithShape="1">
          <a:blip r:embed="rId4">
            <a:alphaModFix/>
          </a:blip>
          <a:srcRect/>
          <a:stretch/>
        </p:blipFill>
        <p:spPr>
          <a:xfrm>
            <a:off x="5853430" y="4906645"/>
            <a:ext cx="5659755" cy="1256665"/>
          </a:xfrm>
          <a:prstGeom prst="rect">
            <a:avLst/>
          </a:prstGeom>
          <a:noFill/>
          <a:ln>
            <a:noFill/>
          </a:ln>
        </p:spPr>
      </p:pic>
      <p:pic>
        <p:nvPicPr>
          <p:cNvPr id="871" name="Google Shape;871;p52"/>
          <p:cNvPicPr preferRelativeResize="0"/>
          <p:nvPr/>
        </p:nvPicPr>
        <p:blipFill rotWithShape="1">
          <a:blip r:embed="rId5">
            <a:alphaModFix/>
          </a:blip>
          <a:srcRect/>
          <a:stretch/>
        </p:blipFill>
        <p:spPr>
          <a:xfrm>
            <a:off x="6011545" y="1083310"/>
            <a:ext cx="5008245" cy="23590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5"/>
        <p:cNvGrpSpPr/>
        <p:nvPr/>
      </p:nvGrpSpPr>
      <p:grpSpPr>
        <a:xfrm>
          <a:off x="0" y="0"/>
          <a:ext cx="0" cy="0"/>
          <a:chOff x="0" y="0"/>
          <a:chExt cx="0" cy="0"/>
        </a:xfrm>
      </p:grpSpPr>
      <p:sp>
        <p:nvSpPr>
          <p:cNvPr id="876" name="Google Shape;876;p53"/>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7" name="Google Shape;877;p53"/>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78" name="Google Shape;878;p53"/>
          <p:cNvGrpSpPr/>
          <p:nvPr/>
        </p:nvGrpSpPr>
        <p:grpSpPr>
          <a:xfrm>
            <a:off x="0" y="1083484"/>
            <a:ext cx="355196" cy="673460"/>
            <a:chOff x="0" y="823811"/>
            <a:chExt cx="355196" cy="673460"/>
          </a:xfrm>
        </p:grpSpPr>
        <p:sp>
          <p:nvSpPr>
            <p:cNvPr id="879" name="Google Shape;879;p53"/>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0" name="Google Shape;880;p53"/>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81" name="Google Shape;881;p53"/>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2" name="Google Shape;882;p53"/>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3" name="Google Shape;883;p53"/>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84" name="Google Shape;884;p53"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885" name="Google Shape;885;p53"/>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Vamos implementar uma estrutura de autenticaçãop usando Json Web Token</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iremos fazer a instalação do jwt com o comando</a:t>
            </a:r>
            <a:endParaRPr/>
          </a:p>
          <a:p>
            <a:pPr marL="0" lvl="0" indent="0" algn="l" rtl="0">
              <a:lnSpc>
                <a:spcPct val="150000"/>
              </a:lnSpc>
              <a:spcBef>
                <a:spcPts val="1000"/>
              </a:spcBef>
              <a:spcAft>
                <a:spcPts val="0"/>
              </a:spcAft>
              <a:buClr>
                <a:schemeClr val="dk1"/>
              </a:buClr>
              <a:buSzPts val="1800"/>
              <a:buNone/>
            </a:pPr>
            <a:r>
              <a:rPr lang="pt-BR" sz="1800" b="1">
                <a:latin typeface="Ubuntu Light"/>
                <a:ea typeface="Ubuntu Light"/>
                <a:cs typeface="Ubuntu Light"/>
                <a:sym typeface="Ubuntu Light"/>
              </a:rPr>
              <a:t>npm install jsonwebtoken --save</a:t>
            </a:r>
            <a:endParaRPr/>
          </a:p>
        </p:txBody>
      </p:sp>
      <p:pic>
        <p:nvPicPr>
          <p:cNvPr id="886" name="Google Shape;886;p53"/>
          <p:cNvPicPr preferRelativeResize="0"/>
          <p:nvPr/>
        </p:nvPicPr>
        <p:blipFill rotWithShape="1">
          <a:blip r:embed="rId4">
            <a:alphaModFix/>
          </a:blip>
          <a:srcRect/>
          <a:stretch/>
        </p:blipFill>
        <p:spPr>
          <a:xfrm>
            <a:off x="5978525" y="855980"/>
            <a:ext cx="5558155" cy="1048385"/>
          </a:xfrm>
          <a:prstGeom prst="rect">
            <a:avLst/>
          </a:prstGeom>
          <a:noFill/>
          <a:ln>
            <a:noFill/>
          </a:ln>
        </p:spPr>
      </p:pic>
      <p:pic>
        <p:nvPicPr>
          <p:cNvPr id="887" name="Google Shape;887;p53"/>
          <p:cNvPicPr preferRelativeResize="0"/>
          <p:nvPr/>
        </p:nvPicPr>
        <p:blipFill rotWithShape="1">
          <a:blip r:embed="rId5">
            <a:alphaModFix/>
          </a:blip>
          <a:srcRect/>
          <a:stretch/>
        </p:blipFill>
        <p:spPr>
          <a:xfrm>
            <a:off x="5852160" y="2224405"/>
            <a:ext cx="5676900" cy="1885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1"/>
        <p:cNvGrpSpPr/>
        <p:nvPr/>
      </p:nvGrpSpPr>
      <p:grpSpPr>
        <a:xfrm>
          <a:off x="0" y="0"/>
          <a:ext cx="0" cy="0"/>
          <a:chOff x="0" y="0"/>
          <a:chExt cx="0" cy="0"/>
        </a:xfrm>
      </p:grpSpPr>
      <p:sp>
        <p:nvSpPr>
          <p:cNvPr id="892" name="Google Shape;892;p54"/>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3" name="Google Shape;893;p54"/>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894" name="Google Shape;894;p54"/>
          <p:cNvGrpSpPr/>
          <p:nvPr/>
        </p:nvGrpSpPr>
        <p:grpSpPr>
          <a:xfrm>
            <a:off x="0" y="1083484"/>
            <a:ext cx="355196" cy="673460"/>
            <a:chOff x="0" y="823811"/>
            <a:chExt cx="355196" cy="673460"/>
          </a:xfrm>
        </p:grpSpPr>
        <p:sp>
          <p:nvSpPr>
            <p:cNvPr id="895" name="Google Shape;895;p54"/>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6" name="Google Shape;896;p54"/>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97" name="Google Shape;897;p54"/>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8" name="Google Shape;898;p54"/>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9" name="Google Shape;899;p54"/>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00" name="Google Shape;900;p54"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901" name="Google Shape;901;p54"/>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Aplicação do middlware em uma rota de admin</a:t>
            </a:r>
            <a:endParaRPr/>
          </a:p>
          <a:p>
            <a:pPr marL="0" lvl="0" indent="0" algn="l" rtl="0">
              <a:lnSpc>
                <a:spcPct val="150000"/>
              </a:lnSpc>
              <a:spcBef>
                <a:spcPts val="1000"/>
              </a:spcBef>
              <a:spcAft>
                <a:spcPts val="0"/>
              </a:spcAft>
              <a:buClr>
                <a:schemeClr val="dk1"/>
              </a:buClr>
              <a:buSzPts val="1800"/>
              <a:buNone/>
            </a:pPr>
            <a:endParaRPr sz="1800" b="1">
              <a:latin typeface="Ubuntu Light"/>
              <a:ea typeface="Ubuntu Light"/>
              <a:cs typeface="Ubuntu Light"/>
              <a:sym typeface="Ubuntu Light"/>
            </a:endParaRPr>
          </a:p>
          <a:p>
            <a:pPr marL="0" lvl="0" indent="0" algn="l" rtl="0">
              <a:lnSpc>
                <a:spcPct val="150000"/>
              </a:lnSpc>
              <a:spcBef>
                <a:spcPts val="1000"/>
              </a:spcBef>
              <a:spcAft>
                <a:spcPts val="0"/>
              </a:spcAft>
              <a:buClr>
                <a:schemeClr val="dk1"/>
              </a:buClr>
              <a:buSzPts val="1800"/>
              <a:buNone/>
            </a:pPr>
            <a:endParaRPr sz="1800" b="1">
              <a:latin typeface="Ubuntu Light"/>
              <a:ea typeface="Ubuntu Light"/>
              <a:cs typeface="Ubuntu Light"/>
              <a:sym typeface="Ubuntu Light"/>
            </a:endParaRPr>
          </a:p>
        </p:txBody>
      </p:sp>
      <p:pic>
        <p:nvPicPr>
          <p:cNvPr id="902" name="Google Shape;902;p54"/>
          <p:cNvPicPr preferRelativeResize="0"/>
          <p:nvPr/>
        </p:nvPicPr>
        <p:blipFill rotWithShape="1">
          <a:blip r:embed="rId4">
            <a:alphaModFix/>
          </a:blip>
          <a:srcRect/>
          <a:stretch/>
        </p:blipFill>
        <p:spPr>
          <a:xfrm>
            <a:off x="5702300" y="2560320"/>
            <a:ext cx="5993130" cy="83693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6"/>
        <p:cNvGrpSpPr/>
        <p:nvPr/>
      </p:nvGrpSpPr>
      <p:grpSpPr>
        <a:xfrm>
          <a:off x="0" y="0"/>
          <a:ext cx="0" cy="0"/>
          <a:chOff x="0" y="0"/>
          <a:chExt cx="0" cy="0"/>
        </a:xfrm>
      </p:grpSpPr>
      <p:sp>
        <p:nvSpPr>
          <p:cNvPr id="907" name="Google Shape;907;p55"/>
          <p:cNvSpPr/>
          <p:nvPr/>
        </p:nvSpPr>
        <p:spPr>
          <a:xfrm>
            <a:off x="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8" name="Google Shape;908;p55"/>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909" name="Google Shape;909;p55"/>
          <p:cNvGrpSpPr/>
          <p:nvPr/>
        </p:nvGrpSpPr>
        <p:grpSpPr>
          <a:xfrm>
            <a:off x="0" y="1083484"/>
            <a:ext cx="355196" cy="673460"/>
            <a:chOff x="0" y="823811"/>
            <a:chExt cx="355196" cy="673460"/>
          </a:xfrm>
        </p:grpSpPr>
        <p:sp>
          <p:nvSpPr>
            <p:cNvPr id="910" name="Google Shape;910;p55"/>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1" name="Google Shape;911;p55"/>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12" name="Google Shape;912;p55"/>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3" name="Google Shape;913;p5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4" name="Google Shape;914;p55"/>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15" name="Google Shape;915;p55"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916" name="Google Shape;916;p55"/>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Agora vamos fazer algumas simulações onde ha um cadastro de usuário e sua autenticação</a:t>
            </a:r>
            <a:endParaRPr/>
          </a:p>
          <a:p>
            <a:pPr marL="0" lvl="0" indent="0" algn="l" rtl="0">
              <a:lnSpc>
                <a:spcPct val="150000"/>
              </a:lnSpc>
              <a:spcBef>
                <a:spcPts val="1000"/>
              </a:spcBef>
              <a:spcAft>
                <a:spcPts val="0"/>
              </a:spcAft>
              <a:buClr>
                <a:schemeClr val="dk1"/>
              </a:buClr>
              <a:buSzPts val="1800"/>
              <a:buNone/>
            </a:pPr>
            <a:endParaRPr sz="1800" b="1">
              <a:latin typeface="Ubuntu Light"/>
              <a:ea typeface="Ubuntu Light"/>
              <a:cs typeface="Ubuntu Light"/>
              <a:sym typeface="Ubuntu Light"/>
            </a:endParaRPr>
          </a:p>
        </p:txBody>
      </p:sp>
      <p:pic>
        <p:nvPicPr>
          <p:cNvPr id="917" name="Google Shape;917;p55"/>
          <p:cNvPicPr preferRelativeResize="0"/>
          <p:nvPr/>
        </p:nvPicPr>
        <p:blipFill rotWithShape="1">
          <a:blip r:embed="rId4">
            <a:alphaModFix/>
          </a:blip>
          <a:srcRect/>
          <a:stretch/>
        </p:blipFill>
        <p:spPr>
          <a:xfrm>
            <a:off x="5901055" y="2487930"/>
            <a:ext cx="5405755" cy="188150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1"/>
        <p:cNvGrpSpPr/>
        <p:nvPr/>
      </p:nvGrpSpPr>
      <p:grpSpPr>
        <a:xfrm>
          <a:off x="0" y="0"/>
          <a:ext cx="0" cy="0"/>
          <a:chOff x="0" y="0"/>
          <a:chExt cx="0" cy="0"/>
        </a:xfrm>
      </p:grpSpPr>
      <p:sp>
        <p:nvSpPr>
          <p:cNvPr id="922" name="Google Shape;922;p56"/>
          <p:cNvSpPr/>
          <p:nvPr/>
        </p:nvSpPr>
        <p:spPr>
          <a:xfrm>
            <a:off x="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3" name="Google Shape;923;p5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924" name="Google Shape;924;p56"/>
          <p:cNvGrpSpPr/>
          <p:nvPr/>
        </p:nvGrpSpPr>
        <p:grpSpPr>
          <a:xfrm>
            <a:off x="0" y="1083484"/>
            <a:ext cx="355196" cy="673460"/>
            <a:chOff x="0" y="823811"/>
            <a:chExt cx="355196" cy="673460"/>
          </a:xfrm>
        </p:grpSpPr>
        <p:sp>
          <p:nvSpPr>
            <p:cNvPr id="925" name="Google Shape;925;p5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6" name="Google Shape;926;p5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27" name="Google Shape;927;p5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8" name="Google Shape;928;p5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9" name="Google Shape;929;p56"/>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30" name="Google Shape;930;p56"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931" name="Google Shape;931;p56"/>
          <p:cNvSpPr txBox="1">
            <a:spLocks noGrp="1"/>
          </p:cNvSpPr>
          <p:nvPr>
            <p:ph type="body" idx="1"/>
          </p:nvPr>
        </p:nvSpPr>
        <p:spPr>
          <a:xfrm>
            <a:off x="427990" y="2224405"/>
            <a:ext cx="5030470" cy="4487545"/>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800"/>
              <a:buNone/>
            </a:pPr>
            <a:r>
              <a:rPr lang="pt-BR" sz="1800" b="1">
                <a:latin typeface="Ubuntu Light"/>
                <a:ea typeface="Ubuntu Light"/>
                <a:cs typeface="Ubuntu Light"/>
                <a:sym typeface="Ubuntu Light"/>
              </a:rPr>
              <a:t>Agora é só testar a aplicação.</a:t>
            </a:r>
            <a:endParaRPr/>
          </a:p>
        </p:txBody>
      </p:sp>
      <p:pic>
        <p:nvPicPr>
          <p:cNvPr id="932" name="Google Shape;932;p56"/>
          <p:cNvPicPr preferRelativeResize="0"/>
          <p:nvPr/>
        </p:nvPicPr>
        <p:blipFill rotWithShape="1">
          <a:blip r:embed="rId4">
            <a:alphaModFix/>
          </a:blip>
          <a:srcRect/>
          <a:stretch/>
        </p:blipFill>
        <p:spPr>
          <a:xfrm>
            <a:off x="5901055" y="2487930"/>
            <a:ext cx="5405755" cy="188150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6"/>
        <p:cNvGrpSpPr/>
        <p:nvPr/>
      </p:nvGrpSpPr>
      <p:grpSpPr>
        <a:xfrm>
          <a:off x="0" y="0"/>
          <a:ext cx="0" cy="0"/>
          <a:chOff x="0" y="0"/>
          <a:chExt cx="0" cy="0"/>
        </a:xfrm>
      </p:grpSpPr>
      <p:pic>
        <p:nvPicPr>
          <p:cNvPr id="937" name="Google Shape;937;p57"/>
          <p:cNvPicPr preferRelativeResize="0"/>
          <p:nvPr/>
        </p:nvPicPr>
        <p:blipFill rotWithShape="1">
          <a:blip r:embed="rId3">
            <a:alphaModFix/>
          </a:blip>
          <a:srcRect/>
          <a:stretch/>
        </p:blipFill>
        <p:spPr>
          <a:xfrm>
            <a:off x="3236181" y="2296903"/>
            <a:ext cx="5462546" cy="230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6"/>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53" name="Google Shape;153;p6"/>
          <p:cNvGrpSpPr/>
          <p:nvPr/>
        </p:nvGrpSpPr>
        <p:grpSpPr>
          <a:xfrm>
            <a:off x="0" y="1083484"/>
            <a:ext cx="355196" cy="673460"/>
            <a:chOff x="0" y="823811"/>
            <a:chExt cx="355196" cy="673460"/>
          </a:xfrm>
        </p:grpSpPr>
        <p:sp>
          <p:nvSpPr>
            <p:cNvPr id="154" name="Google Shape;154;p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6" name="Google Shape;156;p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6"/>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9" name="Google Shape;159;p6"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160" name="Google Shape;160;p6"/>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Módulos: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O grande poder do Node Js é a capacidade de trabalhar com módulos de javascript.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Os módulos expandem a possibilidade de atuação de aplicações em web usando Node. Ele gerencia os módulos e nos permite utilizá-los em nossos projetos.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Os módulos são escritos em Javascript, podem ser instalados, importados e utilizados nos projetos.</a:t>
            </a:r>
            <a:endParaRPr/>
          </a:p>
        </p:txBody>
      </p:sp>
      <p:sp>
        <p:nvSpPr>
          <p:cNvPr id="161" name="Google Shape;161;p6"/>
          <p:cNvSpPr txBox="1"/>
          <p:nvPr/>
        </p:nvSpPr>
        <p:spPr>
          <a:xfrm>
            <a:off x="6041006" y="776986"/>
            <a:ext cx="5485909" cy="5435811"/>
          </a:xfrm>
          <a:prstGeom prst="rect">
            <a:avLst/>
          </a:prstGeom>
          <a:noFill/>
          <a:ln>
            <a:noFill/>
          </a:ln>
        </p:spPr>
        <p:txBody>
          <a:bodyPr spcFirstLastPara="1" wrap="square" lIns="91425" tIns="45700" rIns="91425" bIns="45700" anchor="ctr" anchorCtr="0">
            <a:normAutofit/>
          </a:bodyPr>
          <a:lstStyle/>
          <a:p>
            <a:pPr marL="0" marR="0" lvl="0" indent="0" algn="just" rtl="0">
              <a:lnSpc>
                <a:spcPct val="150000"/>
              </a:lnSpc>
              <a:spcBef>
                <a:spcPts val="0"/>
              </a:spcBef>
              <a:spcAft>
                <a:spcPts val="0"/>
              </a:spcAft>
              <a:buClr>
                <a:srgbClr val="000000"/>
              </a:buClr>
              <a:buSzPts val="1500"/>
              <a:buFont typeface="Arial"/>
              <a:buNone/>
            </a:pPr>
            <a:r>
              <a:rPr lang="pt-BR" sz="1500">
                <a:solidFill>
                  <a:srgbClr val="000000"/>
                </a:solidFill>
                <a:latin typeface="Ubuntu Light"/>
                <a:ea typeface="Ubuntu Light"/>
                <a:cs typeface="Ubuntu Light"/>
                <a:sym typeface="Ubuntu Light"/>
              </a:rPr>
              <a:t>Antes de começar a criar projeto em nodejs vamos entender um pouco mais sobre os módulos em javascript. Como são criados e utilizados.</a:t>
            </a:r>
            <a:endParaRPr/>
          </a:p>
          <a:p>
            <a:pPr marL="0" marR="0" lvl="0" indent="0" algn="just" rtl="0">
              <a:lnSpc>
                <a:spcPct val="150000"/>
              </a:lnSpc>
              <a:spcBef>
                <a:spcPts val="1000"/>
              </a:spcBef>
              <a:spcAft>
                <a:spcPts val="0"/>
              </a:spcAft>
              <a:buClr>
                <a:srgbClr val="000000"/>
              </a:buClr>
              <a:buSzPts val="1500"/>
              <a:buFont typeface="Arial"/>
              <a:buNone/>
            </a:pPr>
            <a:r>
              <a:rPr lang="pt-BR" sz="1500">
                <a:solidFill>
                  <a:srgbClr val="000000"/>
                </a:solidFill>
                <a:latin typeface="Ubuntu Light"/>
                <a:ea typeface="Ubuntu Light"/>
                <a:cs typeface="Ubuntu Light"/>
                <a:sym typeface="Ubuntu Light"/>
              </a:rPr>
              <a:t>Vamos instalar o Microsoft VSCode para realizar nossos exemplos.</a:t>
            </a:r>
            <a:endParaRPr/>
          </a:p>
          <a:p>
            <a:pPr marL="0" marR="0" lvl="0" indent="0" algn="just" rtl="0">
              <a:lnSpc>
                <a:spcPct val="150000"/>
              </a:lnSpc>
              <a:spcBef>
                <a:spcPts val="1000"/>
              </a:spcBef>
              <a:spcAft>
                <a:spcPts val="0"/>
              </a:spcAft>
              <a:buClr>
                <a:srgbClr val="000000"/>
              </a:buClr>
              <a:buSzPts val="1500"/>
              <a:buFont typeface="Arial"/>
              <a:buNone/>
            </a:pPr>
            <a:r>
              <a:rPr lang="pt-BR" sz="1500">
                <a:solidFill>
                  <a:srgbClr val="000000"/>
                </a:solidFill>
                <a:latin typeface="Ubuntu Light"/>
                <a:ea typeface="Ubuntu Light"/>
                <a:cs typeface="Ubuntu Light"/>
                <a:sym typeface="Ubuntu Light"/>
              </a:rPr>
              <a:t>Depois de instalado iremos utlizar as seguintes extensões:	- Material Icon Theme</a:t>
            </a:r>
            <a:endParaRPr/>
          </a:p>
          <a:p>
            <a:pPr marL="0" marR="0" lvl="0" indent="0" algn="just" rtl="0">
              <a:lnSpc>
                <a:spcPct val="150000"/>
              </a:lnSpc>
              <a:spcBef>
                <a:spcPts val="1000"/>
              </a:spcBef>
              <a:spcAft>
                <a:spcPts val="0"/>
              </a:spcAft>
              <a:buClr>
                <a:srgbClr val="000000"/>
              </a:buClr>
              <a:buSzPts val="1500"/>
              <a:buFont typeface="Arial"/>
              <a:buNone/>
            </a:pPr>
            <a:r>
              <a:rPr lang="pt-BR" sz="1500">
                <a:solidFill>
                  <a:srgbClr val="000000"/>
                </a:solidFill>
                <a:latin typeface="Ubuntu Light"/>
                <a:ea typeface="Ubuntu Light"/>
                <a:cs typeface="Ubuntu Light"/>
                <a:sym typeface="Ubuntu Light"/>
              </a:rPr>
              <a:t>	- Prettier-Code Format</a:t>
            </a:r>
            <a:endParaRPr/>
          </a:p>
          <a:p>
            <a:pPr marL="0" marR="0" lvl="0" indent="0" algn="just" rtl="0">
              <a:lnSpc>
                <a:spcPct val="150000"/>
              </a:lnSpc>
              <a:spcBef>
                <a:spcPts val="1000"/>
              </a:spcBef>
              <a:spcAft>
                <a:spcPts val="0"/>
              </a:spcAft>
              <a:buClr>
                <a:srgbClr val="000000"/>
              </a:buClr>
              <a:buSzPts val="1500"/>
              <a:buFont typeface="Arial"/>
              <a:buNone/>
            </a:pPr>
            <a:r>
              <a:rPr lang="pt-BR" sz="1500">
                <a:solidFill>
                  <a:srgbClr val="000000"/>
                </a:solidFill>
                <a:latin typeface="Ubuntu Light"/>
                <a:ea typeface="Ubuntu Light"/>
                <a:cs typeface="Ubuntu Light"/>
                <a:sym typeface="Ubuntu Light"/>
              </a:rPr>
              <a:t>	- Live Server</a:t>
            </a:r>
            <a:endParaRPr/>
          </a:p>
          <a:p>
            <a:pPr marL="0" marR="0" lvl="0" indent="0" algn="just" rtl="0">
              <a:lnSpc>
                <a:spcPct val="150000"/>
              </a:lnSpc>
              <a:spcBef>
                <a:spcPts val="1000"/>
              </a:spcBef>
              <a:spcAft>
                <a:spcPts val="0"/>
              </a:spcAft>
              <a:buClr>
                <a:srgbClr val="000000"/>
              </a:buClr>
              <a:buSzPts val="1500"/>
              <a:buFont typeface="Arial"/>
              <a:buNone/>
            </a:pPr>
            <a:r>
              <a:rPr lang="pt-BR" sz="1500">
                <a:solidFill>
                  <a:srgbClr val="000000"/>
                </a:solidFill>
                <a:latin typeface="Ubuntu Light"/>
                <a:ea typeface="Ubuntu Light"/>
                <a:cs typeface="Ubuntu Light"/>
                <a:sym typeface="Ubuntu Light"/>
              </a:rPr>
              <a:t>	- Bracket Pair Colorizer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7"/>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7"/>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68" name="Google Shape;168;p7"/>
          <p:cNvGrpSpPr/>
          <p:nvPr/>
        </p:nvGrpSpPr>
        <p:grpSpPr>
          <a:xfrm>
            <a:off x="0" y="1083484"/>
            <a:ext cx="355196" cy="673460"/>
            <a:chOff x="0" y="823811"/>
            <a:chExt cx="355196" cy="673460"/>
          </a:xfrm>
        </p:grpSpPr>
        <p:sp>
          <p:nvSpPr>
            <p:cNvPr id="169" name="Google Shape;169;p7"/>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7"/>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1" name="Google Shape;171;p7"/>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7"/>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7"/>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4" name="Google Shape;174;p7"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175" name="Google Shape;175;p7"/>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Módulos: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Vamos criar um diretorio chamado JavaScript e dentro deste crie os seguintes arquivos:</a:t>
            </a:r>
            <a:endParaRPr/>
          </a:p>
          <a:p>
            <a:pPr marL="685800" lvl="1" indent="-228600" algn="l" rtl="0">
              <a:lnSpc>
                <a:spcPct val="150000"/>
              </a:lnSpc>
              <a:spcBef>
                <a:spcPts val="500"/>
              </a:spcBef>
              <a:spcAft>
                <a:spcPts val="0"/>
              </a:spcAft>
              <a:buClr>
                <a:schemeClr val="dk1"/>
              </a:buClr>
              <a:buSzPts val="1200"/>
              <a:buFont typeface="Arial"/>
              <a:buChar char="•"/>
            </a:pPr>
            <a:r>
              <a:rPr lang="pt-BR" sz="1200" b="0" i="0">
                <a:latin typeface="Ubuntu Light"/>
                <a:ea typeface="Ubuntu Light"/>
                <a:cs typeface="Ubuntu Light"/>
                <a:sym typeface="Ubuntu Light"/>
              </a:rPr>
              <a:t>index.html</a:t>
            </a:r>
            <a:endParaRPr/>
          </a:p>
          <a:p>
            <a:pPr marL="685800" lvl="1" indent="-228600" algn="l" rtl="0">
              <a:lnSpc>
                <a:spcPct val="150000"/>
              </a:lnSpc>
              <a:spcBef>
                <a:spcPts val="500"/>
              </a:spcBef>
              <a:spcAft>
                <a:spcPts val="0"/>
              </a:spcAft>
              <a:buClr>
                <a:schemeClr val="dk1"/>
              </a:buClr>
              <a:buSzPts val="1200"/>
              <a:buFont typeface="Arial"/>
              <a:buChar char="•"/>
            </a:pPr>
            <a:r>
              <a:rPr lang="pt-BR" sz="1200" b="0" i="0">
                <a:latin typeface="Ubuntu Light"/>
                <a:ea typeface="Ubuntu Light"/>
                <a:cs typeface="Ubuntu Light"/>
                <a:sym typeface="Ubuntu Light"/>
              </a:rPr>
              <a:t>script.js</a:t>
            </a:r>
            <a:endParaRPr/>
          </a:p>
          <a:p>
            <a:pPr marL="685800" lvl="1" indent="-228600" algn="l" rtl="0">
              <a:lnSpc>
                <a:spcPct val="150000"/>
              </a:lnSpc>
              <a:spcBef>
                <a:spcPts val="500"/>
              </a:spcBef>
              <a:spcAft>
                <a:spcPts val="0"/>
              </a:spcAft>
              <a:buClr>
                <a:schemeClr val="dk1"/>
              </a:buClr>
              <a:buSzPts val="1200"/>
              <a:buFont typeface="Arial"/>
              <a:buChar char="•"/>
            </a:pPr>
            <a:r>
              <a:rPr lang="pt-BR" sz="1200" b="0" i="0">
                <a:latin typeface="Ubuntu Light"/>
                <a:ea typeface="Ubuntu Light"/>
                <a:cs typeface="Ubuntu Light"/>
                <a:sym typeface="Ubuntu Light"/>
              </a:rPr>
              <a:t>utils.js</a:t>
            </a:r>
            <a:endParaRPr/>
          </a:p>
          <a:p>
            <a:pPr marL="685800" lvl="1" indent="-152400" algn="l" rtl="0">
              <a:lnSpc>
                <a:spcPct val="150000"/>
              </a:lnSpc>
              <a:spcBef>
                <a:spcPts val="500"/>
              </a:spcBef>
              <a:spcAft>
                <a:spcPts val="0"/>
              </a:spcAft>
              <a:buClr>
                <a:schemeClr val="dk1"/>
              </a:buClr>
              <a:buSzPts val="1200"/>
              <a:buFont typeface="Arial"/>
              <a:buNone/>
            </a:pPr>
            <a:endParaRPr sz="1200" b="0" i="0">
              <a:latin typeface="Ubuntu Light"/>
              <a:ea typeface="Ubuntu Light"/>
              <a:cs typeface="Ubuntu Light"/>
              <a:sym typeface="Ubuntu Light"/>
            </a:endParaRPr>
          </a:p>
          <a:p>
            <a:pPr marL="457200" lvl="1" indent="0" algn="l" rtl="0">
              <a:lnSpc>
                <a:spcPct val="150000"/>
              </a:lnSpc>
              <a:spcBef>
                <a:spcPts val="500"/>
              </a:spcBef>
              <a:spcAft>
                <a:spcPts val="0"/>
              </a:spcAft>
              <a:buClr>
                <a:schemeClr val="dk1"/>
              </a:buClr>
              <a:buSzPts val="1200"/>
              <a:buFont typeface="Arial"/>
              <a:buNone/>
            </a:pPr>
            <a:r>
              <a:rPr lang="pt-BR" sz="1200" b="0" i="0">
                <a:latin typeface="Ubuntu Light"/>
                <a:ea typeface="Ubuntu Light"/>
                <a:cs typeface="Ubuntu Light"/>
                <a:sym typeface="Ubuntu Light"/>
              </a:rPr>
              <a:t>Acompanhe ao lado ... </a:t>
            </a:r>
            <a:endParaRPr/>
          </a:p>
          <a:p>
            <a:pPr marL="457200" lvl="1" indent="0" algn="l" rtl="0">
              <a:lnSpc>
                <a:spcPct val="150000"/>
              </a:lnSpc>
              <a:spcBef>
                <a:spcPts val="500"/>
              </a:spcBef>
              <a:spcAft>
                <a:spcPts val="0"/>
              </a:spcAft>
              <a:buClr>
                <a:schemeClr val="dk1"/>
              </a:buClr>
              <a:buSzPts val="1200"/>
              <a:buFont typeface="Arial"/>
              <a:buNone/>
            </a:pPr>
            <a:endParaRPr sz="1200" b="0" i="0">
              <a:latin typeface="Ubuntu Light"/>
              <a:ea typeface="Ubuntu Light"/>
              <a:cs typeface="Ubuntu Light"/>
              <a:sym typeface="Ubuntu Light"/>
            </a:endParaRPr>
          </a:p>
          <a:p>
            <a:pPr marL="228600" lvl="0" indent="-139700" algn="l" rtl="0">
              <a:lnSpc>
                <a:spcPct val="150000"/>
              </a:lnSpc>
              <a:spcBef>
                <a:spcPts val="1000"/>
              </a:spcBef>
              <a:spcAft>
                <a:spcPts val="0"/>
              </a:spcAft>
              <a:buClr>
                <a:schemeClr val="dk1"/>
              </a:buClr>
              <a:buSzPts val="1400"/>
              <a:buFont typeface="Arial"/>
              <a:buNone/>
            </a:pPr>
            <a:endParaRPr sz="1400" b="0" i="0">
              <a:latin typeface="Ubuntu Light"/>
              <a:ea typeface="Ubuntu Light"/>
              <a:cs typeface="Ubuntu Light"/>
              <a:sym typeface="Ubuntu Light"/>
            </a:endParaRPr>
          </a:p>
        </p:txBody>
      </p:sp>
      <p:pic>
        <p:nvPicPr>
          <p:cNvPr id="176" name="Google Shape;176;p7"/>
          <p:cNvPicPr preferRelativeResize="0"/>
          <p:nvPr/>
        </p:nvPicPr>
        <p:blipFill rotWithShape="1">
          <a:blip r:embed="rId4">
            <a:alphaModFix/>
          </a:blip>
          <a:srcRect/>
          <a:stretch/>
        </p:blipFill>
        <p:spPr>
          <a:xfrm>
            <a:off x="6341745" y="1083310"/>
            <a:ext cx="4111625" cy="491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8"/>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8"/>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83" name="Google Shape;183;p8"/>
          <p:cNvGrpSpPr/>
          <p:nvPr/>
        </p:nvGrpSpPr>
        <p:grpSpPr>
          <a:xfrm>
            <a:off x="0" y="1083484"/>
            <a:ext cx="355196" cy="673460"/>
            <a:chOff x="0" y="823811"/>
            <a:chExt cx="355196" cy="673460"/>
          </a:xfrm>
        </p:grpSpPr>
        <p:sp>
          <p:nvSpPr>
            <p:cNvPr id="184" name="Google Shape;184;p8"/>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8"/>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6" name="Google Shape;186;p8"/>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8"/>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8"/>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9" name="Google Shape;189;p8"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190" name="Google Shape;190;p8"/>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utils.js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Neste arquivo iremos criar algumas funções e as exportaremos para que fique visivel a todo o projeto.</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Acompanhe o código ao lado.</a:t>
            </a:r>
            <a:endParaRPr/>
          </a:p>
        </p:txBody>
      </p:sp>
      <p:pic>
        <p:nvPicPr>
          <p:cNvPr id="191" name="Google Shape;191;p8"/>
          <p:cNvPicPr preferRelativeResize="0"/>
          <p:nvPr/>
        </p:nvPicPr>
        <p:blipFill rotWithShape="1">
          <a:blip r:embed="rId4">
            <a:alphaModFix/>
          </a:blip>
          <a:srcRect/>
          <a:stretch/>
        </p:blipFill>
        <p:spPr>
          <a:xfrm>
            <a:off x="6111240" y="733425"/>
            <a:ext cx="4813935" cy="53905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9"/>
          <p:cNvSpPr/>
          <p:nvPr/>
        </p:nvSpPr>
        <p:spPr>
          <a:xfrm>
            <a:off x="87630" y="254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9"/>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pt-BR" sz="4000"/>
              <a:t>Node JS</a:t>
            </a:r>
            <a:endParaRPr/>
          </a:p>
        </p:txBody>
      </p:sp>
      <p:grpSp>
        <p:nvGrpSpPr>
          <p:cNvPr id="198" name="Google Shape;198;p9"/>
          <p:cNvGrpSpPr/>
          <p:nvPr/>
        </p:nvGrpSpPr>
        <p:grpSpPr>
          <a:xfrm>
            <a:off x="0" y="1083484"/>
            <a:ext cx="355196" cy="673460"/>
            <a:chOff x="0" y="823811"/>
            <a:chExt cx="355196" cy="673460"/>
          </a:xfrm>
        </p:grpSpPr>
        <p:sp>
          <p:nvSpPr>
            <p:cNvPr id="199" name="Google Shape;199;p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1" name="Google Shape;201;p9"/>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9"/>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9" descr="TheKenyanDev: How to Restart a Node.js App Programmatically."/>
          <p:cNvPicPr preferRelativeResize="0"/>
          <p:nvPr/>
        </p:nvPicPr>
        <p:blipFill rotWithShape="1">
          <a:blip r:embed="rId3">
            <a:alphaModFix/>
          </a:blip>
          <a:srcRect t="3062" r="1" b="1"/>
          <a:stretch/>
        </p:blipFill>
        <p:spPr>
          <a:xfrm>
            <a:off x="10924974" y="6163210"/>
            <a:ext cx="1039722" cy="1007888"/>
          </a:xfrm>
          <a:prstGeom prst="rect">
            <a:avLst/>
          </a:prstGeom>
          <a:noFill/>
          <a:ln>
            <a:noFill/>
          </a:ln>
        </p:spPr>
      </p:pic>
      <p:sp>
        <p:nvSpPr>
          <p:cNvPr id="205" name="Google Shape;205;p9"/>
          <p:cNvSpPr txBox="1">
            <a:spLocks noGrp="1"/>
          </p:cNvSpPr>
          <p:nvPr>
            <p:ph type="body" idx="1"/>
          </p:nvPr>
        </p:nvSpPr>
        <p:spPr>
          <a:xfrm>
            <a:off x="371791" y="2233212"/>
            <a:ext cx="4559425"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150000"/>
              </a:lnSpc>
              <a:spcBef>
                <a:spcPts val="0"/>
              </a:spcBef>
              <a:spcAft>
                <a:spcPts val="0"/>
              </a:spcAft>
              <a:buClr>
                <a:schemeClr val="dk1"/>
              </a:buClr>
              <a:buSzPts val="1800"/>
              <a:buFont typeface="Arial"/>
              <a:buChar char="•"/>
            </a:pPr>
            <a:r>
              <a:rPr lang="pt-BR" sz="1800" b="1" i="0" u="none" strike="noStrike">
                <a:latin typeface="Ubuntu Light"/>
                <a:ea typeface="Ubuntu Light"/>
                <a:cs typeface="Ubuntu Light"/>
                <a:sym typeface="Ubuntu Light"/>
              </a:rPr>
              <a:t> utils.js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Vamos transformar estas funções módulos.</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Para isso basta exportá-las com o seguinte comando:</a:t>
            </a:r>
            <a:endParaRPr/>
          </a:p>
          <a:p>
            <a:pPr marL="228600" lvl="0" indent="-139700" algn="l" rtl="0">
              <a:lnSpc>
                <a:spcPct val="150000"/>
              </a:lnSpc>
              <a:spcBef>
                <a:spcPts val="1000"/>
              </a:spcBef>
              <a:spcAft>
                <a:spcPts val="0"/>
              </a:spcAft>
              <a:buClr>
                <a:schemeClr val="dk1"/>
              </a:buClr>
              <a:buSzPts val="1400"/>
              <a:buFont typeface="Arial"/>
              <a:buNone/>
            </a:pPr>
            <a:endParaRPr sz="1400" b="0" i="0">
              <a:latin typeface="Ubuntu Light"/>
              <a:ea typeface="Ubuntu Light"/>
              <a:cs typeface="Ubuntu Light"/>
              <a:sym typeface="Ubuntu Light"/>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modules.export = nomedafuncao</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ou </a:t>
            </a:r>
            <a:endParaRPr/>
          </a:p>
          <a:p>
            <a:pPr marL="228600" lvl="0" indent="-228600" algn="l" rtl="0">
              <a:lnSpc>
                <a:spcPct val="150000"/>
              </a:lnSpc>
              <a:spcBef>
                <a:spcPts val="1000"/>
              </a:spcBef>
              <a:spcAft>
                <a:spcPts val="0"/>
              </a:spcAft>
              <a:buClr>
                <a:schemeClr val="dk1"/>
              </a:buClr>
              <a:buSzPts val="1400"/>
              <a:buFont typeface="Arial"/>
              <a:buChar char="•"/>
            </a:pPr>
            <a:r>
              <a:rPr lang="pt-BR" sz="1400" b="0" i="0">
                <a:latin typeface="Ubuntu Light"/>
                <a:ea typeface="Ubuntu Light"/>
                <a:cs typeface="Ubuntu Light"/>
                <a:sym typeface="Ubuntu Light"/>
              </a:rPr>
              <a:t>modules.export = { nomedafuncao,nomedafuncao...}</a:t>
            </a:r>
            <a:endParaRPr/>
          </a:p>
        </p:txBody>
      </p:sp>
      <p:pic>
        <p:nvPicPr>
          <p:cNvPr id="206" name="Google Shape;206;p9"/>
          <p:cNvPicPr preferRelativeResize="0"/>
          <p:nvPr/>
        </p:nvPicPr>
        <p:blipFill rotWithShape="1">
          <a:blip r:embed="rId4">
            <a:alphaModFix/>
          </a:blip>
          <a:srcRect/>
          <a:stretch/>
        </p:blipFill>
        <p:spPr>
          <a:xfrm>
            <a:off x="5793740" y="666750"/>
            <a:ext cx="4259580" cy="5652135"/>
          </a:xfrm>
          <a:prstGeom prst="rect">
            <a:avLst/>
          </a:prstGeom>
          <a:noFill/>
          <a:ln>
            <a:noFill/>
          </a:ln>
        </p:spPr>
      </p:pic>
      <p:sp>
        <p:nvSpPr>
          <p:cNvPr id="207" name="Google Shape;207;p9"/>
          <p:cNvSpPr/>
          <p:nvPr/>
        </p:nvSpPr>
        <p:spPr>
          <a:xfrm>
            <a:off x="5852160" y="5312410"/>
            <a:ext cx="2912745" cy="619125"/>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3286</Words>
  <Application>Microsoft Office PowerPoint</Application>
  <PresentationFormat>Widescreen</PresentationFormat>
  <Paragraphs>304</Paragraphs>
  <Slides>57</Slides>
  <Notes>57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57</vt:i4>
      </vt:variant>
    </vt:vector>
  </HeadingPairs>
  <TitlesOfParts>
    <vt:vector size="61" baseType="lpstr">
      <vt:lpstr>Calibri</vt:lpstr>
      <vt:lpstr>Arial</vt:lpstr>
      <vt:lpstr>Ubuntu Light</vt:lpstr>
      <vt:lpstr>Tema do Office</vt:lpstr>
      <vt:lpstr>Apresentação do PowerPoint</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Vamos criar um projeto em node</vt:lpstr>
      <vt:lpstr>Vamos criar um projeto em node</vt:lpstr>
      <vt:lpstr>Node JS</vt:lpstr>
      <vt:lpstr>Node JS</vt:lpstr>
      <vt:lpstr>Node JS</vt:lpstr>
      <vt:lpstr>Node JS</vt:lpstr>
      <vt:lpstr>Node JS</vt:lpstr>
      <vt:lpstr>Node JS</vt:lpstr>
      <vt:lpstr>Node JS</vt:lpstr>
      <vt:lpstr>Node JS</vt:lpstr>
      <vt:lpstr>Node JS</vt:lpstr>
      <vt:lpstr>Usando módulos Express e outros</vt:lpstr>
      <vt:lpstr>Usando módulos Express e outros</vt:lpstr>
      <vt:lpstr>Node JS</vt:lpstr>
      <vt:lpstr>Node JS</vt:lpstr>
      <vt:lpstr>Node JS</vt:lpstr>
      <vt:lpstr>Middlewares</vt:lpstr>
      <vt:lpstr>Node JS</vt:lpstr>
      <vt:lpstr>Node JS</vt:lpstr>
      <vt:lpstr>Node JS</vt:lpstr>
      <vt:lpstr>Node JS</vt:lpstr>
      <vt:lpstr>Node JS</vt:lpstr>
      <vt:lpstr>Node JS</vt:lpstr>
      <vt:lpstr>Node JS</vt:lpstr>
      <vt:lpstr>Node JS</vt:lpstr>
      <vt:lpstr>Node JS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Edilson Jesus Da Silva</dc:creator>
  <cp:lastModifiedBy>EDILSON JESUS DA SILVA</cp:lastModifiedBy>
  <cp:revision>1</cp:revision>
  <dcterms:created xsi:type="dcterms:W3CDTF">2020-12-04T21:30:41Z</dcterms:created>
  <dcterms:modified xsi:type="dcterms:W3CDTF">2022-04-27T16:53:13Z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