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27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9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3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94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4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0D5B-61B6-4C41-AF9B-950AA4FC2B92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93D3-0D79-4B63-8355-AC36BBF77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1126" y="1122363"/>
            <a:ext cx="5047014" cy="2387600"/>
          </a:xfrm>
        </p:spPr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075713" y="3906981"/>
            <a:ext cx="5047014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Uma abordagem sobre variáveis, desvio de fluxo, estrutura de repetição e adição de elementos 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66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1126" y="1122363"/>
            <a:ext cx="5047014" cy="2387600"/>
          </a:xfrm>
        </p:spPr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075713" y="3906981"/>
            <a:ext cx="5047014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JavaScript if else </a:t>
            </a:r>
            <a:r>
              <a:rPr lang="en-US" dirty="0" smtClean="0"/>
              <a:t>e </a:t>
            </a:r>
            <a:r>
              <a:rPr lang="en-US" dirty="0"/>
              <a:t>else </a:t>
            </a:r>
            <a:r>
              <a:rPr lang="en-US" dirty="0" smtClean="0"/>
              <a:t>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9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1449" y="1369727"/>
            <a:ext cx="10289159" cy="3258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dirty="0">
                <a:latin typeface="Century Gothic" panose="020B0502020202020204" pitchFamily="34" charset="0"/>
              </a:rPr>
              <a:t>Declarações </a:t>
            </a:r>
            <a:r>
              <a:rPr lang="pt-PT" altLang="pt-BR" dirty="0" smtClean="0">
                <a:latin typeface="Century Gothic" panose="020B0502020202020204" pitchFamily="34" charset="0"/>
              </a:rPr>
              <a:t>condicionais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dirty="0" smtClean="0">
                <a:latin typeface="Century Gothic" panose="020B0502020202020204" pitchFamily="34" charset="0"/>
              </a:rPr>
              <a:t>Muitas </a:t>
            </a:r>
            <a:r>
              <a:rPr lang="pt-PT" altLang="pt-BR" dirty="0">
                <a:latin typeface="Century Gothic" panose="020B0502020202020204" pitchFamily="34" charset="0"/>
              </a:rPr>
              <a:t>vezes, ao escrever código, você deseja executar ações diferentes para decisões diferentes. </a:t>
            </a:r>
            <a:r>
              <a:rPr lang="pt-PT" altLang="pt-BR" dirty="0">
                <a:latin typeface="Century Gothic" panose="020B0502020202020204" pitchFamily="34" charset="0"/>
              </a:rPr>
              <a:t>Você pode usar instruções condicionais no seu código para fazer isso. </a:t>
            </a:r>
            <a:r>
              <a:rPr lang="pt-PT" altLang="pt-BR" dirty="0">
                <a:latin typeface="Century Gothic" panose="020B0502020202020204" pitchFamily="34" charset="0"/>
              </a:rPr>
              <a:t>Em JavaScript, temos as seguintes instruções condicionais: </a:t>
            </a:r>
            <a:endParaRPr lang="pt-PT" altLang="pt-BR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PT" altLang="pt-BR" sz="1400" dirty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latin typeface="Century Gothic" panose="020B0502020202020204" pitchFamily="34" charset="0"/>
              </a:rPr>
              <a:t>Use </a:t>
            </a:r>
            <a:r>
              <a:rPr lang="pt-PT" altLang="pt-BR" sz="1400" dirty="0">
                <a:latin typeface="Century Gothic" panose="020B0502020202020204" pitchFamily="34" charset="0"/>
              </a:rPr>
              <a:t>if para especificar um bloco de código a ser executado, se uma condição especificada for verdadeira </a:t>
            </a:r>
            <a:endParaRPr lang="pt-PT" altLang="pt-BR" sz="1400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latin typeface="Century Gothic" panose="020B0502020202020204" pitchFamily="34" charset="0"/>
              </a:rPr>
              <a:t>Use </a:t>
            </a:r>
            <a:r>
              <a:rPr lang="pt-PT" altLang="pt-BR" sz="1400" dirty="0">
                <a:latin typeface="Century Gothic" panose="020B0502020202020204" pitchFamily="34" charset="0"/>
              </a:rPr>
              <a:t>else para especificar um bloco de código a ser executado, se a mesma condição for falsa </a:t>
            </a:r>
            <a:endParaRPr lang="pt-PT" altLang="pt-BR" sz="1400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latin typeface="Century Gothic" panose="020B0502020202020204" pitchFamily="34" charset="0"/>
              </a:rPr>
              <a:t>Use </a:t>
            </a:r>
            <a:r>
              <a:rPr lang="pt-PT" altLang="pt-BR" sz="1400" dirty="0">
                <a:latin typeface="Century Gothic" panose="020B0502020202020204" pitchFamily="34" charset="0"/>
              </a:rPr>
              <a:t>else if para especificar uma nova condição para testar, se a primeira condição for falsa Use switch para especificar muitos blocos alternativos de código a serem executados </a:t>
            </a:r>
          </a:p>
        </p:txBody>
      </p:sp>
    </p:spTree>
    <p:extLst>
      <p:ext uri="{BB962C8B-B14F-4D97-AF65-F5344CB8AC3E}">
        <p14:creationId xmlns:p14="http://schemas.microsoft.com/office/powerpoint/2010/main" val="367869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7387" y="1244402"/>
            <a:ext cx="10289159" cy="47205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 err="1" smtClean="0"/>
              <a:t>Syntax</a:t>
            </a:r>
            <a:r>
              <a:rPr lang="pt-BR" sz="1400" dirty="0" smtClean="0"/>
              <a:t>:</a:t>
            </a:r>
          </a:p>
          <a:p>
            <a:endParaRPr lang="pt-BR" sz="1400" dirty="0"/>
          </a:p>
          <a:p>
            <a:r>
              <a:rPr lang="pt-BR" sz="1400" dirty="0" smtClean="0"/>
              <a:t>	</a:t>
            </a:r>
            <a:r>
              <a:rPr lang="en-US" sz="1400" dirty="0"/>
              <a:t>if (</a:t>
            </a:r>
            <a:r>
              <a:rPr lang="en-US" sz="1400" i="1" dirty="0"/>
              <a:t>condition</a:t>
            </a:r>
            <a:r>
              <a:rPr lang="en-US" sz="1400" dirty="0"/>
              <a:t>) 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the condition is true</a:t>
            </a:r>
            <a:br>
              <a:rPr lang="en-US" sz="1400" i="1" dirty="0"/>
            </a:b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___________________________________________________________________________________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if (</a:t>
            </a:r>
            <a:r>
              <a:rPr lang="en-US" sz="1400" i="1" dirty="0"/>
              <a:t>condition</a:t>
            </a:r>
            <a:r>
              <a:rPr lang="en-US" sz="1400" dirty="0"/>
              <a:t>) 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the condition is true</a:t>
            </a:r>
            <a:br>
              <a:rPr lang="en-US" sz="1400" i="1" dirty="0"/>
            </a:br>
            <a:r>
              <a:rPr lang="en-US" sz="1400" dirty="0"/>
              <a:t>} else 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the condition is false</a:t>
            </a:r>
            <a:br>
              <a:rPr lang="en-US" sz="1400" i="1" dirty="0"/>
            </a:br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____________________________________________________________________________________</a:t>
            </a:r>
            <a:endParaRPr lang="en-US" sz="1400" dirty="0"/>
          </a:p>
          <a:p>
            <a:r>
              <a:rPr lang="en-US" sz="1400" dirty="0"/>
              <a:t>if (</a:t>
            </a:r>
            <a:r>
              <a:rPr lang="en-US" sz="1400" i="1" dirty="0"/>
              <a:t>condition1</a:t>
            </a:r>
            <a:r>
              <a:rPr lang="en-US" sz="1400" dirty="0"/>
              <a:t>) 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condition1 is true</a:t>
            </a:r>
            <a:br>
              <a:rPr lang="en-US" sz="1400" i="1" dirty="0"/>
            </a:br>
            <a:r>
              <a:rPr lang="en-US" sz="1400" dirty="0"/>
              <a:t>} else if (</a:t>
            </a:r>
            <a:r>
              <a:rPr lang="en-US" sz="1400" i="1" dirty="0"/>
              <a:t>condition2</a:t>
            </a:r>
            <a:r>
              <a:rPr lang="en-US" sz="1400" dirty="0"/>
              <a:t>) 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the condition1 is false and condition2 is true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 else 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//</a:t>
            </a:r>
            <a:r>
              <a:rPr lang="en-US" sz="1400" i="1" dirty="0"/>
              <a:t>  block of code to be executed if the condition1 is false and condition2 is false</a:t>
            </a:r>
            <a:br>
              <a:rPr lang="en-US" sz="1400" i="1" dirty="0"/>
            </a:br>
            <a:r>
              <a:rPr lang="en-US" sz="1400" dirty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765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1126" y="1122363"/>
            <a:ext cx="5047014" cy="2387600"/>
          </a:xfrm>
        </p:spPr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075713" y="3906981"/>
            <a:ext cx="5047014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JavaScript</a:t>
            </a:r>
            <a:r>
              <a:rPr lang="pt-BR" dirty="0"/>
              <a:t> For Loop</a:t>
            </a:r>
          </a:p>
        </p:txBody>
      </p:sp>
    </p:spTree>
    <p:extLst>
      <p:ext uri="{BB962C8B-B14F-4D97-AF65-F5344CB8AC3E}">
        <p14:creationId xmlns:p14="http://schemas.microsoft.com/office/powerpoint/2010/main" val="23054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6270" y="890962"/>
            <a:ext cx="9612670" cy="5347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dirty="0">
                <a:solidFill>
                  <a:srgbClr val="222222"/>
                </a:solidFill>
                <a:latin typeface="inherit"/>
              </a:rPr>
              <a:t>Os loops são úteis, se você deseja executar o mesmo código repetidamente, sempre com um valor diferente.</a:t>
            </a:r>
            <a:r>
              <a:rPr kumimoji="0" lang="pt-PT" altLang="pt-BR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71" y="1425730"/>
            <a:ext cx="6955205" cy="49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4581" y="1118272"/>
            <a:ext cx="10289159" cy="27045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dirty="0">
                <a:latin typeface="Century Gothic" panose="020B0502020202020204" pitchFamily="34" charset="0"/>
              </a:rPr>
              <a:t>Diferentes tipos de loops JavaScript suporta diferentes tipos de loops: </a:t>
            </a:r>
            <a:endParaRPr lang="pt-PT" altLang="pt-BR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 smtClean="0">
                <a:latin typeface="Century Gothic" panose="020B0502020202020204" pitchFamily="34" charset="0"/>
              </a:rPr>
              <a:t>for </a:t>
            </a:r>
            <a:r>
              <a:rPr lang="pt-PT" altLang="pt-BR" sz="1600" dirty="0">
                <a:latin typeface="Century Gothic" panose="020B0502020202020204" pitchFamily="34" charset="0"/>
              </a:rPr>
              <a:t>- percorre um bloco de código várias vezes </a:t>
            </a:r>
            <a:endParaRPr lang="pt-PT" altLang="pt-BR" sz="1600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 smtClean="0">
                <a:latin typeface="Century Gothic" panose="020B0502020202020204" pitchFamily="34" charset="0"/>
              </a:rPr>
              <a:t>for </a:t>
            </a:r>
            <a:r>
              <a:rPr lang="pt-PT" altLang="pt-BR" sz="1600" dirty="0">
                <a:latin typeface="Century Gothic" panose="020B0502020202020204" pitchFamily="34" charset="0"/>
              </a:rPr>
              <a:t>/ in - circula pelas propriedades de um objeto loop </a:t>
            </a:r>
            <a:endParaRPr lang="pt-PT" altLang="pt-BR" sz="1600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 smtClean="0">
                <a:latin typeface="Century Gothic" panose="020B0502020202020204" pitchFamily="34" charset="0"/>
              </a:rPr>
              <a:t>for </a:t>
            </a:r>
            <a:r>
              <a:rPr lang="pt-PT" altLang="pt-BR" sz="1600" dirty="0">
                <a:latin typeface="Century Gothic" panose="020B0502020202020204" pitchFamily="34" charset="0"/>
              </a:rPr>
              <a:t>/ of - através dos valores de um objeto iterável </a:t>
            </a:r>
            <a:endParaRPr lang="pt-PT" altLang="pt-BR" sz="1600" dirty="0" smtClean="0">
              <a:latin typeface="Century Gothic" panose="020B0502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 smtClean="0">
                <a:latin typeface="Century Gothic" panose="020B0502020202020204" pitchFamily="34" charset="0"/>
              </a:rPr>
              <a:t>while </a:t>
            </a:r>
            <a:r>
              <a:rPr lang="pt-PT" altLang="pt-BR" sz="1600" dirty="0">
                <a:latin typeface="Century Gothic" panose="020B0502020202020204" pitchFamily="34" charset="0"/>
              </a:rPr>
              <a:t>- percorre um bloco de código enquanto uma condição especificada é </a:t>
            </a:r>
            <a:r>
              <a:rPr lang="pt-PT" altLang="pt-BR" sz="1600" dirty="0" smtClean="0">
                <a:latin typeface="Century Gothic" panose="020B0502020202020204" pitchFamily="34" charset="0"/>
              </a:rPr>
              <a:t>verdadeira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 smtClean="0">
                <a:latin typeface="Century Gothic" panose="020B0502020202020204" pitchFamily="34" charset="0"/>
              </a:rPr>
              <a:t>do </a:t>
            </a:r>
            <a:r>
              <a:rPr lang="pt-PT" altLang="pt-BR" sz="1600" dirty="0">
                <a:latin typeface="Century Gothic" panose="020B0502020202020204" pitchFamily="34" charset="0"/>
              </a:rPr>
              <a:t>/ while - também percorre um bloco de código enquanto uma condição especificada é verdadeira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6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4581" y="1249849"/>
            <a:ext cx="10289159" cy="44127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As </a:t>
            </a:r>
            <a:r>
              <a:rPr lang="en-US" dirty="0" err="1">
                <a:latin typeface="Century Gothic" panose="020B0502020202020204" pitchFamily="34" charset="0"/>
              </a:rPr>
              <a:t>estruturas</a:t>
            </a:r>
            <a:r>
              <a:rPr lang="en-US" dirty="0">
                <a:latin typeface="Century Gothic" panose="020B0502020202020204" pitchFamily="34" charset="0"/>
              </a:rPr>
              <a:t> de </a:t>
            </a:r>
            <a:r>
              <a:rPr lang="en-US" dirty="0" err="1">
                <a:latin typeface="Century Gothic" panose="020B0502020202020204" pitchFamily="34" charset="0"/>
              </a:rPr>
              <a:t>repetição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são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divididas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em</a:t>
            </a:r>
            <a:r>
              <a:rPr lang="en-US" dirty="0">
                <a:latin typeface="Century Gothic" panose="020B0502020202020204" pitchFamily="34" charset="0"/>
              </a:rPr>
              <a:t> 4 </a:t>
            </a:r>
            <a:r>
              <a:rPr lang="en-US" dirty="0" err="1">
                <a:latin typeface="Century Gothic" panose="020B0502020202020204" pitchFamily="34" charset="0"/>
              </a:rPr>
              <a:t>partes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>
                <a:latin typeface="Century Gothic" panose="020B0502020202020204" pitchFamily="34" charset="0"/>
              </a:rPr>
              <a:t>	1 – </a:t>
            </a:r>
            <a:r>
              <a:rPr lang="en-US" dirty="0" err="1">
                <a:latin typeface="Century Gothic" panose="020B0502020202020204" pitchFamily="34" charset="0"/>
              </a:rPr>
              <a:t>Inicio</a:t>
            </a:r>
            <a:r>
              <a:rPr lang="en-US" dirty="0">
                <a:latin typeface="Century Gothic" panose="020B0502020202020204" pitchFamily="34" charset="0"/>
              </a:rPr>
              <a:t> da </a:t>
            </a:r>
            <a:r>
              <a:rPr lang="en-US" dirty="0" err="1">
                <a:latin typeface="Century Gothic" panose="020B0502020202020204" pitchFamily="34" charset="0"/>
              </a:rPr>
              <a:t>variável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2 – </a:t>
            </a:r>
            <a:r>
              <a:rPr lang="en-US" dirty="0" err="1">
                <a:latin typeface="Century Gothic" panose="020B0502020202020204" pitchFamily="34" charset="0"/>
              </a:rPr>
              <a:t>Condição</a:t>
            </a:r>
            <a:r>
              <a:rPr lang="en-US" dirty="0">
                <a:latin typeface="Century Gothic" panose="020B0502020202020204" pitchFamily="34" charset="0"/>
              </a:rPr>
              <a:t> para </a:t>
            </a:r>
            <a:r>
              <a:rPr lang="en-US" dirty="0" err="1">
                <a:latin typeface="Century Gothic" panose="020B0502020202020204" pitchFamily="34" charset="0"/>
              </a:rPr>
              <a:t>repetição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3 – </a:t>
            </a:r>
            <a:r>
              <a:rPr lang="en-US" dirty="0" err="1">
                <a:latin typeface="Century Gothic" panose="020B0502020202020204" pitchFamily="34" charset="0"/>
              </a:rPr>
              <a:t>Corpo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4 – </a:t>
            </a:r>
            <a:r>
              <a:rPr lang="en-US" dirty="0" err="1">
                <a:latin typeface="Century Gothic" panose="020B0502020202020204" pitchFamily="34" charset="0"/>
              </a:rPr>
              <a:t>Incrementação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decrementação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&lt; 10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x++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console.log(x)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while(x &lt; 10){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x++;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1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08463" y="1164371"/>
            <a:ext cx="83594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Variáveis e constantes são os elementos básicos que um programa manipula. Uma variável é um espaço reservado na memória do computador para armazenar um tipo de dado determinado. Variáveis devem receber nomes para poderem ser referenciadas e modificadas quando necessário. Muitas linguagens de programação exigem que os programas contenham declarações que especifiquem de que tipo são as variáveis que ele utilizará e as vezes um valor inicial. Tipos podem ser por exemplo: inteiros, reais, caracteres, etc. As expressões combinam variáveis e constantes para calcular novos valores.</a:t>
            </a:r>
            <a:endParaRPr lang="pt-BR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49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2303813" y="1941616"/>
            <a:ext cx="3910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 smtClean="0">
                <a:effectLst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dirty="0" smtClean="0">
                <a:effectLst/>
              </a:rPr>
              <a:t> </a:t>
            </a:r>
            <a:endParaRPr lang="pt-BR" dirty="0"/>
          </a:p>
        </p:txBody>
      </p:sp>
      <p:pic>
        <p:nvPicPr>
          <p:cNvPr id="9" name="Google Shape;146;p2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0486" y="1590925"/>
            <a:ext cx="4229368" cy="40454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5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08463" y="1164371"/>
            <a:ext cx="8359419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char: </a:t>
            </a: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Caracter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: O valor armazenado é um caractere. </a:t>
            </a: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Caracateres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 geralmente são armazenados em códigos (usualmente o código ASCII).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: Número inteiro é o tipo padrão e o tamanho do conjunto que pode ser representado normalmente depende da máquina em que o programa está rodando.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float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: Número em ponto flutuante de precisão simples. São conhecidos normalmente como números reais.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String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: Cadeia de caracteres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Bolean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True|False</a:t>
            </a: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 =&gt; Verdadeiro Falso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0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784581" y="1293638"/>
            <a:ext cx="10496977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Todo nome deve iniciar com letras e pode conter números;</a:t>
            </a:r>
            <a:endParaRPr lang="pt-BR" dirty="0" smtClean="0"/>
          </a:p>
          <a:p>
            <a:pPr marL="342900" lvl="0" indent="-342900">
              <a:lnSpc>
                <a:spcPct val="150000"/>
              </a:lnSpc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O caractere "_" é contado como uma letra;</a:t>
            </a:r>
            <a:endParaRPr lang="pt-BR" dirty="0" smtClean="0"/>
          </a:p>
          <a:p>
            <a:pPr marL="342900" lvl="0" indent="-342900">
              <a:lnSpc>
                <a:spcPct val="150000"/>
              </a:lnSpc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Todo primeiro caractere deve ser sempre uma letra;</a:t>
            </a:r>
            <a:endParaRPr lang="pt-BR" dirty="0" smtClean="0"/>
          </a:p>
          <a:p>
            <a:pPr marL="342900" lvl="0" indent="-342900">
              <a:lnSpc>
                <a:spcPct val="150000"/>
              </a:lnSpc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Letras maiúsculas e minúsculas são consideradas caracteres diferentes;</a:t>
            </a:r>
            <a:endParaRPr lang="pt-BR" dirty="0" smtClean="0"/>
          </a:p>
          <a:p>
            <a:pPr marL="342900" lvl="0" indent="-342900">
              <a:lnSpc>
                <a:spcPct val="150000"/>
              </a:lnSpc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Palavras reservadas não podem ser usadas como nome de variáveis.</a:t>
            </a:r>
            <a:endParaRPr lang="pt-BR" dirty="0" smtClean="0"/>
          </a:p>
          <a:p>
            <a:pPr marL="342900" lvl="0" indent="-342900">
              <a:lnSpc>
                <a:spcPct val="150000"/>
              </a:lnSpc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É boa política escolher nomes que significam alguma coisa e indiquem a função da variável. Por exemplo: valor, soma, total, nome, raio.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07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1126" y="1122363"/>
            <a:ext cx="5047014" cy="2387600"/>
          </a:xfrm>
        </p:spPr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075713" y="3906981"/>
            <a:ext cx="5047014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Aritmética, Comparação, Atribuição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07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75757" y="1827476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Soma → +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Subtração → -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Divisão → / ou </a:t>
            </a: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div</a:t>
            </a: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Multiplicação → *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Resto da Divisão → % ou </a:t>
            </a:r>
            <a:r>
              <a:rPr lang="pt-BR" dirty="0" err="1">
                <a:latin typeface="Century Gothic"/>
                <a:ea typeface="Century Gothic"/>
                <a:cs typeface="Century Gothic"/>
                <a:sym typeface="Century Gothic"/>
              </a:rPr>
              <a:t>mod</a:t>
            </a: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28600">
              <a:spcBef>
                <a:spcPts val="960"/>
              </a:spcBef>
              <a:buClr>
                <a:schemeClr val="accent1"/>
              </a:buClr>
              <a:buSzPts val="1800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57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75757" y="1827476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Igual → =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Incremento de um → ++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Decremento de um → - -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Incremento de valor → +=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Decremento de valor → -=</a:t>
            </a:r>
          </a:p>
          <a:p>
            <a:pPr marL="342900" lvl="0" indent="-228600">
              <a:spcBef>
                <a:spcPts val="960"/>
              </a:spcBef>
              <a:buClr>
                <a:schemeClr val="accent1"/>
              </a:buClr>
              <a:buSzPts val="1800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6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463" y="195943"/>
            <a:ext cx="5830784" cy="492826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b="1" dirty="0" smtClean="0"/>
              <a:t>Estrutura básica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270" cy="736270"/>
          </a:xfrm>
          <a:prstGeom prst="rect">
            <a:avLst/>
          </a:prstGeom>
        </p:spPr>
      </p:pic>
      <p:cxnSp>
        <p:nvCxnSpPr>
          <p:cNvPr id="5" name="Conector reto 4"/>
          <p:cNvCxnSpPr>
            <a:stCxn id="4" idx="2"/>
          </p:cNvCxnSpPr>
          <p:nvPr/>
        </p:nvCxnSpPr>
        <p:spPr>
          <a:xfrm>
            <a:off x="784581" y="736270"/>
            <a:ext cx="8328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75757" y="1827476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Igualdade → ==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Diferença → !=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Maior que → &gt;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Menor que → &lt;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Maior ou Igual → &gt;=</a:t>
            </a:r>
            <a:endParaRPr lang="pt-BR" dirty="0" smtClean="0"/>
          </a:p>
          <a:p>
            <a:pPr marL="342900" lvl="0" indent="-342900">
              <a:spcBef>
                <a:spcPts val="960"/>
              </a:spcBef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dirty="0">
                <a:latin typeface="Century Gothic"/>
                <a:ea typeface="Century Gothic"/>
                <a:cs typeface="Century Gothic"/>
                <a:sym typeface="Century Gothic"/>
              </a:rPr>
              <a:t>Menor ou Igual → &lt;=</a:t>
            </a:r>
          </a:p>
          <a:p>
            <a:pPr marL="342900" lvl="0" indent="-228600">
              <a:spcBef>
                <a:spcPts val="960"/>
              </a:spcBef>
              <a:buClr>
                <a:schemeClr val="accent1"/>
              </a:buClr>
              <a:buSzPts val="1800"/>
            </a:pPr>
            <a:endParaRPr lang="pt-BR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78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Consolas</vt:lpstr>
      <vt:lpstr>inherit</vt:lpstr>
      <vt:lpstr>Noto Sans Symbols</vt:lpstr>
      <vt:lpstr>Tema do Office</vt:lpstr>
      <vt:lpstr>Estrutura básica</vt:lpstr>
      <vt:lpstr>Estrutura básica</vt:lpstr>
      <vt:lpstr>Estrutura básica</vt:lpstr>
      <vt:lpstr>Estrutura básica</vt:lpstr>
      <vt:lpstr>Estrutura básica</vt:lpstr>
      <vt:lpstr>Operadores</vt:lpstr>
      <vt:lpstr>Estrutura básica</vt:lpstr>
      <vt:lpstr>Estrutura básica</vt:lpstr>
      <vt:lpstr>Estrutura básica</vt:lpstr>
      <vt:lpstr>Operadores</vt:lpstr>
      <vt:lpstr>Estrutura básica</vt:lpstr>
      <vt:lpstr>Estrutura básica</vt:lpstr>
      <vt:lpstr>Operadores</vt:lpstr>
      <vt:lpstr>Estrutura básica</vt:lpstr>
      <vt:lpstr>Estrutura básica</vt:lpstr>
      <vt:lpstr>Estrutura básica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EDILSON JESUS CARRILHO DA SILVA</dc:creator>
  <cp:lastModifiedBy>EDILSON JESUS CARRILHO DA SILVA</cp:lastModifiedBy>
  <cp:revision>6</cp:revision>
  <dcterms:created xsi:type="dcterms:W3CDTF">2020-03-07T14:16:18Z</dcterms:created>
  <dcterms:modified xsi:type="dcterms:W3CDTF">2020-03-07T15:16:46Z</dcterms:modified>
</cp:coreProperties>
</file>