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4" name="Picture 3" descr="javascript"/>
          <p:cNvPicPr>
            <a:picLocks noChangeAspect="1"/>
          </p:cNvPicPr>
          <p:nvPr/>
        </p:nvPicPr>
        <p:blipFill>
          <a:blip r:embed="rId1"/>
          <a:stretch>
            <a:fillRect/>
          </a:stretch>
        </p:blipFill>
        <p:spPr>
          <a:xfrm>
            <a:off x="5080" y="4445"/>
            <a:ext cx="12212320" cy="68656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Tipagem dinâmica</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2306955"/>
          </a:xfrm>
          <a:prstGeom prst="rect">
            <a:avLst/>
          </a:prstGeom>
          <a:noFill/>
        </p:spPr>
        <p:txBody>
          <a:bodyPr wrap="square" rtlCol="0">
            <a:spAutoFit/>
          </a:bodyPr>
          <a:p>
            <a:pPr>
              <a:lnSpc>
                <a:spcPct val="200000"/>
              </a:lnSpc>
            </a:pPr>
            <a:r>
              <a:rPr lang="" altLang="en-US"/>
              <a:t>Exemplo:</a:t>
            </a:r>
            <a:endParaRPr lang="" altLang="en-US"/>
          </a:p>
          <a:p>
            <a:pPr>
              <a:lnSpc>
                <a:spcPct val="200000"/>
              </a:lnSpc>
            </a:pPr>
            <a:r>
              <a:rPr lang="" altLang="en-US"/>
              <a:t>var x = “Texto qualquer” -&gt; Esse tipo é String</a:t>
            </a:r>
            <a:endParaRPr lang="" altLang="en-US"/>
          </a:p>
          <a:p>
            <a:pPr>
              <a:lnSpc>
                <a:spcPct val="200000"/>
              </a:lnSpc>
            </a:pPr>
            <a:r>
              <a:rPr lang="" altLang="en-US"/>
              <a:t>var x = 23 -&gt; Esse tipo é inteiro(Int)</a:t>
            </a:r>
            <a:endParaRPr lang="" altLang="en-US"/>
          </a:p>
          <a:p>
            <a:pPr>
              <a:lnSpc>
                <a:spcPct val="200000"/>
              </a:lnSpc>
            </a:pPr>
            <a:r>
              <a:rPr lang="" altLang="en-US"/>
              <a:t>Var x = 34.90 -&gt;Esse tipo é double(valor com caisas de decimais)</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 altLang="en-US"/>
              <a:t>Editores</a:t>
            </a:r>
            <a:endParaRPr lang=""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2306955"/>
          </a:xfrm>
          <a:prstGeom prst="rect">
            <a:avLst/>
          </a:prstGeom>
          <a:noFill/>
        </p:spPr>
        <p:txBody>
          <a:bodyPr wrap="square" rtlCol="0">
            <a:spAutoFit/>
          </a:bodyPr>
          <a:p>
            <a:pPr>
              <a:lnSpc>
                <a:spcPct val="200000"/>
              </a:lnSpc>
            </a:pPr>
            <a:r>
              <a:rPr lang="" altLang="en-US"/>
              <a:t>VSCode - Visual Studio Code</a:t>
            </a:r>
            <a:endParaRPr lang="" altLang="en-US"/>
          </a:p>
          <a:p>
            <a:pPr>
              <a:lnSpc>
                <a:spcPct val="200000"/>
              </a:lnSpc>
            </a:pPr>
            <a:r>
              <a:rPr lang="" altLang="en-US"/>
              <a:t>Atom</a:t>
            </a:r>
            <a:endParaRPr lang="" altLang="en-US"/>
          </a:p>
          <a:p>
            <a:pPr>
              <a:lnSpc>
                <a:spcPct val="200000"/>
              </a:lnSpc>
            </a:pPr>
            <a:r>
              <a:rPr lang="" altLang="en-US"/>
              <a:t>SublimeText</a:t>
            </a:r>
            <a:endParaRPr lang="" altLang="en-US"/>
          </a:p>
          <a:p>
            <a:pPr>
              <a:lnSpc>
                <a:spcPct val="200000"/>
              </a:lnSpc>
            </a:pPr>
            <a:r>
              <a:rPr lang="" altLang="en-US"/>
              <a:t>Eclipse</a:t>
            </a:r>
            <a:endParaRPr lan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 altLang="en-US"/>
              <a:t>Aplicação</a:t>
            </a:r>
            <a:endParaRPr lang=""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1753235"/>
          </a:xfrm>
          <a:prstGeom prst="rect">
            <a:avLst/>
          </a:prstGeom>
          <a:noFill/>
        </p:spPr>
        <p:txBody>
          <a:bodyPr wrap="square" rtlCol="0">
            <a:spAutoFit/>
          </a:bodyPr>
          <a:p>
            <a:pPr>
              <a:lnSpc>
                <a:spcPct val="200000"/>
              </a:lnSpc>
            </a:pPr>
            <a:r>
              <a:rPr lang="" altLang="en-US"/>
              <a:t>Javascript manipula essencialmente os elementos de HTML e CSS é o chamado DOM(Document Object Modeling)</a:t>
            </a:r>
            <a:endParaRPr lang="" altLang="en-US"/>
          </a:p>
          <a:p>
            <a:pPr>
              <a:lnSpc>
                <a:spcPct val="200000"/>
              </a:lnSpc>
            </a:pPr>
            <a:r>
              <a:rPr lang="" altLang="en-US"/>
              <a:t>Todas as tags html sá manipuladas pelo Javascript para dinamisar nossas páginas</a:t>
            </a:r>
            <a:endParaRPr lan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
              <a:t>Forma de aplicação</a:t>
            </a:r>
            <a:endParaRPr lang=""/>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2861310"/>
          </a:xfrm>
          <a:prstGeom prst="rect">
            <a:avLst/>
          </a:prstGeom>
          <a:noFill/>
        </p:spPr>
        <p:txBody>
          <a:bodyPr wrap="square" rtlCol="0">
            <a:spAutoFit/>
          </a:bodyPr>
          <a:p>
            <a:pPr>
              <a:lnSpc>
                <a:spcPct val="200000"/>
              </a:lnSpc>
            </a:pPr>
            <a:r>
              <a:rPr lang="" altLang="en-US"/>
              <a:t>Você pode aplicar comandos Javascript em página html de algumas maneiras, são elas:</a:t>
            </a:r>
            <a:endParaRPr lang="" altLang="en-US"/>
          </a:p>
          <a:p>
            <a:pPr>
              <a:lnSpc>
                <a:spcPct val="200000"/>
              </a:lnSpc>
            </a:pPr>
            <a:r>
              <a:rPr lang="" altLang="en-US"/>
              <a:t> - Por meio de um arquivo externo com chamada dentro de uma página html;</a:t>
            </a:r>
            <a:endParaRPr lang="" altLang="en-US"/>
          </a:p>
          <a:p>
            <a:pPr>
              <a:lnSpc>
                <a:spcPct val="200000"/>
              </a:lnSpc>
            </a:pPr>
            <a:r>
              <a:rPr lang="" altLang="en-US"/>
              <a:t> - Dentro de uma página html na área do head do arquivo html</a:t>
            </a:r>
            <a:endParaRPr lang="" altLang="en-US"/>
          </a:p>
          <a:p>
            <a:pPr>
              <a:lnSpc>
                <a:spcPct val="200000"/>
              </a:lnSpc>
            </a:pPr>
            <a:r>
              <a:rPr lang="" altLang="en-US"/>
              <a:t> - Dentro de uma página html na área do body do arquivo html</a:t>
            </a:r>
            <a:endParaRPr lang="" altLang="en-US"/>
          </a:p>
          <a:p>
            <a:pPr>
              <a:lnSpc>
                <a:spcPct val="200000"/>
              </a:lnSpc>
            </a:pPr>
            <a:r>
              <a:rPr lang="" altLang="en-US"/>
              <a:t> - Dentro de uma página html antes do fechamento da  tag body </a:t>
            </a:r>
            <a:endParaRPr lang=""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 altLang="en-US"/>
              <a:t>Exemplos</a:t>
            </a:r>
            <a:endParaRPr lang=""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322955"/>
          </a:xfrm>
          <a:prstGeom prst="rect">
            <a:avLst/>
          </a:prstGeom>
          <a:noFill/>
        </p:spPr>
        <p:txBody>
          <a:bodyPr wrap="square" rtlCol="0">
            <a:spAutoFit/>
          </a:bodyPr>
          <a:p>
            <a:pPr>
              <a:lnSpc>
                <a:spcPct val="100000"/>
              </a:lnSpc>
            </a:pPr>
            <a:r>
              <a:rPr lang="" altLang="en-US" sz="1400"/>
              <a:t>&lt;!DOCTYPE html&gt;</a:t>
            </a:r>
            <a:endParaRPr lang="" altLang="en-US" sz="1400"/>
          </a:p>
          <a:p>
            <a:pPr>
              <a:lnSpc>
                <a:spcPct val="100000"/>
              </a:lnSpc>
            </a:pPr>
            <a:r>
              <a:rPr lang="" altLang="en-US" sz="1400"/>
              <a:t>&lt;html&gt;</a:t>
            </a:r>
            <a:endParaRPr lang="" altLang="en-US" sz="1400"/>
          </a:p>
          <a:p>
            <a:pPr>
              <a:lnSpc>
                <a:spcPct val="100000"/>
              </a:lnSpc>
            </a:pPr>
            <a:r>
              <a:rPr lang="" altLang="en-US" sz="1400"/>
              <a:t>&lt;body&gt;</a:t>
            </a:r>
            <a:endParaRPr lang="" altLang="en-US" sz="1400"/>
          </a:p>
          <a:p>
            <a:pPr>
              <a:lnSpc>
                <a:spcPct val="100000"/>
              </a:lnSpc>
            </a:pPr>
            <a:r>
              <a:rPr lang="" altLang="en-US" sz="1400"/>
              <a:t>&lt;h2&gt;JavaScript Variables&lt;/h2&gt;</a:t>
            </a:r>
            <a:endParaRPr lang="" altLang="en-US" sz="1400"/>
          </a:p>
          <a:p>
            <a:pPr>
              <a:lnSpc>
                <a:spcPct val="100000"/>
              </a:lnSpc>
            </a:pPr>
            <a:r>
              <a:rPr lang="" altLang="en-US" sz="1400"/>
              <a:t>&lt;p&gt;In this example, x, y, and z are variables.&lt;/p&gt;</a:t>
            </a:r>
            <a:endParaRPr lang="" altLang="en-US" sz="1400"/>
          </a:p>
          <a:p>
            <a:pPr>
              <a:lnSpc>
                <a:spcPct val="100000"/>
              </a:lnSpc>
            </a:pPr>
            <a:r>
              <a:rPr lang="" altLang="en-US" sz="1400"/>
              <a:t>&lt;p id="demo"&gt;&lt;/p&gt;</a:t>
            </a:r>
            <a:endParaRPr lang="" altLang="en-US" sz="1400"/>
          </a:p>
          <a:p>
            <a:pPr>
              <a:lnSpc>
                <a:spcPct val="100000"/>
              </a:lnSpc>
            </a:pPr>
            <a:r>
              <a:rPr lang="" altLang="en-US" sz="1400"/>
              <a:t>&lt;script&gt;</a:t>
            </a:r>
            <a:endParaRPr lang="" altLang="en-US" sz="1400"/>
          </a:p>
          <a:p>
            <a:pPr>
              <a:lnSpc>
                <a:spcPct val="100000"/>
              </a:lnSpc>
            </a:pPr>
            <a:r>
              <a:rPr lang="" altLang="en-US" sz="1400"/>
              <a:t>var x = 5;</a:t>
            </a:r>
            <a:endParaRPr lang="" altLang="en-US" sz="1400"/>
          </a:p>
          <a:p>
            <a:pPr>
              <a:lnSpc>
                <a:spcPct val="100000"/>
              </a:lnSpc>
            </a:pPr>
            <a:r>
              <a:rPr lang="" altLang="en-US" sz="1400"/>
              <a:t>var y = 6;</a:t>
            </a:r>
            <a:endParaRPr lang="" altLang="en-US" sz="1400"/>
          </a:p>
          <a:p>
            <a:pPr>
              <a:lnSpc>
                <a:spcPct val="100000"/>
              </a:lnSpc>
            </a:pPr>
            <a:r>
              <a:rPr lang="" altLang="en-US" sz="1400"/>
              <a:t>var z = x + y;</a:t>
            </a:r>
            <a:endParaRPr lang="" altLang="en-US" sz="1400"/>
          </a:p>
          <a:p>
            <a:pPr>
              <a:lnSpc>
                <a:spcPct val="100000"/>
              </a:lnSpc>
            </a:pPr>
            <a:r>
              <a:rPr lang="" altLang="en-US" sz="1400"/>
              <a:t>document.getElementById("demo").innerHTML =</a:t>
            </a:r>
            <a:endParaRPr lang="" altLang="en-US" sz="1400"/>
          </a:p>
          <a:p>
            <a:pPr>
              <a:lnSpc>
                <a:spcPct val="100000"/>
              </a:lnSpc>
            </a:pPr>
            <a:r>
              <a:rPr lang="" altLang="en-US" sz="1400"/>
              <a:t>"The value of z is: " + z;</a:t>
            </a:r>
            <a:endParaRPr lang="" altLang="en-US" sz="1400"/>
          </a:p>
          <a:p>
            <a:pPr>
              <a:lnSpc>
                <a:spcPct val="100000"/>
              </a:lnSpc>
            </a:pPr>
            <a:r>
              <a:rPr lang="" altLang="en-US" sz="1400"/>
              <a:t>&lt;/script&gt;</a:t>
            </a:r>
            <a:endParaRPr lang="" altLang="en-US" sz="1400"/>
          </a:p>
          <a:p>
            <a:pPr>
              <a:lnSpc>
                <a:spcPct val="100000"/>
              </a:lnSpc>
            </a:pPr>
            <a:r>
              <a:rPr lang="" altLang="en-US" sz="1400"/>
              <a:t>&lt;/body&gt;</a:t>
            </a:r>
            <a:endParaRPr lang="" altLang="en-US" sz="1400"/>
          </a:p>
          <a:p>
            <a:pPr>
              <a:lnSpc>
                <a:spcPct val="100000"/>
              </a:lnSpc>
            </a:pPr>
            <a:r>
              <a:rPr lang="" altLang="en-US" sz="1400"/>
              <a:t>&lt;/html&gt;</a:t>
            </a:r>
            <a:endParaRPr lang=""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Exemplos</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969385"/>
          </a:xfrm>
          <a:prstGeom prst="rect">
            <a:avLst/>
          </a:prstGeom>
          <a:noFill/>
        </p:spPr>
        <p:txBody>
          <a:bodyPr wrap="square" rtlCol="0">
            <a:spAutoFit/>
          </a:bodyPr>
          <a:p>
            <a:pPr>
              <a:lnSpc>
                <a:spcPct val="100000"/>
              </a:lnSpc>
            </a:pPr>
            <a:r>
              <a:rPr lang="en-US" altLang="en-US" sz="1400"/>
              <a:t>&lt;!DOCTYPE html&gt;</a:t>
            </a:r>
            <a:endParaRPr lang="en-US" altLang="en-US" sz="1400"/>
          </a:p>
          <a:p>
            <a:pPr>
              <a:lnSpc>
                <a:spcPct val="100000"/>
              </a:lnSpc>
            </a:pPr>
            <a:r>
              <a:rPr lang="en-US" altLang="en-US" sz="1400"/>
              <a:t>&lt;html&gt;</a:t>
            </a:r>
            <a:endParaRPr lang="en-US" altLang="en-US" sz="1400"/>
          </a:p>
          <a:p>
            <a:pPr>
              <a:lnSpc>
                <a:spcPct val="100000"/>
              </a:lnSpc>
            </a:pPr>
            <a:r>
              <a:rPr lang="en-US" altLang="en-US" sz="1400"/>
              <a:t>&lt;body&gt;</a:t>
            </a:r>
            <a:endParaRPr lang="en-US" altLang="en-US" sz="1400"/>
          </a:p>
          <a:p>
            <a:pPr>
              <a:lnSpc>
                <a:spcPct val="100000"/>
              </a:lnSpc>
            </a:pPr>
            <a:endParaRPr lang="en-US" altLang="en-US" sz="1400"/>
          </a:p>
          <a:p>
            <a:pPr>
              <a:lnSpc>
                <a:spcPct val="100000"/>
              </a:lnSpc>
            </a:pPr>
            <a:r>
              <a:rPr lang="en-US" altLang="en-US" sz="1400"/>
              <a:t>&lt;h2&gt;JavaScript Variables&lt;/h2&gt;</a:t>
            </a:r>
            <a:endParaRPr lang="en-US" altLang="en-US" sz="1400"/>
          </a:p>
          <a:p>
            <a:pPr>
              <a:lnSpc>
                <a:spcPct val="100000"/>
              </a:lnSpc>
            </a:pPr>
            <a:endParaRPr lang="en-US" altLang="en-US" sz="1400"/>
          </a:p>
          <a:p>
            <a:pPr>
              <a:lnSpc>
                <a:spcPct val="100000"/>
              </a:lnSpc>
            </a:pPr>
            <a:r>
              <a:rPr lang="en-US" altLang="en-US" sz="1400"/>
              <a:t>&lt;p id="demo"&gt;&lt;/p&gt;</a:t>
            </a:r>
            <a:endParaRPr lang="en-US" altLang="en-US" sz="1400"/>
          </a:p>
          <a:p>
            <a:pPr>
              <a:lnSpc>
                <a:spcPct val="100000"/>
              </a:lnSpc>
            </a:pPr>
            <a:endParaRPr lang="en-US" altLang="en-US" sz="1400"/>
          </a:p>
          <a:p>
            <a:pPr>
              <a:lnSpc>
                <a:spcPct val="100000"/>
              </a:lnSpc>
            </a:pPr>
            <a:r>
              <a:rPr lang="en-US" altLang="en-US" sz="1400"/>
              <a:t>&lt;script&gt;</a:t>
            </a:r>
            <a:endParaRPr lang="en-US" altLang="en-US" sz="1400"/>
          </a:p>
          <a:p>
            <a:pPr>
              <a:lnSpc>
                <a:spcPct val="100000"/>
              </a:lnSpc>
            </a:pPr>
            <a:r>
              <a:rPr lang="en-US" altLang="en-US" sz="1400"/>
              <a:t>var price1 = 5;</a:t>
            </a:r>
            <a:endParaRPr lang="en-US" altLang="en-US" sz="1400"/>
          </a:p>
          <a:p>
            <a:pPr>
              <a:lnSpc>
                <a:spcPct val="100000"/>
              </a:lnSpc>
            </a:pPr>
            <a:r>
              <a:rPr lang="en-US" altLang="en-US" sz="1400"/>
              <a:t>var price2 = 6;</a:t>
            </a:r>
            <a:endParaRPr lang="en-US" altLang="en-US" sz="1400"/>
          </a:p>
          <a:p>
            <a:pPr>
              <a:lnSpc>
                <a:spcPct val="100000"/>
              </a:lnSpc>
            </a:pPr>
            <a:r>
              <a:rPr lang="en-US" altLang="en-US" sz="1400"/>
              <a:t>var total = price1 + price2;</a:t>
            </a:r>
            <a:endParaRPr lang="en-US" altLang="en-US" sz="1400"/>
          </a:p>
          <a:p>
            <a:pPr>
              <a:lnSpc>
                <a:spcPct val="100000"/>
              </a:lnSpc>
            </a:pPr>
            <a:r>
              <a:rPr lang="en-US" altLang="en-US" sz="1400"/>
              <a:t>document.getElementById("demo").innerHTML =</a:t>
            </a:r>
            <a:endParaRPr lang="en-US" altLang="en-US" sz="1400"/>
          </a:p>
          <a:p>
            <a:pPr>
              <a:lnSpc>
                <a:spcPct val="100000"/>
              </a:lnSpc>
            </a:pPr>
            <a:r>
              <a:rPr lang="en-US" altLang="en-US" sz="1400"/>
              <a:t>"The total is: " + total;</a:t>
            </a:r>
            <a:endParaRPr lang="en-US" altLang="en-US" sz="1400"/>
          </a:p>
          <a:p>
            <a:pPr>
              <a:lnSpc>
                <a:spcPct val="100000"/>
              </a:lnSpc>
            </a:pPr>
            <a:r>
              <a:rPr lang="en-US" altLang="en-US" sz="1400"/>
              <a:t>&lt;/script&gt;</a:t>
            </a:r>
            <a:endParaRPr lang="en-US" altLang="en-US" sz="1400"/>
          </a:p>
          <a:p>
            <a:pPr>
              <a:lnSpc>
                <a:spcPct val="100000"/>
              </a:lnSpc>
            </a:pPr>
            <a:endParaRPr lang="en-US" altLang="en-US" sz="1400"/>
          </a:p>
          <a:p>
            <a:pPr>
              <a:lnSpc>
                <a:spcPct val="100000"/>
              </a:lnSpc>
            </a:pPr>
            <a:r>
              <a:rPr lang="en-US" altLang="en-US" sz="1400"/>
              <a:t>&lt;/body&gt;</a:t>
            </a:r>
            <a:endParaRPr lang="en-US" altLang="en-US" sz="1400"/>
          </a:p>
          <a:p>
            <a:pPr>
              <a:lnSpc>
                <a:spcPct val="100000"/>
              </a:lnSpc>
            </a:pPr>
            <a:r>
              <a:rPr lang="en-US" altLang="en-US" sz="1400"/>
              <a:t>&lt;/html&gt;</a:t>
            </a:r>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Exemplos</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107690"/>
          </a:xfrm>
          <a:prstGeom prst="rect">
            <a:avLst/>
          </a:prstGeom>
          <a:noFill/>
        </p:spPr>
        <p:txBody>
          <a:bodyPr wrap="square" rtlCol="0">
            <a:spAutoFit/>
          </a:bodyPr>
          <a:p>
            <a:pPr>
              <a:lnSpc>
                <a:spcPct val="100000"/>
              </a:lnSpc>
            </a:pPr>
            <a:r>
              <a:rPr lang="en-US" altLang="en-US" sz="1400"/>
              <a:t>&lt;!DOCTYPE html&gt;</a:t>
            </a:r>
            <a:endParaRPr lang="en-US" altLang="en-US" sz="1400"/>
          </a:p>
          <a:p>
            <a:pPr>
              <a:lnSpc>
                <a:spcPct val="100000"/>
              </a:lnSpc>
            </a:pPr>
            <a:r>
              <a:rPr lang="en-US" altLang="en-US" sz="1400"/>
              <a:t>&lt;html&gt;</a:t>
            </a:r>
            <a:endParaRPr lang="en-US" altLang="en-US" sz="1400"/>
          </a:p>
          <a:p>
            <a:pPr>
              <a:lnSpc>
                <a:spcPct val="100000"/>
              </a:lnSpc>
            </a:pPr>
            <a:r>
              <a:rPr lang="en-US" altLang="en-US" sz="1400"/>
              <a:t>&lt;body&gt;</a:t>
            </a:r>
            <a:endParaRPr lang="en-US" altLang="en-US" sz="1400"/>
          </a:p>
          <a:p>
            <a:pPr>
              <a:lnSpc>
                <a:spcPct val="100000"/>
              </a:lnSpc>
            </a:pPr>
            <a:endParaRPr lang="en-US" altLang="en-US" sz="1400"/>
          </a:p>
          <a:p>
            <a:pPr>
              <a:lnSpc>
                <a:spcPct val="100000"/>
              </a:lnSpc>
            </a:pPr>
            <a:r>
              <a:rPr lang="en-US" altLang="en-US" sz="1400"/>
              <a:t>&lt;h2&gt;My First JavaScript&lt;/h2&gt;</a:t>
            </a:r>
            <a:endParaRPr lang="en-US" altLang="en-US" sz="1400"/>
          </a:p>
          <a:p>
            <a:pPr>
              <a:lnSpc>
                <a:spcPct val="100000"/>
              </a:lnSpc>
            </a:pPr>
            <a:endParaRPr lang="en-US" altLang="en-US" sz="1400"/>
          </a:p>
          <a:p>
            <a:pPr>
              <a:lnSpc>
                <a:spcPct val="100000"/>
              </a:lnSpc>
            </a:pPr>
            <a:r>
              <a:rPr lang="en-US" altLang="en-US" sz="1400"/>
              <a:t>&lt;button type="button"</a:t>
            </a:r>
            <a:endParaRPr lang="en-US" altLang="en-US" sz="1400"/>
          </a:p>
          <a:p>
            <a:pPr>
              <a:lnSpc>
                <a:spcPct val="100000"/>
              </a:lnSpc>
            </a:pPr>
            <a:r>
              <a:rPr lang="en-US" altLang="en-US" sz="1400"/>
              <a:t>onclick="document.getElementById('demo').innerHTML = Date()"&gt;</a:t>
            </a:r>
            <a:endParaRPr lang="en-US" altLang="en-US" sz="1400"/>
          </a:p>
          <a:p>
            <a:pPr>
              <a:lnSpc>
                <a:spcPct val="100000"/>
              </a:lnSpc>
            </a:pPr>
            <a:r>
              <a:rPr lang="en-US" altLang="en-US" sz="1400"/>
              <a:t>Click me to display Date and Time.&lt;/button&gt;</a:t>
            </a:r>
            <a:endParaRPr lang="en-US" altLang="en-US" sz="1400"/>
          </a:p>
          <a:p>
            <a:pPr>
              <a:lnSpc>
                <a:spcPct val="100000"/>
              </a:lnSpc>
            </a:pPr>
            <a:endParaRPr lang="en-US" altLang="en-US" sz="1400"/>
          </a:p>
          <a:p>
            <a:pPr>
              <a:lnSpc>
                <a:spcPct val="100000"/>
              </a:lnSpc>
            </a:pPr>
            <a:r>
              <a:rPr lang="en-US" altLang="en-US" sz="1400"/>
              <a:t>&lt;p id="demo"&gt;&lt;/p&gt;</a:t>
            </a:r>
            <a:endParaRPr lang="en-US" altLang="en-US" sz="1400"/>
          </a:p>
          <a:p>
            <a:pPr>
              <a:lnSpc>
                <a:spcPct val="100000"/>
              </a:lnSpc>
            </a:pPr>
            <a:endParaRPr lang="en-US" altLang="en-US" sz="1400"/>
          </a:p>
          <a:p>
            <a:pPr>
              <a:lnSpc>
                <a:spcPct val="100000"/>
              </a:lnSpc>
            </a:pPr>
            <a:r>
              <a:rPr lang="en-US" altLang="en-US" sz="1400"/>
              <a:t>&lt;/body&gt;</a:t>
            </a:r>
            <a:endParaRPr lang="en-US" altLang="en-US" sz="1400"/>
          </a:p>
          <a:p>
            <a:pPr>
              <a:lnSpc>
                <a:spcPct val="100000"/>
              </a:lnSpc>
            </a:pPr>
            <a:r>
              <a:rPr lang="en-US" altLang="en-US" sz="1400"/>
              <a:t>&lt;/html&gt; </a:t>
            </a:r>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Exemplos</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538220"/>
          </a:xfrm>
          <a:prstGeom prst="rect">
            <a:avLst/>
          </a:prstGeom>
          <a:noFill/>
        </p:spPr>
        <p:txBody>
          <a:bodyPr wrap="square" rtlCol="0">
            <a:spAutoFit/>
          </a:bodyPr>
          <a:p>
            <a:pPr>
              <a:lnSpc>
                <a:spcPct val="100000"/>
              </a:lnSpc>
            </a:pPr>
            <a:r>
              <a:rPr lang="en-US" altLang="en-US" sz="1400"/>
              <a:t>&lt;!DOCTYPE html&gt;</a:t>
            </a:r>
            <a:endParaRPr lang="en-US" altLang="en-US" sz="1400"/>
          </a:p>
          <a:p>
            <a:pPr>
              <a:lnSpc>
                <a:spcPct val="100000"/>
              </a:lnSpc>
            </a:pPr>
            <a:r>
              <a:rPr lang="en-US" altLang="en-US" sz="1400"/>
              <a:t>&lt;html&gt;</a:t>
            </a:r>
            <a:endParaRPr lang="en-US" altLang="en-US" sz="1400"/>
          </a:p>
          <a:p>
            <a:pPr>
              <a:lnSpc>
                <a:spcPct val="100000"/>
              </a:lnSpc>
            </a:pPr>
            <a:r>
              <a:rPr lang="en-US" altLang="en-US" sz="1400"/>
              <a:t>&lt;body&gt;</a:t>
            </a:r>
            <a:endParaRPr lang="en-US" altLang="en-US" sz="1400"/>
          </a:p>
          <a:p>
            <a:pPr>
              <a:lnSpc>
                <a:spcPct val="100000"/>
              </a:lnSpc>
            </a:pPr>
            <a:endParaRPr lang="en-US" altLang="en-US" sz="1400"/>
          </a:p>
          <a:p>
            <a:pPr>
              <a:lnSpc>
                <a:spcPct val="100000"/>
              </a:lnSpc>
            </a:pPr>
            <a:r>
              <a:rPr lang="en-US" altLang="en-US" sz="1400"/>
              <a:t>&lt;h2&gt;JavaScript Numbers&lt;/h2&gt;</a:t>
            </a:r>
            <a:endParaRPr lang="en-US" altLang="en-US" sz="1400"/>
          </a:p>
          <a:p>
            <a:pPr>
              <a:lnSpc>
                <a:spcPct val="100000"/>
              </a:lnSpc>
            </a:pPr>
            <a:endParaRPr lang="en-US" altLang="en-US" sz="1400"/>
          </a:p>
          <a:p>
            <a:pPr>
              <a:lnSpc>
                <a:spcPct val="100000"/>
              </a:lnSpc>
            </a:pPr>
            <a:r>
              <a:rPr lang="en-US" altLang="en-US" sz="1400"/>
              <a:t>&lt;p&gt;Number can be written with or without decimals.&lt;/p&gt;</a:t>
            </a:r>
            <a:endParaRPr lang="en-US" altLang="en-US" sz="1400"/>
          </a:p>
          <a:p>
            <a:pPr>
              <a:lnSpc>
                <a:spcPct val="100000"/>
              </a:lnSpc>
            </a:pPr>
            <a:endParaRPr lang="en-US" altLang="en-US" sz="1400"/>
          </a:p>
          <a:p>
            <a:pPr>
              <a:lnSpc>
                <a:spcPct val="100000"/>
              </a:lnSpc>
            </a:pPr>
            <a:r>
              <a:rPr lang="en-US" altLang="en-US" sz="1400"/>
              <a:t>&lt;p id="demo"&gt;&lt;/p&gt;</a:t>
            </a:r>
            <a:endParaRPr lang="en-US" altLang="en-US" sz="1400"/>
          </a:p>
          <a:p>
            <a:pPr>
              <a:lnSpc>
                <a:spcPct val="100000"/>
              </a:lnSpc>
            </a:pPr>
            <a:endParaRPr lang="en-US" altLang="en-US" sz="1400"/>
          </a:p>
          <a:p>
            <a:pPr>
              <a:lnSpc>
                <a:spcPct val="100000"/>
              </a:lnSpc>
            </a:pPr>
            <a:r>
              <a:rPr lang="en-US" altLang="en-US" sz="1400"/>
              <a:t>&lt;script&gt;</a:t>
            </a:r>
            <a:endParaRPr lang="en-US" altLang="en-US" sz="1400"/>
          </a:p>
          <a:p>
            <a:pPr>
              <a:lnSpc>
                <a:spcPct val="100000"/>
              </a:lnSpc>
            </a:pPr>
            <a:r>
              <a:rPr lang="en-US" altLang="en-US" sz="1400"/>
              <a:t>document.getElementById("demo").innerHTML = 10.50;</a:t>
            </a:r>
            <a:endParaRPr lang="en-US" altLang="en-US" sz="1400"/>
          </a:p>
          <a:p>
            <a:pPr>
              <a:lnSpc>
                <a:spcPct val="100000"/>
              </a:lnSpc>
            </a:pPr>
            <a:r>
              <a:rPr lang="en-US" altLang="en-US" sz="1400"/>
              <a:t>&lt;/script&gt;</a:t>
            </a:r>
            <a:endParaRPr lang="en-US" altLang="en-US" sz="1400"/>
          </a:p>
          <a:p>
            <a:pPr>
              <a:lnSpc>
                <a:spcPct val="100000"/>
              </a:lnSpc>
            </a:pPr>
            <a:endParaRPr lang="en-US" altLang="en-US" sz="1400"/>
          </a:p>
          <a:p>
            <a:pPr>
              <a:lnSpc>
                <a:spcPct val="100000"/>
              </a:lnSpc>
            </a:pPr>
            <a:r>
              <a:rPr lang="en-US" altLang="en-US" sz="1400"/>
              <a:t>&lt;/body&gt;</a:t>
            </a:r>
            <a:endParaRPr lang="en-US" altLang="en-US" sz="1400"/>
          </a:p>
          <a:p>
            <a:pPr>
              <a:lnSpc>
                <a:spcPct val="100000"/>
              </a:lnSpc>
            </a:pPr>
            <a:r>
              <a:rPr lang="en-US" altLang="en-US" sz="1400"/>
              <a:t>&lt;/html&gt;</a:t>
            </a:r>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Exemplos</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753485"/>
          </a:xfrm>
          <a:prstGeom prst="rect">
            <a:avLst/>
          </a:prstGeom>
          <a:noFill/>
        </p:spPr>
        <p:txBody>
          <a:bodyPr wrap="square" rtlCol="0">
            <a:spAutoFit/>
          </a:bodyPr>
          <a:p>
            <a:pPr>
              <a:lnSpc>
                <a:spcPct val="100000"/>
              </a:lnSpc>
            </a:pPr>
            <a:r>
              <a:rPr lang="en-US" altLang="en-US" sz="1400"/>
              <a:t>&lt;!DOCTYPE html&gt;</a:t>
            </a:r>
            <a:endParaRPr lang="en-US" altLang="en-US" sz="1400"/>
          </a:p>
          <a:p>
            <a:pPr>
              <a:lnSpc>
                <a:spcPct val="100000"/>
              </a:lnSpc>
            </a:pPr>
            <a:r>
              <a:rPr lang="en-US" altLang="en-US" sz="1400"/>
              <a:t>&lt;html&gt;</a:t>
            </a:r>
            <a:endParaRPr lang="en-US" altLang="en-US" sz="1400"/>
          </a:p>
          <a:p>
            <a:pPr>
              <a:lnSpc>
                <a:spcPct val="100000"/>
              </a:lnSpc>
            </a:pPr>
            <a:r>
              <a:rPr lang="en-US" altLang="en-US" sz="1400"/>
              <a:t>&lt;body&gt;</a:t>
            </a:r>
            <a:endParaRPr lang="en-US" altLang="en-US" sz="1400"/>
          </a:p>
          <a:p>
            <a:pPr>
              <a:lnSpc>
                <a:spcPct val="100000"/>
              </a:lnSpc>
            </a:pPr>
            <a:endParaRPr lang="en-US" altLang="en-US" sz="1400"/>
          </a:p>
          <a:p>
            <a:pPr>
              <a:lnSpc>
                <a:spcPct val="100000"/>
              </a:lnSpc>
            </a:pPr>
            <a:r>
              <a:rPr lang="en-US" altLang="en-US" sz="1400"/>
              <a:t>&lt;h2&gt;The var Keyword Creates Variables&lt;/h2&gt;</a:t>
            </a:r>
            <a:endParaRPr lang="en-US" altLang="en-US" sz="1400"/>
          </a:p>
          <a:p>
            <a:pPr>
              <a:lnSpc>
                <a:spcPct val="100000"/>
              </a:lnSpc>
            </a:pPr>
            <a:endParaRPr lang="en-US" altLang="en-US" sz="1400"/>
          </a:p>
          <a:p>
            <a:pPr>
              <a:lnSpc>
                <a:spcPct val="100000"/>
              </a:lnSpc>
            </a:pPr>
            <a:r>
              <a:rPr lang="en-US" altLang="en-US" sz="1400"/>
              <a:t>&lt;p id="demo"&gt;&lt;/p&gt;</a:t>
            </a:r>
            <a:endParaRPr lang="en-US" altLang="en-US" sz="1400"/>
          </a:p>
          <a:p>
            <a:pPr>
              <a:lnSpc>
                <a:spcPct val="100000"/>
              </a:lnSpc>
            </a:pPr>
            <a:endParaRPr lang="en-US" altLang="en-US" sz="1400"/>
          </a:p>
          <a:p>
            <a:pPr>
              <a:lnSpc>
                <a:spcPct val="100000"/>
              </a:lnSpc>
            </a:pPr>
            <a:r>
              <a:rPr lang="en-US" altLang="en-US" sz="1400"/>
              <a:t>&lt;script&gt;</a:t>
            </a:r>
            <a:endParaRPr lang="en-US" altLang="en-US" sz="1400"/>
          </a:p>
          <a:p>
            <a:pPr>
              <a:lnSpc>
                <a:spcPct val="100000"/>
              </a:lnSpc>
            </a:pPr>
            <a:r>
              <a:rPr lang="en-US" altLang="en-US" sz="1400"/>
              <a:t>var x, y;</a:t>
            </a:r>
            <a:endParaRPr lang="en-US" altLang="en-US" sz="1400"/>
          </a:p>
          <a:p>
            <a:pPr>
              <a:lnSpc>
                <a:spcPct val="100000"/>
              </a:lnSpc>
            </a:pPr>
            <a:r>
              <a:rPr lang="en-US" altLang="en-US" sz="1400"/>
              <a:t>x = 5 + 6;</a:t>
            </a:r>
            <a:endParaRPr lang="en-US" altLang="en-US" sz="1400"/>
          </a:p>
          <a:p>
            <a:pPr>
              <a:lnSpc>
                <a:spcPct val="100000"/>
              </a:lnSpc>
            </a:pPr>
            <a:r>
              <a:rPr lang="en-US" altLang="en-US" sz="1400"/>
              <a:t>y = x * 10;</a:t>
            </a:r>
            <a:endParaRPr lang="en-US" altLang="en-US" sz="1400"/>
          </a:p>
          <a:p>
            <a:pPr>
              <a:lnSpc>
                <a:spcPct val="100000"/>
              </a:lnSpc>
            </a:pPr>
            <a:r>
              <a:rPr lang="en-US" altLang="en-US" sz="1400"/>
              <a:t>document.getElementById("demo").innerHTML = y;</a:t>
            </a:r>
            <a:endParaRPr lang="en-US" altLang="en-US" sz="1400"/>
          </a:p>
          <a:p>
            <a:pPr>
              <a:lnSpc>
                <a:spcPct val="100000"/>
              </a:lnSpc>
            </a:pPr>
            <a:r>
              <a:rPr lang="en-US" altLang="en-US" sz="1400"/>
              <a:t>&lt;/script&gt;</a:t>
            </a:r>
            <a:endParaRPr lang="en-US" altLang="en-US" sz="1400"/>
          </a:p>
          <a:p>
            <a:pPr>
              <a:lnSpc>
                <a:spcPct val="100000"/>
              </a:lnSpc>
            </a:pPr>
            <a:endParaRPr lang="en-US" altLang="en-US" sz="1400"/>
          </a:p>
          <a:p>
            <a:pPr>
              <a:lnSpc>
                <a:spcPct val="100000"/>
              </a:lnSpc>
            </a:pPr>
            <a:r>
              <a:rPr lang="en-US" altLang="en-US" sz="1400"/>
              <a:t>&lt;/body&gt;</a:t>
            </a:r>
            <a:endParaRPr lang="en-US" altLang="en-US" sz="1400"/>
          </a:p>
          <a:p>
            <a:pPr>
              <a:lnSpc>
                <a:spcPct val="100000"/>
              </a:lnSpc>
            </a:pPr>
            <a:r>
              <a:rPr lang="en-US" altLang="en-US" sz="1400"/>
              <a:t>&lt;/html&gt;</a:t>
            </a:r>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Exemplos</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538220"/>
          </a:xfrm>
          <a:prstGeom prst="rect">
            <a:avLst/>
          </a:prstGeom>
          <a:noFill/>
        </p:spPr>
        <p:txBody>
          <a:bodyPr wrap="square" rtlCol="0">
            <a:spAutoFit/>
          </a:bodyPr>
          <a:p>
            <a:pPr>
              <a:lnSpc>
                <a:spcPct val="100000"/>
              </a:lnSpc>
            </a:pPr>
            <a:r>
              <a:rPr lang="en-US" altLang="en-US" sz="1400"/>
              <a:t>&lt;!DOCTYPE html&gt;</a:t>
            </a:r>
            <a:endParaRPr lang="en-US" altLang="en-US" sz="1400"/>
          </a:p>
          <a:p>
            <a:pPr>
              <a:lnSpc>
                <a:spcPct val="100000"/>
              </a:lnSpc>
            </a:pPr>
            <a:r>
              <a:rPr lang="en-US" altLang="en-US" sz="1400"/>
              <a:t>&lt;html&gt;</a:t>
            </a:r>
            <a:endParaRPr lang="en-US" altLang="en-US" sz="1400"/>
          </a:p>
          <a:p>
            <a:pPr>
              <a:lnSpc>
                <a:spcPct val="100000"/>
              </a:lnSpc>
            </a:pPr>
            <a:r>
              <a:rPr lang="en-US" altLang="en-US" sz="1400"/>
              <a:t>&lt;body&gt;</a:t>
            </a:r>
            <a:endParaRPr lang="en-US" altLang="en-US" sz="1400"/>
          </a:p>
          <a:p>
            <a:pPr>
              <a:lnSpc>
                <a:spcPct val="100000"/>
              </a:lnSpc>
            </a:pPr>
            <a:endParaRPr lang="en-US" altLang="en-US" sz="1400"/>
          </a:p>
          <a:p>
            <a:pPr>
              <a:lnSpc>
                <a:spcPct val="100000"/>
              </a:lnSpc>
            </a:pPr>
            <a:r>
              <a:rPr lang="en-US" altLang="en-US" sz="1400"/>
              <a:t>&lt;h1 id="myH"&gt;&lt;/h1&gt;</a:t>
            </a:r>
            <a:endParaRPr lang="en-US" altLang="en-US" sz="1400"/>
          </a:p>
          <a:p>
            <a:pPr>
              <a:lnSpc>
                <a:spcPct val="100000"/>
              </a:lnSpc>
            </a:pPr>
            <a:r>
              <a:rPr lang="en-US" altLang="en-US" sz="1400"/>
              <a:t>&lt;p id="myP"&gt;&lt;/p&gt;</a:t>
            </a:r>
            <a:endParaRPr lang="en-US" altLang="en-US" sz="1400"/>
          </a:p>
          <a:p>
            <a:pPr>
              <a:lnSpc>
                <a:spcPct val="100000"/>
              </a:lnSpc>
            </a:pPr>
            <a:endParaRPr lang="en-US" altLang="en-US" sz="1400"/>
          </a:p>
          <a:p>
            <a:pPr>
              <a:lnSpc>
                <a:spcPct val="100000"/>
              </a:lnSpc>
            </a:pPr>
            <a:r>
              <a:rPr lang="en-US" altLang="en-US" sz="1400"/>
              <a:t>&lt;script&gt;</a:t>
            </a:r>
            <a:endParaRPr lang="en-US" altLang="en-US" sz="1400"/>
          </a:p>
          <a:p>
            <a:pPr>
              <a:lnSpc>
                <a:spcPct val="100000"/>
              </a:lnSpc>
            </a:pPr>
            <a:r>
              <a:rPr lang="en-US" altLang="en-US" sz="1400"/>
              <a:t>// Change heading:</a:t>
            </a:r>
            <a:endParaRPr lang="en-US" altLang="en-US" sz="1400"/>
          </a:p>
          <a:p>
            <a:pPr>
              <a:lnSpc>
                <a:spcPct val="100000"/>
              </a:lnSpc>
            </a:pPr>
            <a:r>
              <a:rPr lang="en-US" altLang="en-US" sz="1400"/>
              <a:t>document.getElementById("myH").innerHTML = "JavaScript Comments";</a:t>
            </a:r>
            <a:endParaRPr lang="en-US" altLang="en-US" sz="1400"/>
          </a:p>
          <a:p>
            <a:pPr>
              <a:lnSpc>
                <a:spcPct val="100000"/>
              </a:lnSpc>
            </a:pPr>
            <a:r>
              <a:rPr lang="en-US" altLang="en-US" sz="1400"/>
              <a:t>// Change paragraph:</a:t>
            </a:r>
            <a:endParaRPr lang="en-US" altLang="en-US" sz="1400"/>
          </a:p>
          <a:p>
            <a:pPr>
              <a:lnSpc>
                <a:spcPct val="100000"/>
              </a:lnSpc>
            </a:pPr>
            <a:r>
              <a:rPr lang="en-US" altLang="en-US" sz="1400"/>
              <a:t>document.getElementById("myP").innerHTML = "My first paragraph.";</a:t>
            </a:r>
            <a:endParaRPr lang="en-US" altLang="en-US" sz="1400"/>
          </a:p>
          <a:p>
            <a:pPr>
              <a:lnSpc>
                <a:spcPct val="100000"/>
              </a:lnSpc>
            </a:pPr>
            <a:r>
              <a:rPr lang="en-US" altLang="en-US" sz="1400"/>
              <a:t>&lt;/script&gt;</a:t>
            </a:r>
            <a:endParaRPr lang="en-US" altLang="en-US" sz="1400"/>
          </a:p>
          <a:p>
            <a:pPr>
              <a:lnSpc>
                <a:spcPct val="100000"/>
              </a:lnSpc>
            </a:pPr>
            <a:endParaRPr lang="en-US" altLang="en-US" sz="1400"/>
          </a:p>
          <a:p>
            <a:pPr>
              <a:lnSpc>
                <a:spcPct val="100000"/>
              </a:lnSpc>
            </a:pPr>
            <a:r>
              <a:rPr lang="en-US" altLang="en-US" sz="1400"/>
              <a:t>&lt;/body&gt;</a:t>
            </a:r>
            <a:endParaRPr lang="en-US" altLang="en-US" sz="1400"/>
          </a:p>
          <a:p>
            <a:pPr>
              <a:lnSpc>
                <a:spcPct val="100000"/>
              </a:lnSpc>
            </a:pPr>
            <a:r>
              <a:rPr lang="en-US" altLang="en-US" sz="1400"/>
              <a:t>&lt;/html&gt;</a:t>
            </a:r>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 altLang="en-US"/>
              <a:t>Definição</a:t>
            </a:r>
            <a:endParaRPr lang=""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415030"/>
          </a:xfrm>
          <a:prstGeom prst="rect">
            <a:avLst/>
          </a:prstGeom>
          <a:noFill/>
        </p:spPr>
        <p:txBody>
          <a:bodyPr wrap="square" rtlCol="0">
            <a:spAutoFit/>
          </a:bodyPr>
          <a:p>
            <a:pPr>
              <a:lnSpc>
                <a:spcPct val="200000"/>
              </a:lnSpc>
            </a:pPr>
            <a:r>
              <a:rPr lang="" altLang="en-US"/>
              <a:t>É</a:t>
            </a:r>
            <a:r>
              <a:rPr lang="en-US"/>
              <a:t> uma linguagem de programação interpretada de alto nível, caracterizada também,como dinâmica, </a:t>
            </a:r>
            <a:r>
              <a:rPr lang="" altLang="en-US"/>
              <a:t>tipagem dinâmica </a:t>
            </a:r>
            <a:r>
              <a:rPr lang="en-US"/>
              <a:t>, prototype-based e multi-paradigma. Juntamente com HTML e CSS, o JavaScript é uma das três principais tecnologias </a:t>
            </a:r>
            <a:r>
              <a:rPr lang="" altLang="en-US"/>
              <a:t>usadas em sites na web</a:t>
            </a:r>
            <a:r>
              <a:rPr lang="en-US"/>
              <a:t>. JavaScript permite páginas da Web interativas e, portanto, é uma parte essencial dos aplicativos da web. A grande maioria dos sites usa, e todos os principais navegadores têm um mecanismo JavaScript dedicado para executá-lo.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 altLang="en-US"/>
              <a:t>Histórico</a:t>
            </a:r>
            <a:endParaRPr lang=""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1753235"/>
          </a:xfrm>
          <a:prstGeom prst="rect">
            <a:avLst/>
          </a:prstGeom>
          <a:noFill/>
        </p:spPr>
        <p:txBody>
          <a:bodyPr wrap="square" rtlCol="0">
            <a:spAutoFit/>
          </a:bodyPr>
          <a:p>
            <a:pPr>
              <a:lnSpc>
                <a:spcPct val="200000"/>
              </a:lnSpc>
            </a:pPr>
            <a:r>
              <a:rPr lang="en-US"/>
              <a:t>Em 1993, o Centro Nacional de Aplicações de Supercomputação (NCSA), uma unidade da Universidade de Illinois em Urbana-Champaign, lançou o NCSA Mosaic, o primeiro navegador gráfico popular da Web</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Histórico</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969385"/>
          </a:xfrm>
          <a:prstGeom prst="rect">
            <a:avLst/>
          </a:prstGeom>
          <a:noFill/>
        </p:spPr>
        <p:txBody>
          <a:bodyPr wrap="square" rtlCol="0">
            <a:spAutoFit/>
          </a:bodyPr>
          <a:p>
            <a:pPr>
              <a:lnSpc>
                <a:spcPct val="200000"/>
              </a:lnSpc>
            </a:pPr>
            <a:r>
              <a:rPr lang="en-US"/>
              <a:t>Para evitar problemas de propriedade de marca registrada com o NCSA, o navegador foi posteriormente renomeado para Netscape Navigator no mesmo ano, e a empresa assumiu o nome de Netscape Communications. A Netscape Communications percebeu que a Web precisava se tornar mais dinâmica. Marc Andreessen, o fundador da empresa, acreditava que o HTML precisava de uma "linguagem de cola" que fosse fácil de usar por Web designers e programadores de meio período para montar componentes como imagens e plugins, onde o código poderia ser escrito diretamente na Web</a:t>
            </a:r>
            <a:r>
              <a:rPr lang="" altLang="en-US"/>
              <a:t>.</a:t>
            </a:r>
            <a:endParaRPr lang="" altLang="en-US"/>
          </a:p>
        </p:txBody>
      </p:sp>
      <p:pic>
        <p:nvPicPr>
          <p:cNvPr id="3" name="Picture 2" descr="nm_06_tall.0"/>
          <p:cNvPicPr>
            <a:picLocks noChangeAspect="1"/>
          </p:cNvPicPr>
          <p:nvPr/>
        </p:nvPicPr>
        <p:blipFill>
          <a:blip r:embed="rId2"/>
          <a:srcRect l="41900" r="16616" b="31348"/>
          <a:stretch>
            <a:fillRect/>
          </a:stretch>
        </p:blipFill>
        <p:spPr>
          <a:xfrm>
            <a:off x="10265410" y="109220"/>
            <a:ext cx="1837055" cy="2027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Histórico</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415030"/>
          </a:xfrm>
          <a:prstGeom prst="rect">
            <a:avLst/>
          </a:prstGeom>
          <a:noFill/>
        </p:spPr>
        <p:txBody>
          <a:bodyPr wrap="square" rtlCol="0">
            <a:spAutoFit/>
          </a:bodyPr>
          <a:p>
            <a:pPr>
              <a:lnSpc>
                <a:spcPct val="200000"/>
              </a:lnSpc>
            </a:pPr>
            <a:r>
              <a:rPr lang="en-US"/>
              <a:t>Em 1995, a Netscape Communications recrutou Brendan Eich com o objetivo de incorporar a linguagem de programação Scheme em seu Netscape Navigator</a:t>
            </a:r>
            <a:endParaRPr lang="en-US"/>
          </a:p>
          <a:p>
            <a:pPr>
              <a:lnSpc>
                <a:spcPct val="200000"/>
              </a:lnSpc>
            </a:pPr>
            <a:r>
              <a:rPr lang="en-US"/>
              <a:t>Embora tenha sido desenvolvido sob o nome Mocha, a linguagem foi oficialmente chamada de LiveScript quando foi lançada em versões beta do Netscape Navigator 2.0 em setembro de 1995, mas foi renomeada para JavaScript quando foi lançada no Netscape Navigator 2.0 beta 3 Dezembro..</a:t>
            </a:r>
            <a:endParaRPr lang="en-US"/>
          </a:p>
        </p:txBody>
      </p:sp>
      <p:pic>
        <p:nvPicPr>
          <p:cNvPr id="6" name="Picture 5" descr="Brendan_Eich_Mozilla_Foundation_official_photo"/>
          <p:cNvPicPr>
            <a:picLocks noChangeAspect="1"/>
          </p:cNvPicPr>
          <p:nvPr/>
        </p:nvPicPr>
        <p:blipFill>
          <a:blip r:embed="rId2"/>
          <a:stretch>
            <a:fillRect/>
          </a:stretch>
        </p:blipFill>
        <p:spPr>
          <a:xfrm>
            <a:off x="10144125" y="142240"/>
            <a:ext cx="1925320" cy="1925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Características</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1753235"/>
          </a:xfrm>
          <a:prstGeom prst="rect">
            <a:avLst/>
          </a:prstGeom>
          <a:noFill/>
        </p:spPr>
        <p:txBody>
          <a:bodyPr wrap="square" rtlCol="0">
            <a:spAutoFit/>
          </a:bodyPr>
          <a:p>
            <a:pPr>
              <a:lnSpc>
                <a:spcPct val="200000"/>
              </a:lnSpc>
            </a:pPr>
            <a:r>
              <a:rPr lang="en-US"/>
              <a:t>As seguintes características são comuns a todas as implementações em conformidade com o ECMAScript, a menos que esteja explicitamente especificado ao contrário.</a:t>
            </a:r>
            <a:endParaRPr lang="en-US"/>
          </a:p>
          <a:p>
            <a:pPr>
              <a:lnSpc>
                <a:spcPct val="200000"/>
              </a:lnSpc>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Suporte universal</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1753235"/>
          </a:xfrm>
          <a:prstGeom prst="rect">
            <a:avLst/>
          </a:prstGeom>
          <a:noFill/>
        </p:spPr>
        <p:txBody>
          <a:bodyPr wrap="square" rtlCol="0">
            <a:spAutoFit/>
          </a:bodyPr>
          <a:p>
            <a:pPr>
              <a:lnSpc>
                <a:spcPct val="200000"/>
              </a:lnSpc>
            </a:pPr>
            <a:r>
              <a:rPr lang="en-US"/>
              <a:t>Todos os navegadores da Web modernos e populares suportam JavaScript com interpretadores integrados.</a:t>
            </a:r>
            <a:endParaRPr lang="en-US"/>
          </a:p>
          <a:p>
            <a:pPr>
              <a:lnSpc>
                <a:spcPct val="200000"/>
              </a:lnSpc>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Imperativa e Estruturada</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3969385"/>
          </a:xfrm>
          <a:prstGeom prst="rect">
            <a:avLst/>
          </a:prstGeom>
          <a:noFill/>
        </p:spPr>
        <p:txBody>
          <a:bodyPr wrap="square" rtlCol="0">
            <a:spAutoFit/>
          </a:bodyPr>
          <a:p>
            <a:pPr>
              <a:lnSpc>
                <a:spcPct val="200000"/>
              </a:lnSpc>
            </a:pPr>
            <a:r>
              <a:rPr lang="en-US"/>
              <a:t>JavaScript suporta os elementos de sintaxe de programação estruturada da linguagem C como, por exemplo, if, while, switch. Uma exceção é a questão do escopo: o escopo em blocos ao estilo do C não é suportado. Em seu lugar, JavaScript utiliza escopo a nível de função. JavaScript 1.7, entretanto, suporta escopo a nível de bloco através do comando let. Como C, JavaScript faz distinção entre expressões e comandos. Uma diferença sintática do C é que a quebra de linha termina automaticamente o comando, sendo o ponto-e-vírgula opcional ao fim de uma instrução.</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455" y="365125"/>
            <a:ext cx="8856345" cy="1325880"/>
          </a:xfrm>
        </p:spPr>
        <p:txBody>
          <a:bodyPr/>
          <a:p>
            <a:r>
              <a:rPr lang="en-US" altLang="en-US"/>
              <a:t>Tipagem dinâmica</a:t>
            </a:r>
            <a:endParaRPr lang="en-US" altLang="en-US"/>
          </a:p>
        </p:txBody>
      </p:sp>
      <p:pic>
        <p:nvPicPr>
          <p:cNvPr id="4" name="Content Placeholder 3" descr="200px-Unofficial_JavaScript_logo_2.svg"/>
          <p:cNvPicPr>
            <a:picLocks noChangeAspect="1"/>
          </p:cNvPicPr>
          <p:nvPr>
            <p:ph idx="1"/>
          </p:nvPr>
        </p:nvPicPr>
        <p:blipFill>
          <a:blip r:embed="rId1"/>
          <a:stretch>
            <a:fillRect/>
          </a:stretch>
        </p:blipFill>
        <p:spPr>
          <a:xfrm>
            <a:off x="-7620" y="635"/>
            <a:ext cx="1905000" cy="1905000"/>
          </a:xfrm>
          <a:prstGeom prst="rect">
            <a:avLst/>
          </a:prstGeom>
        </p:spPr>
      </p:pic>
      <p:sp>
        <p:nvSpPr>
          <p:cNvPr id="5" name="Text Box 4"/>
          <p:cNvSpPr txBox="1"/>
          <p:nvPr/>
        </p:nvSpPr>
        <p:spPr>
          <a:xfrm>
            <a:off x="986155" y="2235835"/>
            <a:ext cx="10594340" cy="1753235"/>
          </a:xfrm>
          <a:prstGeom prst="rect">
            <a:avLst/>
          </a:prstGeom>
          <a:noFill/>
        </p:spPr>
        <p:txBody>
          <a:bodyPr wrap="square" rtlCol="0">
            <a:spAutoFit/>
          </a:bodyPr>
          <a:p>
            <a:pPr>
              <a:lnSpc>
                <a:spcPct val="200000"/>
              </a:lnSpc>
            </a:pPr>
            <a:r>
              <a:rPr lang="en-US"/>
              <a:t>Como na maioria das linguagens de script, tipos são associados com valores, não com variáveis. Por exemplo, a variável x poderia ser associada a um número e mais tarde associada a uma ''string''. JavaScript suporta várias formas de testar o tipo de um objeto</a:t>
            </a:r>
            <a:r>
              <a:rPr lang="" altLang="en-US"/>
              <a:t>.</a:t>
            </a:r>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5016</Words>
  <Application>WPS Presentation</Application>
  <PresentationFormat>Widescreen</PresentationFormat>
  <Paragraphs>176</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DejaVu Sans</vt:lpstr>
      <vt:lpstr/>
      <vt:lpstr>Arial Unicode MS</vt:lpstr>
      <vt:lpstr>Calibri Light</vt:lpstr>
      <vt:lpstr>Calibri</vt:lpstr>
      <vt:lpstr>微软雅黑</vt:lpstr>
      <vt:lpstr>Droid Sans Fallback</vt:lpstr>
      <vt:lpstr>Abyssinica SIL</vt:lpstr>
      <vt:lpstr>Office Theme</vt:lpstr>
      <vt:lpstr>PowerPoint 演示文稿</vt:lpstr>
      <vt:lpstr>PowerPoint 演示文稿</vt:lpstr>
      <vt:lpstr>Definição</vt:lpstr>
      <vt:lpstr>Histórico</vt:lpstr>
      <vt:lpstr>Histórico</vt:lpstr>
      <vt:lpstr>Histórico</vt:lpstr>
      <vt:lpstr>Características</vt:lpstr>
      <vt:lpstr>Suporte universal</vt:lpstr>
      <vt:lpstr>Imperativa e Estruturada</vt:lpstr>
      <vt:lpstr>Tipagem dinâmica</vt:lpstr>
      <vt:lpstr>Tipagem dinâmica</vt:lpstr>
      <vt:lpstr>Editores</vt:lpstr>
      <vt:lpstr>Aplicação</vt:lpstr>
      <vt:lpstr>Forma de aplicação</vt:lpstr>
      <vt:lpstr>Exemplos</vt:lpstr>
      <vt:lpstr>Exemplos</vt:lpstr>
      <vt:lpstr>Exemplos</vt:lpstr>
      <vt:lpstr>Exemplos</vt:lpstr>
      <vt:lpstr>Exemplos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edilson</dc:creator>
  <cp:lastModifiedBy>edilson</cp:lastModifiedBy>
  <cp:revision>1</cp:revision>
  <dcterms:created xsi:type="dcterms:W3CDTF">2019-04-22T02:45:49Z</dcterms:created>
  <dcterms:modified xsi:type="dcterms:W3CDTF">2019-04-22T02:45:49Z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