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57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8" r:id="rId15"/>
    <p:sldId id="261" r:id="rId16"/>
    <p:sldId id="275" r:id="rId17"/>
    <p:sldId id="262" r:id="rId18"/>
    <p:sldId id="276" r:id="rId19"/>
    <p:sldId id="274" r:id="rId20"/>
    <p:sldId id="27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660"/>
  </p:normalViewPr>
  <p:slideViewPr>
    <p:cSldViewPr>
      <p:cViewPr varScale="1">
        <p:scale>
          <a:sx n="109" d="100"/>
          <a:sy n="109" d="100"/>
        </p:scale>
        <p:origin x="21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73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68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3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86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9E9-1B1A-437D-B6B6-01F84D1633D1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3823-D8AA-49AD-8B5A-4B21EEED0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4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7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9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 /><Relationship Id="rId3" Type="http://schemas.openxmlformats.org/officeDocument/2006/relationships/image" Target="../media/image12.jpeg" /><Relationship Id="rId7" Type="http://schemas.openxmlformats.org/officeDocument/2006/relationships/image" Target="../media/image14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" Target="slide4.xml" /><Relationship Id="rId5" Type="http://schemas.openxmlformats.org/officeDocument/2006/relationships/slide" Target="slide5.xml" /><Relationship Id="rId10" Type="http://schemas.openxmlformats.org/officeDocument/2006/relationships/hyperlink" Target="http://www.dupont.com.br/produtos-e-servicos/printing-package-printing/flexographic-platemaking-systems/brands/cyrel/products/sub-products/cyrel-dpc.html" TargetMode="External" /><Relationship Id="rId4" Type="http://schemas.openxmlformats.org/officeDocument/2006/relationships/image" Target="../media/image13.jpeg" /><Relationship Id="rId9" Type="http://schemas.openxmlformats.org/officeDocument/2006/relationships/image" Target="../media/image4.jpe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" Target="slide2.xml" /><Relationship Id="rId5" Type="http://schemas.openxmlformats.org/officeDocument/2006/relationships/image" Target="../media/image15.jpeg" /><Relationship Id="rId4" Type="http://schemas.openxmlformats.org/officeDocument/2006/relationships/image" Target="../media/image11.jpeg" /><Relationship Id="rId9" Type="http://schemas.openxmlformats.org/officeDocument/2006/relationships/hyperlink" Target="http://www.dupont.com.br/produtos-e-servicos/printing-package-printing/flexographic-platemaking-systems/brands/cyrel/products/sub-products/cyrel-dpc.html" TargetMode="Externa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 /><Relationship Id="rId3" Type="http://schemas.openxmlformats.org/officeDocument/2006/relationships/image" Target="../media/image12.jpeg" /><Relationship Id="rId7" Type="http://schemas.openxmlformats.org/officeDocument/2006/relationships/slide" Target="slide2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" Target="slide4.xml" /><Relationship Id="rId5" Type="http://schemas.openxmlformats.org/officeDocument/2006/relationships/slide" Target="slide6.xml" /><Relationship Id="rId10" Type="http://schemas.openxmlformats.org/officeDocument/2006/relationships/image" Target="../media/image16.jpg" /><Relationship Id="rId4" Type="http://schemas.openxmlformats.org/officeDocument/2006/relationships/image" Target="../media/image13.jpeg" /><Relationship Id="rId9" Type="http://schemas.openxmlformats.org/officeDocument/2006/relationships/hyperlink" Target="http://www.dupont.com.br/produtos-e-servicos/printing-package-printing/flexographic-platemaking-systems/brands/cyrel/products/sub-products/cyrel-dpc.html" TargetMode="Externa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 /><Relationship Id="rId3" Type="http://schemas.openxmlformats.org/officeDocument/2006/relationships/image" Target="../media/image3.jpeg" /><Relationship Id="rId7" Type="http://schemas.openxmlformats.org/officeDocument/2006/relationships/slide" Target="slide2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7.jpeg" /><Relationship Id="rId5" Type="http://schemas.openxmlformats.org/officeDocument/2006/relationships/slide" Target="slide4.xml" /><Relationship Id="rId10" Type="http://schemas.openxmlformats.org/officeDocument/2006/relationships/hyperlink" Target="http://www.dupont.com.br/produtos-e-servicos/printing-package-printing/flexographic-platemaking-systems/brands/cyrel/products/sub-products/cyrel-dpc.html" TargetMode="External" /><Relationship Id="rId4" Type="http://schemas.openxmlformats.org/officeDocument/2006/relationships/image" Target="../media/image11.jpeg" /><Relationship Id="rId9" Type="http://schemas.openxmlformats.org/officeDocument/2006/relationships/slide" Target="slide11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 /><Relationship Id="rId3" Type="http://schemas.openxmlformats.org/officeDocument/2006/relationships/image" Target="../media/image12.jpeg" /><Relationship Id="rId7" Type="http://schemas.openxmlformats.org/officeDocument/2006/relationships/slide" Target="slide2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" Target="slide4.xml" /><Relationship Id="rId5" Type="http://schemas.openxmlformats.org/officeDocument/2006/relationships/slide" Target="slide7.xml" /><Relationship Id="rId10" Type="http://schemas.openxmlformats.org/officeDocument/2006/relationships/image" Target="../media/image18.jpeg" /><Relationship Id="rId4" Type="http://schemas.openxmlformats.org/officeDocument/2006/relationships/image" Target="../media/image13.jpeg" /><Relationship Id="rId9" Type="http://schemas.openxmlformats.org/officeDocument/2006/relationships/hyperlink" Target="http://www.dupont.com.br/produtos-e-servicos/printing-package-printing/flexographic-platemaking-systems/brands/cyrel/products/sub-products/cyrel-dpc.html" TargetMode="External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 /><Relationship Id="rId3" Type="http://schemas.openxmlformats.org/officeDocument/2006/relationships/image" Target="../media/image12.jpeg" /><Relationship Id="rId7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slide" Target="slide1.xml" /><Relationship Id="rId5" Type="http://schemas.openxmlformats.org/officeDocument/2006/relationships/image" Target="../media/image19.jpeg" /><Relationship Id="rId10" Type="http://schemas.openxmlformats.org/officeDocument/2006/relationships/hyperlink" Target="http://www.dupont.com.br/produtos-e-servicos/printing-package-printing/flexographic-platemaking-systems/brands/cyrel/products/sub-products/cyrel-dpc.html" TargetMode="External" /><Relationship Id="rId4" Type="http://schemas.openxmlformats.org/officeDocument/2006/relationships/image" Target="../media/image13.jpeg" /><Relationship Id="rId9" Type="http://schemas.openxmlformats.org/officeDocument/2006/relationships/slide" Target="slide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7" Type="http://schemas.openxmlformats.org/officeDocument/2006/relationships/image" Target="../media/image7.gif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jpg" /><Relationship Id="rId4" Type="http://schemas.openxmlformats.org/officeDocument/2006/relationships/image" Target="../media/image4.jpe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7" Type="http://schemas.openxmlformats.org/officeDocument/2006/relationships/slide" Target="slide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 /><Relationship Id="rId3" Type="http://schemas.openxmlformats.org/officeDocument/2006/relationships/image" Target="../media/image3.jpeg" /><Relationship Id="rId7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" Target="slide4.xml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0.xml" /><Relationship Id="rId13" Type="http://schemas.openxmlformats.org/officeDocument/2006/relationships/slide" Target="slide10.xml" /><Relationship Id="rId3" Type="http://schemas.openxmlformats.org/officeDocument/2006/relationships/image" Target="../media/image3.jpeg" /><Relationship Id="rId7" Type="http://schemas.openxmlformats.org/officeDocument/2006/relationships/image" Target="../media/image4.jpeg" /><Relationship Id="rId12" Type="http://schemas.openxmlformats.org/officeDocument/2006/relationships/slide" Target="slide9.xml" /><Relationship Id="rId2" Type="http://schemas.openxmlformats.org/officeDocument/2006/relationships/image" Target="../media/image2.png" /><Relationship Id="rId16" Type="http://schemas.openxmlformats.org/officeDocument/2006/relationships/slide" Target="slide13.xml" /><Relationship Id="rId1" Type="http://schemas.openxmlformats.org/officeDocument/2006/relationships/slideLayout" Target="../slideLayouts/slideLayout1.xml" /><Relationship Id="rId6" Type="http://schemas.openxmlformats.org/officeDocument/2006/relationships/slide" Target="slide2.xml" /><Relationship Id="rId11" Type="http://schemas.openxmlformats.org/officeDocument/2006/relationships/slide" Target="slide12.xml" /><Relationship Id="rId5" Type="http://schemas.openxmlformats.org/officeDocument/2006/relationships/slide" Target="slide7.xml" /><Relationship Id="rId15" Type="http://schemas.openxmlformats.org/officeDocument/2006/relationships/slide" Target="slide11.xml" /><Relationship Id="rId10" Type="http://schemas.openxmlformats.org/officeDocument/2006/relationships/slide" Target="slide8.xml" /><Relationship Id="rId4" Type="http://schemas.openxmlformats.org/officeDocument/2006/relationships/image" Target="../media/image11.jpeg" /><Relationship Id="rId9" Type="http://schemas.openxmlformats.org/officeDocument/2006/relationships/slide" Target="slide5.xml" /><Relationship Id="rId14" Type="http://schemas.openxmlformats.org/officeDocument/2006/relationships/slide" Target="slide6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6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8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9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 /><Relationship Id="rId3" Type="http://schemas.openxmlformats.org/officeDocument/2006/relationships/image" Target="../media/image12.jpeg" /><Relationship Id="rId7" Type="http://schemas.openxmlformats.org/officeDocument/2006/relationships/slide" Target="slide14.xm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slide" Target="slide2.xml" /><Relationship Id="rId4" Type="http://schemas.openxmlformats.org/officeDocument/2006/relationships/image" Target="../media/image1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apresentação power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30925" y="224066"/>
            <a:ext cx="568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APLICATIVO PARA AUXILIAR NO 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CONTROLE DO PROCESSO 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GRAVAÇÃO E ARMAZENAMENTO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DAS PLACAS DE FOTOPOLÍMEROS.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95536" y="4749527"/>
            <a:ext cx="290335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GRUPO: 4 NR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ALEXANDRE PRADA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DANILO LUIZ DE SOUZA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FABIO FERNANDEZ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WELBER FERREIRA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76486" y="2228671"/>
            <a:ext cx="5707909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PROTÓTIPO DO LAYOUT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DO APLICATIVO</a:t>
            </a:r>
          </a:p>
        </p:txBody>
      </p:sp>
    </p:spTree>
    <p:extLst>
      <p:ext uri="{BB962C8B-B14F-4D97-AF65-F5344CB8AC3E}">
        <p14:creationId xmlns:p14="http://schemas.microsoft.com/office/powerpoint/2010/main" val="123396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1.70mm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DPR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80 segundos</a:t>
            </a: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63028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676456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1.70mm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EFE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10 segundos</a:t>
            </a: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14885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11624" y="620340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1.70mm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ESP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30 segundos</a:t>
            </a: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626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694040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2.84mm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DPC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31410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9144000" cy="6896100"/>
            <a:chOff x="0" y="0"/>
            <a:chExt cx="9144000" cy="6896100"/>
          </a:xfrm>
        </p:grpSpPr>
        <p:pic>
          <p:nvPicPr>
            <p:cNvPr id="35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7"/>
            <a:ext cx="2889504" cy="5377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90105"/>
            <a:ext cx="1569890" cy="36620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812637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31" name="CaixaDeTexto 30">
            <a:hlinkClick r:id="rId5" action="ppaction://hlinksldjump"/>
          </p:cNvPr>
          <p:cNvSpPr txBox="1"/>
          <p:nvPr/>
        </p:nvSpPr>
        <p:spPr>
          <a:xfrm>
            <a:off x="3379451" y="2340863"/>
            <a:ext cx="2363691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6" name="CaixaDeTexto 5">
            <a:hlinkClick r:id="rId6" action="ppaction://hlinksldjump"/>
          </p:cNvPr>
          <p:cNvSpPr txBox="1"/>
          <p:nvPr/>
        </p:nvSpPr>
        <p:spPr>
          <a:xfrm>
            <a:off x="3379451" y="2011700"/>
            <a:ext cx="23636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DPC </a:t>
            </a:r>
          </a:p>
        </p:txBody>
      </p:sp>
      <p:pic>
        <p:nvPicPr>
          <p:cNvPr id="14" name="Imagem 13">
            <a:hlinkClick r:id="" action="ppaction://noaction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17" y="4501500"/>
            <a:ext cx="2143035" cy="927224"/>
          </a:xfrm>
          <a:prstGeom prst="rect">
            <a:avLst/>
          </a:prstGeom>
        </p:spPr>
      </p:pic>
      <p:sp>
        <p:nvSpPr>
          <p:cNvPr id="27" name="Retângulo 26">
            <a:hlinkClick r:id="rId8" action="ppaction://hlinksldjump"/>
          </p:cNvPr>
          <p:cNvSpPr/>
          <p:nvPr/>
        </p:nvSpPr>
        <p:spPr>
          <a:xfrm>
            <a:off x="3587829" y="5725735"/>
            <a:ext cx="288032" cy="148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3595987" y="5681456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3925074" y="5681456"/>
            <a:ext cx="0" cy="17101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690199"/>
            <a:ext cx="256032" cy="16227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370402" y="2670438"/>
            <a:ext cx="2375622" cy="1615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Tempo de acesso extremamente rápido;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Excelente transferência da tinta;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Alta durabilidade permitindo longas tiragens;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Alta latitude de exposição permitindo maior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Qualidade de reprodução tonal;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Relevo da imagem bem definido;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Excepcional uniformidade da espessura;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Menor tempo de setup na impressora flexográfica;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Alta resistência ao ozônio e a luz branca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minimizando problemas de armazenamento.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8702331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40804" y="4272407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10"/>
              </a:rPr>
              <a:t>Fonte: http://www.dupont.com.br/produtos-e-servicos/.html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198857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6460" y="0"/>
            <a:ext cx="9144000" cy="6896100"/>
            <a:chOff x="0" y="0"/>
            <a:chExt cx="9144000" cy="6896100"/>
          </a:xfrm>
        </p:grpSpPr>
        <p:pic>
          <p:nvPicPr>
            <p:cNvPr id="25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CaixaDeTexto 25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8702328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56" y="760825"/>
            <a:ext cx="2889504" cy="535719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20" y="1463950"/>
            <a:ext cx="1569890" cy="364833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3671781" y="1788841"/>
            <a:ext cx="1800493" cy="197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75" y="4673676"/>
            <a:ext cx="1726273" cy="768773"/>
          </a:xfrm>
          <a:prstGeom prst="rect">
            <a:avLst/>
          </a:prstGeom>
        </p:spPr>
      </p:pic>
      <p:sp>
        <p:nvSpPr>
          <p:cNvPr id="36" name="Retângulo 35">
            <a:hlinkClick r:id="rId6" action="ppaction://hlinksldjump"/>
          </p:cNvPr>
          <p:cNvSpPr/>
          <p:nvPr/>
        </p:nvSpPr>
        <p:spPr>
          <a:xfrm>
            <a:off x="3583237" y="5737650"/>
            <a:ext cx="288032" cy="1481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591395" y="5693537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920482" y="5693537"/>
            <a:ext cx="0" cy="17037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62" y="5702247"/>
            <a:ext cx="256032" cy="161663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3349184" y="2657798"/>
            <a:ext cx="2394671" cy="1823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Tempo de acesso extremamente rápido graças ao processamento de chapas térmicas (sem necessidade de etapa de secagem).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Alta transferência de tinta para uma reprodução tonal incrível.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Imagens com relevos nítidos e finos para todas espessuras de chapa.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Alta durabilidade e limpeza para tiragens longas e ininterruptas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Excepcional uniformidade da espessura. A chapa não ondula durante o processo de produção.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Menor tempo de ajuste na impressora, chega à cor rapidamente.</a:t>
            </a:r>
          </a:p>
          <a:p>
            <a:pPr algn="just" fontAlgn="base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Alta resistência a ozônio e luz branca resulta em excelente flexibilidade de armazenamento.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351740" y="2338958"/>
            <a:ext cx="2392115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20" name="CaixaDeTexto 19">
            <a:hlinkClick r:id="rId8" action="ppaction://hlinksldjump"/>
          </p:cNvPr>
          <p:cNvSpPr txBox="1"/>
          <p:nvPr/>
        </p:nvSpPr>
        <p:spPr>
          <a:xfrm>
            <a:off x="3363670" y="1999873"/>
            <a:ext cx="238018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DFR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36985" y="446520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9"/>
              </a:rPr>
              <a:t>Fonte: http://www.dupont.com.br/produtos-e-servicos/.html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50712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9144000" cy="6896100"/>
            <a:chOff x="0" y="0"/>
            <a:chExt cx="9144000" cy="6896100"/>
          </a:xfrm>
        </p:grpSpPr>
        <p:pic>
          <p:nvPicPr>
            <p:cNvPr id="35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7"/>
            <a:ext cx="2889504" cy="5377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90105"/>
            <a:ext cx="1569890" cy="36620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812637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31" name="CaixaDeTexto 30">
            <a:hlinkClick r:id="rId5" action="ppaction://hlinksldjump"/>
          </p:cNvPr>
          <p:cNvSpPr txBox="1"/>
          <p:nvPr/>
        </p:nvSpPr>
        <p:spPr>
          <a:xfrm>
            <a:off x="3379451" y="2340863"/>
            <a:ext cx="2363691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6" name="CaixaDeTexto 5">
            <a:hlinkClick r:id="rId6" action="ppaction://hlinksldjump"/>
          </p:cNvPr>
          <p:cNvSpPr txBox="1"/>
          <p:nvPr/>
        </p:nvSpPr>
        <p:spPr>
          <a:xfrm>
            <a:off x="3379451" y="2011700"/>
            <a:ext cx="23636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DPR </a:t>
            </a:r>
          </a:p>
        </p:txBody>
      </p:sp>
      <p:sp>
        <p:nvSpPr>
          <p:cNvPr id="27" name="Retângulo 26">
            <a:hlinkClick r:id="rId7" action="ppaction://hlinksldjump"/>
          </p:cNvPr>
          <p:cNvSpPr/>
          <p:nvPr/>
        </p:nvSpPr>
        <p:spPr>
          <a:xfrm>
            <a:off x="3587829" y="5725735"/>
            <a:ext cx="288032" cy="148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3595987" y="5681456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3925074" y="5681456"/>
            <a:ext cx="0" cy="17101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690199"/>
            <a:ext cx="256032" cy="16227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379451" y="2670438"/>
            <a:ext cx="2363692" cy="1692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tx1"/>
                </a:solidFill>
              </a:rPr>
              <a:t>• Utilizada para altas tiragens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Excelente amplitude tonal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Máxima durabilidade para grandes tiragens (robustez)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Uniformidade excepcional durante a impressão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Mantém-se mais limpa durante a impressão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Excelente em Linhas Finas e textos negativos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Alta latitude na exposição e máxima qualidade de reprodução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Imagens com relevos nítidos e finos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Alta resistência ao ozônio e à luz branca resultando em maior flexibilidade no armazenamento</a:t>
            </a:r>
            <a:endParaRPr lang="pt-BR" sz="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702328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40804" y="434240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9"/>
              </a:rPr>
              <a:t>Fonte: http://www.dupont.com.br/produtos-e-servicos/.html</a:t>
            </a:r>
            <a:endParaRPr lang="pt-BR" sz="7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60" y="4523273"/>
            <a:ext cx="1848267" cy="9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0" y="0"/>
            <a:ext cx="9144000" cy="6896100"/>
            <a:chOff x="0" y="0"/>
            <a:chExt cx="9144000" cy="6896100"/>
          </a:xfrm>
        </p:grpSpPr>
        <p:pic>
          <p:nvPicPr>
            <p:cNvPr id="26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" name="CaixaDeTexto 26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707124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63946"/>
            <a:ext cx="2889504" cy="5350955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66251"/>
            <a:ext cx="1569890" cy="364408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3676373" y="1790764"/>
            <a:ext cx="1800493" cy="196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pic>
        <p:nvPicPr>
          <p:cNvPr id="49" name="Imagem 48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" t="2517" r="3716" b="2000"/>
          <a:stretch/>
        </p:blipFill>
        <p:spPr>
          <a:xfrm>
            <a:off x="3664833" y="4626276"/>
            <a:ext cx="1781553" cy="816394"/>
          </a:xfrm>
          <a:prstGeom prst="rect">
            <a:avLst/>
          </a:prstGeom>
        </p:spPr>
      </p:pic>
      <p:sp>
        <p:nvSpPr>
          <p:cNvPr id="50" name="Retângulo 49">
            <a:hlinkClick r:id="rId7" action="ppaction://hlinksldjump"/>
          </p:cNvPr>
          <p:cNvSpPr/>
          <p:nvPr/>
        </p:nvSpPr>
        <p:spPr>
          <a:xfrm>
            <a:off x="3587829" y="5734972"/>
            <a:ext cx="288032" cy="14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>
            <a:off x="3595987" y="56909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3925074" y="5690910"/>
            <a:ext cx="0" cy="17017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699610"/>
            <a:ext cx="256032" cy="161475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3374663" y="2719020"/>
            <a:ext cx="2384521" cy="1708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Uma formulação completamente nova de polímero entrega alta densidade de tinta e alta resolução, tornando a termicamente processada Cyrel® EASY FAST EFE uma referencia para a indústria de embalagens flexíveis. </a:t>
            </a:r>
          </a:p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Idealmente indicada para gama estendida. </a:t>
            </a:r>
          </a:p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O formato do ponto plano comprime menos, promovendo melhor consistência e estabilidade de impressão. </a:t>
            </a:r>
          </a:p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Mais alta latitude de exposição e melhor uniformidade reduzem tempo de setup em máquina. </a:t>
            </a:r>
          </a:p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O formato menor do ponto plano permite maior resolução e uma gama estendida de tons ampliada para resultados de impressão acentuadamente nítidos. </a:t>
            </a:r>
          </a:p>
          <a:p>
            <a:pPr algn="just" fontAlgn="base"/>
            <a:r>
              <a:rPr lang="pt-BR" sz="7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 superfície modificada já previamente estabelecida da EASY EFE permite alta densidade de tinta em sólidos e menos porosidade.</a:t>
            </a:r>
          </a:p>
        </p:txBody>
      </p:sp>
      <p:sp>
        <p:nvSpPr>
          <p:cNvPr id="19" name="CaixaDeTexto 18">
            <a:hlinkClick r:id="rId9" action="ppaction://hlinksldjump"/>
          </p:cNvPr>
          <p:cNvSpPr txBox="1"/>
          <p:nvPr/>
        </p:nvSpPr>
        <p:spPr>
          <a:xfrm>
            <a:off x="3374663" y="2378963"/>
            <a:ext cx="2384521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20" name="CaixaDeTexto 19">
            <a:hlinkClick r:id="rId5" action="ppaction://hlinksldjump"/>
          </p:cNvPr>
          <p:cNvSpPr txBox="1"/>
          <p:nvPr/>
        </p:nvSpPr>
        <p:spPr>
          <a:xfrm>
            <a:off x="3379451" y="2047498"/>
            <a:ext cx="237973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EFE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53952" y="4419860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10"/>
              </a:rPr>
              <a:t>Fonte: http://www.dupont.com.br/produtos-e-servicos/.html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92576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0" y="0"/>
            <a:ext cx="9144000" cy="6896100"/>
            <a:chOff x="0" y="0"/>
            <a:chExt cx="9144000" cy="6896100"/>
          </a:xfrm>
        </p:grpSpPr>
        <p:pic>
          <p:nvPicPr>
            <p:cNvPr id="35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7"/>
            <a:ext cx="2889504" cy="53774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90105"/>
            <a:ext cx="1569890" cy="36620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812637"/>
            <a:ext cx="18004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31" name="CaixaDeTexto 30">
            <a:hlinkClick r:id="rId5" action="ppaction://hlinksldjump"/>
          </p:cNvPr>
          <p:cNvSpPr txBox="1"/>
          <p:nvPr/>
        </p:nvSpPr>
        <p:spPr>
          <a:xfrm>
            <a:off x="3367521" y="2340863"/>
            <a:ext cx="2375621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6" name="CaixaDeTexto 5">
            <a:hlinkClick r:id="rId6" action="ppaction://hlinksldjump"/>
          </p:cNvPr>
          <p:cNvSpPr txBox="1"/>
          <p:nvPr/>
        </p:nvSpPr>
        <p:spPr>
          <a:xfrm>
            <a:off x="3379451" y="2011700"/>
            <a:ext cx="23636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ESM </a:t>
            </a:r>
          </a:p>
        </p:txBody>
      </p:sp>
      <p:sp>
        <p:nvSpPr>
          <p:cNvPr id="27" name="Retângulo 26">
            <a:hlinkClick r:id="rId7" action="ppaction://hlinksldjump"/>
          </p:cNvPr>
          <p:cNvSpPr/>
          <p:nvPr/>
        </p:nvSpPr>
        <p:spPr>
          <a:xfrm>
            <a:off x="3587829" y="5725735"/>
            <a:ext cx="288032" cy="148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3595987" y="5681456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3925074" y="5681456"/>
            <a:ext cx="0" cy="17101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690199"/>
            <a:ext cx="256032" cy="16227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370402" y="2670438"/>
            <a:ext cx="237562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tx1"/>
                </a:solidFill>
              </a:rPr>
              <a:t>• Utilizada para altas tiragens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Excelente amplitude tonal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Máxima durabilidade para grandes tiragens (robustez)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Uniformidade excepcional durante a impressão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Mantém-se mais limpa durante a impressão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Excelente em Linhas Finas e textos negativos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Alta latitude na exposição e máxima qualidade de reprodução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Imagens com relevos nítidos e finos </a:t>
            </a:r>
          </a:p>
          <a:p>
            <a:pPr algn="just"/>
            <a:r>
              <a:rPr lang="pt-BR" sz="800" dirty="0">
                <a:solidFill>
                  <a:schemeClr val="tx1"/>
                </a:solidFill>
              </a:rPr>
              <a:t>• Alta resistência ao ozônio e à luz branca resultando em maior flexibilidade no armazenamento</a:t>
            </a:r>
            <a:endParaRPr lang="pt-BR" sz="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702329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40804" y="4272407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9"/>
              </a:rPr>
              <a:t>Fonte: http://www.dupont.com.br/produtos-e-servicos/.html</a:t>
            </a:r>
            <a:endParaRPr lang="pt-BR" sz="7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59" y="4471384"/>
            <a:ext cx="2239308" cy="9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0" y="0"/>
            <a:ext cx="9144000" cy="6896100"/>
            <a:chOff x="0" y="0"/>
            <a:chExt cx="9144000" cy="6896100"/>
          </a:xfrm>
        </p:grpSpPr>
        <p:pic>
          <p:nvPicPr>
            <p:cNvPr id="23" name="Picture 7" descr="apresentação power poin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9144000" cy="689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800150" y="45601"/>
              <a:ext cx="75566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DESENVOLVIMENTO DO APLICATIVO</a:t>
              </a:r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694040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7"/>
            <a:ext cx="2889504" cy="53774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763"/>
            <a:ext cx="1569890" cy="366209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3676373" y="1782879"/>
            <a:ext cx="1800493" cy="197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2317" r="4302" b="2665"/>
          <a:stretch/>
        </p:blipFill>
        <p:spPr>
          <a:xfrm>
            <a:off x="3653513" y="4737270"/>
            <a:ext cx="1834913" cy="71645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3379282" y="2651617"/>
            <a:ext cx="236674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O formato do ponto plano comprime menos, promovendo melhor consistência e estabilidade de impressão.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Mais alta latitude de exposição e melhor uniformidade reduzem tempo de setup em máquina.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Sem comprometimento de altas luzes em detrimento de alta densidade em sólidos.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Recomendada para impressão em substratos como filmes e superfícies lisas.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Sem necessidade de micro-reticulagem, permitindo alta produtividade na Cyrel® Digital Imager (CDI).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A superfície modificada já previamente estabelecida da EASY ESP permite alta densidade de tinta em sólidos e menos porosidade. </a:t>
            </a:r>
          </a:p>
          <a:p>
            <a:pPr algn="just"/>
            <a:r>
              <a:rPr lang="pt-BR" sz="75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• O workflow simplificado reduz erros nas etapas de exposição/ laminação.</a:t>
            </a:r>
          </a:p>
        </p:txBody>
      </p:sp>
      <p:sp>
        <p:nvSpPr>
          <p:cNvPr id="36" name="Retângulo 35">
            <a:hlinkClick r:id="rId6" action="ppaction://hlinksldjump"/>
          </p:cNvPr>
          <p:cNvSpPr/>
          <p:nvPr/>
        </p:nvSpPr>
        <p:spPr>
          <a:xfrm>
            <a:off x="3587829" y="5746580"/>
            <a:ext cx="288032" cy="148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595987" y="570230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925074" y="5702300"/>
            <a:ext cx="0" cy="17101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11044"/>
            <a:ext cx="256032" cy="162273"/>
          </a:xfrm>
          <a:prstGeom prst="rect">
            <a:avLst/>
          </a:prstGeom>
        </p:spPr>
      </p:pic>
      <p:sp>
        <p:nvSpPr>
          <p:cNvPr id="19" name="CaixaDeTexto 18">
            <a:hlinkClick r:id="rId8" action="ppaction://hlinksldjump"/>
          </p:cNvPr>
          <p:cNvSpPr txBox="1"/>
          <p:nvPr/>
        </p:nvSpPr>
        <p:spPr>
          <a:xfrm>
            <a:off x="3379282" y="2321813"/>
            <a:ext cx="2363860" cy="276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20" name="CaixaDeTexto 19">
            <a:hlinkClick r:id="rId9" action="ppaction://hlinksldjump"/>
          </p:cNvPr>
          <p:cNvSpPr txBox="1"/>
          <p:nvPr/>
        </p:nvSpPr>
        <p:spPr>
          <a:xfrm>
            <a:off x="3379451" y="1999873"/>
            <a:ext cx="23636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ESP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52792" y="455245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hlinkClick r:id="rId10"/>
              </a:rPr>
              <a:t>Fonte: http://www.dupont.com.br/produtos-e-servicos/.html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226638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099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56" y="760392"/>
            <a:ext cx="2889504" cy="5352298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3583237" y="5688592"/>
            <a:ext cx="1923457" cy="192081"/>
            <a:chOff x="3587829" y="5893940"/>
            <a:chExt cx="1923457" cy="210239"/>
          </a:xfrm>
        </p:grpSpPr>
        <p:sp>
          <p:nvSpPr>
            <p:cNvPr id="11" name="Retângulo 10"/>
            <p:cNvSpPr/>
            <p:nvPr/>
          </p:nvSpPr>
          <p:spPr>
            <a:xfrm>
              <a:off x="3587829" y="5942179"/>
              <a:ext cx="288032" cy="16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595987" y="5893940"/>
              <a:ext cx="329087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925074" y="5893940"/>
              <a:ext cx="0" cy="18630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54" y="5903465"/>
              <a:ext cx="256032" cy="176784"/>
            </a:xfrm>
            <a:prstGeom prst="rect">
              <a:avLst/>
            </a:prstGeom>
          </p:spPr>
        </p:pic>
      </p:grpSp>
      <p:sp>
        <p:nvSpPr>
          <p:cNvPr id="22" name="CaixaDeTexto 21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821688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latin typeface="+mj-lt"/>
                <a:cs typeface="Arial" pitchFamily="34" charset="0"/>
              </a:rPr>
              <a:t>Interface de acesso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185848" y="3105835"/>
            <a:ext cx="23746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Baixar o aplicativo para gravação e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começar a navegar.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8534" y="2386368"/>
            <a:ext cx="1333746" cy="68259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2" t="13239" r="37771" b="19633"/>
          <a:stretch/>
        </p:blipFill>
        <p:spPr>
          <a:xfrm>
            <a:off x="3383085" y="1760337"/>
            <a:ext cx="2361563" cy="367354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48064" y="1760337"/>
            <a:ext cx="596584" cy="732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124743" y="2257762"/>
            <a:ext cx="61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+mj-lt"/>
                <a:cs typeface="Arial" pitchFamily="34" charset="0"/>
              </a:rPr>
              <a:t>Grava Fácil</a:t>
            </a:r>
          </a:p>
          <a:p>
            <a:pPr algn="ctr"/>
            <a:r>
              <a:rPr lang="pt-BR" sz="700" dirty="0">
                <a:latin typeface="+mj-lt"/>
                <a:cs typeface="Arial" pitchFamily="34" charset="0"/>
              </a:rPr>
              <a:t>clichê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12004" r="11900" b="85700"/>
          <a:stretch/>
        </p:blipFill>
        <p:spPr>
          <a:xfrm>
            <a:off x="3347864" y="1472896"/>
            <a:ext cx="2448272" cy="1574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71" y="1885552"/>
            <a:ext cx="579369" cy="4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" y="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7"/>
            <a:ext cx="2889504" cy="5377400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3352985" y="2840696"/>
            <a:ext cx="2424112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819511" y="2877139"/>
            <a:ext cx="927106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1375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83980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80263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5836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5836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6710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07123" y="620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3" name="CaixaDeTexto 12">
            <a:hlinkClick r:id="rId7" action="ppaction://hlinksldjump"/>
          </p:cNvPr>
          <p:cNvSpPr txBox="1"/>
          <p:nvPr/>
        </p:nvSpPr>
        <p:spPr>
          <a:xfrm>
            <a:off x="3330122" y="1962924"/>
            <a:ext cx="2480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Cálculo de Distorção de Clichês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355522" y="2242326"/>
            <a:ext cx="2424112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349048" y="2242326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Desenvolvimento: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821932" y="2278947"/>
            <a:ext cx="927106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352984" y="2539682"/>
            <a:ext cx="242411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346626" y="2533154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Módulo da engrenagem: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819510" y="2576125"/>
            <a:ext cx="927106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346626" y="2840236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Espessura da dupla-face: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842422" y="253707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CP1/8</a:t>
            </a:r>
          </a:p>
        </p:txBody>
      </p:sp>
      <p:sp>
        <p:nvSpPr>
          <p:cNvPr id="16" name="Triângulo isósceles 15"/>
          <p:cNvSpPr/>
          <p:nvPr/>
        </p:nvSpPr>
        <p:spPr>
          <a:xfrm flipV="1">
            <a:off x="5614935" y="2605882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845597" y="284602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0,38</a:t>
            </a:r>
          </a:p>
        </p:txBody>
      </p:sp>
      <p:sp>
        <p:nvSpPr>
          <p:cNvPr id="45" name="Triângulo isósceles 44"/>
          <p:cNvSpPr/>
          <p:nvPr/>
        </p:nvSpPr>
        <p:spPr>
          <a:xfrm flipV="1">
            <a:off x="5618110" y="2908485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3352973" y="3136954"/>
            <a:ext cx="242411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346615" y="3130426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Espessura do clichê: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819499" y="3173397"/>
            <a:ext cx="927106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4842411" y="31406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1,14</a:t>
            </a:r>
          </a:p>
        </p:txBody>
      </p:sp>
      <p:sp>
        <p:nvSpPr>
          <p:cNvPr id="50" name="Triângulo isósceles 49"/>
          <p:cNvSpPr/>
          <p:nvPr/>
        </p:nvSpPr>
        <p:spPr>
          <a:xfrm flipV="1">
            <a:off x="5614924" y="3203154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3357737" y="3431618"/>
            <a:ext cx="2424112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824263" y="3468061"/>
            <a:ext cx="927106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3351378" y="3431158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Número de dentes (Z):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850349" y="343694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35</a:t>
            </a:r>
          </a:p>
        </p:txBody>
      </p:sp>
      <p:sp>
        <p:nvSpPr>
          <p:cNvPr id="56" name="Triângulo isósceles 55"/>
          <p:cNvSpPr/>
          <p:nvPr/>
        </p:nvSpPr>
        <p:spPr>
          <a:xfrm flipV="1">
            <a:off x="5622862" y="3499407"/>
            <a:ext cx="108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4833329" y="3693790"/>
            <a:ext cx="927106" cy="246221"/>
            <a:chOff x="4833329" y="3693790"/>
            <a:chExt cx="927106" cy="246221"/>
          </a:xfrm>
        </p:grpSpPr>
        <p:sp>
          <p:nvSpPr>
            <p:cNvPr id="57" name="Retângulo 56"/>
            <p:cNvSpPr/>
            <p:nvPr/>
          </p:nvSpPr>
          <p:spPr>
            <a:xfrm>
              <a:off x="4833329" y="3736385"/>
              <a:ext cx="927106" cy="180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4969621" y="3693790"/>
              <a:ext cx="5998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Calcular</a:t>
              </a:r>
            </a:p>
          </p:txBody>
        </p:sp>
      </p:grpSp>
      <p:sp>
        <p:nvSpPr>
          <p:cNvPr id="61" name="Retângulo 60"/>
          <p:cNvSpPr/>
          <p:nvPr/>
        </p:nvSpPr>
        <p:spPr>
          <a:xfrm>
            <a:off x="3345037" y="3996646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3345037" y="4242320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345037" y="4492252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3346874" y="4739821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3346874" y="4985495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3346874" y="5235427"/>
            <a:ext cx="2424112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317422" y="3951301"/>
            <a:ext cx="9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Resultados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317170" y="4230246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Diâmetro primitivo: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3320306" y="447764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Desenvolvimento: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322989" y="4725329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Diâmetro do porta-clichê: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3317170" y="4991290"/>
            <a:ext cx="16930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Diâmetro com distorção (fotolito/clichê):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3316639" y="521170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Percentual de redução: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4969620" y="4244053"/>
            <a:ext cx="753303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4969620" y="4487994"/>
            <a:ext cx="753303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4966228" y="4739511"/>
            <a:ext cx="753303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4966228" y="4983317"/>
            <a:ext cx="753303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4966228" y="5231169"/>
            <a:ext cx="753303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56276" y="422590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0,000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958157" y="446837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0,000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958583" y="4719948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0,000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4961465" y="495829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0,000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966228" y="521095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0,000</a:t>
            </a:r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3341237" y="3985576"/>
            <a:ext cx="2422800" cy="5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2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56" y="760392"/>
            <a:ext cx="2889504" cy="53522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15" y="1768141"/>
            <a:ext cx="2398776" cy="55695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8496" y="1462874"/>
            <a:ext cx="2398776" cy="263156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anose="020B0604020202020204" pitchFamily="34" charset="0"/>
              </a:rPr>
              <a:t>GRAVAÇÃO DE CLICHÊS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4" y="5212842"/>
            <a:ext cx="246888" cy="228350"/>
          </a:xfrm>
          <a:prstGeom prst="rect">
            <a:avLst/>
          </a:prstGeom>
        </p:spPr>
      </p:pic>
      <p:sp>
        <p:nvSpPr>
          <p:cNvPr id="10" name="Retângulo 9">
            <a:hlinkClick r:id="rId6" action="ppaction://hlinksldjump"/>
          </p:cNvPr>
          <p:cNvSpPr/>
          <p:nvPr/>
        </p:nvSpPr>
        <p:spPr>
          <a:xfrm>
            <a:off x="3363735" y="4616911"/>
            <a:ext cx="2398776" cy="52631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anose="020B0604020202020204" pitchFamily="34" charset="0"/>
              </a:rPr>
              <a:t>INICIAR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363399" y="3749733"/>
            <a:ext cx="2384605" cy="376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LOGIN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583237" y="5688592"/>
            <a:ext cx="1923457" cy="192081"/>
            <a:chOff x="3587829" y="5893940"/>
            <a:chExt cx="1923457" cy="210239"/>
          </a:xfrm>
        </p:grpSpPr>
        <p:sp>
          <p:nvSpPr>
            <p:cNvPr id="11" name="Retângulo 10"/>
            <p:cNvSpPr/>
            <p:nvPr/>
          </p:nvSpPr>
          <p:spPr>
            <a:xfrm>
              <a:off x="3587829" y="5942179"/>
              <a:ext cx="288032" cy="16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595987" y="5893940"/>
              <a:ext cx="329087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925074" y="5893940"/>
              <a:ext cx="0" cy="186309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254" y="5903465"/>
              <a:ext cx="256032" cy="176784"/>
            </a:xfrm>
            <a:prstGeom prst="rect">
              <a:avLst/>
            </a:prstGeom>
          </p:spPr>
        </p:pic>
      </p:grpSp>
      <p:sp>
        <p:nvSpPr>
          <p:cNvPr id="22" name="CaixaDeTexto 21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821688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latin typeface="+mj-lt"/>
                <a:cs typeface="Arial" pitchFamily="34" charset="0"/>
              </a:rPr>
              <a:t>Interface de acesso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084168" y="4667575"/>
            <a:ext cx="268233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Ao clicar em iniciar você será 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direcionado para a tela de especificação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das placas de fotopolímero</a:t>
            </a:r>
          </a:p>
        </p:txBody>
      </p:sp>
      <p:cxnSp>
        <p:nvCxnSpPr>
          <p:cNvPr id="16" name="Conector de seta reta 15"/>
          <p:cNvCxnSpPr>
            <a:endCxn id="2" idx="1"/>
          </p:cNvCxnSpPr>
          <p:nvPr/>
        </p:nvCxnSpPr>
        <p:spPr>
          <a:xfrm>
            <a:off x="5580112" y="4880066"/>
            <a:ext cx="504056" cy="1106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610661" y="4042582"/>
            <a:ext cx="504056" cy="1106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125108" y="4034116"/>
            <a:ext cx="18158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Faça login e digite a senha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66" y="2376315"/>
            <a:ext cx="2384605" cy="131258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3368041" y="4187011"/>
            <a:ext cx="2384605" cy="376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5240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926" y="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65845"/>
            <a:ext cx="2889504" cy="5351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68266"/>
            <a:ext cx="1569890" cy="36446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92831"/>
            <a:ext cx="1800493" cy="196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409232" y="2054725"/>
            <a:ext cx="2316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anose="020B0604020202020204" pitchFamily="34" charset="0"/>
              </a:rPr>
              <a:t>Selecione a especificação da Placa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841636" y="5040134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latin typeface="+mj-lt"/>
                <a:cs typeface="Arial" panose="020B0604020202020204" pitchFamily="34" charset="0"/>
              </a:rPr>
              <a:t>+ INSERIR NOVA PLACA</a:t>
            </a:r>
          </a:p>
        </p:txBody>
      </p:sp>
      <p:sp>
        <p:nvSpPr>
          <p:cNvPr id="24" name="Retângulo de cantos arredondados 23">
            <a:hlinkClick r:id="rId5" action="ppaction://hlinksldjump"/>
          </p:cNvPr>
          <p:cNvSpPr/>
          <p:nvPr/>
        </p:nvSpPr>
        <p:spPr>
          <a:xfrm>
            <a:off x="3371701" y="2936971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ESM 1.14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932040" y="2955681"/>
            <a:ext cx="778950" cy="223391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3 placas</a:t>
            </a:r>
          </a:p>
        </p:txBody>
      </p:sp>
      <p:sp>
        <p:nvSpPr>
          <p:cNvPr id="35" name="Retângulo 34">
            <a:hlinkClick r:id="rId6" action="ppaction://hlinksldjump"/>
          </p:cNvPr>
          <p:cNvSpPr/>
          <p:nvPr/>
        </p:nvSpPr>
        <p:spPr>
          <a:xfrm>
            <a:off x="3587829" y="5737687"/>
            <a:ext cx="288032" cy="1479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595987" y="5693618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925074" y="5693618"/>
            <a:ext cx="0" cy="17020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2320"/>
            <a:ext cx="256032" cy="16150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07504" y="82168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latin typeface="Arial" pitchFamily="34" charset="0"/>
                <a:cs typeface="Arial" pitchFamily="34" charset="0"/>
              </a:rPr>
              <a:t>Interface dos dados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063774" y="2503383"/>
            <a:ext cx="271061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Ao clicar na placa que será feita a 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consulta dos dados técnicos para a 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gravação da placa você será direcionado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para a tela que terá as informações dos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tempos de exposições da placa.</a:t>
            </a:r>
          </a:p>
        </p:txBody>
      </p:sp>
      <p:cxnSp>
        <p:nvCxnSpPr>
          <p:cNvPr id="51" name="Conector de seta reta 50"/>
          <p:cNvCxnSpPr>
            <a:endCxn id="50" idx="1"/>
          </p:cNvCxnSpPr>
          <p:nvPr/>
        </p:nvCxnSpPr>
        <p:spPr>
          <a:xfrm>
            <a:off x="5751564" y="2764352"/>
            <a:ext cx="312210" cy="24686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5751564" y="3666298"/>
            <a:ext cx="912870" cy="4157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156176" y="4110171"/>
            <a:ext cx="245259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Nesta tela também o usuário terá a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disposição a informação de quantas 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placas restantes consta no estoque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da Escola SENAI.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07504" y="4161629"/>
            <a:ext cx="27412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Quando houver uma nova placa que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não há no estoque da Escola SENAI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o usuário terá a opção de inserir uma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nova placa para que esta fique registrada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No aplicativo</a:t>
            </a:r>
          </a:p>
        </p:txBody>
      </p:sp>
      <p:cxnSp>
        <p:nvCxnSpPr>
          <p:cNvPr id="54" name="Conector de seta reta 53"/>
          <p:cNvCxnSpPr>
            <a:stCxn id="40" idx="1"/>
          </p:cNvCxnSpPr>
          <p:nvPr/>
        </p:nvCxnSpPr>
        <p:spPr>
          <a:xfrm flipH="1" flipV="1">
            <a:off x="2840033" y="5094990"/>
            <a:ext cx="1001603" cy="6825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3409232" y="5244154"/>
            <a:ext cx="2328636" cy="261610"/>
            <a:chOff x="3409232" y="5244154"/>
            <a:chExt cx="2328636" cy="261610"/>
          </a:xfrm>
        </p:grpSpPr>
        <p:sp>
          <p:nvSpPr>
            <p:cNvPr id="18" name="Retângulo 17"/>
            <p:cNvSpPr/>
            <p:nvPr/>
          </p:nvSpPr>
          <p:spPr>
            <a:xfrm>
              <a:off x="3409232" y="5289454"/>
              <a:ext cx="2328636" cy="15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hlinkClick r:id="rId8" action="ppaction://hlinksldjump"/>
            </p:cNvPr>
            <p:cNvSpPr txBox="1"/>
            <p:nvPr/>
          </p:nvSpPr>
          <p:spPr>
            <a:xfrm>
              <a:off x="3469020" y="5244154"/>
              <a:ext cx="2198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CALCULE A DISTORÇÃO DO CLICHÊ</a:t>
              </a:r>
            </a:p>
          </p:txBody>
        </p:sp>
      </p:grpSp>
      <p:sp>
        <p:nvSpPr>
          <p:cNvPr id="56" name="Retângulo de cantos arredondados 23">
            <a:hlinkClick r:id="rId9" action="ppaction://hlinksldjump"/>
          </p:cNvPr>
          <p:cNvSpPr/>
          <p:nvPr/>
        </p:nvSpPr>
        <p:spPr>
          <a:xfrm>
            <a:off x="3367485" y="2318205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DPC 1.14</a:t>
            </a:r>
          </a:p>
        </p:txBody>
      </p:sp>
      <p:sp>
        <p:nvSpPr>
          <p:cNvPr id="57" name="Retângulo de cantos arredondados 31"/>
          <p:cNvSpPr/>
          <p:nvPr/>
        </p:nvSpPr>
        <p:spPr>
          <a:xfrm>
            <a:off x="4925783" y="2334526"/>
            <a:ext cx="778950" cy="223391"/>
          </a:xfrm>
          <a:prstGeom prst="roundRect">
            <a:avLst/>
          </a:prstGeom>
          <a:solidFill>
            <a:srgbClr val="008E4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15 placas</a:t>
            </a:r>
          </a:p>
        </p:txBody>
      </p:sp>
      <p:sp>
        <p:nvSpPr>
          <p:cNvPr id="58" name="Retângulo de cantos arredondados 23">
            <a:hlinkClick r:id="rId10" action="ppaction://hlinksldjump"/>
          </p:cNvPr>
          <p:cNvSpPr/>
          <p:nvPr/>
        </p:nvSpPr>
        <p:spPr>
          <a:xfrm>
            <a:off x="3373742" y="3243895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ESP 1.14</a:t>
            </a:r>
          </a:p>
        </p:txBody>
      </p:sp>
      <p:sp>
        <p:nvSpPr>
          <p:cNvPr id="59" name="Retângulo de cantos arredondados 31"/>
          <p:cNvSpPr/>
          <p:nvPr/>
        </p:nvSpPr>
        <p:spPr>
          <a:xfrm>
            <a:off x="4932040" y="3260216"/>
            <a:ext cx="778950" cy="223391"/>
          </a:xfrm>
          <a:prstGeom prst="roundRect">
            <a:avLst/>
          </a:prstGeom>
          <a:solidFill>
            <a:srgbClr val="008E4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16 placas</a:t>
            </a:r>
          </a:p>
        </p:txBody>
      </p:sp>
      <p:sp>
        <p:nvSpPr>
          <p:cNvPr id="62" name="Retângulo de cantos arredondados 23">
            <a:hlinkClick r:id="rId11" action="ppaction://hlinksldjump"/>
          </p:cNvPr>
          <p:cNvSpPr/>
          <p:nvPr/>
        </p:nvSpPr>
        <p:spPr>
          <a:xfrm>
            <a:off x="3367485" y="4470049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ESP 1.70</a:t>
            </a:r>
          </a:p>
        </p:txBody>
      </p:sp>
      <p:sp>
        <p:nvSpPr>
          <p:cNvPr id="63" name="Retângulo de cantos arredondados 31"/>
          <p:cNvSpPr/>
          <p:nvPr/>
        </p:nvSpPr>
        <p:spPr>
          <a:xfrm>
            <a:off x="4925783" y="4486370"/>
            <a:ext cx="778950" cy="223391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2 placas</a:t>
            </a:r>
          </a:p>
        </p:txBody>
      </p:sp>
      <p:sp>
        <p:nvSpPr>
          <p:cNvPr id="65" name="Retângulo de cantos arredondados 23">
            <a:hlinkClick r:id="rId12" action="ppaction://hlinksldjump"/>
          </p:cNvPr>
          <p:cNvSpPr/>
          <p:nvPr/>
        </p:nvSpPr>
        <p:spPr>
          <a:xfrm>
            <a:off x="3367485" y="3558727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DFR 1.70</a:t>
            </a:r>
          </a:p>
        </p:txBody>
      </p:sp>
      <p:sp>
        <p:nvSpPr>
          <p:cNvPr id="66" name="Retângulo de cantos arredondados 31"/>
          <p:cNvSpPr/>
          <p:nvPr/>
        </p:nvSpPr>
        <p:spPr>
          <a:xfrm>
            <a:off x="4925783" y="3575048"/>
            <a:ext cx="778950" cy="223391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4 placas</a:t>
            </a:r>
          </a:p>
        </p:txBody>
      </p:sp>
      <p:sp>
        <p:nvSpPr>
          <p:cNvPr id="68" name="Retângulo de cantos arredondados 23">
            <a:hlinkClick r:id="rId13" action="ppaction://hlinksldjump"/>
          </p:cNvPr>
          <p:cNvSpPr/>
          <p:nvPr/>
        </p:nvSpPr>
        <p:spPr>
          <a:xfrm>
            <a:off x="3367485" y="3866375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DPR 1.70</a:t>
            </a:r>
          </a:p>
        </p:txBody>
      </p:sp>
      <p:sp>
        <p:nvSpPr>
          <p:cNvPr id="69" name="Retângulo de cantos arredondados 31"/>
          <p:cNvSpPr/>
          <p:nvPr/>
        </p:nvSpPr>
        <p:spPr>
          <a:xfrm>
            <a:off x="4925783" y="3882696"/>
            <a:ext cx="778950" cy="223391"/>
          </a:xfrm>
          <a:prstGeom prst="roundRect">
            <a:avLst/>
          </a:prstGeom>
          <a:solidFill>
            <a:srgbClr val="008E4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8 placas</a:t>
            </a:r>
          </a:p>
        </p:txBody>
      </p:sp>
      <p:sp>
        <p:nvSpPr>
          <p:cNvPr id="60" name="Retângulo de cantos arredondados 23">
            <a:hlinkClick r:id="rId14" action="ppaction://hlinksldjump"/>
          </p:cNvPr>
          <p:cNvSpPr/>
          <p:nvPr/>
        </p:nvSpPr>
        <p:spPr>
          <a:xfrm>
            <a:off x="3372248" y="2628310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DPR 1.14</a:t>
            </a:r>
          </a:p>
        </p:txBody>
      </p:sp>
      <p:sp>
        <p:nvSpPr>
          <p:cNvPr id="61" name="Retângulo de cantos arredondados 31"/>
          <p:cNvSpPr/>
          <p:nvPr/>
        </p:nvSpPr>
        <p:spPr>
          <a:xfrm>
            <a:off x="4930546" y="2644631"/>
            <a:ext cx="778950" cy="223391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2 placas</a:t>
            </a:r>
          </a:p>
        </p:txBody>
      </p:sp>
      <p:sp>
        <p:nvSpPr>
          <p:cNvPr id="71" name="Retângulo de cantos arredondados 23">
            <a:hlinkClick r:id="rId15" action="ppaction://hlinksldjump"/>
          </p:cNvPr>
          <p:cNvSpPr/>
          <p:nvPr/>
        </p:nvSpPr>
        <p:spPr>
          <a:xfrm>
            <a:off x="3367485" y="4170275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EFE 1.70</a:t>
            </a:r>
          </a:p>
        </p:txBody>
      </p:sp>
      <p:sp>
        <p:nvSpPr>
          <p:cNvPr id="72" name="Retângulo de cantos arredondados 31"/>
          <p:cNvSpPr/>
          <p:nvPr/>
        </p:nvSpPr>
        <p:spPr>
          <a:xfrm>
            <a:off x="4925783" y="4186596"/>
            <a:ext cx="778950" cy="223391"/>
          </a:xfrm>
          <a:prstGeom prst="roundRect">
            <a:avLst/>
          </a:prstGeom>
          <a:solidFill>
            <a:srgbClr val="008E4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8 placas</a:t>
            </a:r>
          </a:p>
        </p:txBody>
      </p:sp>
      <p:sp>
        <p:nvSpPr>
          <p:cNvPr id="74" name="Retângulo de cantos arredondados 23">
            <a:hlinkClick r:id="rId16" action="ppaction://hlinksldjump"/>
          </p:cNvPr>
          <p:cNvSpPr/>
          <p:nvPr/>
        </p:nvSpPr>
        <p:spPr>
          <a:xfrm>
            <a:off x="3370337" y="4779564"/>
            <a:ext cx="2365600" cy="2666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Cyrel® DPC 2.84</a:t>
            </a:r>
          </a:p>
        </p:txBody>
      </p:sp>
      <p:sp>
        <p:nvSpPr>
          <p:cNvPr id="75" name="Retângulo de cantos arredondados 31"/>
          <p:cNvSpPr/>
          <p:nvPr/>
        </p:nvSpPr>
        <p:spPr>
          <a:xfrm>
            <a:off x="4928635" y="4795885"/>
            <a:ext cx="778950" cy="223391"/>
          </a:xfrm>
          <a:prstGeom prst="roundRect">
            <a:avLst/>
          </a:prstGeom>
          <a:solidFill>
            <a:srgbClr val="008E4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b="1" dirty="0"/>
              <a:t>Estoque 10 placas</a:t>
            </a:r>
          </a:p>
        </p:txBody>
      </p:sp>
    </p:spTree>
    <p:extLst>
      <p:ext uri="{BB962C8B-B14F-4D97-AF65-F5344CB8AC3E}">
        <p14:creationId xmlns:p14="http://schemas.microsoft.com/office/powerpoint/2010/main" val="219943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5763759" y="2735170"/>
            <a:ext cx="1112497" cy="0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876256" y="2415887"/>
            <a:ext cx="167757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Processamento Térmico</a:t>
            </a:r>
          </a:p>
          <a:p>
            <a:r>
              <a:rPr lang="pt-BR" sz="1200" dirty="0">
                <a:latin typeface="+mj-lt"/>
                <a:cs typeface="Arial" pitchFamily="34" charset="0"/>
              </a:rPr>
              <a:t>- Acabamento</a:t>
            </a:r>
          </a:p>
          <a:p>
            <a:r>
              <a:rPr lang="pt-BR" sz="1200" dirty="0">
                <a:latin typeface="+mj-lt"/>
                <a:cs typeface="Arial" pitchFamily="34" charset="0"/>
              </a:rPr>
              <a:t>- Pós exposição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5754234" y="4779009"/>
            <a:ext cx="689974" cy="46050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516216" y="4390455"/>
            <a:ext cx="236212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Clicar em especificações da placa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para se obter informações técnicas</a:t>
            </a:r>
          </a:p>
          <a:p>
            <a:pPr algn="ctr"/>
            <a:r>
              <a:rPr lang="pt-BR" sz="1200" dirty="0">
                <a:latin typeface="+mj-lt"/>
                <a:cs typeface="Arial" pitchFamily="34" charset="0"/>
              </a:rPr>
              <a:t>do material consultado.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1.14mm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DPC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40 segundos</a:t>
            </a: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31981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4" name="CaixaDeTexto 73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75" name="Retângulo 74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1.14mm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tângulo 8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DPR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40 segundos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90" name="CaixaDeTexto 8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85" name="Conector reto 8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168566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9" name="CaixaDeTexto 78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80" name="Retângulo 79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1.14mm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tângulo 85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ESM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40 segundos</a:t>
            </a:r>
          </a:p>
        </p:txBody>
      </p:sp>
      <p:grpSp>
        <p:nvGrpSpPr>
          <p:cNvPr id="88" name="Agrupar 87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95" name="CaixaDeTexto 94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89" name="CaixaDeTexto 88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90" name="Conector reto 89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136138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1.14mm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63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ESP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30 segundos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58" name="CaixaDeTexto 57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9" name="Conector reto 68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4674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apresentação power poin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8" y="-1425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48" y="750986"/>
            <a:ext cx="2889504" cy="53762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56607"/>
            <a:ext cx="1569890" cy="36612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676373" y="1782651"/>
            <a:ext cx="1800493" cy="197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Escola SENAI Theobaldo De Nigris</a:t>
            </a:r>
          </a:p>
        </p:txBody>
      </p:sp>
      <p:sp>
        <p:nvSpPr>
          <p:cNvPr id="25" name="Retângulo 24">
            <a:hlinkClick r:id="rId5" action="ppaction://hlinksldjump"/>
          </p:cNvPr>
          <p:cNvSpPr/>
          <p:nvPr/>
        </p:nvSpPr>
        <p:spPr>
          <a:xfrm>
            <a:off x="3587829" y="5745480"/>
            <a:ext cx="288032" cy="14867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>
            <a:off x="3595987" y="5701210"/>
            <a:ext cx="3290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925074" y="5701210"/>
            <a:ext cx="0" cy="170979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54" y="5709951"/>
            <a:ext cx="256032" cy="162238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800150" y="45601"/>
            <a:ext cx="755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DO APLICATIVO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790251" y="6203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7" name="CaixaDeTexto 46">
            <a:hlinkClick r:id="rId7" action="ppaction://hlinksldjump"/>
          </p:cNvPr>
          <p:cNvSpPr txBox="1"/>
          <p:nvPr/>
        </p:nvSpPr>
        <p:spPr>
          <a:xfrm>
            <a:off x="3423741" y="5131792"/>
            <a:ext cx="22882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ESPECIFICAÇÃO DA PLACA</a:t>
            </a:r>
          </a:p>
        </p:txBody>
      </p:sp>
      <p:sp>
        <p:nvSpPr>
          <p:cNvPr id="54" name="Retângulo 53">
            <a:hlinkClick r:id="" action="ppaction://noaction"/>
          </p:cNvPr>
          <p:cNvSpPr/>
          <p:nvPr/>
        </p:nvSpPr>
        <p:spPr>
          <a:xfrm>
            <a:off x="3435148" y="2287702"/>
            <a:ext cx="964051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anose="020B0604020202020204" pitchFamily="34" charset="0"/>
              </a:rPr>
              <a:t>1.70mm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3432425" y="2641104"/>
            <a:ext cx="1257370" cy="2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3417185" y="3076565"/>
            <a:ext cx="228789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TEMPOS DE EXPOSIÇÕES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417185" y="3662579"/>
            <a:ext cx="2287893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294907" y="4539883"/>
            <a:ext cx="2545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+mj-lt"/>
                <a:cs typeface="Arial" panose="020B0604020202020204" pitchFamily="34" charset="0"/>
              </a:rPr>
              <a:t>TEMPO DE PROCESSAMENTO DA PLACA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423741" y="4779009"/>
            <a:ext cx="2288208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60">
            <a:hlinkClick r:id="rId8" action="ppaction://hlinksldjump"/>
          </p:cNvPr>
          <p:cNvSpPr/>
          <p:nvPr/>
        </p:nvSpPr>
        <p:spPr>
          <a:xfrm>
            <a:off x="4689795" y="2287702"/>
            <a:ext cx="1015283" cy="264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Cyrel® DFR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7186" y="4187872"/>
            <a:ext cx="2287892" cy="2643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50 segundos</a:t>
            </a:r>
          </a:p>
        </p:txBody>
      </p:sp>
      <p:grpSp>
        <p:nvGrpSpPr>
          <p:cNvPr id="63" name="Agrupar 62"/>
          <p:cNvGrpSpPr/>
          <p:nvPr/>
        </p:nvGrpSpPr>
        <p:grpSpPr>
          <a:xfrm>
            <a:off x="3335512" y="2066230"/>
            <a:ext cx="2436858" cy="2166995"/>
            <a:chOff x="3335512" y="2066230"/>
            <a:chExt cx="2436858" cy="2166995"/>
          </a:xfrm>
        </p:grpSpPr>
        <p:sp>
          <p:nvSpPr>
            <p:cNvPr id="70" name="CaixaDeTexto 69"/>
            <p:cNvSpPr txBox="1"/>
            <p:nvPr/>
          </p:nvSpPr>
          <p:spPr>
            <a:xfrm>
              <a:off x="3773545" y="3428373"/>
              <a:ext cx="1621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PRINCIPAL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3704274" y="3956226"/>
              <a:ext cx="1744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latin typeface="+mj-lt"/>
                  <a:cs typeface="Arial" panose="020B0604020202020204" pitchFamily="34" charset="0"/>
                </a:rPr>
                <a:t>EXPOSIÇÃO PELO VERSO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335512" y="2067925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Espessura (clichê):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608077" y="2066230"/>
              <a:ext cx="116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latin typeface="+mj-lt"/>
                  <a:cs typeface="Arial" panose="020B0604020202020204" pitchFamily="34" charset="0"/>
                </a:rPr>
                <a:t>Código (Placa):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3381470" y="2634403"/>
            <a:ext cx="1411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PROCESSAMENTO: </a:t>
            </a:r>
          </a:p>
        </p:txBody>
      </p:sp>
      <p:cxnSp>
        <p:nvCxnSpPr>
          <p:cNvPr id="65" name="Conector reto 64"/>
          <p:cNvCxnSpPr/>
          <p:nvPr/>
        </p:nvCxnSpPr>
        <p:spPr>
          <a:xfrm>
            <a:off x="3416872" y="3061340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440045" y="2072869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3417185" y="4553223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3423741" y="5117554"/>
            <a:ext cx="22882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663118" y="2601961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TÉRMICO</a:t>
            </a:r>
          </a:p>
        </p:txBody>
      </p:sp>
    </p:spTree>
    <p:extLst>
      <p:ext uri="{BB962C8B-B14F-4D97-AF65-F5344CB8AC3E}">
        <p14:creationId xmlns:p14="http://schemas.microsoft.com/office/powerpoint/2010/main" val="730493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1061</TotalTime>
  <Words>1391</Words>
  <Application>Microsoft Office PowerPoint</Application>
  <PresentationFormat>Apresentação na tela (4:3)</PresentationFormat>
  <Paragraphs>318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Aluno_cfp114</dc:creator>
  <cp:lastModifiedBy>Usuário desconhecido</cp:lastModifiedBy>
  <cp:revision>372</cp:revision>
  <dcterms:created xsi:type="dcterms:W3CDTF">2019-04-05T01:02:49Z</dcterms:created>
  <dcterms:modified xsi:type="dcterms:W3CDTF">2019-05-05T05:10:00Z</dcterms:modified>
</cp:coreProperties>
</file>